
<file path=[Content_Types].xml><?xml version="1.0" encoding="utf-8"?>
<Types xmlns="http://schemas.openxmlformats.org/package/2006/content-types">
  <Default Extension="emf" ContentType="image/x-emf"/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32"/>
  </p:notesMasterIdLst>
  <p:handoutMasterIdLst>
    <p:handoutMasterId r:id="rId33"/>
  </p:handoutMasterIdLst>
  <p:sldIdLst>
    <p:sldId id="474" r:id="rId4"/>
    <p:sldId id="475" r:id="rId5"/>
    <p:sldId id="1478" r:id="rId6"/>
    <p:sldId id="882" r:id="rId7"/>
    <p:sldId id="1484" r:id="rId8"/>
    <p:sldId id="1477" r:id="rId9"/>
    <p:sldId id="1476" r:id="rId10"/>
    <p:sldId id="319" r:id="rId11"/>
    <p:sldId id="261" r:id="rId12"/>
    <p:sldId id="1479" r:id="rId13"/>
    <p:sldId id="1480" r:id="rId14"/>
    <p:sldId id="1482" r:id="rId15"/>
    <p:sldId id="1056" r:id="rId16"/>
    <p:sldId id="1485" r:id="rId17"/>
    <p:sldId id="1481" r:id="rId18"/>
    <p:sldId id="293" r:id="rId19"/>
    <p:sldId id="1062" r:id="rId20"/>
    <p:sldId id="1483" r:id="rId21"/>
    <p:sldId id="1067" r:id="rId22"/>
    <p:sldId id="1065" r:id="rId23"/>
    <p:sldId id="1066" r:id="rId24"/>
    <p:sldId id="1068" r:id="rId25"/>
    <p:sldId id="1057" r:id="rId26"/>
    <p:sldId id="1063" r:id="rId27"/>
    <p:sldId id="1064" r:id="rId28"/>
    <p:sldId id="406" r:id="rId29"/>
    <p:sldId id="1053" r:id="rId30"/>
    <p:sldId id="1080" r:id="rId31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B3ECE5"/>
    <a:srgbClr val="FF5AF9"/>
    <a:srgbClr val="FFE8F3"/>
    <a:srgbClr val="FFFFD3"/>
    <a:srgbClr val="BDCFA4"/>
    <a:srgbClr val="FFCA94"/>
    <a:srgbClr val="E3FA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232"/>
    <p:restoredTop sz="79343" autoAdjust="0"/>
  </p:normalViewPr>
  <p:slideViewPr>
    <p:cSldViewPr snapToGrid="0" snapToObjects="1">
      <p:cViewPr varScale="1">
        <p:scale>
          <a:sx n="73" d="100"/>
          <a:sy n="73" d="100"/>
        </p:scale>
        <p:origin x="200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284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***  Heb</a:t>
            </a:r>
            <a:r>
              <a:rPr lang="en-US" baseline="0" dirty="0"/>
              <a:t> </a:t>
            </a:r>
            <a:r>
              <a:rPr lang="en-US" baseline="0" dirty="0" err="1"/>
              <a:t>wneud</a:t>
            </a:r>
            <a:r>
              <a:rPr lang="en-US" baseline="0" dirty="0"/>
              <a:t> </a:t>
            </a:r>
            <a:r>
              <a:rPr lang="en-US" baseline="0" dirty="0" err="1"/>
              <a:t>hwn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A5D56F-8357-F04C-B3EC-979F3EFAFFDE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7020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6210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7408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27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383080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7054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24/11/22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350887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35172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3518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4572001" y="450850"/>
            <a:ext cx="6562912" cy="4611688"/>
          </a:xfrm>
          <a:prstGeom prst="roundRect">
            <a:avLst>
              <a:gd name="adj" fmla="val 3826"/>
            </a:avLst>
          </a:prstGeom>
          <a:noFill/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69011" y="5069542"/>
            <a:ext cx="6565900" cy="662519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69013" y="5732061"/>
            <a:ext cx="6565900" cy="627797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11/24/22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443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5" r:id="rId2"/>
    <p:sldLayoutId id="2147484119" r:id="rId3"/>
    <p:sldLayoutId id="2147484123" r:id="rId4"/>
    <p:sldLayoutId id="2147484124" r:id="rId5"/>
    <p:sldLayoutId id="2147484125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6.png"/><Relationship Id="rId7" Type="http://schemas.openxmlformats.org/officeDocument/2006/relationships/image" Target="../media/image1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9.png"/><Relationship Id="rId5" Type="http://schemas.openxmlformats.org/officeDocument/2006/relationships/image" Target="../media/image11.png"/><Relationship Id="rId4" Type="http://schemas.openxmlformats.org/officeDocument/2006/relationships/image" Target="../media/image14.png"/><Relationship Id="rId9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www.google.co.uk/url?sa=t&amp;rct=j&amp;q=&amp;esrc=s&amp;source=web&amp;cd=&amp;cad=rja&amp;uact=8&amp;ved=2ahUKEwjM6L_j5NX6AhVoQEEAHTmRCDkQFnoECBEQAQ&amp;url=https%3A%2F%2Fadnoddau.canolfanpeniarth.org%2Fmatiau_gramadeg%2F&amp;usg=AOvVaw2YTGPBWJzbjhXJhImXx1V2" TargetMode="Externa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3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www.youtube.com/watch?v=_KW5bAQIvms" TargetMode="Externa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21.png"/><Relationship Id="rId5" Type="http://schemas.microsoft.com/office/2017/06/relationships/model3d" Target="../media/model3d1.glb"/><Relationship Id="rId4" Type="http://schemas.openxmlformats.org/officeDocument/2006/relationships/image" Target="../media/image19.tif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f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0.xml"/><Relationship Id="rId5" Type="http://schemas.microsoft.com/office/2007/relationships/hdphoto" Target="../media/hdphoto1.wdp"/><Relationship Id="rId4" Type="http://schemas.openxmlformats.org/officeDocument/2006/relationships/image" Target="../media/image2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0.xml"/><Relationship Id="rId4" Type="http://schemas.microsoft.com/office/2007/relationships/hdphoto" Target="../media/hdphoto2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32.tiff"/><Relationship Id="rId4" Type="http://schemas.microsoft.com/office/2007/relationships/hdphoto" Target="../media/hdphoto3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32.tiff"/><Relationship Id="rId4" Type="http://schemas.microsoft.com/office/2007/relationships/hdphoto" Target="../media/hdphoto3.wdp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5.tif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5.tif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tiff"/><Relationship Id="rId2" Type="http://schemas.openxmlformats.org/officeDocument/2006/relationships/image" Target="../media/image39.tiff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41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3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7</a:t>
            </a: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>
                <a:solidFill>
                  <a:srgbClr val="002060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720946-4206-1940-8F5F-5E3C5CD5D0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2600" y="178038"/>
            <a:ext cx="2641600" cy="11969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rgbClr val="B3ECE5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E523007-EA4E-29B7-2EB3-6C975938BF8A}"/>
              </a:ext>
            </a:extLst>
          </p:cNvPr>
          <p:cNvSpPr/>
          <p:nvPr/>
        </p:nvSpPr>
        <p:spPr>
          <a:xfrm>
            <a:off x="9273652" y="2189413"/>
            <a:ext cx="28394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24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.11.22</a:t>
            </a:r>
          </a:p>
        </p:txBody>
      </p:sp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1288996" y="54873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93869" y="2037432"/>
            <a:ext cx="5689660" cy="2769347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/>
              <a:t>Adolygu</a:t>
            </a:r>
            <a:r>
              <a:rPr lang="en-US" sz="2400" dirty="0"/>
              <a:t> </a:t>
            </a:r>
            <a:r>
              <a:rPr lang="en-US" sz="2400" dirty="0" err="1"/>
              <a:t>patrymau</a:t>
            </a:r>
            <a:r>
              <a:rPr lang="en-US" sz="2400" dirty="0"/>
              <a:t> : </a:t>
            </a:r>
            <a:r>
              <a:rPr lang="en-US" sz="2400" b="1" dirty="0" err="1">
                <a:solidFill>
                  <a:srgbClr val="FF0000"/>
                </a:solidFill>
              </a:rPr>
              <a:t>eisiau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gwneud</a:t>
            </a:r>
            <a:r>
              <a:rPr lang="en-US" sz="2400" dirty="0"/>
              <a:t>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/>
              <a:t>  </a:t>
            </a:r>
            <a:r>
              <a:rPr lang="en-US" sz="2400" i="1" dirty="0"/>
              <a:t>Revise patterns : </a:t>
            </a:r>
            <a:r>
              <a:rPr lang="en-US" sz="2400" i="1" dirty="0" err="1"/>
              <a:t>eisiau</a:t>
            </a:r>
            <a:r>
              <a:rPr lang="en-US" sz="2400" i="1" dirty="0"/>
              <a:t> + </a:t>
            </a:r>
            <a:r>
              <a:rPr lang="en-US" sz="2400" i="1" dirty="0" err="1"/>
              <a:t>gwneud</a:t>
            </a:r>
            <a:endParaRPr lang="en-US" sz="2400" i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/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/>
              <a:t>Trafod</a:t>
            </a:r>
            <a:r>
              <a:rPr lang="en-US" sz="2400" dirty="0"/>
              <a:t> : </a:t>
            </a:r>
            <a:r>
              <a:rPr lang="en-US" sz="2400" b="1" dirty="0" err="1">
                <a:solidFill>
                  <a:srgbClr val="FF0000"/>
                </a:solidFill>
              </a:rPr>
              <a:t>yr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amherffaith</a:t>
            </a:r>
            <a:r>
              <a:rPr lang="en-US" sz="2400" dirty="0"/>
              <a:t>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/>
              <a:t>  </a:t>
            </a:r>
            <a:r>
              <a:rPr lang="en-US" sz="2400" i="1" dirty="0"/>
              <a:t>Discuss: the past tense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B5E83-29B1-FB87-A58D-0C9431E47DD5}"/>
              </a:ext>
            </a:extLst>
          </p:cNvPr>
          <p:cNvSpPr txBox="1">
            <a:spLocks/>
          </p:cNvSpPr>
          <p:nvPr/>
        </p:nvSpPr>
        <p:spPr>
          <a:xfrm>
            <a:off x="6603600" y="548736"/>
            <a:ext cx="4838681" cy="1905531"/>
          </a:xfrm>
          <a:prstGeom prst="rect">
            <a:avLst/>
          </a:prstGeom>
          <a:solidFill>
            <a:srgbClr val="B3ECE5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2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2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2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32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32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32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626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8DC6FCD-811B-436E-9FEE-FC957486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302C821E-89EE-80DF-00CC-5CA0EB3F35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72" r="-2" b="-2"/>
          <a:stretch/>
        </p:blipFill>
        <p:spPr>
          <a:xfrm>
            <a:off x="6209084" y="95115"/>
            <a:ext cx="5804105" cy="3167426"/>
          </a:xfrm>
          <a:prstGeom prst="rect">
            <a:avLst/>
          </a:prstGeom>
        </p:spPr>
      </p:pic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5A0B3241-9769-0FB0-551B-E856AB90B88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" b="2447"/>
          <a:stretch/>
        </p:blipFill>
        <p:spPr>
          <a:xfrm>
            <a:off x="233915" y="137645"/>
            <a:ext cx="5797883" cy="3167426"/>
          </a:xfrm>
          <a:prstGeom prst="rect">
            <a:avLst/>
          </a:prstGeom>
        </p:spPr>
      </p:pic>
      <p:pic>
        <p:nvPicPr>
          <p:cNvPr id="11" name="Picture 10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BDB17588-26F9-9744-A3CA-E8CA73A191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9084" y="3484626"/>
            <a:ext cx="5804105" cy="3292031"/>
          </a:xfrm>
          <a:prstGeom prst="rect">
            <a:avLst/>
          </a:prstGeom>
        </p:spPr>
      </p:pic>
      <p:pic>
        <p:nvPicPr>
          <p:cNvPr id="13" name="Picture 12" descr="Diagram&#10;&#10;Description automatically generated">
            <a:extLst>
              <a:ext uri="{FF2B5EF4-FFF2-40B4-BE49-F238E27FC236}">
                <a16:creationId xmlns:a16="http://schemas.microsoft.com/office/drawing/2014/main" id="{701C8AD7-762A-327F-8B22-F835E556C7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6363" y="3506511"/>
            <a:ext cx="5797883" cy="3266212"/>
          </a:xfrm>
          <a:prstGeom prst="rect">
            <a:avLst/>
          </a:prstGeom>
        </p:spPr>
      </p:pic>
      <p:sp>
        <p:nvSpPr>
          <p:cNvPr id="16" name="32-point Star 15">
            <a:extLst>
              <a:ext uri="{FF2B5EF4-FFF2-40B4-BE49-F238E27FC236}">
                <a16:creationId xmlns:a16="http://schemas.microsoft.com/office/drawing/2014/main" id="{B2C9DF30-6F55-5B7B-4E2D-05894048328C}"/>
              </a:ext>
            </a:extLst>
          </p:cNvPr>
          <p:cNvSpPr/>
          <p:nvPr/>
        </p:nvSpPr>
        <p:spPr>
          <a:xfrm>
            <a:off x="4444409" y="2679406"/>
            <a:ext cx="3253563" cy="1679944"/>
          </a:xfrm>
          <a:prstGeom prst="star3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59A33B-06FD-83C6-C9E2-F5109A601AC2}"/>
              </a:ext>
            </a:extLst>
          </p:cNvPr>
          <p:cNvSpPr/>
          <p:nvPr/>
        </p:nvSpPr>
        <p:spPr>
          <a:xfrm>
            <a:off x="5061102" y="2967335"/>
            <a:ext cx="20697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Eisiau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06697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963186" y="713261"/>
            <a:ext cx="632959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Do </a:t>
            </a:r>
            <a:r>
              <a:rPr lang="en-US" sz="3200" b="1" dirty="0">
                <a:solidFill>
                  <a:srgbClr val="0070C0"/>
                </a:solidFill>
              </a:rPr>
              <a:t>you</a:t>
            </a:r>
            <a:r>
              <a:rPr lang="en-US" sz="3200" b="1" dirty="0"/>
              <a:t> want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-624898" y="3487427"/>
            <a:ext cx="60482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Ydw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dw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0070C0"/>
                </a:solidFill>
              </a:rPr>
              <a:t>i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 </a:t>
            </a:r>
            <a:endParaRPr lang="en-US" sz="4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6268670" y="3548021"/>
            <a:ext cx="60482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Nac</a:t>
            </a:r>
            <a:r>
              <a:rPr lang="en-US" sz="4400" b="1" dirty="0"/>
              <a:t> </a:t>
            </a:r>
            <a:r>
              <a:rPr lang="en-US" sz="4400" b="1" dirty="0" err="1"/>
              <a:t>ydw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dydw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0070C0"/>
                </a:solidFill>
              </a:rPr>
              <a:t>i</a:t>
            </a:r>
            <a:r>
              <a:rPr lang="en-US" sz="4400" b="1" dirty="0"/>
              <a:t> </a:t>
            </a:r>
            <a:r>
              <a:rPr lang="en-US" sz="4400" b="1" dirty="0" err="1"/>
              <a:t>ddim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 </a:t>
            </a:r>
            <a:endParaRPr lang="en-US" sz="4400" b="1" dirty="0"/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645501">
            <a:off x="2569614" y="1204251"/>
            <a:ext cx="577819" cy="229944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19138443">
            <a:off x="8585372" y="1437848"/>
            <a:ext cx="695629" cy="2342246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E8164DFB-EF8A-944A-AE13-8EA9BA51ED28}"/>
              </a:ext>
            </a:extLst>
          </p:cNvPr>
          <p:cNvSpPr/>
          <p:nvPr/>
        </p:nvSpPr>
        <p:spPr>
          <a:xfrm>
            <a:off x="2374219" y="5210155"/>
            <a:ext cx="7098223" cy="1385081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1"/>
                </a:solidFill>
              </a:rPr>
              <a:t>Rule:</a:t>
            </a:r>
          </a:p>
          <a:p>
            <a:pPr algn="ctr"/>
            <a:r>
              <a:rPr lang="en-US" b="1" dirty="0">
                <a:solidFill>
                  <a:schemeClr val="bg1"/>
                </a:solidFill>
              </a:rPr>
              <a:t>Does dim “</a:t>
            </a:r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” o </a:t>
            </a:r>
            <a:r>
              <a:rPr lang="en-US" b="1" dirty="0" err="1">
                <a:solidFill>
                  <a:schemeClr val="bg1"/>
                </a:solidFill>
              </a:rPr>
              <a:t>flaen</a:t>
            </a:r>
            <a:r>
              <a:rPr lang="en-US" b="1" dirty="0">
                <a:solidFill>
                  <a:schemeClr val="bg1"/>
                </a:solidFill>
              </a:rPr>
              <a:t> “</a:t>
            </a:r>
            <a:r>
              <a:rPr lang="en-US" b="1" dirty="0" err="1">
                <a:solidFill>
                  <a:schemeClr val="bg1"/>
                </a:solidFill>
              </a:rPr>
              <a:t>eisiau</a:t>
            </a:r>
            <a:r>
              <a:rPr lang="en-US" b="1" dirty="0">
                <a:solidFill>
                  <a:schemeClr val="bg1"/>
                </a:solidFill>
              </a:rPr>
              <a:t>”.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There’s no “</a:t>
            </a:r>
            <a:r>
              <a:rPr lang="en-US" i="1" dirty="0" err="1">
                <a:solidFill>
                  <a:schemeClr val="bg1"/>
                </a:solidFill>
              </a:rPr>
              <a:t>yn</a:t>
            </a:r>
            <a:r>
              <a:rPr lang="en-US" i="1" dirty="0">
                <a:solidFill>
                  <a:schemeClr val="bg1"/>
                </a:solidFill>
              </a:rPr>
              <a:t>” in front of “</a:t>
            </a:r>
            <a:r>
              <a:rPr lang="en-US" i="1" dirty="0" err="1">
                <a:solidFill>
                  <a:schemeClr val="bg1"/>
                </a:solidFill>
              </a:rPr>
              <a:t>eisiau</a:t>
            </a:r>
            <a:r>
              <a:rPr lang="en-US" i="1" dirty="0">
                <a:solidFill>
                  <a:schemeClr val="bg1"/>
                </a:solidFill>
              </a:rPr>
              <a:t>”.</a:t>
            </a:r>
          </a:p>
          <a:p>
            <a:pPr algn="ctr"/>
            <a:endParaRPr lang="en-US" b="1" u="sng" dirty="0">
              <a:solidFill>
                <a:schemeClr val="tx1"/>
              </a:solidFill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72927773-2EE7-BC4C-83FC-934DCF6B3EB0}"/>
              </a:ext>
            </a:extLst>
          </p:cNvPr>
          <p:cNvSpPr/>
          <p:nvPr/>
        </p:nvSpPr>
        <p:spPr>
          <a:xfrm>
            <a:off x="8933187" y="112038"/>
            <a:ext cx="3182012" cy="3169920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1"/>
                </a:solidFill>
              </a:rPr>
              <a:t>Rule:</a:t>
            </a:r>
          </a:p>
          <a:p>
            <a:pPr algn="ctr"/>
            <a:r>
              <a:rPr lang="en-US" sz="2000" b="1" dirty="0" err="1">
                <a:solidFill>
                  <a:schemeClr val="bg1"/>
                </a:solidFill>
              </a:rPr>
              <a:t>Ti</a:t>
            </a:r>
            <a:r>
              <a:rPr lang="en-US" sz="2000" b="1" dirty="0">
                <a:solidFill>
                  <a:schemeClr val="bg1"/>
                </a:solidFill>
              </a:rPr>
              <a:t> in the question = FI / I in the answer</a:t>
            </a:r>
            <a:endParaRPr lang="en-US" sz="2000" b="1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1B5EC8-7B29-BBBC-13DD-A19598F76CC8}"/>
              </a:ext>
            </a:extLst>
          </p:cNvPr>
          <p:cNvSpPr txBox="1"/>
          <p:nvPr/>
        </p:nvSpPr>
        <p:spPr>
          <a:xfrm>
            <a:off x="2963186" y="297937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Wyt</a:t>
            </a:r>
            <a:r>
              <a:rPr lang="en-US" sz="4200" b="1" dirty="0"/>
              <a:t> </a:t>
            </a:r>
            <a:r>
              <a:rPr lang="en-US" sz="4200" b="1" dirty="0" err="1"/>
              <a:t>ti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…?</a:t>
            </a:r>
          </a:p>
        </p:txBody>
      </p:sp>
    </p:spTree>
    <p:extLst>
      <p:ext uri="{BB962C8B-B14F-4D97-AF65-F5344CB8AC3E}">
        <p14:creationId xmlns:p14="http://schemas.microsoft.com/office/powerpoint/2010/main" val="31730145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4A461-089C-0248-A0EB-302838E57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1A0CA1-DCD5-2F47-A81D-36B3054C5B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542" b="7992"/>
          <a:stretch/>
        </p:blipFill>
        <p:spPr>
          <a:xfrm>
            <a:off x="1160002" y="1050327"/>
            <a:ext cx="10107055" cy="49850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C60871F-BAB2-DC4C-835B-26A50E2BD07A}"/>
              </a:ext>
            </a:extLst>
          </p:cNvPr>
          <p:cNvSpPr txBox="1"/>
          <p:nvPr/>
        </p:nvSpPr>
        <p:spPr>
          <a:xfrm>
            <a:off x="3518538" y="174370"/>
            <a:ext cx="5389981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Wyt</a:t>
            </a:r>
            <a:r>
              <a:rPr lang="en-US" sz="4200" b="1" dirty="0"/>
              <a:t> </a:t>
            </a:r>
            <a:r>
              <a:rPr lang="en-US" sz="4200" b="1" dirty="0" err="1"/>
              <a:t>ti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…?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2F1C99B-CDD8-2843-A5E5-5B362C4924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269073">
            <a:off x="9858544" y="4975265"/>
            <a:ext cx="2160235" cy="207347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2EB402A-612C-EA41-8C1E-47DF7191BB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8527137">
            <a:off x="191973" y="4834698"/>
            <a:ext cx="2137837" cy="2051980"/>
          </a:xfrm>
          <a:prstGeom prst="rect">
            <a:avLst/>
          </a:prstGeom>
        </p:spPr>
      </p:pic>
      <p:sp>
        <p:nvSpPr>
          <p:cNvPr id="8" name="32-point Star 15">
            <a:extLst>
              <a:ext uri="{FF2B5EF4-FFF2-40B4-BE49-F238E27FC236}">
                <a16:creationId xmlns:a16="http://schemas.microsoft.com/office/drawing/2014/main" id="{CE1B6EE4-29D5-3A47-AB4E-A05D5EACD578}"/>
              </a:ext>
            </a:extLst>
          </p:cNvPr>
          <p:cNvSpPr/>
          <p:nvPr/>
        </p:nvSpPr>
        <p:spPr>
          <a:xfrm rot="20328807">
            <a:off x="-281475" y="225311"/>
            <a:ext cx="2882954" cy="1323697"/>
          </a:xfrm>
          <a:prstGeom prst="star3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FDF5E02-A530-0341-AF9E-49893E4845C9}"/>
              </a:ext>
            </a:extLst>
          </p:cNvPr>
          <p:cNvSpPr/>
          <p:nvPr/>
        </p:nvSpPr>
        <p:spPr>
          <a:xfrm rot="19792051">
            <a:off x="196723" y="524135"/>
            <a:ext cx="191206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Piff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Paff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9092874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F94F11-74AC-1977-174F-7E69B1B0AA10}"/>
              </a:ext>
            </a:extLst>
          </p:cNvPr>
          <p:cNvSpPr/>
          <p:nvPr/>
        </p:nvSpPr>
        <p:spPr>
          <a:xfrm>
            <a:off x="2032000" y="914401"/>
            <a:ext cx="8026400" cy="18288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02F5F2-98AD-5A28-EE33-0FED146B6725}"/>
              </a:ext>
            </a:extLst>
          </p:cNvPr>
          <p:cNvSpPr/>
          <p:nvPr/>
        </p:nvSpPr>
        <p:spPr>
          <a:xfrm>
            <a:off x="2032000" y="3515359"/>
            <a:ext cx="8026400" cy="18288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00AF44-F8C3-2F6E-66E4-9B3957925823}"/>
              </a:ext>
            </a:extLst>
          </p:cNvPr>
          <p:cNvSpPr txBox="1">
            <a:spLocks/>
          </p:cNvSpPr>
          <p:nvPr/>
        </p:nvSpPr>
        <p:spPr>
          <a:xfrm>
            <a:off x="895840" y="706616"/>
            <a:ext cx="10016000" cy="4637543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6000" b="1" dirty="0" err="1">
                <a:solidFill>
                  <a:srgbClr val="FF0000"/>
                </a:solidFill>
                <a:latin typeface="Ink Free" panose="03080402000500000000" pitchFamily="66" charset="0"/>
              </a:rPr>
              <a:t>gwneud</a:t>
            </a:r>
            <a:r>
              <a:rPr lang="en-US" sz="6000" b="1" dirty="0">
                <a:latin typeface="Ink Free" panose="03080402000500000000" pitchFamily="66" charset="0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US" sz="6000" dirty="0">
                <a:latin typeface="Ink Free" panose="03080402000500000000" pitchFamily="66" charset="0"/>
              </a:rPr>
              <a:t>- </a:t>
            </a:r>
            <a:r>
              <a:rPr lang="en-US" sz="4000" i="1" dirty="0">
                <a:latin typeface="Ink Free" panose="03080402000500000000" pitchFamily="66" charset="0"/>
              </a:rPr>
              <a:t>to </a:t>
            </a:r>
            <a:r>
              <a:rPr lang="en-US" sz="4000" i="1" dirty="0">
                <a:solidFill>
                  <a:srgbClr val="FF0000"/>
                </a:solidFill>
                <a:latin typeface="Ink Free" panose="03080402000500000000" pitchFamily="66" charset="0"/>
              </a:rPr>
              <a:t>do</a:t>
            </a:r>
            <a:r>
              <a:rPr lang="en-US" sz="4000" i="1" dirty="0">
                <a:latin typeface="Ink Free" panose="03080402000500000000" pitchFamily="66" charset="0"/>
              </a:rPr>
              <a:t> / to </a:t>
            </a:r>
            <a:r>
              <a:rPr lang="en-US" sz="4000" i="1" dirty="0">
                <a:solidFill>
                  <a:srgbClr val="FF0000"/>
                </a:solidFill>
                <a:latin typeface="Ink Free" panose="03080402000500000000" pitchFamily="66" charset="0"/>
              </a:rPr>
              <a:t>make</a:t>
            </a:r>
          </a:p>
          <a:p>
            <a:pPr marL="857250" indent="-857250" algn="ctr">
              <a:spcAft>
                <a:spcPts val="600"/>
              </a:spcAft>
              <a:buFontTx/>
              <a:buChar char="-"/>
            </a:pPr>
            <a:endParaRPr lang="en-US" sz="60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r>
              <a:rPr lang="en-US" sz="6000" b="1" dirty="0" err="1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eisiau</a:t>
            </a:r>
            <a:r>
              <a:rPr lang="en-US" sz="6000" b="1" dirty="0">
                <a:latin typeface="Ink Free" panose="03080402000500000000" pitchFamily="66" charset="0"/>
                <a:sym typeface="Wingdings" pitchFamily="2" charset="2"/>
              </a:rPr>
              <a:t> </a:t>
            </a:r>
            <a:r>
              <a:rPr lang="en-US" sz="6000" b="1" dirty="0" err="1">
                <a:solidFill>
                  <a:srgbClr val="FF0000"/>
                </a:solidFill>
                <a:latin typeface="Ink Free" panose="03080402000500000000" pitchFamily="66" charset="0"/>
                <a:sym typeface="Wingdings" pitchFamily="2" charset="2"/>
              </a:rPr>
              <a:t>gwneud</a:t>
            </a:r>
            <a:r>
              <a:rPr lang="en-US" sz="6000" b="1" dirty="0">
                <a:latin typeface="Ink Free" panose="03080402000500000000" pitchFamily="66" charset="0"/>
                <a:sym typeface="Wingdings" pitchFamily="2" charset="2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– </a:t>
            </a:r>
            <a:r>
              <a:rPr lang="en-US" sz="4000" i="1" dirty="0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want</a:t>
            </a: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 to </a:t>
            </a:r>
            <a:r>
              <a:rPr lang="en-US" sz="4000" i="1" dirty="0">
                <a:solidFill>
                  <a:srgbClr val="FF0000"/>
                </a:solidFill>
                <a:latin typeface="Ink Free" panose="03080402000500000000" pitchFamily="66" charset="0"/>
                <a:sym typeface="Wingdings" pitchFamily="2" charset="2"/>
              </a:rPr>
              <a:t>do</a:t>
            </a: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 / </a:t>
            </a:r>
            <a:r>
              <a:rPr lang="en-US" sz="4000" i="1" dirty="0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want</a:t>
            </a: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 to </a:t>
            </a:r>
            <a:r>
              <a:rPr lang="en-US" sz="4000" i="1" dirty="0">
                <a:solidFill>
                  <a:srgbClr val="FF0000"/>
                </a:solidFill>
                <a:latin typeface="Ink Free" panose="03080402000500000000" pitchFamily="66" charset="0"/>
                <a:sym typeface="Wingdings" pitchFamily="2" charset="2"/>
              </a:rPr>
              <a:t>make</a:t>
            </a:r>
          </a:p>
        </p:txBody>
      </p:sp>
    </p:spTree>
    <p:extLst>
      <p:ext uri="{BB962C8B-B14F-4D97-AF65-F5344CB8AC3E}">
        <p14:creationId xmlns:p14="http://schemas.microsoft.com/office/powerpoint/2010/main" val="3100822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CA29EF1-27F0-0C45-81CC-6CA1EFF985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0650201"/>
              </p:ext>
            </p:extLst>
          </p:nvPr>
        </p:nvGraphicFramePr>
        <p:xfrm>
          <a:off x="1051010" y="182880"/>
          <a:ext cx="4750350" cy="64922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20623">
                <a:tc gridSpan="2">
                  <a:txBody>
                    <a:bodyPr/>
                    <a:lstStyle/>
                    <a:p>
                      <a:pPr algn="ctr"/>
                      <a:r>
                        <a:rPr lang="en-US" err="1"/>
                        <a:t>Geirfa</a:t>
                      </a:r>
                      <a:r>
                        <a:rPr lang="en-US"/>
                        <a:t>:  </a:t>
                      </a:r>
                      <a:r>
                        <a:rPr lang="en-US" err="1"/>
                        <a:t>berfenwau</a:t>
                      </a:r>
                      <a:endParaRPr lang="en-US"/>
                    </a:p>
                    <a:p>
                      <a:pPr algn="ctr"/>
                      <a:r>
                        <a:rPr lang="en-US"/>
                        <a:t>verb-nouns</a:t>
                      </a:r>
                      <a:endParaRPr lang="en-US" i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cerdded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walk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rhedeg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run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cweryla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quarrel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chwarae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play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darllen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read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dawnsio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dance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dringo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climb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edrych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look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eistedd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sit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gweiddi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shout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gwneud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do / to make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gwrando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listen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neidio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jump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sgipio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skip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siarad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talk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tacluso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tidy up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893E7A0-5ACB-5449-A0D7-B0FAF22952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2821799"/>
              </p:ext>
            </p:extLst>
          </p:nvPr>
        </p:nvGraphicFramePr>
        <p:xfrm>
          <a:off x="6300035" y="182880"/>
          <a:ext cx="4750350" cy="64922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00303">
                <a:tc gridSpan="2">
                  <a:txBody>
                    <a:bodyPr/>
                    <a:lstStyle/>
                    <a:p>
                      <a:pPr algn="ctr"/>
                      <a:r>
                        <a:rPr lang="en-US" err="1"/>
                        <a:t>Geirfa</a:t>
                      </a:r>
                      <a:r>
                        <a:rPr lang="en-US"/>
                        <a:t>:  </a:t>
                      </a:r>
                      <a:r>
                        <a:rPr lang="en-US" err="1"/>
                        <a:t>berfenwau</a:t>
                      </a:r>
                      <a:endParaRPr lang="en-US"/>
                    </a:p>
                    <a:p>
                      <a:pPr algn="ctr"/>
                      <a:r>
                        <a:rPr lang="en-US"/>
                        <a:t>verb-nouns</a:t>
                      </a:r>
                      <a:endParaRPr lang="en-US" i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sefyll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stand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cymryd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take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plygu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fold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troi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turn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agor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open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rhoi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put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dod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come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cymysgu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stir / to mix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torri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cut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bwyta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eat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yfed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drink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ysgrifennu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write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peintio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paint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6999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EBD01F4-D0AE-8644-A2BD-9F45239F9F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9156486"/>
              </p:ext>
            </p:extLst>
          </p:nvPr>
        </p:nvGraphicFramePr>
        <p:xfrm>
          <a:off x="1137765" y="2060786"/>
          <a:ext cx="10261600" cy="35356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181713">
                  <a:extLst>
                    <a:ext uri="{9D8B030D-6E8A-4147-A177-3AD203B41FA5}">
                      <a16:colId xmlns:a16="http://schemas.microsoft.com/office/drawing/2014/main" val="301965323"/>
                    </a:ext>
                  </a:extLst>
                </a:gridCol>
                <a:gridCol w="2217502">
                  <a:extLst>
                    <a:ext uri="{9D8B030D-6E8A-4147-A177-3AD203B41FA5}">
                      <a16:colId xmlns:a16="http://schemas.microsoft.com/office/drawing/2014/main" val="3757481026"/>
                    </a:ext>
                  </a:extLst>
                </a:gridCol>
                <a:gridCol w="2862385">
                  <a:extLst>
                    <a:ext uri="{9D8B030D-6E8A-4147-A177-3AD203B41FA5}">
                      <a16:colId xmlns:a16="http://schemas.microsoft.com/office/drawing/2014/main" val="26575529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CWESTIWN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US" sz="2800" dirty="0"/>
                        <a:t>ATEB</a:t>
                      </a:r>
                    </a:p>
                    <a:p>
                      <a:endParaRPr lang="en-US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2485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Beth </a:t>
                      </a:r>
                      <a:r>
                        <a:rPr lang="en-US" sz="2800" dirty="0" err="1"/>
                        <a:t>wyt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70C0"/>
                          </a:solidFill>
                        </a:rPr>
                        <a:t>ti</a:t>
                      </a:r>
                      <a:r>
                        <a:rPr lang="en-US" sz="2800" dirty="0" err="1"/>
                        <a:t>’n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wneud</a:t>
                      </a:r>
                      <a:r>
                        <a:rPr lang="en-US" sz="28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Dw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70C0"/>
                          </a:solidFill>
                        </a:rPr>
                        <a:t>i</a:t>
                      </a:r>
                      <a:r>
                        <a:rPr lang="en-US" sz="2800" dirty="0" err="1"/>
                        <a:t>’n</a:t>
                      </a:r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lliwio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1174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gludo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66012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chwarae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6189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peintio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28983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ysgrifennu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3578017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E772F13B-CC6B-D441-8620-3ADA7F640CCA}"/>
              </a:ext>
            </a:extLst>
          </p:cNvPr>
          <p:cNvSpPr txBox="1"/>
          <p:nvPr/>
        </p:nvSpPr>
        <p:spPr>
          <a:xfrm>
            <a:off x="1195323" y="294453"/>
            <a:ext cx="212227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/>
              <a:t>ti</a:t>
            </a:r>
            <a:endParaRPr lang="en-US" sz="6000" b="1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9E9ECD12-85A9-3F4D-A171-1F73A820BA73}"/>
              </a:ext>
            </a:extLst>
          </p:cNvPr>
          <p:cNvSpPr/>
          <p:nvPr/>
        </p:nvSpPr>
        <p:spPr>
          <a:xfrm>
            <a:off x="7619690" y="170322"/>
            <a:ext cx="4123765" cy="2256996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1"/>
                </a:solidFill>
              </a:rPr>
              <a:t>Rule:</a:t>
            </a:r>
          </a:p>
          <a:p>
            <a:pPr algn="ctr"/>
            <a:r>
              <a:rPr lang="en-US" sz="2000" b="1" dirty="0" err="1">
                <a:solidFill>
                  <a:schemeClr val="bg1"/>
                </a:solidFill>
              </a:rPr>
              <a:t>Ti</a:t>
            </a:r>
            <a:r>
              <a:rPr lang="en-US" sz="2000" b="1" dirty="0">
                <a:solidFill>
                  <a:schemeClr val="bg1"/>
                </a:solidFill>
              </a:rPr>
              <a:t> in the question = FI / I in the answer</a:t>
            </a:r>
            <a:endParaRPr lang="en-US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1514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xplosion 1 8"/>
          <p:cNvSpPr/>
          <p:nvPr/>
        </p:nvSpPr>
        <p:spPr>
          <a:xfrm>
            <a:off x="438980" y="1415001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lliwio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1" name="Explosion 1 10"/>
          <p:cNvSpPr/>
          <p:nvPr/>
        </p:nvSpPr>
        <p:spPr>
          <a:xfrm>
            <a:off x="8032852" y="3429000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peintio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2" name="Explosion 1 11"/>
          <p:cNvSpPr/>
          <p:nvPr/>
        </p:nvSpPr>
        <p:spPr>
          <a:xfrm>
            <a:off x="226298" y="5018808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tynnu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llun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3" name="Explosion 1 12"/>
          <p:cNvSpPr/>
          <p:nvPr/>
        </p:nvSpPr>
        <p:spPr>
          <a:xfrm>
            <a:off x="6876209" y="1415001"/>
            <a:ext cx="2372434" cy="1810455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torri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allan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4" name="Explosion 1 13"/>
          <p:cNvSpPr/>
          <p:nvPr/>
        </p:nvSpPr>
        <p:spPr>
          <a:xfrm>
            <a:off x="6876209" y="5334081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gludo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5" name="Explosion 1 14"/>
          <p:cNvSpPr/>
          <p:nvPr/>
        </p:nvSpPr>
        <p:spPr>
          <a:xfrm>
            <a:off x="1625197" y="3210141"/>
            <a:ext cx="3377015" cy="1818105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0000"/>
                </a:solidFill>
                <a:latin typeface="Comic Sans MS"/>
                <a:cs typeface="Comic Sans MS"/>
              </a:rPr>
              <a:t>gwneud</a:t>
            </a:r>
            <a:r>
              <a:rPr lang="en-US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dirty="0" err="1">
                <a:solidFill>
                  <a:srgbClr val="000000"/>
                </a:solidFill>
                <a:latin typeface="Comic Sans MS"/>
                <a:cs typeface="Comic Sans MS"/>
              </a:rPr>
              <a:t>cerdyn</a:t>
            </a:r>
            <a:endParaRPr lang="en-US" dirty="0">
              <a:solidFill>
                <a:srgbClr val="000000"/>
              </a:solidFill>
              <a:latin typeface="Comic Sans MS"/>
              <a:cs typeface="Comic Sans MS"/>
            </a:endParaRPr>
          </a:p>
          <a:p>
            <a:pPr algn="ctr"/>
            <a:r>
              <a:rPr lang="en-US" dirty="0">
                <a:solidFill>
                  <a:srgbClr val="000000"/>
                </a:solidFill>
                <a:latin typeface="Comic Sans MS"/>
                <a:cs typeface="Comic Sans MS"/>
              </a:rPr>
              <a:t>pen-</a:t>
            </a:r>
            <a:r>
              <a:rPr lang="en-US" dirty="0" err="1">
                <a:solidFill>
                  <a:srgbClr val="000000"/>
                </a:solidFill>
                <a:latin typeface="Comic Sans MS"/>
                <a:cs typeface="Comic Sans MS"/>
              </a:rPr>
              <a:t>blwydd</a:t>
            </a:r>
            <a:endParaRPr lang="en-US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2280518-41EB-FE4D-B045-81E019531EAD}"/>
              </a:ext>
            </a:extLst>
          </p:cNvPr>
          <p:cNvSpPr txBox="1"/>
          <p:nvPr/>
        </p:nvSpPr>
        <p:spPr>
          <a:xfrm>
            <a:off x="304800" y="170322"/>
            <a:ext cx="1137920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/>
              <a:t>Beth </a:t>
            </a:r>
            <a:r>
              <a:rPr lang="en-US" sz="6000" b="1" dirty="0" err="1">
                <a:solidFill>
                  <a:srgbClr val="0070C0"/>
                </a:solidFill>
              </a:rPr>
              <a:t>wyt</a:t>
            </a:r>
            <a:r>
              <a:rPr lang="en-US" sz="6000" b="1" dirty="0">
                <a:solidFill>
                  <a:srgbClr val="0070C0"/>
                </a:solidFill>
              </a:rPr>
              <a:t> </a:t>
            </a:r>
            <a:r>
              <a:rPr lang="en-US" sz="6000" b="1" dirty="0" err="1">
                <a:solidFill>
                  <a:srgbClr val="0070C0"/>
                </a:solidFill>
              </a:rPr>
              <a:t>ti</a:t>
            </a:r>
            <a:r>
              <a:rPr lang="en-US" sz="6000" b="1" dirty="0" err="1"/>
              <a:t>’n</a:t>
            </a:r>
            <a:r>
              <a:rPr lang="en-US" sz="6000" b="1" dirty="0"/>
              <a:t> </a:t>
            </a:r>
            <a:r>
              <a:rPr lang="en-US" sz="6000" b="1" dirty="0" err="1"/>
              <a:t>wneud</a:t>
            </a:r>
            <a:r>
              <a:rPr lang="en-US" sz="6000" b="1" dirty="0"/>
              <a:t> </a:t>
            </a:r>
            <a:r>
              <a:rPr lang="en-US" sz="6000" b="1" dirty="0" err="1"/>
              <a:t>heddiw</a:t>
            </a:r>
            <a:r>
              <a:rPr lang="en-US" sz="6000" b="1" dirty="0"/>
              <a:t>?</a:t>
            </a:r>
          </a:p>
        </p:txBody>
      </p:sp>
      <p:pic>
        <p:nvPicPr>
          <p:cNvPr id="1026" name="Picture 2" descr="480798 - Cardboard colouring set | Impression Europe">
            <a:extLst>
              <a:ext uri="{FF2B5EF4-FFF2-40B4-BE49-F238E27FC236}">
                <a16:creationId xmlns:a16="http://schemas.microsoft.com/office/drawing/2014/main" id="{980516EE-A263-0A27-DBB1-9C0A15BA9C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64290">
            <a:off x="2588156" y="1603444"/>
            <a:ext cx="2190988" cy="1530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hild Making Birthday Card Person Celebration Girl Mom Drawing Activity  Craft">
            <a:extLst>
              <a:ext uri="{FF2B5EF4-FFF2-40B4-BE49-F238E27FC236}">
                <a16:creationId xmlns:a16="http://schemas.microsoft.com/office/drawing/2014/main" id="{7F6F99CE-694E-81BC-3794-235F60D530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250" y="3294610"/>
            <a:ext cx="4213084" cy="2106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Best Premium Designer making drawing Illustration download in PNG &amp; Vector  format">
            <a:extLst>
              <a:ext uri="{FF2B5EF4-FFF2-40B4-BE49-F238E27FC236}">
                <a16:creationId xmlns:a16="http://schemas.microsoft.com/office/drawing/2014/main" id="{6AB4CB48-6B88-3D82-A476-60F8CCAA07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0445" y="5200772"/>
            <a:ext cx="1852340" cy="1599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What are you doing? | Baamboozle">
            <a:extLst>
              <a:ext uri="{FF2B5EF4-FFF2-40B4-BE49-F238E27FC236}">
                <a16:creationId xmlns:a16="http://schemas.microsoft.com/office/drawing/2014/main" id="{7ED4AB88-FC73-4247-33C6-6E0E3CDADA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728" y="1440918"/>
            <a:ext cx="1906764" cy="1908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Paint and Sip Party — KID DISTRICT DC">
            <a:extLst>
              <a:ext uri="{FF2B5EF4-FFF2-40B4-BE49-F238E27FC236}">
                <a16:creationId xmlns:a16="http://schemas.microsoft.com/office/drawing/2014/main" id="{8676F092-DB71-A602-E370-667E60407B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2950" y="3270770"/>
            <a:ext cx="2399049" cy="2399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ap-N-Glue Leech Adhesives Unique Glue Cap Product">
            <a:extLst>
              <a:ext uri="{FF2B5EF4-FFF2-40B4-BE49-F238E27FC236}">
                <a16:creationId xmlns:a16="http://schemas.microsoft.com/office/drawing/2014/main" id="{E11D0C5F-5EC7-2BEC-0D0E-208C7F375B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5546" y="5244275"/>
            <a:ext cx="1938253" cy="178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8920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EBD01F4-D0AE-8644-A2BD-9F45239F9F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5565871"/>
              </p:ext>
            </p:extLst>
          </p:nvPr>
        </p:nvGraphicFramePr>
        <p:xfrm>
          <a:off x="669414" y="1911629"/>
          <a:ext cx="10261600" cy="44805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181713">
                  <a:extLst>
                    <a:ext uri="{9D8B030D-6E8A-4147-A177-3AD203B41FA5}">
                      <a16:colId xmlns:a16="http://schemas.microsoft.com/office/drawing/2014/main" val="301965323"/>
                    </a:ext>
                  </a:extLst>
                </a:gridCol>
                <a:gridCol w="2217502">
                  <a:extLst>
                    <a:ext uri="{9D8B030D-6E8A-4147-A177-3AD203B41FA5}">
                      <a16:colId xmlns:a16="http://schemas.microsoft.com/office/drawing/2014/main" val="3757481026"/>
                    </a:ext>
                  </a:extLst>
                </a:gridCol>
                <a:gridCol w="2862385">
                  <a:extLst>
                    <a:ext uri="{9D8B030D-6E8A-4147-A177-3AD203B41FA5}">
                      <a16:colId xmlns:a16="http://schemas.microsoft.com/office/drawing/2014/main" val="26575529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CWESTIWN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US" sz="2800" dirty="0"/>
                        <a:t>ATEB</a:t>
                      </a:r>
                    </a:p>
                    <a:p>
                      <a:endParaRPr lang="en-US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2485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Beth </a:t>
                      </a:r>
                      <a:r>
                        <a:rPr lang="en-US" sz="2800" dirty="0" err="1"/>
                        <a:t>wyt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70C0"/>
                          </a:solidFill>
                        </a:rPr>
                        <a:t>ti</a:t>
                      </a:r>
                      <a:r>
                        <a:rPr lang="en-US" sz="2800" dirty="0" err="1"/>
                        <a:t>’n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wneud</a:t>
                      </a:r>
                      <a:r>
                        <a:rPr lang="en-US" sz="28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Dw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70C0"/>
                          </a:solidFill>
                        </a:rPr>
                        <a:t>i</a:t>
                      </a:r>
                      <a:r>
                        <a:rPr lang="en-US" sz="2800" dirty="0" err="1"/>
                        <a:t>’n</a:t>
                      </a:r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lliwio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1174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Beth </a:t>
                      </a:r>
                      <a:r>
                        <a:rPr lang="en-US" sz="2800" dirty="0" err="1"/>
                        <a:t>mae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B0F0"/>
                          </a:solidFill>
                        </a:rPr>
                        <a:t>e</a:t>
                      </a:r>
                      <a:r>
                        <a:rPr lang="en-US" sz="2800" dirty="0" err="1"/>
                        <a:t>’n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wneud</a:t>
                      </a:r>
                      <a:r>
                        <a:rPr lang="en-US" sz="28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Mae </a:t>
                      </a:r>
                      <a:r>
                        <a:rPr lang="en-US" sz="2800" b="1" dirty="0" err="1">
                          <a:solidFill>
                            <a:srgbClr val="00B0F0"/>
                          </a:solidFill>
                        </a:rPr>
                        <a:t>e</a:t>
                      </a:r>
                      <a:r>
                        <a:rPr lang="en-US" sz="2800" dirty="0" err="1"/>
                        <a:t>’n</a:t>
                      </a:r>
                      <a:r>
                        <a:rPr lang="en-US" sz="2800" dirty="0"/>
                        <a:t>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tynnu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llun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66012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Beth </a:t>
                      </a:r>
                      <a:r>
                        <a:rPr lang="en-US" sz="2800" dirty="0" err="1"/>
                        <a:t>mae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B0F0"/>
                          </a:solidFill>
                        </a:rPr>
                        <a:t>hi</a:t>
                      </a:r>
                      <a:r>
                        <a:rPr lang="en-US" sz="2800" dirty="0" err="1"/>
                        <a:t>’n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wneud</a:t>
                      </a:r>
                      <a:r>
                        <a:rPr lang="en-US" sz="28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Mae </a:t>
                      </a:r>
                      <a:r>
                        <a:rPr lang="en-US" sz="2800" b="1" dirty="0" err="1">
                          <a:solidFill>
                            <a:srgbClr val="00B0F0"/>
                          </a:solidFill>
                        </a:rPr>
                        <a:t>hi</a:t>
                      </a:r>
                      <a:r>
                        <a:rPr lang="en-US" sz="2800" dirty="0" err="1"/>
                        <a:t>’n</a:t>
                      </a:r>
                      <a:r>
                        <a:rPr lang="en-US" sz="28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torri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allan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6189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Beth </a:t>
                      </a:r>
                      <a:r>
                        <a:rPr lang="en-US" sz="2800" dirty="0" err="1"/>
                        <a:t>maen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B0F0"/>
                          </a:solidFill>
                        </a:rPr>
                        <a:t>nhw</a:t>
                      </a:r>
                      <a:r>
                        <a:rPr lang="en-US" sz="2800" dirty="0" err="1"/>
                        <a:t>’n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wneud</a:t>
                      </a:r>
                      <a:r>
                        <a:rPr lang="en-US" sz="28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Maen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B0F0"/>
                          </a:solidFill>
                        </a:rPr>
                        <a:t>nhw</a:t>
                      </a:r>
                      <a:r>
                        <a:rPr lang="en-US" sz="2800" dirty="0" err="1"/>
                        <a:t>’n</a:t>
                      </a:r>
                      <a:r>
                        <a:rPr lang="en-US" sz="28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gludo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28983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peintio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35780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gwneud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cerdyn</a:t>
                      </a:r>
                      <a:r>
                        <a:rPr lang="en-US" sz="2800" dirty="0"/>
                        <a:t> pen-</a:t>
                      </a:r>
                      <a:r>
                        <a:rPr lang="en-US" sz="2800" dirty="0" err="1"/>
                        <a:t>blwydd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0201893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E772F13B-CC6B-D441-8620-3ADA7F640CCA}"/>
              </a:ext>
            </a:extLst>
          </p:cNvPr>
          <p:cNvSpPr txBox="1"/>
          <p:nvPr/>
        </p:nvSpPr>
        <p:spPr>
          <a:xfrm>
            <a:off x="448545" y="465811"/>
            <a:ext cx="4636411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/>
              <a:t>fe</a:t>
            </a:r>
            <a:r>
              <a:rPr lang="en-US" sz="6000" b="1" dirty="0"/>
              <a:t>, hi, </a:t>
            </a:r>
            <a:r>
              <a:rPr lang="en-US" sz="6000" b="1" dirty="0" err="1"/>
              <a:t>nhw</a:t>
            </a:r>
            <a:endParaRPr lang="en-US" sz="6000" b="1" dirty="0"/>
          </a:p>
        </p:txBody>
      </p:sp>
    </p:spTree>
    <p:extLst>
      <p:ext uri="{BB962C8B-B14F-4D97-AF65-F5344CB8AC3E}">
        <p14:creationId xmlns:p14="http://schemas.microsoft.com/office/powerpoint/2010/main" val="399726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able&#10;&#10;Description automatically generated">
            <a:extLst>
              <a:ext uri="{FF2B5EF4-FFF2-40B4-BE49-F238E27FC236}">
                <a16:creationId xmlns:a16="http://schemas.microsoft.com/office/drawing/2014/main" id="{733FEC05-873D-1C70-35BD-669E49801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0084" y="4193020"/>
            <a:ext cx="5645845" cy="253653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F1CFDE6-3C4D-4607-F56E-ABA8317D69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57" y="4210824"/>
            <a:ext cx="4921624" cy="237502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81AC76B-4B87-2C40-F8C5-67F75A358AE9}"/>
              </a:ext>
            </a:extLst>
          </p:cNvPr>
          <p:cNvSpPr txBox="1"/>
          <p:nvPr/>
        </p:nvSpPr>
        <p:spPr>
          <a:xfrm>
            <a:off x="347831" y="272154"/>
            <a:ext cx="212227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/>
              <a:t>ti</a:t>
            </a:r>
            <a:endParaRPr lang="en-US" sz="6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66946D-52C8-31A4-A128-C9CB0596A7C4}"/>
              </a:ext>
            </a:extLst>
          </p:cNvPr>
          <p:cNvSpPr txBox="1"/>
          <p:nvPr/>
        </p:nvSpPr>
        <p:spPr>
          <a:xfrm>
            <a:off x="347831" y="1421632"/>
            <a:ext cx="212227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/>
              <a:t>hi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508191-0658-D0B4-A525-3F114754D1ED}"/>
              </a:ext>
            </a:extLst>
          </p:cNvPr>
          <p:cNvSpPr txBox="1"/>
          <p:nvPr/>
        </p:nvSpPr>
        <p:spPr>
          <a:xfrm>
            <a:off x="347831" y="2596560"/>
            <a:ext cx="212227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/>
              <a:t>fe</a:t>
            </a:r>
            <a:endParaRPr lang="en-US" sz="6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C3473D-3EB0-8A96-43DC-D153BA0075B1}"/>
              </a:ext>
            </a:extLst>
          </p:cNvPr>
          <p:cNvSpPr txBox="1"/>
          <p:nvPr/>
        </p:nvSpPr>
        <p:spPr>
          <a:xfrm>
            <a:off x="6789519" y="272154"/>
            <a:ext cx="212227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/>
              <a:t>nhw</a:t>
            </a:r>
            <a:endParaRPr lang="en-US" sz="6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2BD2C4-CEEF-22DA-91EB-BE0FABE6AA43}"/>
              </a:ext>
            </a:extLst>
          </p:cNvPr>
          <p:cNvSpPr txBox="1"/>
          <p:nvPr/>
        </p:nvSpPr>
        <p:spPr>
          <a:xfrm>
            <a:off x="6789519" y="1421632"/>
            <a:ext cx="212227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/>
              <a:t>ti</a:t>
            </a:r>
            <a:endParaRPr lang="en-US" sz="6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8A1305-EE3A-9A8F-F161-532A4704784D}"/>
              </a:ext>
            </a:extLst>
          </p:cNvPr>
          <p:cNvSpPr txBox="1"/>
          <p:nvPr/>
        </p:nvSpPr>
        <p:spPr>
          <a:xfrm>
            <a:off x="6789519" y="2596560"/>
            <a:ext cx="212227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/>
              <a:t>nhw</a:t>
            </a:r>
            <a:endParaRPr lang="en-US" sz="6000" b="1" dirty="0"/>
          </a:p>
        </p:txBody>
      </p:sp>
      <p:sp>
        <p:nvSpPr>
          <p:cNvPr id="10" name="Plus 9">
            <a:extLst>
              <a:ext uri="{FF2B5EF4-FFF2-40B4-BE49-F238E27FC236}">
                <a16:creationId xmlns:a16="http://schemas.microsoft.com/office/drawing/2014/main" id="{1349F7A8-E12B-8EC1-F9E6-90E941C7A1CF}"/>
              </a:ext>
            </a:extLst>
          </p:cNvPr>
          <p:cNvSpPr/>
          <p:nvPr/>
        </p:nvSpPr>
        <p:spPr>
          <a:xfrm>
            <a:off x="2854712" y="401446"/>
            <a:ext cx="713678" cy="730256"/>
          </a:xfrm>
          <a:prstGeom prst="mathPlus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Plus 10">
            <a:extLst>
              <a:ext uri="{FF2B5EF4-FFF2-40B4-BE49-F238E27FC236}">
                <a16:creationId xmlns:a16="http://schemas.microsoft.com/office/drawing/2014/main" id="{DA5D83D7-AB53-E219-A3C6-77DFF5D90D98}"/>
              </a:ext>
            </a:extLst>
          </p:cNvPr>
          <p:cNvSpPr/>
          <p:nvPr/>
        </p:nvSpPr>
        <p:spPr>
          <a:xfrm>
            <a:off x="2854712" y="1580687"/>
            <a:ext cx="713678" cy="730256"/>
          </a:xfrm>
          <a:prstGeom prst="mathPlus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Plus 11">
            <a:extLst>
              <a:ext uri="{FF2B5EF4-FFF2-40B4-BE49-F238E27FC236}">
                <a16:creationId xmlns:a16="http://schemas.microsoft.com/office/drawing/2014/main" id="{A9E21430-4E9D-1AD5-94B1-308F203D1655}"/>
              </a:ext>
            </a:extLst>
          </p:cNvPr>
          <p:cNvSpPr/>
          <p:nvPr/>
        </p:nvSpPr>
        <p:spPr>
          <a:xfrm>
            <a:off x="2832409" y="2782231"/>
            <a:ext cx="713678" cy="730256"/>
          </a:xfrm>
          <a:prstGeom prst="mathPlus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Plus 12">
            <a:extLst>
              <a:ext uri="{FF2B5EF4-FFF2-40B4-BE49-F238E27FC236}">
                <a16:creationId xmlns:a16="http://schemas.microsoft.com/office/drawing/2014/main" id="{FB5F55AD-CDFD-DEBE-403E-025680B323B8}"/>
              </a:ext>
            </a:extLst>
          </p:cNvPr>
          <p:cNvSpPr/>
          <p:nvPr/>
        </p:nvSpPr>
        <p:spPr>
          <a:xfrm>
            <a:off x="9162586" y="426151"/>
            <a:ext cx="713678" cy="730256"/>
          </a:xfrm>
          <a:prstGeom prst="mathPlus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Plus 13">
            <a:extLst>
              <a:ext uri="{FF2B5EF4-FFF2-40B4-BE49-F238E27FC236}">
                <a16:creationId xmlns:a16="http://schemas.microsoft.com/office/drawing/2014/main" id="{8890A875-2B9D-EC85-E9A4-762CCC7B4AE6}"/>
              </a:ext>
            </a:extLst>
          </p:cNvPr>
          <p:cNvSpPr/>
          <p:nvPr/>
        </p:nvSpPr>
        <p:spPr>
          <a:xfrm>
            <a:off x="9162586" y="1605392"/>
            <a:ext cx="713678" cy="730256"/>
          </a:xfrm>
          <a:prstGeom prst="mathPlus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Plus 14">
            <a:extLst>
              <a:ext uri="{FF2B5EF4-FFF2-40B4-BE49-F238E27FC236}">
                <a16:creationId xmlns:a16="http://schemas.microsoft.com/office/drawing/2014/main" id="{B13FC24E-68FE-8573-1CE2-D2BD54013EBA}"/>
              </a:ext>
            </a:extLst>
          </p:cNvPr>
          <p:cNvSpPr/>
          <p:nvPr/>
        </p:nvSpPr>
        <p:spPr>
          <a:xfrm>
            <a:off x="9140283" y="2806936"/>
            <a:ext cx="713678" cy="730256"/>
          </a:xfrm>
          <a:prstGeom prst="mathPlus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2" descr="Tap-N-Glue Leech Adhesives Unique Glue Cap Product">
            <a:extLst>
              <a:ext uri="{FF2B5EF4-FFF2-40B4-BE49-F238E27FC236}">
                <a16:creationId xmlns:a16="http://schemas.microsoft.com/office/drawing/2014/main" id="{4B922E3E-8838-3021-6C05-8BFCE132FD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7061" y="102808"/>
            <a:ext cx="1383187" cy="1270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Best Premium Designer making drawing Illustration download in PNG &amp; Vector  format">
            <a:extLst>
              <a:ext uri="{FF2B5EF4-FFF2-40B4-BE49-F238E27FC236}">
                <a16:creationId xmlns:a16="http://schemas.microsoft.com/office/drawing/2014/main" id="{C7EA09DA-23F7-37E0-DC35-22EC14822A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3001" y="1474341"/>
            <a:ext cx="1207083" cy="104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480798 - Cardboard colouring set | Impression Europe">
            <a:extLst>
              <a:ext uri="{FF2B5EF4-FFF2-40B4-BE49-F238E27FC236}">
                <a16:creationId xmlns:a16="http://schemas.microsoft.com/office/drawing/2014/main" id="{51277254-8781-16AB-D7A5-9B5905F377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64290">
            <a:off x="3930485" y="298918"/>
            <a:ext cx="1252115" cy="87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What are you doing? | Baamboozle">
            <a:extLst>
              <a:ext uri="{FF2B5EF4-FFF2-40B4-BE49-F238E27FC236}">
                <a16:creationId xmlns:a16="http://schemas.microsoft.com/office/drawing/2014/main" id="{500216FA-83DB-BB1A-B2C1-6A976E776A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7682" y="1484591"/>
            <a:ext cx="1207083" cy="1208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0" descr="Paint and Sip Party — KID DISTRICT DC">
            <a:extLst>
              <a:ext uri="{FF2B5EF4-FFF2-40B4-BE49-F238E27FC236}">
                <a16:creationId xmlns:a16="http://schemas.microsoft.com/office/drawing/2014/main" id="{3F61E4DE-3477-11AD-2ECD-38829240FC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6264" y="2516927"/>
            <a:ext cx="1550991" cy="1550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hild Making Birthday Card Person Celebration Girl Mom Drawing Activity  Craft">
            <a:extLst>
              <a:ext uri="{FF2B5EF4-FFF2-40B4-BE49-F238E27FC236}">
                <a16:creationId xmlns:a16="http://schemas.microsoft.com/office/drawing/2014/main" id="{5EC29F24-1017-8E05-B6A7-DF30905AB8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1611" y="2631751"/>
            <a:ext cx="2311154" cy="1155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43125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F94F11-74AC-1977-174F-7E69B1B0AA10}"/>
              </a:ext>
            </a:extLst>
          </p:cNvPr>
          <p:cNvSpPr/>
          <p:nvPr/>
        </p:nvSpPr>
        <p:spPr>
          <a:xfrm>
            <a:off x="2061980" y="389745"/>
            <a:ext cx="8026400" cy="18288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02F5F2-98AD-5A28-EE33-0FED146B6725}"/>
              </a:ext>
            </a:extLst>
          </p:cNvPr>
          <p:cNvSpPr/>
          <p:nvPr/>
        </p:nvSpPr>
        <p:spPr>
          <a:xfrm>
            <a:off x="2061980" y="2666968"/>
            <a:ext cx="8026400" cy="18288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00AF44-F8C3-2F6E-66E4-9B3957925823}"/>
              </a:ext>
            </a:extLst>
          </p:cNvPr>
          <p:cNvSpPr txBox="1">
            <a:spLocks/>
          </p:cNvSpPr>
          <p:nvPr/>
        </p:nvSpPr>
        <p:spPr>
          <a:xfrm>
            <a:off x="925820" y="181960"/>
            <a:ext cx="10016000" cy="4637543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6000" b="1" dirty="0" err="1">
                <a:solidFill>
                  <a:srgbClr val="FF0000"/>
                </a:solidFill>
                <a:latin typeface="Ink Free" panose="03080402000500000000" pitchFamily="66" charset="0"/>
              </a:rPr>
              <a:t>Yr</a:t>
            </a:r>
            <a:r>
              <a:rPr lang="en-US" sz="6000" b="1" dirty="0">
                <a:solidFill>
                  <a:srgbClr val="FF0000"/>
                </a:solidFill>
                <a:latin typeface="Ink Free" panose="03080402000500000000" pitchFamily="66" charset="0"/>
              </a:rPr>
              <a:t> </a:t>
            </a:r>
            <a:r>
              <a:rPr lang="en-US" sz="6000" b="1" dirty="0" err="1">
                <a:solidFill>
                  <a:srgbClr val="FF0000"/>
                </a:solidFill>
                <a:latin typeface="Ink Free" panose="03080402000500000000" pitchFamily="66" charset="0"/>
              </a:rPr>
              <a:t>amherffaith</a:t>
            </a:r>
            <a:r>
              <a:rPr lang="en-US" sz="6000" b="1" dirty="0">
                <a:latin typeface="Ink Free" panose="03080402000500000000" pitchFamily="66" charset="0"/>
              </a:rPr>
              <a:t> </a:t>
            </a:r>
          </a:p>
          <a:p>
            <a:pPr marL="571500" indent="-571500" algn="ctr">
              <a:spcAft>
                <a:spcPts val="600"/>
              </a:spcAft>
              <a:buFontTx/>
              <a:buChar char="-"/>
            </a:pPr>
            <a:r>
              <a:rPr lang="en-US" sz="4000" i="1" dirty="0">
                <a:latin typeface="Ink Free" panose="03080402000500000000" pitchFamily="66" charset="0"/>
              </a:rPr>
              <a:t>The imperfect tense</a:t>
            </a:r>
          </a:p>
          <a:p>
            <a:pPr algn="ctr">
              <a:spcAft>
                <a:spcPts val="600"/>
              </a:spcAft>
            </a:pPr>
            <a:endParaRPr lang="en-US" sz="2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endParaRPr lang="en-US" sz="2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endParaRPr lang="en-US" sz="2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endParaRPr lang="en-US" sz="2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endParaRPr lang="en-US" sz="2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endParaRPr lang="en-US" sz="2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endParaRPr lang="en-US" sz="2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r>
              <a:rPr lang="en-US" sz="6000" b="1" dirty="0" err="1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Roeddwn</a:t>
            </a:r>
            <a:r>
              <a:rPr lang="en-US" sz="6000" b="1" dirty="0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 </a:t>
            </a:r>
            <a:r>
              <a:rPr lang="en-US" sz="6000" b="1" dirty="0" err="1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i</a:t>
            </a:r>
            <a:r>
              <a:rPr lang="en-US" sz="6000" b="1" dirty="0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…</a:t>
            </a:r>
          </a:p>
          <a:p>
            <a:pPr algn="ctr">
              <a:spcAft>
                <a:spcPts val="600"/>
              </a:spcAft>
            </a:pP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– </a:t>
            </a:r>
            <a:r>
              <a:rPr lang="en-US" sz="4000" i="1" dirty="0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I was…</a:t>
            </a:r>
            <a:endParaRPr lang="en-US" sz="4000" i="1" dirty="0">
              <a:solidFill>
                <a:srgbClr val="FF0000"/>
              </a:solidFill>
              <a:latin typeface="Ink Free" panose="03080402000500000000" pitchFamily="66" charset="0"/>
              <a:sym typeface="Wingdings" pitchFamily="2" charset="2"/>
            </a:endParaRPr>
          </a:p>
        </p:txBody>
      </p:sp>
      <p:pic>
        <p:nvPicPr>
          <p:cNvPr id="8" name="Picture 7" descr="Icon&#10;&#10;Description automatically generated with medium confidence">
            <a:hlinkClick r:id="rId2"/>
            <a:extLst>
              <a:ext uri="{FF2B5EF4-FFF2-40B4-BE49-F238E27FC236}">
                <a16:creationId xmlns:a16="http://schemas.microsoft.com/office/drawing/2014/main" id="{80BA8F4C-BD25-F572-B89B-794CBFFF1A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5790" y="5267926"/>
            <a:ext cx="6212590" cy="879848"/>
          </a:xfrm>
          <a:prstGeom prst="rect">
            <a:avLst/>
          </a:prstGeom>
          <a:ln w="28575">
            <a:solidFill>
              <a:schemeClr val="accent5">
                <a:lumMod val="75000"/>
              </a:schemeClr>
            </a:solidFill>
          </a:ln>
        </p:spPr>
      </p:pic>
      <p:pic>
        <p:nvPicPr>
          <p:cNvPr id="4098" name="Picture 2" descr="Finger Pointing Up | Hand silhouette, Pointing hand, Silhouette drawing">
            <a:extLst>
              <a:ext uri="{FF2B5EF4-FFF2-40B4-BE49-F238E27FC236}">
                <a16:creationId xmlns:a16="http://schemas.microsoft.com/office/drawing/2014/main" id="{C47B8629-F667-3D0C-E93E-5D50A0D2A0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615" y="5246661"/>
            <a:ext cx="2632796" cy="1397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89500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394218" y="366287"/>
            <a:ext cx="8140699" cy="104688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0EF2397-2F43-EA4F-A0B8-B6A4D1A40691}"/>
              </a:ext>
            </a:extLst>
          </p:cNvPr>
          <p:cNvSpPr/>
          <p:nvPr/>
        </p:nvSpPr>
        <p:spPr>
          <a:xfrm>
            <a:off x="1057063" y="235927"/>
            <a:ext cx="6815007" cy="1177245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Yr</a:t>
            </a:r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Amherffaith</a:t>
            </a:r>
            <a:endParaRPr lang="en-GB" sz="7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71DA9C9-9B43-F242-AD86-F72DF410CBAA}"/>
              </a:ext>
            </a:extLst>
          </p:cNvPr>
          <p:cNvSpPr/>
          <p:nvPr/>
        </p:nvSpPr>
        <p:spPr>
          <a:xfrm>
            <a:off x="695000" y="1666034"/>
            <a:ext cx="7539134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>
                <a:latin typeface="Segoe Print" panose="02000800000000000000" pitchFamily="2" charset="0"/>
              </a:rPr>
              <a:t>The conditional tense – ‘was’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60CDC259-51FC-354F-A8F8-1A4BF09E338F}"/>
              </a:ext>
            </a:extLst>
          </p:cNvPr>
          <p:cNvGraphicFramePr>
            <a:graphicFrameLocks noGrp="1"/>
          </p:cNvGraphicFramePr>
          <p:nvPr/>
        </p:nvGraphicFramePr>
        <p:xfrm>
          <a:off x="695000" y="2426896"/>
          <a:ext cx="3628501" cy="410527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62850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Roeddwn 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Roeddet ti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 e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 hi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Roedden ni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Roeddech chi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Roedden nhw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17F3E57-A100-7944-B5F3-6561672BE722}"/>
              </a:ext>
            </a:extLst>
          </p:cNvPr>
          <p:cNvGraphicFramePr>
            <a:graphicFrameLocks noGrp="1"/>
          </p:cNvGraphicFramePr>
          <p:nvPr/>
        </p:nvGraphicFramePr>
        <p:xfrm>
          <a:off x="4605633" y="2426896"/>
          <a:ext cx="3628501" cy="410527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62850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I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You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He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She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We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You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They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15DA5F5F-E5F6-D346-A1B1-5393D3C224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621200" y="5280598"/>
            <a:ext cx="1411130" cy="1411130"/>
          </a:xfrm>
          <a:prstGeom prst="rect">
            <a:avLst/>
          </a:prstGeom>
        </p:spPr>
      </p:pic>
      <p:sp>
        <p:nvSpPr>
          <p:cNvPr id="12" name="Oval Callout 11">
            <a:extLst>
              <a:ext uri="{FF2B5EF4-FFF2-40B4-BE49-F238E27FC236}">
                <a16:creationId xmlns:a16="http://schemas.microsoft.com/office/drawing/2014/main" id="{66D77759-2841-C345-BD8E-5119092B6883}"/>
              </a:ext>
            </a:extLst>
          </p:cNvPr>
          <p:cNvSpPr/>
          <p:nvPr/>
        </p:nvSpPr>
        <p:spPr>
          <a:xfrm>
            <a:off x="6660262" y="-2115079"/>
            <a:ext cx="2617006" cy="1411130"/>
          </a:xfrm>
          <a:prstGeom prst="wedgeEllipseCallout">
            <a:avLst>
              <a:gd name="adj1" fmla="val 75321"/>
              <a:gd name="adj2" fmla="val -5402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sp>
        <p:nvSpPr>
          <p:cNvPr id="13" name="Rounded Rectangular Callout 12">
            <a:extLst>
              <a:ext uri="{FF2B5EF4-FFF2-40B4-BE49-F238E27FC236}">
                <a16:creationId xmlns:a16="http://schemas.microsoft.com/office/drawing/2014/main" id="{5EB8FA2B-46BE-5F49-828D-7783E75DA8B5}"/>
              </a:ext>
            </a:extLst>
          </p:cNvPr>
          <p:cNvSpPr/>
          <p:nvPr/>
        </p:nvSpPr>
        <p:spPr>
          <a:xfrm>
            <a:off x="8896979" y="235927"/>
            <a:ext cx="2986061" cy="2545056"/>
          </a:xfrm>
          <a:prstGeom prst="wedgeRoundRectCallout">
            <a:avLst>
              <a:gd name="adj1" fmla="val 39479"/>
              <a:gd name="adj2" fmla="val 150114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Defnyddiwch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rhain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i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siarad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am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beth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b="1" u="sng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roeddech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chi’n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wneud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Pryd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allwch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chi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ddefnyddio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hwn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dosbarth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14" name="Rounded Rectangular Callout 13">
            <a:extLst>
              <a:ext uri="{FF2B5EF4-FFF2-40B4-BE49-F238E27FC236}">
                <a16:creationId xmlns:a16="http://schemas.microsoft.com/office/drawing/2014/main" id="{3ED09F01-817E-1B48-8C0B-7961D32CD458}"/>
              </a:ext>
            </a:extLst>
          </p:cNvPr>
          <p:cNvSpPr/>
          <p:nvPr/>
        </p:nvSpPr>
        <p:spPr>
          <a:xfrm>
            <a:off x="8366976" y="3145707"/>
            <a:ext cx="2464253" cy="2545055"/>
          </a:xfrm>
          <a:prstGeom prst="wedgeRoundRectCallout">
            <a:avLst>
              <a:gd name="adj1" fmla="val 71468"/>
              <a:gd name="adj2" fmla="val 37073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Use these patterns to say what you </a:t>
            </a:r>
            <a:r>
              <a:rPr lang="en-US" sz="2000" b="1" u="sng" dirty="0">
                <a:solidFill>
                  <a:schemeClr val="tx1"/>
                </a:solidFill>
                <a:latin typeface="Segoe Print" panose="02000800000000000000" pitchFamily="2" charset="0"/>
              </a:rPr>
              <a:t>used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to do. </a:t>
            </a:r>
          </a:p>
          <a:p>
            <a:pPr algn="ctr"/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Think when you could use this in the classroom? </a:t>
            </a:r>
          </a:p>
        </p:txBody>
      </p:sp>
    </p:spTree>
    <p:extLst>
      <p:ext uri="{BB962C8B-B14F-4D97-AF65-F5344CB8AC3E}">
        <p14:creationId xmlns:p14="http://schemas.microsoft.com/office/powerpoint/2010/main" val="18845911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4DD3C7F-E64D-B636-F0C0-4A1F80BF24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2290447"/>
              </p:ext>
            </p:extLst>
          </p:nvPr>
        </p:nvGraphicFramePr>
        <p:xfrm>
          <a:off x="623312" y="1880887"/>
          <a:ext cx="3245270" cy="410527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245270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Roeddwn 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Roeddet ti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 e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 hi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Roedden ni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Roeddech chi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Roedden nhw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pic>
        <p:nvPicPr>
          <p:cNvPr id="4" name="Picture 3" descr="A picture containing sky, outdoor, blue, colorful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474F161F-9F77-4968-2BC4-482DA41835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9682" y="2362096"/>
            <a:ext cx="2096193" cy="20561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6219C34-7A69-F2FB-2CA4-F5F65E5BB7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621200" y="5280598"/>
            <a:ext cx="1411130" cy="14111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318993F-578A-AAA5-49F8-ADFB73F571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621200" y="5280598"/>
            <a:ext cx="1411130" cy="1411130"/>
          </a:xfrm>
          <a:prstGeom prst="rect">
            <a:avLst/>
          </a:prstGeom>
        </p:spPr>
      </p:pic>
      <p:sp>
        <p:nvSpPr>
          <p:cNvPr id="7" name="Rounded Rectangular Callout 6">
            <a:extLst>
              <a:ext uri="{FF2B5EF4-FFF2-40B4-BE49-F238E27FC236}">
                <a16:creationId xmlns:a16="http://schemas.microsoft.com/office/drawing/2014/main" id="{A407F999-1019-B64D-F162-BAF577EFB403}"/>
              </a:ext>
            </a:extLst>
          </p:cNvPr>
          <p:cNvSpPr/>
          <p:nvPr/>
        </p:nvSpPr>
        <p:spPr>
          <a:xfrm>
            <a:off x="8896979" y="235927"/>
            <a:ext cx="2986061" cy="2545056"/>
          </a:xfrm>
          <a:prstGeom prst="wedgeRoundRectCallout">
            <a:avLst>
              <a:gd name="adj1" fmla="val 39479"/>
              <a:gd name="adj2" fmla="val 150114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Allwch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chi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feddwl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am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ganeuon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eraill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I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ddefnyddio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er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mwyn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drilio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7D069EF3-76BD-1E8F-E335-B25053C0918E}"/>
              </a:ext>
            </a:extLst>
          </p:cNvPr>
          <p:cNvSpPr/>
          <p:nvPr/>
        </p:nvSpPr>
        <p:spPr>
          <a:xfrm>
            <a:off x="8366976" y="3145707"/>
            <a:ext cx="2464253" cy="2545055"/>
          </a:xfrm>
          <a:prstGeom prst="wedgeRoundRectCallout">
            <a:avLst>
              <a:gd name="adj1" fmla="val 71468"/>
              <a:gd name="adj2" fmla="val 37073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Can you think of other songs you can use to drill verb patterns?  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C6C2F7FB-2B02-3746-1A4C-BC4855BD7798}"/>
              </a:ext>
            </a:extLst>
          </p:cNvPr>
          <p:cNvSpPr/>
          <p:nvPr/>
        </p:nvSpPr>
        <p:spPr>
          <a:xfrm>
            <a:off x="394218" y="366287"/>
            <a:ext cx="8140699" cy="104688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022E75B-322B-AEFB-C271-CBB7C911F921}"/>
              </a:ext>
            </a:extLst>
          </p:cNvPr>
          <p:cNvSpPr/>
          <p:nvPr/>
        </p:nvSpPr>
        <p:spPr>
          <a:xfrm>
            <a:off x="1657388" y="366287"/>
            <a:ext cx="5614358" cy="1177245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Amser</a:t>
            </a:r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Canu</a:t>
            </a:r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!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1" name="3D Model 10" descr="Caroller in Green Jacket">
                <a:extLst>
                  <a:ext uri="{FF2B5EF4-FFF2-40B4-BE49-F238E27FC236}">
                    <a16:creationId xmlns:a16="http://schemas.microsoft.com/office/drawing/2014/main" id="{16F9C899-5F2E-7617-09FD-578A71767D5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952386226"/>
                  </p:ext>
                </p:extLst>
              </p:nvPr>
            </p:nvGraphicFramePr>
            <p:xfrm>
              <a:off x="7669156" y="110911"/>
              <a:ext cx="773050" cy="1837576"/>
            </p:xfrm>
            <a:graphic>
              <a:graphicData uri="http://schemas.microsoft.com/office/drawing/2017/model3d">
                <am3d:model3d r:embed="rId5">
                  <am3d:spPr>
                    <a:xfrm>
                      <a:off x="0" y="0"/>
                      <a:ext cx="773050" cy="1837576"/>
                    </a:xfrm>
                    <a:prstGeom prst="rect">
                      <a:avLst/>
                    </a:prstGeom>
                  </am3d:spPr>
                  <am3d:camera>
                    <am3d:pos x="0" y="0" z="55402911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3778404" d="1000000"/>
                    <am3d:preTrans dx="0" dy="-17997088" dz="-2997704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6"/>
                  </am3d:raster>
                  <am3d:objViewport viewportSz="221776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1" name="3D Model 10" descr="Caroller in Green Jacket">
                <a:extLst>
                  <a:ext uri="{FF2B5EF4-FFF2-40B4-BE49-F238E27FC236}">
                    <a16:creationId xmlns:a16="http://schemas.microsoft.com/office/drawing/2014/main" id="{16F9C899-5F2E-7617-09FD-578A71767D5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669156" y="110911"/>
                <a:ext cx="773050" cy="1837576"/>
              </a:xfrm>
              <a:prstGeom prst="rect">
                <a:avLst/>
              </a:prstGeom>
            </p:spPr>
          </p:pic>
        </mc:Fallback>
      </mc:AlternateContent>
      <p:sp>
        <p:nvSpPr>
          <p:cNvPr id="12" name="Rectangle 11">
            <a:extLst>
              <a:ext uri="{FF2B5EF4-FFF2-40B4-BE49-F238E27FC236}">
                <a16:creationId xmlns:a16="http://schemas.microsoft.com/office/drawing/2014/main" id="{B555DCD1-B919-E61E-6409-10B22D35E4F3}"/>
              </a:ext>
            </a:extLst>
          </p:cNvPr>
          <p:cNvSpPr/>
          <p:nvPr/>
        </p:nvSpPr>
        <p:spPr>
          <a:xfrm>
            <a:off x="4832145" y="1840857"/>
            <a:ext cx="2389117" cy="438582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GB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Twinkle Twinkle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6EB603D-6AC8-F43D-8C77-7B38EE80B0DE}"/>
              </a:ext>
            </a:extLst>
          </p:cNvPr>
          <p:cNvSpPr/>
          <p:nvPr/>
        </p:nvSpPr>
        <p:spPr>
          <a:xfrm>
            <a:off x="3973617" y="4585124"/>
            <a:ext cx="4359207" cy="1177245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GB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Men of Harlech</a:t>
            </a:r>
          </a:p>
          <a:p>
            <a:pPr algn="ctr"/>
            <a:r>
              <a:rPr lang="en-GB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Addams Family</a:t>
            </a:r>
          </a:p>
          <a:p>
            <a:pPr algn="ctr"/>
            <a:r>
              <a:rPr lang="en-GB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The French National Anthem</a:t>
            </a:r>
          </a:p>
        </p:txBody>
      </p:sp>
    </p:spTree>
    <p:extLst>
      <p:ext uri="{BB962C8B-B14F-4D97-AF65-F5344CB8AC3E}">
        <p14:creationId xmlns:p14="http://schemas.microsoft.com/office/powerpoint/2010/main" val="2414040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E24B106-B12A-E945-661A-770067876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3257" y="0"/>
            <a:ext cx="95854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4907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503853" y="1092951"/>
          <a:ext cx="11290041" cy="505207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7633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633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633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err="1"/>
                        <a:t>Cadarnhaol</a:t>
                      </a:r>
                      <a:endParaRPr lang="en-US" sz="3200" dirty="0"/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err="1"/>
                        <a:t>Cwestiwn</a:t>
                      </a:r>
                      <a:endParaRPr lang="en-US" sz="3200" dirty="0"/>
                    </a:p>
                  </a:txBody>
                  <a:tcPr marL="68580" marR="68580" marT="34293" marB="34293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err="1"/>
                        <a:t>Negyddol</a:t>
                      </a:r>
                      <a:endParaRPr lang="en-US" sz="3200" dirty="0"/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Roeddwn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i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Roeddet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ti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e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hi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ni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Roeddech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chi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nhw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Oeddwn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Oeddet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Oedd e?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Oedd hi?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Oeddech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chi?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 marL="68580" marR="68580" marT="34293" marB="34293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Doeddwn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Doeddet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e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hi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Doeddech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chi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7877026B-2FCB-1140-84A1-D9E4E223E6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853" y="179227"/>
            <a:ext cx="2171321" cy="913724"/>
          </a:xfrm>
          <a:prstGeom prst="rect">
            <a:avLst/>
          </a:prstGeom>
          <a:solidFill>
            <a:srgbClr val="FFCCFF"/>
          </a:solidFill>
        </p:spPr>
      </p:pic>
    </p:spTree>
    <p:extLst>
      <p:ext uri="{BB962C8B-B14F-4D97-AF65-F5344CB8AC3E}">
        <p14:creationId xmlns:p14="http://schemas.microsoft.com/office/powerpoint/2010/main" val="42916886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DD2E59C-BE1D-7B40-928E-E9077707C2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100" y="228600"/>
            <a:ext cx="10845800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3350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25E3B65-B077-6B7A-F078-14988E4A13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500" y="0"/>
            <a:ext cx="9525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0528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F072D74-17FC-9841-B398-65BA9A648C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13" t="2177" r="45379" b="71973"/>
          <a:stretch/>
        </p:blipFill>
        <p:spPr>
          <a:xfrm>
            <a:off x="156178" y="1281109"/>
            <a:ext cx="6568751" cy="278585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0707A5C-B240-EB45-A228-7D4F21FE2B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788" t="61996" r="3750" b="2222"/>
          <a:stretch/>
        </p:blipFill>
        <p:spPr>
          <a:xfrm>
            <a:off x="7104652" y="2931843"/>
            <a:ext cx="3757127" cy="185712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CBC7F92-7344-E943-9AE4-EC7A4C0E5D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712" t="1905" r="3106" b="72789"/>
          <a:stretch/>
        </p:blipFill>
        <p:spPr>
          <a:xfrm>
            <a:off x="156178" y="4116960"/>
            <a:ext cx="5599977" cy="27410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054401A-E4A0-1F42-AA34-0B3112AB55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888" r="5380" b="37459"/>
          <a:stretch/>
        </p:blipFill>
        <p:spPr>
          <a:xfrm>
            <a:off x="5942302" y="4921225"/>
            <a:ext cx="5953798" cy="171606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77C5A0B-D7EE-7548-A240-833D894590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24003" y="263521"/>
            <a:ext cx="2872097" cy="25360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DADEB9A-F2D9-4844-BBDF-6A03355A63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375" b="89286" l="2381" r="94571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223545" y="-246873"/>
            <a:ext cx="9959944" cy="2124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1578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D92D7AC-E13C-3C45-BFD9-ADFEDF3B92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69" t="13619" r="8159" b="41276"/>
          <a:stretch/>
        </p:blipFill>
        <p:spPr>
          <a:xfrm>
            <a:off x="129672" y="1592424"/>
            <a:ext cx="11950362" cy="460310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F6414B5-0ED1-3A48-9DB8-C4AFC7AD5B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83" t="61723" r="3553"/>
          <a:stretch/>
        </p:blipFill>
        <p:spPr>
          <a:xfrm>
            <a:off x="1841239" y="-4030824"/>
            <a:ext cx="8509520" cy="262501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969E435-3F18-7344-A56E-A0A5E50DF8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2335" r="96109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9447" y="0"/>
            <a:ext cx="9330273" cy="1996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7957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62555543-EB3A-3349-A2ED-E095C0D2EBD6}"/>
              </a:ext>
            </a:extLst>
          </p:cNvPr>
          <p:cNvSpPr/>
          <p:nvPr/>
        </p:nvSpPr>
        <p:spPr>
          <a:xfrm>
            <a:off x="933144" y="1903445"/>
            <a:ext cx="9853044" cy="3928567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cy-GB" sz="3000" b="1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Trafodwch gyda’ch partner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30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Ble oeddet chi’n byw?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30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Sut oeddet ti’n teithio i’r ysgol?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30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Beth oeddet ti’n wneud ar y penwythnos?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30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Ble oeddet ti’n chwarae?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30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Beth doeddet ti ddim yn hoffi?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pic>
        <p:nvPicPr>
          <p:cNvPr id="5" name="Picture 4" descr="mage result for speech bubble logo no background">
            <a:extLst>
              <a:ext uri="{FF2B5EF4-FFF2-40B4-BE49-F238E27FC236}">
                <a16:creationId xmlns:a16="http://schemas.microsoft.com/office/drawing/2014/main" id="{F7878475-EF29-5E45-BBEA-CD443461708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0189" y="261257"/>
            <a:ext cx="2757876" cy="1949836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6439404-A426-3E43-8D0D-7645E57719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375" b="89286" l="2381" r="94571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0854" y="-1"/>
            <a:ext cx="10364498" cy="221109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651FAFC-0042-9345-AC1B-EE818774BA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04502" y="263026"/>
            <a:ext cx="1173892" cy="10525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A3EECC7-EA74-DD45-92BE-8E3A168643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56902" y="415426"/>
            <a:ext cx="1173892" cy="105259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76F6F74-B0A9-2D40-AFC1-975AD62E85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09302" y="567826"/>
            <a:ext cx="1173892" cy="105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6061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62555543-EB3A-3349-A2ED-E095C0D2EBD6}"/>
              </a:ext>
            </a:extLst>
          </p:cNvPr>
          <p:cNvSpPr/>
          <p:nvPr/>
        </p:nvSpPr>
        <p:spPr>
          <a:xfrm>
            <a:off x="764707" y="1083565"/>
            <a:ext cx="8080227" cy="3107902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cy-GB" sz="2600" b="1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Trafodwch gyda’ch partner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Ble oeddet ti’n byw?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Sut oeddet ti’n teithio i’r ysgol?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Beth oeddet ti’n wneud ar y penwythnos?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Ble oeddet ti’n chwarae?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Beth doeddet ti ddim yn hoffi?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pic>
        <p:nvPicPr>
          <p:cNvPr id="5" name="Picture 4" descr="mage result for speech bubble logo no background">
            <a:extLst>
              <a:ext uri="{FF2B5EF4-FFF2-40B4-BE49-F238E27FC236}">
                <a16:creationId xmlns:a16="http://schemas.microsoft.com/office/drawing/2014/main" id="{F7878475-EF29-5E45-BBEA-CD443461708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1177" y="111270"/>
            <a:ext cx="2757876" cy="1949836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A73A583-2753-6743-9E4C-3F9214D444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6485799"/>
              </p:ext>
            </p:extLst>
          </p:nvPr>
        </p:nvGraphicFramePr>
        <p:xfrm>
          <a:off x="764707" y="4525764"/>
          <a:ext cx="1738038" cy="1634211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35993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902045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400" b="1" dirty="0">
                          <a:latin typeface="Segoe Print" panose="02000800000000000000" pitchFamily="2" charset="0"/>
                        </a:rPr>
                        <a:t> Ble?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400" b="0" i="1" dirty="0">
                          <a:latin typeface="Segoe Print" panose="02000800000000000000" pitchFamily="2" charset="0"/>
                        </a:rPr>
                        <a:t>Where? </a:t>
                      </a:r>
                      <a:endParaRPr lang="en-US" sz="1400" b="0" i="1" dirty="0">
                        <a:latin typeface="Segoe Print" panose="02000800000000000000" pitchFamily="2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Sut</a:t>
                      </a: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How?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Beth?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What?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26439404-A426-3E43-8D0D-7645E57719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375" b="89286" l="2381" r="94571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0854" y="-167951"/>
            <a:ext cx="8747446" cy="1866122"/>
          </a:xfrm>
          <a:prstGeom prst="rect">
            <a:avLst/>
          </a:prstGeom>
        </p:spPr>
      </p:pic>
      <p:sp>
        <p:nvSpPr>
          <p:cNvPr id="10" name="Content Placeholder 8">
            <a:extLst>
              <a:ext uri="{FF2B5EF4-FFF2-40B4-BE49-F238E27FC236}">
                <a16:creationId xmlns:a16="http://schemas.microsoft.com/office/drawing/2014/main" id="{C4DC01C5-8E6D-ED46-ADD7-675B22FBF456}"/>
              </a:ext>
            </a:extLst>
          </p:cNvPr>
          <p:cNvSpPr txBox="1">
            <a:spLocks/>
          </p:cNvSpPr>
          <p:nvPr/>
        </p:nvSpPr>
        <p:spPr>
          <a:xfrm>
            <a:off x="6293828" y="4300994"/>
            <a:ext cx="5614697" cy="228397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byw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teithio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chwarae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Doeddwn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i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ddim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hoffi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BDAF234-BF77-2E45-9FA8-FFD9405612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93169" y="335398"/>
            <a:ext cx="1173892" cy="1052590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32EC279E-046D-1E43-AD56-D1AA8F77A4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0343863"/>
              </p:ext>
            </p:extLst>
          </p:nvPr>
        </p:nvGraphicFramePr>
        <p:xfrm>
          <a:off x="2949291" y="4798133"/>
          <a:ext cx="2747173" cy="1089474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301433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1445740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544737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latin typeface="Segoe Print" panose="02000800000000000000" pitchFamily="2" charset="0"/>
                        </a:rPr>
                        <a:t>teithio i’r ysgol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dirty="0">
                          <a:latin typeface="Segoe Print" panose="02000800000000000000" pitchFamily="2" charset="0"/>
                        </a:rPr>
                        <a:t>travel to school</a:t>
                      </a:r>
                      <a:endParaRPr lang="en-US" sz="1400" b="0" i="1" dirty="0">
                        <a:latin typeface="Segoe Print" panose="02000800000000000000" pitchFamily="2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ar</a:t>
                      </a: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 y </a:t>
                      </a: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penwythnos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at the weekend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64391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3EF9C-6C98-9B43-8B39-745A427E6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E92897D-2F8E-C14E-B8FB-550F6A2B8A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/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9012013-AEBE-8F48-BD92-A6F0D3648A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48" y="0"/>
            <a:ext cx="120469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2688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521FE8A-A050-354C-8A70-21EC9BF9BA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65" y="0"/>
            <a:ext cx="1216627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13D9A4B-5454-1948-899B-2ADF8BEA6E24}"/>
              </a:ext>
            </a:extLst>
          </p:cNvPr>
          <p:cNvSpPr/>
          <p:nvPr/>
        </p:nvSpPr>
        <p:spPr>
          <a:xfrm>
            <a:off x="8550878" y="0"/>
            <a:ext cx="3689300" cy="1762021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Pwy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i?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565058-5A15-FD4A-8C93-71649772F3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77217" y="3070071"/>
            <a:ext cx="2635120" cy="3196703"/>
          </a:xfrm>
          <a:prstGeom prst="rect">
            <a:avLst/>
          </a:prstGeom>
        </p:spPr>
      </p:pic>
      <p:sp>
        <p:nvSpPr>
          <p:cNvPr id="8" name="32-Point Star 7">
            <a:extLst>
              <a:ext uri="{FF2B5EF4-FFF2-40B4-BE49-F238E27FC236}">
                <a16:creationId xmlns:a16="http://schemas.microsoft.com/office/drawing/2014/main" id="{FB84AE64-4DF4-9047-8014-37515D47DCCC}"/>
              </a:ext>
            </a:extLst>
          </p:cNvPr>
          <p:cNvSpPr/>
          <p:nvPr/>
        </p:nvSpPr>
        <p:spPr>
          <a:xfrm>
            <a:off x="8148736" y="2435290"/>
            <a:ext cx="4292081" cy="4422710"/>
          </a:xfrm>
          <a:prstGeom prst="star32">
            <a:avLst>
              <a:gd name="adj" fmla="val 4256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6227F14-EA51-454D-8C18-408E8CD39A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055147"/>
              </p:ext>
            </p:extLst>
          </p:nvPr>
        </p:nvGraphicFramePr>
        <p:xfrm>
          <a:off x="9382634" y="1715034"/>
          <a:ext cx="2635120" cy="4902633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357544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1277576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dirty="0">
                          <a:latin typeface="Segoe Print" panose="02000800000000000000" pitchFamily="2" charset="0"/>
                        </a:rPr>
                        <a:t> gwallt coch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0" i="1" dirty="0">
                          <a:latin typeface="Segoe Print" panose="02000800000000000000" pitchFamily="2" charset="0"/>
                        </a:rPr>
                        <a:t>red hair</a:t>
                      </a:r>
                      <a:endParaRPr lang="en-US" sz="1400" b="0" i="1" dirty="0">
                        <a:latin typeface="Segoe Print" panose="02000800000000000000" pitchFamily="2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coron</a:t>
                      </a: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aur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gold crown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bola </a:t>
                      </a: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mawr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big belly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Lloegr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England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3248880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cig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meat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6827316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priodi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to marry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6541326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lladd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to kill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572795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Pabyddion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Catholics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426889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brenin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king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85656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78656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521FE8A-A050-354C-8A70-21EC9BF9BA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65" y="0"/>
            <a:ext cx="1216627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13D9A4B-5454-1948-899B-2ADF8BEA6E24}"/>
              </a:ext>
            </a:extLst>
          </p:cNvPr>
          <p:cNvSpPr/>
          <p:nvPr/>
        </p:nvSpPr>
        <p:spPr>
          <a:xfrm>
            <a:off x="8746757" y="230833"/>
            <a:ext cx="3096039" cy="2608406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Harri’r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Wythfed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565058-5A15-FD4A-8C93-71649772F3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77217" y="3070071"/>
            <a:ext cx="2635120" cy="3196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9151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03550E2F-A476-EE44-B555-A6DB47B5B4E4}"/>
              </a:ext>
            </a:extLst>
          </p:cNvPr>
          <p:cNvSpPr txBox="1"/>
          <p:nvPr/>
        </p:nvSpPr>
        <p:spPr>
          <a:xfrm>
            <a:off x="258800" y="1424218"/>
            <a:ext cx="11628399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2400" dirty="0">
                <a:solidFill>
                  <a:schemeClr val="tx1"/>
                </a:solidFill>
                <a:latin typeface="Arial" charset="0"/>
              </a:rPr>
              <a:t>Meddyliwch am berson mewn hanes (someone from history). Ffeindiwch lun o’r person ar eich ffôn.Nawr, rhaid i’r grŵp ddyfalu (</a:t>
            </a:r>
            <a:r>
              <a:rPr lang="cy-GB" altLang="en-US" sz="2400" i="1" dirty="0">
                <a:solidFill>
                  <a:schemeClr val="tx1"/>
                </a:solidFill>
                <a:latin typeface="Arial" charset="0"/>
              </a:rPr>
              <a:t>guess) </a:t>
            </a:r>
            <a:r>
              <a:rPr lang="cy-GB" altLang="en-US" sz="2400" dirty="0">
                <a:solidFill>
                  <a:schemeClr val="tx1"/>
                </a:solidFill>
                <a:latin typeface="Arial" charset="0"/>
              </a:rPr>
              <a:t>pwy ydy’r person.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5E50E0-DD2B-0A42-BED7-1F517214BF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96" r="10757" b="81769"/>
          <a:stretch/>
        </p:blipFill>
        <p:spPr>
          <a:xfrm>
            <a:off x="1303830" y="52618"/>
            <a:ext cx="9498564" cy="125030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4FC5D76-AD5E-894F-9497-626ACDFF8E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801" y="2439302"/>
            <a:ext cx="4145248" cy="4026812"/>
          </a:xfrm>
          <a:prstGeom prst="rect">
            <a:avLst/>
          </a:prstGeom>
        </p:spPr>
      </p:pic>
      <p:sp>
        <p:nvSpPr>
          <p:cNvPr id="12" name="Rounded Rectangular Callout 11">
            <a:extLst>
              <a:ext uri="{FF2B5EF4-FFF2-40B4-BE49-F238E27FC236}">
                <a16:creationId xmlns:a16="http://schemas.microsoft.com/office/drawing/2014/main" id="{13E6E1B1-BF16-3348-BF3B-E75D6E407219}"/>
              </a:ext>
            </a:extLst>
          </p:cNvPr>
          <p:cNvSpPr/>
          <p:nvPr/>
        </p:nvSpPr>
        <p:spPr>
          <a:xfrm>
            <a:off x="4579969" y="2439302"/>
            <a:ext cx="4190808" cy="1180976"/>
          </a:xfrm>
          <a:prstGeom prst="wedgeRoundRectCallout">
            <a:avLst>
              <a:gd name="adj1" fmla="val 88912"/>
              <a:gd name="adj2" fmla="val 7643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… </a:t>
            </a:r>
            <a:r>
              <a:rPr lang="en-GB" sz="4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oeddet</a:t>
            </a:r>
            <a:r>
              <a:rPr lang="en-GB" sz="4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4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ti</a:t>
            </a:r>
            <a:r>
              <a:rPr lang="en-GB" sz="4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?</a:t>
            </a:r>
          </a:p>
          <a:p>
            <a:pPr algn="ctr"/>
            <a:r>
              <a:rPr lang="en-GB" sz="2400" b="1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Were you…?</a:t>
            </a:r>
          </a:p>
        </p:txBody>
      </p:sp>
      <p:sp>
        <p:nvSpPr>
          <p:cNvPr id="13" name="Rounded Rectangular Callout 12">
            <a:extLst>
              <a:ext uri="{FF2B5EF4-FFF2-40B4-BE49-F238E27FC236}">
                <a16:creationId xmlns:a16="http://schemas.microsoft.com/office/drawing/2014/main" id="{CAD34EA9-AF9C-D340-9824-0C748A22342F}"/>
              </a:ext>
            </a:extLst>
          </p:cNvPr>
          <p:cNvSpPr/>
          <p:nvPr/>
        </p:nvSpPr>
        <p:spPr>
          <a:xfrm>
            <a:off x="7173878" y="3906801"/>
            <a:ext cx="4713321" cy="1091813"/>
          </a:xfrm>
          <a:prstGeom prst="wedgeRoundRectCallout">
            <a:avLst>
              <a:gd name="adj1" fmla="val -94806"/>
              <a:gd name="adj2" fmla="val 37117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Ie</a:t>
            </a:r>
            <a:r>
              <a:rPr lang="en-GB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! … </a:t>
            </a:r>
            <a:r>
              <a:rPr lang="en-GB" sz="4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i.</a:t>
            </a:r>
            <a:r>
              <a:rPr lang="en-GB" sz="4000" b="1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pPr algn="ctr"/>
            <a:r>
              <a:rPr lang="en-GB" sz="2400" b="1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Yes! I was…</a:t>
            </a:r>
          </a:p>
        </p:txBody>
      </p:sp>
      <p:sp>
        <p:nvSpPr>
          <p:cNvPr id="14" name="Rounded Rectangular Callout 13">
            <a:extLst>
              <a:ext uri="{FF2B5EF4-FFF2-40B4-BE49-F238E27FC236}">
                <a16:creationId xmlns:a16="http://schemas.microsoft.com/office/drawing/2014/main" id="{CE30491D-DC8B-3F44-89AD-0E31E068A631}"/>
              </a:ext>
            </a:extLst>
          </p:cNvPr>
          <p:cNvSpPr/>
          <p:nvPr/>
        </p:nvSpPr>
        <p:spPr>
          <a:xfrm>
            <a:off x="5878286" y="5251516"/>
            <a:ext cx="6313714" cy="1091813"/>
          </a:xfrm>
          <a:prstGeom prst="wedgeRoundRectCallout">
            <a:avLst>
              <a:gd name="adj1" fmla="val -64714"/>
              <a:gd name="adj2" fmla="val -60307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Nage</a:t>
            </a:r>
            <a:r>
              <a:rPr lang="en-GB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! </a:t>
            </a:r>
            <a:r>
              <a:rPr lang="en-GB" sz="4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Nid</a:t>
            </a:r>
            <a:r>
              <a:rPr lang="en-GB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… </a:t>
            </a:r>
            <a:r>
              <a:rPr lang="en-GB" sz="4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i!</a:t>
            </a:r>
          </a:p>
          <a:p>
            <a:pPr algn="ctr"/>
            <a:r>
              <a:rPr lang="en-GB" sz="2400" b="1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No! I wasn’t…</a:t>
            </a:r>
          </a:p>
        </p:txBody>
      </p:sp>
    </p:spTree>
    <p:extLst>
      <p:ext uri="{BB962C8B-B14F-4D97-AF65-F5344CB8AC3E}">
        <p14:creationId xmlns:p14="http://schemas.microsoft.com/office/powerpoint/2010/main" val="21429627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158750"/>
            <a:ext cx="6423025" cy="6483350"/>
            <a:chOff x="2885164" y="159304"/>
            <a:chExt cx="6423041" cy="6482213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74396" y="159304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wasn’t running. 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8227525">
              <a:off x="3598843" y="169167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Was she in the school?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86480" y="2311533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Were we absent?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in the class today. 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69543" y="4394748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in </a:t>
              </a:r>
              <a:r>
                <a:rPr lang="en-US" altLang="cy-GB" sz="1600" b="1" dirty="0" err="1">
                  <a:latin typeface="Arial" panose="020B0604020202020204" pitchFamily="34" charset="0"/>
                  <a:cs typeface="Arial" panose="020B0604020202020204" pitchFamily="34" charset="0"/>
                </a:rPr>
                <a:t>Mrs</a:t>
              </a: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 Jones’ class.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91780" y="4921502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didn’t like grapes.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366321" y="5116468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She didn’t like water.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The class </a:t>
              </a:r>
              <a:r>
                <a:rPr lang="en-US" altLang="cy-GB" sz="1800" b="1">
                  <a:latin typeface="Arial" panose="020B0604020202020204" pitchFamily="34" charset="0"/>
                  <a:cs typeface="Arial" panose="020B0604020202020204" pitchFamily="34" charset="0"/>
                </a:rPr>
                <a:t>were quiet.</a:t>
              </a:r>
              <a:endParaRPr lang="en-US" altLang="cy-GB" sz="18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16382" y="353135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We were sad. 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She was working.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He was cold. 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happy.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0493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56D44B67-E55E-224D-BEFD-D41169E78E64}"/>
              </a:ext>
            </a:extLst>
          </p:cNvPr>
          <p:cNvSpPr txBox="1">
            <a:spLocks/>
          </p:cNvSpPr>
          <p:nvPr/>
        </p:nvSpPr>
        <p:spPr>
          <a:xfrm>
            <a:off x="3801895" y="217647"/>
            <a:ext cx="4968380" cy="1110400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F0EB8E5-58DB-054F-B3CB-B2CA78828392}"/>
              </a:ext>
            </a:extLst>
          </p:cNvPr>
          <p:cNvSpPr txBox="1">
            <a:spLocks/>
          </p:cNvSpPr>
          <p:nvPr/>
        </p:nvSpPr>
        <p:spPr>
          <a:xfrm>
            <a:off x="4756404" y="406463"/>
            <a:ext cx="4225550" cy="101060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800" dirty="0">
                <a:latin typeface="Marker Felt Thin" charset="0"/>
                <a:ea typeface="Marker Felt Thin" charset="0"/>
                <a:cs typeface="Marker Felt Thin" charset="0"/>
              </a:rPr>
              <a:t>Darlith nesaf...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D6DBC27C-02D4-B542-A110-CF12D22F5EB8}"/>
              </a:ext>
            </a:extLst>
          </p:cNvPr>
          <p:cNvSpPr/>
          <p:nvPr/>
        </p:nvSpPr>
        <p:spPr>
          <a:xfrm>
            <a:off x="4138497" y="1728293"/>
            <a:ext cx="4343400" cy="2933064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1.12.2022</a:t>
            </a:r>
          </a:p>
          <a:p>
            <a:pPr algn="ctr"/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TL04</a:t>
            </a:r>
          </a:p>
          <a:p>
            <a:pPr algn="ctr"/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9-11</a:t>
            </a: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D3C2E75-EDDD-0240-A6EE-4DB1E897EF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439" y="5061603"/>
            <a:ext cx="2937516" cy="139923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052C1DD-9F8A-104F-84B3-530C6160E4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3135" y="1357748"/>
            <a:ext cx="3734215" cy="395715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AC49FBF-D51E-8348-B2A7-532FA96476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59" y="1608256"/>
            <a:ext cx="3797300" cy="3456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890379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2481</TotalTime>
  <Words>866</Words>
  <Application>Microsoft Macintosh PowerPoint</Application>
  <PresentationFormat>Widescreen</PresentationFormat>
  <Paragraphs>322</Paragraphs>
  <Slides>28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45" baseType="lpstr">
      <vt:lpstr>American Typewriter</vt:lpstr>
      <vt:lpstr>Arial</vt:lpstr>
      <vt:lpstr>Arial Rounded MT Bold</vt:lpstr>
      <vt:lpstr>Calibri</vt:lpstr>
      <vt:lpstr>Calibri Light</vt:lpstr>
      <vt:lpstr>Cavolini</vt:lpstr>
      <vt:lpstr>Century Gothic</vt:lpstr>
      <vt:lpstr>Comic Sans MS</vt:lpstr>
      <vt:lpstr>Ink Free</vt:lpstr>
      <vt:lpstr>Marker Felt Thin</vt:lpstr>
      <vt:lpstr>MV Boli</vt:lpstr>
      <vt:lpstr>Segoe Print</vt:lpstr>
      <vt:lpstr>Times New Roman</vt:lpstr>
      <vt:lpstr>Tw Cen MT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Catrin Evans-Thomas</dc:creator>
  <cp:keywords/>
  <dc:description/>
  <cp:lastModifiedBy>Catrin Evans-Thomas</cp:lastModifiedBy>
  <cp:revision>62</cp:revision>
  <dcterms:created xsi:type="dcterms:W3CDTF">2020-09-30T16:50:28Z</dcterms:created>
  <dcterms:modified xsi:type="dcterms:W3CDTF">2022-11-24T07:36:08Z</dcterms:modified>
  <cp:category/>
</cp:coreProperties>
</file>