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99" r:id="rId3"/>
    <p:sldId id="308" r:id="rId4"/>
    <p:sldId id="268" r:id="rId5"/>
    <p:sldId id="300" r:id="rId6"/>
    <p:sldId id="257" r:id="rId7"/>
    <p:sldId id="258" r:id="rId8"/>
    <p:sldId id="301" r:id="rId9"/>
    <p:sldId id="260" r:id="rId10"/>
    <p:sldId id="261" r:id="rId11"/>
    <p:sldId id="309" r:id="rId12"/>
    <p:sldId id="263" r:id="rId13"/>
    <p:sldId id="312" r:id="rId14"/>
    <p:sldId id="313" r:id="rId15"/>
    <p:sldId id="266" r:id="rId16"/>
    <p:sldId id="265" r:id="rId17"/>
    <p:sldId id="26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00ADF7-5F9B-41B2-985D-89D5263E1520}" v="31" dt="2023-10-19T12:47:42.3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05" autoAdjust="0"/>
    <p:restoredTop sz="94660"/>
  </p:normalViewPr>
  <p:slideViewPr>
    <p:cSldViewPr snapToGrid="0" showGuides="1">
      <p:cViewPr>
        <p:scale>
          <a:sx n="90" d="100"/>
          <a:sy n="90" d="100"/>
        </p:scale>
        <p:origin x="84" y="3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0F00ADF7-5F9B-41B2-985D-89D5263E1520}"/>
    <pc:docChg chg="undo custSel addSld delSld modSld sldOrd">
      <pc:chgData name="Ewa Kazimierska" userId="8edb7084-dccb-4d8f-9cfb-38098ea1d667" providerId="ADAL" clId="{0F00ADF7-5F9B-41B2-985D-89D5263E1520}" dt="2023-10-19T12:48:36.080" v="1861" actId="948"/>
      <pc:docMkLst>
        <pc:docMk/>
      </pc:docMkLst>
      <pc:sldChg chg="addSp delSp modSp mod">
        <pc:chgData name="Ewa Kazimierska" userId="8edb7084-dccb-4d8f-9cfb-38098ea1d667" providerId="ADAL" clId="{0F00ADF7-5F9B-41B2-985D-89D5263E1520}" dt="2023-10-19T12:03:32.316" v="444"/>
        <pc:sldMkLst>
          <pc:docMk/>
          <pc:sldMk cId="3487277688" sldId="257"/>
        </pc:sldMkLst>
        <pc:spChg chg="mod">
          <ac:chgData name="Ewa Kazimierska" userId="8edb7084-dccb-4d8f-9cfb-38098ea1d667" providerId="ADAL" clId="{0F00ADF7-5F9B-41B2-985D-89D5263E1520}" dt="2023-10-19T12:03:32.316" v="444"/>
          <ac:spMkLst>
            <pc:docMk/>
            <pc:sldMk cId="3487277688" sldId="257"/>
            <ac:spMk id="2" creationId="{449FE28A-1B95-4468-BE5F-7C5E2FCB2A26}"/>
          </ac:spMkLst>
        </pc:spChg>
        <pc:spChg chg="mod">
          <ac:chgData name="Ewa Kazimierska" userId="8edb7084-dccb-4d8f-9cfb-38098ea1d667" providerId="ADAL" clId="{0F00ADF7-5F9B-41B2-985D-89D5263E1520}" dt="2023-10-19T09:34:58.057" v="148" actId="207"/>
          <ac:spMkLst>
            <pc:docMk/>
            <pc:sldMk cId="3487277688" sldId="257"/>
            <ac:spMk id="3" creationId="{99C83500-2EE3-4D4F-AC80-8FCF87E14276}"/>
          </ac:spMkLst>
        </pc:spChg>
        <pc:spChg chg="mod">
          <ac:chgData name="Ewa Kazimierska" userId="8edb7084-dccb-4d8f-9cfb-38098ea1d667" providerId="ADAL" clId="{0F00ADF7-5F9B-41B2-985D-89D5263E1520}" dt="2023-10-19T09:33:15.837" v="143" actId="20577"/>
          <ac:spMkLst>
            <pc:docMk/>
            <pc:sldMk cId="3487277688" sldId="257"/>
            <ac:spMk id="8" creationId="{A5219A07-4CA3-487F-911F-C74B2EB3B144}"/>
          </ac:spMkLst>
        </pc:spChg>
        <pc:spChg chg="add del mod">
          <ac:chgData name="Ewa Kazimierska" userId="8edb7084-dccb-4d8f-9cfb-38098ea1d667" providerId="ADAL" clId="{0F00ADF7-5F9B-41B2-985D-89D5263E1520}" dt="2023-10-19T11:04:39.416" v="170" actId="478"/>
          <ac:spMkLst>
            <pc:docMk/>
            <pc:sldMk cId="3487277688" sldId="257"/>
            <ac:spMk id="10" creationId="{0E3CD9AF-0D9B-49A6-AB82-4B8474D5044F}"/>
          </ac:spMkLst>
        </pc:spChg>
      </pc:sldChg>
      <pc:sldChg chg="addSp delSp modSp mod">
        <pc:chgData name="Ewa Kazimierska" userId="8edb7084-dccb-4d8f-9cfb-38098ea1d667" providerId="ADAL" clId="{0F00ADF7-5F9B-41B2-985D-89D5263E1520}" dt="2023-10-19T12:13:31.217" v="659" actId="6549"/>
        <pc:sldMkLst>
          <pc:docMk/>
          <pc:sldMk cId="3697411785" sldId="258"/>
        </pc:sldMkLst>
        <pc:spChg chg="mod">
          <ac:chgData name="Ewa Kazimierska" userId="8edb7084-dccb-4d8f-9cfb-38098ea1d667" providerId="ADAL" clId="{0F00ADF7-5F9B-41B2-985D-89D5263E1520}" dt="2023-10-19T11:02:20.512" v="153" actId="1076"/>
          <ac:spMkLst>
            <pc:docMk/>
            <pc:sldMk cId="3697411785" sldId="258"/>
            <ac:spMk id="3" creationId="{7745EBAE-5C11-4D1A-9E33-DCD2ACA9BE7E}"/>
          </ac:spMkLst>
        </pc:spChg>
        <pc:spChg chg="mod">
          <ac:chgData name="Ewa Kazimierska" userId="8edb7084-dccb-4d8f-9cfb-38098ea1d667" providerId="ADAL" clId="{0F00ADF7-5F9B-41B2-985D-89D5263E1520}" dt="2023-10-19T12:08:51.924" v="590" actId="20578"/>
          <ac:spMkLst>
            <pc:docMk/>
            <pc:sldMk cId="3697411785" sldId="258"/>
            <ac:spMk id="4" creationId="{85548F67-8204-41B6-8DA8-921F98E1C07B}"/>
          </ac:spMkLst>
        </pc:spChg>
        <pc:spChg chg="mod">
          <ac:chgData name="Ewa Kazimierska" userId="8edb7084-dccb-4d8f-9cfb-38098ea1d667" providerId="ADAL" clId="{0F00ADF7-5F9B-41B2-985D-89D5263E1520}" dt="2023-10-19T11:02:37.898" v="155" actId="1076"/>
          <ac:spMkLst>
            <pc:docMk/>
            <pc:sldMk cId="3697411785" sldId="258"/>
            <ac:spMk id="5" creationId="{290605E6-7FD1-48DA-BBBB-736AA50A85D3}"/>
          </ac:spMkLst>
        </pc:spChg>
        <pc:spChg chg="mod">
          <ac:chgData name="Ewa Kazimierska" userId="8edb7084-dccb-4d8f-9cfb-38098ea1d667" providerId="ADAL" clId="{0F00ADF7-5F9B-41B2-985D-89D5263E1520}" dt="2023-10-19T12:13:31.217" v="659" actId="6549"/>
          <ac:spMkLst>
            <pc:docMk/>
            <pc:sldMk cId="3697411785" sldId="258"/>
            <ac:spMk id="10" creationId="{4127DB7D-399C-417B-82F2-39E03F6E09DC}"/>
          </ac:spMkLst>
        </pc:spChg>
        <pc:spChg chg="add del mod">
          <ac:chgData name="Ewa Kazimierska" userId="8edb7084-dccb-4d8f-9cfb-38098ea1d667" providerId="ADAL" clId="{0F00ADF7-5F9B-41B2-985D-89D5263E1520}" dt="2023-10-19T12:06:14.478" v="445" actId="478"/>
          <ac:spMkLst>
            <pc:docMk/>
            <pc:sldMk cId="3697411785" sldId="258"/>
            <ac:spMk id="12" creationId="{6645A521-6FEB-4ACE-989E-FA8B81857B3A}"/>
          </ac:spMkLst>
        </pc:spChg>
        <pc:spChg chg="add mod">
          <ac:chgData name="Ewa Kazimierska" userId="8edb7084-dccb-4d8f-9cfb-38098ea1d667" providerId="ADAL" clId="{0F00ADF7-5F9B-41B2-985D-89D5263E1520}" dt="2023-10-19T12:09:08.585" v="596" actId="1076"/>
          <ac:spMkLst>
            <pc:docMk/>
            <pc:sldMk cId="3697411785" sldId="258"/>
            <ac:spMk id="14" creationId="{5E3F4BDA-B733-4EA1-BDFE-DA613CBCA3A3}"/>
          </ac:spMkLst>
        </pc:spChg>
        <pc:picChg chg="mod">
          <ac:chgData name="Ewa Kazimierska" userId="8edb7084-dccb-4d8f-9cfb-38098ea1d667" providerId="ADAL" clId="{0F00ADF7-5F9B-41B2-985D-89D5263E1520}" dt="2023-10-19T12:07:24.514" v="451" actId="1076"/>
          <ac:picMkLst>
            <pc:docMk/>
            <pc:sldMk cId="3697411785" sldId="258"/>
            <ac:picMk id="6" creationId="{782D10C1-4CF7-476D-A6EF-EFD2E25E88EB}"/>
          </ac:picMkLst>
        </pc:picChg>
      </pc:sldChg>
      <pc:sldChg chg="modSp mod">
        <pc:chgData name="Ewa Kazimierska" userId="8edb7084-dccb-4d8f-9cfb-38098ea1d667" providerId="ADAL" clId="{0F00ADF7-5F9B-41B2-985D-89D5263E1520}" dt="2023-10-19T12:17:07.158" v="711" actId="20577"/>
        <pc:sldMkLst>
          <pc:docMk/>
          <pc:sldMk cId="3764965212" sldId="260"/>
        </pc:sldMkLst>
        <pc:spChg chg="mod">
          <ac:chgData name="Ewa Kazimierska" userId="8edb7084-dccb-4d8f-9cfb-38098ea1d667" providerId="ADAL" clId="{0F00ADF7-5F9B-41B2-985D-89D5263E1520}" dt="2023-10-19T12:17:07.158" v="711" actId="20577"/>
          <ac:spMkLst>
            <pc:docMk/>
            <pc:sldMk cId="3764965212" sldId="260"/>
            <ac:spMk id="2" creationId="{12738C81-20A5-4EE8-AFF4-CBDEE876766F}"/>
          </ac:spMkLst>
        </pc:spChg>
        <pc:spChg chg="mod">
          <ac:chgData name="Ewa Kazimierska" userId="8edb7084-dccb-4d8f-9cfb-38098ea1d667" providerId="ADAL" clId="{0F00ADF7-5F9B-41B2-985D-89D5263E1520}" dt="2023-10-19T12:16:05.823" v="705"/>
          <ac:spMkLst>
            <pc:docMk/>
            <pc:sldMk cId="3764965212" sldId="260"/>
            <ac:spMk id="3" creationId="{018BD309-9BAF-483E-83AE-BBDB7CC302A5}"/>
          </ac:spMkLst>
        </pc:spChg>
      </pc:sldChg>
      <pc:sldChg chg="modSp mod">
        <pc:chgData name="Ewa Kazimierska" userId="8edb7084-dccb-4d8f-9cfb-38098ea1d667" providerId="ADAL" clId="{0F00ADF7-5F9B-41B2-985D-89D5263E1520}" dt="2023-10-19T12:20:05.427" v="826" actId="1076"/>
        <pc:sldMkLst>
          <pc:docMk/>
          <pc:sldMk cId="1201207536" sldId="261"/>
        </pc:sldMkLst>
        <pc:spChg chg="mod">
          <ac:chgData name="Ewa Kazimierska" userId="8edb7084-dccb-4d8f-9cfb-38098ea1d667" providerId="ADAL" clId="{0F00ADF7-5F9B-41B2-985D-89D5263E1520}" dt="2023-10-19T12:19:24.252" v="825" actId="20577"/>
          <ac:spMkLst>
            <pc:docMk/>
            <pc:sldMk cId="1201207536" sldId="261"/>
            <ac:spMk id="3" creationId="{3A627496-75D1-4320-80B4-9B1CC4A1CB6D}"/>
          </ac:spMkLst>
        </pc:spChg>
        <pc:spChg chg="mod">
          <ac:chgData name="Ewa Kazimierska" userId="8edb7084-dccb-4d8f-9cfb-38098ea1d667" providerId="ADAL" clId="{0F00ADF7-5F9B-41B2-985D-89D5263E1520}" dt="2023-10-19T12:18:05.571" v="783" actId="20577"/>
          <ac:spMkLst>
            <pc:docMk/>
            <pc:sldMk cId="1201207536" sldId="261"/>
            <ac:spMk id="6" creationId="{243CB382-BE44-4A9D-85F8-2C0D746F1275}"/>
          </ac:spMkLst>
        </pc:spChg>
        <pc:spChg chg="mod">
          <ac:chgData name="Ewa Kazimierska" userId="8edb7084-dccb-4d8f-9cfb-38098ea1d667" providerId="ADAL" clId="{0F00ADF7-5F9B-41B2-985D-89D5263E1520}" dt="2023-10-19T11:22:41.014" v="213" actId="1076"/>
          <ac:spMkLst>
            <pc:docMk/>
            <pc:sldMk cId="1201207536" sldId="261"/>
            <ac:spMk id="8" creationId="{15DC3D22-33D6-41CE-956B-8A800F05E2D6}"/>
          </ac:spMkLst>
        </pc:spChg>
        <pc:picChg chg="mod">
          <ac:chgData name="Ewa Kazimierska" userId="8edb7084-dccb-4d8f-9cfb-38098ea1d667" providerId="ADAL" clId="{0F00ADF7-5F9B-41B2-985D-89D5263E1520}" dt="2023-10-19T12:20:05.427" v="826" actId="1076"/>
          <ac:picMkLst>
            <pc:docMk/>
            <pc:sldMk cId="1201207536" sldId="261"/>
            <ac:picMk id="2" creationId="{0551016C-5492-4522-9A22-B1004472DE63}"/>
          </ac:picMkLst>
        </pc:picChg>
      </pc:sldChg>
      <pc:sldChg chg="addSp delSp modSp mod">
        <pc:chgData name="Ewa Kazimierska" userId="8edb7084-dccb-4d8f-9cfb-38098ea1d667" providerId="ADAL" clId="{0F00ADF7-5F9B-41B2-985D-89D5263E1520}" dt="2023-10-19T12:32:49.189" v="1449" actId="14100"/>
        <pc:sldMkLst>
          <pc:docMk/>
          <pc:sldMk cId="2719562071" sldId="263"/>
        </pc:sldMkLst>
        <pc:spChg chg="mod">
          <ac:chgData name="Ewa Kazimierska" userId="8edb7084-dccb-4d8f-9cfb-38098ea1d667" providerId="ADAL" clId="{0F00ADF7-5F9B-41B2-985D-89D5263E1520}" dt="2023-10-19T12:32:37.637" v="1445" actId="20577"/>
          <ac:spMkLst>
            <pc:docMk/>
            <pc:sldMk cId="2719562071" sldId="263"/>
            <ac:spMk id="2" creationId="{F99078C3-BCC3-4B8F-91B2-3CE27B40A991}"/>
          </ac:spMkLst>
        </pc:spChg>
        <pc:spChg chg="add del mod">
          <ac:chgData name="Ewa Kazimierska" userId="8edb7084-dccb-4d8f-9cfb-38098ea1d667" providerId="ADAL" clId="{0F00ADF7-5F9B-41B2-985D-89D5263E1520}" dt="2023-10-19T12:31:47.095" v="1401" actId="478"/>
          <ac:spMkLst>
            <pc:docMk/>
            <pc:sldMk cId="2719562071" sldId="263"/>
            <ac:spMk id="5" creationId="{A2141B61-7518-48C1-8D81-3073C2501F6D}"/>
          </ac:spMkLst>
        </pc:spChg>
        <pc:spChg chg="del">
          <ac:chgData name="Ewa Kazimierska" userId="8edb7084-dccb-4d8f-9cfb-38098ea1d667" providerId="ADAL" clId="{0F00ADF7-5F9B-41B2-985D-89D5263E1520}" dt="2023-10-19T11:26:55.740" v="232" actId="478"/>
          <ac:spMkLst>
            <pc:docMk/>
            <pc:sldMk cId="2719562071" sldId="263"/>
            <ac:spMk id="6" creationId="{930E6265-FA81-4049-8D3C-F76F69F7891D}"/>
          </ac:spMkLst>
        </pc:spChg>
        <pc:picChg chg="mod">
          <ac:chgData name="Ewa Kazimierska" userId="8edb7084-dccb-4d8f-9cfb-38098ea1d667" providerId="ADAL" clId="{0F00ADF7-5F9B-41B2-985D-89D5263E1520}" dt="2023-10-19T12:32:49.189" v="1449" actId="14100"/>
          <ac:picMkLst>
            <pc:docMk/>
            <pc:sldMk cId="2719562071" sldId="263"/>
            <ac:picMk id="3" creationId="{78E95530-D83E-4426-A3BD-5D070C395503}"/>
          </ac:picMkLst>
        </pc:picChg>
        <pc:picChg chg="del">
          <ac:chgData name="Ewa Kazimierska" userId="8edb7084-dccb-4d8f-9cfb-38098ea1d667" providerId="ADAL" clId="{0F00ADF7-5F9B-41B2-985D-89D5263E1520}" dt="2023-10-19T11:26:58.264" v="233" actId="478"/>
          <ac:picMkLst>
            <pc:docMk/>
            <pc:sldMk cId="2719562071" sldId="263"/>
            <ac:picMk id="7" creationId="{E108D34C-7EBD-4D37-BA8C-5F2806A0DD18}"/>
          </ac:picMkLst>
        </pc:picChg>
      </pc:sldChg>
      <pc:sldChg chg="addSp modSp mod ord modClrScheme chgLayout">
        <pc:chgData name="Ewa Kazimierska" userId="8edb7084-dccb-4d8f-9cfb-38098ea1d667" providerId="ADAL" clId="{0F00ADF7-5F9B-41B2-985D-89D5263E1520}" dt="2023-10-19T12:47:53.576" v="1860" actId="6549"/>
        <pc:sldMkLst>
          <pc:docMk/>
          <pc:sldMk cId="2720706571" sldId="265"/>
        </pc:sldMkLst>
        <pc:spChg chg="add mod ord">
          <ac:chgData name="Ewa Kazimierska" userId="8edb7084-dccb-4d8f-9cfb-38098ea1d667" providerId="ADAL" clId="{0F00ADF7-5F9B-41B2-985D-89D5263E1520}" dt="2023-10-19T11:40:54.940" v="344" actId="6549"/>
          <ac:spMkLst>
            <pc:docMk/>
            <pc:sldMk cId="2720706571" sldId="265"/>
            <ac:spMk id="2" creationId="{F2E2956B-F874-4F94-B994-F72BEA3E1ACA}"/>
          </ac:spMkLst>
        </pc:spChg>
        <pc:spChg chg="mod">
          <ac:chgData name="Ewa Kazimierska" userId="8edb7084-dccb-4d8f-9cfb-38098ea1d667" providerId="ADAL" clId="{0F00ADF7-5F9B-41B2-985D-89D5263E1520}" dt="2023-10-19T12:47:53.576" v="1860" actId="6549"/>
          <ac:spMkLst>
            <pc:docMk/>
            <pc:sldMk cId="2720706571" sldId="265"/>
            <ac:spMk id="3" creationId="{AD5E7996-3D08-47AD-B8D9-87851EC8C6D6}"/>
          </ac:spMkLst>
        </pc:spChg>
        <pc:picChg chg="mod">
          <ac:chgData name="Ewa Kazimierska" userId="8edb7084-dccb-4d8f-9cfb-38098ea1d667" providerId="ADAL" clId="{0F00ADF7-5F9B-41B2-985D-89D5263E1520}" dt="2023-10-19T11:41:38.312" v="350" actId="1076"/>
          <ac:picMkLst>
            <pc:docMk/>
            <pc:sldMk cId="2720706571" sldId="265"/>
            <ac:picMk id="4" creationId="{9AE17435-3405-46C9-B0AC-6A93044DBEE5}"/>
          </ac:picMkLst>
        </pc:picChg>
      </pc:sldChg>
      <pc:sldChg chg="addSp delSp modSp mod ord modClrScheme chgLayout">
        <pc:chgData name="Ewa Kazimierska" userId="8edb7084-dccb-4d8f-9cfb-38098ea1d667" providerId="ADAL" clId="{0F00ADF7-5F9B-41B2-985D-89D5263E1520}" dt="2023-10-19T12:45:33.442" v="1784" actId="6549"/>
        <pc:sldMkLst>
          <pc:docMk/>
          <pc:sldMk cId="526468246" sldId="266"/>
        </pc:sldMkLst>
        <pc:spChg chg="mod">
          <ac:chgData name="Ewa Kazimierska" userId="8edb7084-dccb-4d8f-9cfb-38098ea1d667" providerId="ADAL" clId="{0F00ADF7-5F9B-41B2-985D-89D5263E1520}" dt="2023-10-19T12:45:33.442" v="1784" actId="6549"/>
          <ac:spMkLst>
            <pc:docMk/>
            <pc:sldMk cId="526468246" sldId="266"/>
            <ac:spMk id="3" creationId="{0FF0D15C-8A6B-4817-8C1C-A2B7660BA4F9}"/>
          </ac:spMkLst>
        </pc:spChg>
        <pc:spChg chg="add mod ord">
          <ac:chgData name="Ewa Kazimierska" userId="8edb7084-dccb-4d8f-9cfb-38098ea1d667" providerId="ADAL" clId="{0F00ADF7-5F9B-41B2-985D-89D5263E1520}" dt="2023-10-19T11:39:08.411" v="328" actId="14100"/>
          <ac:spMkLst>
            <pc:docMk/>
            <pc:sldMk cId="526468246" sldId="266"/>
            <ac:spMk id="12" creationId="{4D0F38D3-1F63-4130-A67F-BEA2EB98F93B}"/>
          </ac:spMkLst>
        </pc:spChg>
        <pc:picChg chg="del mod">
          <ac:chgData name="Ewa Kazimierska" userId="8edb7084-dccb-4d8f-9cfb-38098ea1d667" providerId="ADAL" clId="{0F00ADF7-5F9B-41B2-985D-89D5263E1520}" dt="2023-10-19T12:45:00.100" v="1779" actId="478"/>
          <ac:picMkLst>
            <pc:docMk/>
            <pc:sldMk cId="526468246" sldId="266"/>
            <ac:picMk id="2" creationId="{63EA83F3-53AA-4F35-B8DE-F9B5C1756789}"/>
          </ac:picMkLst>
        </pc:picChg>
        <pc:picChg chg="del mod">
          <ac:chgData name="Ewa Kazimierska" userId="8edb7084-dccb-4d8f-9cfb-38098ea1d667" providerId="ADAL" clId="{0F00ADF7-5F9B-41B2-985D-89D5263E1520}" dt="2023-10-19T12:45:01.516" v="1780" actId="478"/>
          <ac:picMkLst>
            <pc:docMk/>
            <pc:sldMk cId="526468246" sldId="266"/>
            <ac:picMk id="4" creationId="{E4FF70ED-9098-45CB-B066-C77F21D646F1}"/>
          </ac:picMkLst>
        </pc:picChg>
        <pc:picChg chg="del mod">
          <ac:chgData name="Ewa Kazimierska" userId="8edb7084-dccb-4d8f-9cfb-38098ea1d667" providerId="ADAL" clId="{0F00ADF7-5F9B-41B2-985D-89D5263E1520}" dt="2023-10-19T12:44:57.980" v="1778" actId="478"/>
          <ac:picMkLst>
            <pc:docMk/>
            <pc:sldMk cId="526468246" sldId="266"/>
            <ac:picMk id="5" creationId="{5D0870AE-9AF9-450E-983A-689EC9CFFC2A}"/>
          </ac:picMkLst>
        </pc:picChg>
        <pc:picChg chg="del mod">
          <ac:chgData name="Ewa Kazimierska" userId="8edb7084-dccb-4d8f-9cfb-38098ea1d667" providerId="ADAL" clId="{0F00ADF7-5F9B-41B2-985D-89D5263E1520}" dt="2023-10-19T12:44:57.980" v="1778" actId="478"/>
          <ac:picMkLst>
            <pc:docMk/>
            <pc:sldMk cId="526468246" sldId="266"/>
            <ac:picMk id="6" creationId="{6A71B943-166A-4EE8-A610-8A7CEAF99D42}"/>
          </ac:picMkLst>
        </pc:picChg>
        <pc:picChg chg="mod">
          <ac:chgData name="Ewa Kazimierska" userId="8edb7084-dccb-4d8f-9cfb-38098ea1d667" providerId="ADAL" clId="{0F00ADF7-5F9B-41B2-985D-89D5263E1520}" dt="2023-10-19T12:45:18.109" v="1783" actId="1076"/>
          <ac:picMkLst>
            <pc:docMk/>
            <pc:sldMk cId="526468246" sldId="266"/>
            <ac:picMk id="7" creationId="{06934A62-54D2-4714-B5EA-E1691CECDC3C}"/>
          </ac:picMkLst>
        </pc:picChg>
        <pc:picChg chg="del mod">
          <ac:chgData name="Ewa Kazimierska" userId="8edb7084-dccb-4d8f-9cfb-38098ea1d667" providerId="ADAL" clId="{0F00ADF7-5F9B-41B2-985D-89D5263E1520}" dt="2023-10-19T12:44:57.980" v="1778" actId="478"/>
          <ac:picMkLst>
            <pc:docMk/>
            <pc:sldMk cId="526468246" sldId="266"/>
            <ac:picMk id="8" creationId="{4F1ED571-A161-4E1F-A4BB-E4736536E6A7}"/>
          </ac:picMkLst>
        </pc:picChg>
        <pc:picChg chg="del mod">
          <ac:chgData name="Ewa Kazimierska" userId="8edb7084-dccb-4d8f-9cfb-38098ea1d667" providerId="ADAL" clId="{0F00ADF7-5F9B-41B2-985D-89D5263E1520}" dt="2023-10-19T12:44:57.980" v="1778" actId="478"/>
          <ac:picMkLst>
            <pc:docMk/>
            <pc:sldMk cId="526468246" sldId="266"/>
            <ac:picMk id="9" creationId="{E003E0B2-0CEB-4FAF-94E9-99237BA445BD}"/>
          </ac:picMkLst>
        </pc:picChg>
        <pc:picChg chg="del mod">
          <ac:chgData name="Ewa Kazimierska" userId="8edb7084-dccb-4d8f-9cfb-38098ea1d667" providerId="ADAL" clId="{0F00ADF7-5F9B-41B2-985D-89D5263E1520}" dt="2023-10-19T12:45:12.395" v="1781" actId="478"/>
          <ac:picMkLst>
            <pc:docMk/>
            <pc:sldMk cId="526468246" sldId="266"/>
            <ac:picMk id="10" creationId="{A0AC0B41-5403-47A2-BAF5-EA630571D46D}"/>
          </ac:picMkLst>
        </pc:picChg>
        <pc:picChg chg="del mod">
          <ac:chgData name="Ewa Kazimierska" userId="8edb7084-dccb-4d8f-9cfb-38098ea1d667" providerId="ADAL" clId="{0F00ADF7-5F9B-41B2-985D-89D5263E1520}" dt="2023-10-19T12:44:57.980" v="1778" actId="478"/>
          <ac:picMkLst>
            <pc:docMk/>
            <pc:sldMk cId="526468246" sldId="266"/>
            <ac:picMk id="11" creationId="{7A03C73C-895C-44E6-8860-2F940D4EB341}"/>
          </ac:picMkLst>
        </pc:picChg>
        <pc:picChg chg="add del mod">
          <ac:chgData name="Ewa Kazimierska" userId="8edb7084-dccb-4d8f-9cfb-38098ea1d667" providerId="ADAL" clId="{0F00ADF7-5F9B-41B2-985D-89D5263E1520}" dt="2023-10-19T12:44:57.980" v="1778" actId="478"/>
          <ac:picMkLst>
            <pc:docMk/>
            <pc:sldMk cId="526468246" sldId="266"/>
            <ac:picMk id="13" creationId="{E9E4A5EE-3637-4D29-BBAB-9C0EC1852453}"/>
          </ac:picMkLst>
        </pc:picChg>
        <pc:picChg chg="add del mod">
          <ac:chgData name="Ewa Kazimierska" userId="8edb7084-dccb-4d8f-9cfb-38098ea1d667" providerId="ADAL" clId="{0F00ADF7-5F9B-41B2-985D-89D5263E1520}" dt="2023-10-19T12:44:57.980" v="1778" actId="478"/>
          <ac:picMkLst>
            <pc:docMk/>
            <pc:sldMk cId="526468246" sldId="266"/>
            <ac:picMk id="14" creationId="{FDA4A3DB-1661-48AA-984E-7DD75BC33950}"/>
          </ac:picMkLst>
        </pc:picChg>
      </pc:sldChg>
      <pc:sldChg chg="addSp modSp mod modClrScheme chgLayout">
        <pc:chgData name="Ewa Kazimierska" userId="8edb7084-dccb-4d8f-9cfb-38098ea1d667" providerId="ADAL" clId="{0F00ADF7-5F9B-41B2-985D-89D5263E1520}" dt="2023-10-19T12:48:36.080" v="1861" actId="948"/>
        <pc:sldMkLst>
          <pc:docMk/>
          <pc:sldMk cId="4061416464" sldId="267"/>
        </pc:sldMkLst>
        <pc:spChg chg="mod">
          <ac:chgData name="Ewa Kazimierska" userId="8edb7084-dccb-4d8f-9cfb-38098ea1d667" providerId="ADAL" clId="{0F00ADF7-5F9B-41B2-985D-89D5263E1520}" dt="2023-10-19T12:48:36.080" v="1861" actId="948"/>
          <ac:spMkLst>
            <pc:docMk/>
            <pc:sldMk cId="4061416464" sldId="267"/>
            <ac:spMk id="3" creationId="{6D79448D-84FF-4EB1-882B-14485EF027A9}"/>
          </ac:spMkLst>
        </pc:spChg>
        <pc:spChg chg="add mod ord">
          <ac:chgData name="Ewa Kazimierska" userId="8edb7084-dccb-4d8f-9cfb-38098ea1d667" providerId="ADAL" clId="{0F00ADF7-5F9B-41B2-985D-89D5263E1520}" dt="2023-10-19T11:45:31.098" v="364" actId="14100"/>
          <ac:spMkLst>
            <pc:docMk/>
            <pc:sldMk cId="4061416464" sldId="267"/>
            <ac:spMk id="4" creationId="{333EB798-117A-409C-B178-359A73B94B64}"/>
          </ac:spMkLst>
        </pc:spChg>
        <pc:graphicFrameChg chg="mod modGraphic">
          <ac:chgData name="Ewa Kazimierska" userId="8edb7084-dccb-4d8f-9cfb-38098ea1d667" providerId="ADAL" clId="{0F00ADF7-5F9B-41B2-985D-89D5263E1520}" dt="2023-10-19T11:45:49.183" v="366" actId="1076"/>
          <ac:graphicFrameMkLst>
            <pc:docMk/>
            <pc:sldMk cId="4061416464" sldId="267"/>
            <ac:graphicFrameMk id="2" creationId="{6350AC10-AED8-4AED-9C0A-4289D9CEBD30}"/>
          </ac:graphicFrameMkLst>
        </pc:graphicFrameChg>
        <pc:picChg chg="add mod">
          <ac:chgData name="Ewa Kazimierska" userId="8edb7084-dccb-4d8f-9cfb-38098ea1d667" providerId="ADAL" clId="{0F00ADF7-5F9B-41B2-985D-89D5263E1520}" dt="2023-10-19T11:46:02.642" v="369" actId="1076"/>
          <ac:picMkLst>
            <pc:docMk/>
            <pc:sldMk cId="4061416464" sldId="267"/>
            <ac:picMk id="1026" creationId="{080712FB-818A-48F7-A0DA-EF6D22679DD3}"/>
          </ac:picMkLst>
        </pc:picChg>
      </pc:sldChg>
      <pc:sldChg chg="addSp delSp modSp add mod modClrScheme chgLayout">
        <pc:chgData name="Ewa Kazimierska" userId="8edb7084-dccb-4d8f-9cfb-38098ea1d667" providerId="ADAL" clId="{0F00ADF7-5F9B-41B2-985D-89D5263E1520}" dt="2023-10-19T09:29:01.771" v="120" actId="20577"/>
        <pc:sldMkLst>
          <pc:docMk/>
          <pc:sldMk cId="1538760882" sldId="268"/>
        </pc:sldMkLst>
        <pc:spChg chg="mod">
          <ac:chgData name="Ewa Kazimierska" userId="8edb7084-dccb-4d8f-9cfb-38098ea1d667" providerId="ADAL" clId="{0F00ADF7-5F9B-41B2-985D-89D5263E1520}" dt="2023-10-19T09:27:53.113" v="85" actId="6549"/>
          <ac:spMkLst>
            <pc:docMk/>
            <pc:sldMk cId="1538760882" sldId="268"/>
            <ac:spMk id="2" creationId="{00000000-0000-0000-0000-000000000000}"/>
          </ac:spMkLst>
        </pc:spChg>
        <pc:spChg chg="add mod ord">
          <ac:chgData name="Ewa Kazimierska" userId="8edb7084-dccb-4d8f-9cfb-38098ea1d667" providerId="ADAL" clId="{0F00ADF7-5F9B-41B2-985D-89D5263E1520}" dt="2023-10-19T09:17:14.286" v="56" actId="14100"/>
          <ac:spMkLst>
            <pc:docMk/>
            <pc:sldMk cId="1538760882" sldId="268"/>
            <ac:spMk id="3" creationId="{F8EC6A21-4C0A-46AE-96DA-7C3EE4FD1FEA}"/>
          </ac:spMkLst>
        </pc:spChg>
        <pc:spChg chg="add del mod">
          <ac:chgData name="Ewa Kazimierska" userId="8edb7084-dccb-4d8f-9cfb-38098ea1d667" providerId="ADAL" clId="{0F00ADF7-5F9B-41B2-985D-89D5263E1520}" dt="2023-10-19T09:28:10.409" v="87" actId="767"/>
          <ac:spMkLst>
            <pc:docMk/>
            <pc:sldMk cId="1538760882" sldId="268"/>
            <ac:spMk id="4" creationId="{472BBE95-647F-46B3-97CB-85B10BA55724}"/>
          </ac:spMkLst>
        </pc:spChg>
        <pc:spChg chg="add mod">
          <ac:chgData name="Ewa Kazimierska" userId="8edb7084-dccb-4d8f-9cfb-38098ea1d667" providerId="ADAL" clId="{0F00ADF7-5F9B-41B2-985D-89D5263E1520}" dt="2023-10-19T09:28:45.848" v="100" actId="113"/>
          <ac:spMkLst>
            <pc:docMk/>
            <pc:sldMk cId="1538760882" sldId="268"/>
            <ac:spMk id="5" creationId="{023EC320-B9B8-434C-8B27-23235B1385E8}"/>
          </ac:spMkLst>
        </pc:spChg>
        <pc:spChg chg="add mod">
          <ac:chgData name="Ewa Kazimierska" userId="8edb7084-dccb-4d8f-9cfb-38098ea1d667" providerId="ADAL" clId="{0F00ADF7-5F9B-41B2-985D-89D5263E1520}" dt="2023-10-19T09:29:01.771" v="120" actId="20577"/>
          <ac:spMkLst>
            <pc:docMk/>
            <pc:sldMk cId="1538760882" sldId="268"/>
            <ac:spMk id="14" creationId="{AF0EAB51-DF42-43D3-B462-8E0BCBB4F5D3}"/>
          </ac:spMkLst>
        </pc:spChg>
        <pc:spChg chg="mod">
          <ac:chgData name="Ewa Kazimierska" userId="8edb7084-dccb-4d8f-9cfb-38098ea1d667" providerId="ADAL" clId="{0F00ADF7-5F9B-41B2-985D-89D5263E1520}" dt="2023-10-19T09:18:59.458" v="61" actId="948"/>
          <ac:spMkLst>
            <pc:docMk/>
            <pc:sldMk cId="1538760882" sldId="268"/>
            <ac:spMk id="16" creationId="{4DD74294-A235-4600-A7D7-8A2F9A432A8A}"/>
          </ac:spMkLst>
        </pc:spChg>
        <pc:spChg chg="mod">
          <ac:chgData name="Ewa Kazimierska" userId="8edb7084-dccb-4d8f-9cfb-38098ea1d667" providerId="ADAL" clId="{0F00ADF7-5F9B-41B2-985D-89D5263E1520}" dt="2023-10-19T09:25:31.917" v="82" actId="14100"/>
          <ac:spMkLst>
            <pc:docMk/>
            <pc:sldMk cId="1538760882" sldId="268"/>
            <ac:spMk id="19" creationId="{F4F2315D-4F42-4A43-BE1D-D6128F67F193}"/>
          </ac:spMkLst>
        </pc:spChg>
        <pc:spChg chg="del">
          <ac:chgData name="Ewa Kazimierska" userId="8edb7084-dccb-4d8f-9cfb-38098ea1d667" providerId="ADAL" clId="{0F00ADF7-5F9B-41B2-985D-89D5263E1520}" dt="2023-10-19T09:16:53.276" v="51" actId="478"/>
          <ac:spMkLst>
            <pc:docMk/>
            <pc:sldMk cId="1538760882" sldId="268"/>
            <ac:spMk id="21" creationId="{23E5A75F-B11C-417D-AAAA-A5D24DAF4FA3}"/>
          </ac:spMkLst>
        </pc:spChg>
        <pc:spChg chg="mod">
          <ac:chgData name="Ewa Kazimierska" userId="8edb7084-dccb-4d8f-9cfb-38098ea1d667" providerId="ADAL" clId="{0F00ADF7-5F9B-41B2-985D-89D5263E1520}" dt="2023-10-19T09:26:23.661" v="84" actId="1076"/>
          <ac:spMkLst>
            <pc:docMk/>
            <pc:sldMk cId="1538760882" sldId="268"/>
            <ac:spMk id="23" creationId="{68A2AE55-718B-45D8-A3F2-921FB7BA4374}"/>
          </ac:spMkLst>
        </pc:spChg>
        <pc:spChg chg="mod">
          <ac:chgData name="Ewa Kazimierska" userId="8edb7084-dccb-4d8f-9cfb-38098ea1d667" providerId="ADAL" clId="{0F00ADF7-5F9B-41B2-985D-89D5263E1520}" dt="2023-10-19T09:26:15.660" v="83" actId="1076"/>
          <ac:spMkLst>
            <pc:docMk/>
            <pc:sldMk cId="1538760882" sldId="268"/>
            <ac:spMk id="174084" creationId="{00000000-0000-0000-0000-000000000000}"/>
          </ac:spMkLst>
        </pc:spChg>
        <pc:grpChg chg="del">
          <ac:chgData name="Ewa Kazimierska" userId="8edb7084-dccb-4d8f-9cfb-38098ea1d667" providerId="ADAL" clId="{0F00ADF7-5F9B-41B2-985D-89D5263E1520}" dt="2023-10-19T09:16:07.394" v="28" actId="478"/>
          <ac:grpSpMkLst>
            <pc:docMk/>
            <pc:sldMk cId="1538760882" sldId="268"/>
            <ac:grpSpMk id="6" creationId="{1AD96464-75E4-4600-8E51-C4692412F652}"/>
          </ac:grpSpMkLst>
        </pc:grpChg>
      </pc:sldChg>
      <pc:sldChg chg="del">
        <pc:chgData name="Ewa Kazimierska" userId="8edb7084-dccb-4d8f-9cfb-38098ea1d667" providerId="ADAL" clId="{0F00ADF7-5F9B-41B2-985D-89D5263E1520}" dt="2023-10-19T12:44:21.943" v="1773" actId="47"/>
        <pc:sldMkLst>
          <pc:docMk/>
          <pc:sldMk cId="562929220" sldId="269"/>
        </pc:sldMkLst>
      </pc:sldChg>
      <pc:sldChg chg="del">
        <pc:chgData name="Ewa Kazimierska" userId="8edb7084-dccb-4d8f-9cfb-38098ea1d667" providerId="ADAL" clId="{0F00ADF7-5F9B-41B2-985D-89D5263E1520}" dt="2023-10-19T12:44:21.943" v="1773" actId="47"/>
        <pc:sldMkLst>
          <pc:docMk/>
          <pc:sldMk cId="2795122139" sldId="272"/>
        </pc:sldMkLst>
      </pc:sldChg>
      <pc:sldChg chg="del">
        <pc:chgData name="Ewa Kazimierska" userId="8edb7084-dccb-4d8f-9cfb-38098ea1d667" providerId="ADAL" clId="{0F00ADF7-5F9B-41B2-985D-89D5263E1520}" dt="2023-10-19T12:44:21.943" v="1773" actId="47"/>
        <pc:sldMkLst>
          <pc:docMk/>
          <pc:sldMk cId="964353257" sldId="273"/>
        </pc:sldMkLst>
      </pc:sldChg>
      <pc:sldChg chg="del">
        <pc:chgData name="Ewa Kazimierska" userId="8edb7084-dccb-4d8f-9cfb-38098ea1d667" providerId="ADAL" clId="{0F00ADF7-5F9B-41B2-985D-89D5263E1520}" dt="2023-10-19T12:44:21.943" v="1773" actId="47"/>
        <pc:sldMkLst>
          <pc:docMk/>
          <pc:sldMk cId="2724278690" sldId="274"/>
        </pc:sldMkLst>
      </pc:sldChg>
      <pc:sldChg chg="del">
        <pc:chgData name="Ewa Kazimierska" userId="8edb7084-dccb-4d8f-9cfb-38098ea1d667" providerId="ADAL" clId="{0F00ADF7-5F9B-41B2-985D-89D5263E1520}" dt="2023-10-19T12:44:21.943" v="1773" actId="47"/>
        <pc:sldMkLst>
          <pc:docMk/>
          <pc:sldMk cId="1623867070" sldId="275"/>
        </pc:sldMkLst>
      </pc:sldChg>
      <pc:sldChg chg="addSp delSp modSp mod">
        <pc:chgData name="Ewa Kazimierska" userId="8edb7084-dccb-4d8f-9cfb-38098ea1d667" providerId="ADAL" clId="{0F00ADF7-5F9B-41B2-985D-89D5263E1520}" dt="2023-10-19T12:02:35.133" v="401" actId="20577"/>
        <pc:sldMkLst>
          <pc:docMk/>
          <pc:sldMk cId="541577346" sldId="299"/>
        </pc:sldMkLst>
        <pc:spChg chg="mod">
          <ac:chgData name="Ewa Kazimierska" userId="8edb7084-dccb-4d8f-9cfb-38098ea1d667" providerId="ADAL" clId="{0F00ADF7-5F9B-41B2-985D-89D5263E1520}" dt="2023-10-19T12:02:25.832" v="397" actId="20577"/>
          <ac:spMkLst>
            <pc:docMk/>
            <pc:sldMk cId="541577346" sldId="299"/>
            <ac:spMk id="4" creationId="{3CE452E6-6D91-465D-90B9-C0FFB98E8E99}"/>
          </ac:spMkLst>
        </pc:spChg>
        <pc:spChg chg="add del mod">
          <ac:chgData name="Ewa Kazimierska" userId="8edb7084-dccb-4d8f-9cfb-38098ea1d667" providerId="ADAL" clId="{0F00ADF7-5F9B-41B2-985D-89D5263E1520}" dt="2023-10-19T11:57:00.363" v="393" actId="478"/>
          <ac:spMkLst>
            <pc:docMk/>
            <pc:sldMk cId="541577346" sldId="299"/>
            <ac:spMk id="5" creationId="{A0C2BD38-5CB4-48DB-BFF0-01C2D3EAF2C6}"/>
          </ac:spMkLst>
        </pc:spChg>
        <pc:spChg chg="add mod">
          <ac:chgData name="Ewa Kazimierska" userId="8edb7084-dccb-4d8f-9cfb-38098ea1d667" providerId="ADAL" clId="{0F00ADF7-5F9B-41B2-985D-89D5263E1520}" dt="2023-10-19T12:02:35.133" v="401" actId="20577"/>
          <ac:spMkLst>
            <pc:docMk/>
            <pc:sldMk cId="541577346" sldId="299"/>
            <ac:spMk id="6" creationId="{FDECE352-A8D5-4535-8351-A78D52CDF04A}"/>
          </ac:spMkLst>
        </pc:spChg>
      </pc:sldChg>
      <pc:sldChg chg="modSp mod">
        <pc:chgData name="Ewa Kazimierska" userId="8edb7084-dccb-4d8f-9cfb-38098ea1d667" providerId="ADAL" clId="{0F00ADF7-5F9B-41B2-985D-89D5263E1520}" dt="2023-10-19T09:32:57.841" v="139" actId="207"/>
        <pc:sldMkLst>
          <pc:docMk/>
          <pc:sldMk cId="1552997741" sldId="300"/>
        </pc:sldMkLst>
        <pc:spChg chg="mod">
          <ac:chgData name="Ewa Kazimierska" userId="8edb7084-dccb-4d8f-9cfb-38098ea1d667" providerId="ADAL" clId="{0F00ADF7-5F9B-41B2-985D-89D5263E1520}" dt="2023-10-19T09:32:57.841" v="139" actId="207"/>
          <ac:spMkLst>
            <pc:docMk/>
            <pc:sldMk cId="1552997741" sldId="300"/>
            <ac:spMk id="6" creationId="{37B1C73D-5BCE-4726-802E-437F2F1C4022}"/>
          </ac:spMkLst>
        </pc:spChg>
        <pc:spChg chg="mod">
          <ac:chgData name="Ewa Kazimierska" userId="8edb7084-dccb-4d8f-9cfb-38098ea1d667" providerId="ADAL" clId="{0F00ADF7-5F9B-41B2-985D-89D5263E1520}" dt="2023-10-19T09:32:18.505" v="135" actId="20577"/>
          <ac:spMkLst>
            <pc:docMk/>
            <pc:sldMk cId="1552997741" sldId="300"/>
            <ac:spMk id="7" creationId="{C6E37496-A798-4632-968E-4F3D72B22E3D}"/>
          </ac:spMkLst>
        </pc:spChg>
        <pc:spChg chg="mod">
          <ac:chgData name="Ewa Kazimierska" userId="8edb7084-dccb-4d8f-9cfb-38098ea1d667" providerId="ADAL" clId="{0F00ADF7-5F9B-41B2-985D-89D5263E1520}" dt="2023-10-19T09:31:59.201" v="133" actId="1076"/>
          <ac:spMkLst>
            <pc:docMk/>
            <pc:sldMk cId="1552997741" sldId="300"/>
            <ac:spMk id="8" creationId="{67FF4C3B-9C36-4418-95E1-05D9AD0BFD61}"/>
          </ac:spMkLst>
        </pc:spChg>
        <pc:spChg chg="mod">
          <ac:chgData name="Ewa Kazimierska" userId="8edb7084-dccb-4d8f-9cfb-38098ea1d667" providerId="ADAL" clId="{0F00ADF7-5F9B-41B2-985D-89D5263E1520}" dt="2023-10-19T09:31:42.590" v="129" actId="207"/>
          <ac:spMkLst>
            <pc:docMk/>
            <pc:sldMk cId="1552997741" sldId="300"/>
            <ac:spMk id="9" creationId="{CD2477B3-FBBC-4A6A-9AFB-98102B7DE1D2}"/>
          </ac:spMkLst>
        </pc:spChg>
        <pc:picChg chg="mod">
          <ac:chgData name="Ewa Kazimierska" userId="8edb7084-dccb-4d8f-9cfb-38098ea1d667" providerId="ADAL" clId="{0F00ADF7-5F9B-41B2-985D-89D5263E1520}" dt="2023-10-19T09:31:46.415" v="130" actId="1076"/>
          <ac:picMkLst>
            <pc:docMk/>
            <pc:sldMk cId="1552997741" sldId="300"/>
            <ac:picMk id="1025" creationId="{D52B2A33-C5BA-451F-AC9F-CF6C18AD8B1C}"/>
          </ac:picMkLst>
        </pc:picChg>
      </pc:sldChg>
      <pc:sldChg chg="modSp mod">
        <pc:chgData name="Ewa Kazimierska" userId="8edb7084-dccb-4d8f-9cfb-38098ea1d667" providerId="ADAL" clId="{0F00ADF7-5F9B-41B2-985D-89D5263E1520}" dt="2023-10-19T12:15:15.996" v="678" actId="20577"/>
        <pc:sldMkLst>
          <pc:docMk/>
          <pc:sldMk cId="3769689459" sldId="301"/>
        </pc:sldMkLst>
        <pc:spChg chg="mod">
          <ac:chgData name="Ewa Kazimierska" userId="8edb7084-dccb-4d8f-9cfb-38098ea1d667" providerId="ADAL" clId="{0F00ADF7-5F9B-41B2-985D-89D5263E1520}" dt="2023-10-19T12:14:43.002" v="670" actId="6549"/>
          <ac:spMkLst>
            <pc:docMk/>
            <pc:sldMk cId="3769689459" sldId="301"/>
            <ac:spMk id="2" creationId="{12738C81-20A5-4EE8-AFF4-CBDEE876766F}"/>
          </ac:spMkLst>
        </pc:spChg>
        <pc:spChg chg="mod">
          <ac:chgData name="Ewa Kazimierska" userId="8edb7084-dccb-4d8f-9cfb-38098ea1d667" providerId="ADAL" clId="{0F00ADF7-5F9B-41B2-985D-89D5263E1520}" dt="2023-10-19T12:15:15.996" v="678" actId="20577"/>
          <ac:spMkLst>
            <pc:docMk/>
            <pc:sldMk cId="3769689459" sldId="301"/>
            <ac:spMk id="6" creationId="{32F90B24-F2BC-47F4-AE91-678B21D54329}"/>
          </ac:spMkLst>
        </pc:spChg>
      </pc:sldChg>
      <pc:sldChg chg="del">
        <pc:chgData name="Ewa Kazimierska" userId="8edb7084-dccb-4d8f-9cfb-38098ea1d667" providerId="ADAL" clId="{0F00ADF7-5F9B-41B2-985D-89D5263E1520}" dt="2023-10-19T11:42:35.928" v="351" actId="47"/>
        <pc:sldMkLst>
          <pc:docMk/>
          <pc:sldMk cId="1528013532" sldId="302"/>
        </pc:sldMkLst>
      </pc:sldChg>
      <pc:sldChg chg="del">
        <pc:chgData name="Ewa Kazimierska" userId="8edb7084-dccb-4d8f-9cfb-38098ea1d667" providerId="ADAL" clId="{0F00ADF7-5F9B-41B2-985D-89D5263E1520}" dt="2023-10-19T11:42:35.928" v="351" actId="47"/>
        <pc:sldMkLst>
          <pc:docMk/>
          <pc:sldMk cId="359724019" sldId="303"/>
        </pc:sldMkLst>
      </pc:sldChg>
      <pc:sldChg chg="del">
        <pc:chgData name="Ewa Kazimierska" userId="8edb7084-dccb-4d8f-9cfb-38098ea1d667" providerId="ADAL" clId="{0F00ADF7-5F9B-41B2-985D-89D5263E1520}" dt="2023-10-19T11:42:35.928" v="351" actId="47"/>
        <pc:sldMkLst>
          <pc:docMk/>
          <pc:sldMk cId="203694352" sldId="304"/>
        </pc:sldMkLst>
      </pc:sldChg>
      <pc:sldChg chg="del">
        <pc:chgData name="Ewa Kazimierska" userId="8edb7084-dccb-4d8f-9cfb-38098ea1d667" providerId="ADAL" clId="{0F00ADF7-5F9B-41B2-985D-89D5263E1520}" dt="2023-10-19T11:42:35.928" v="351" actId="47"/>
        <pc:sldMkLst>
          <pc:docMk/>
          <pc:sldMk cId="275708785" sldId="305"/>
        </pc:sldMkLst>
      </pc:sldChg>
      <pc:sldChg chg="del">
        <pc:chgData name="Ewa Kazimierska" userId="8edb7084-dccb-4d8f-9cfb-38098ea1d667" providerId="ADAL" clId="{0F00ADF7-5F9B-41B2-985D-89D5263E1520}" dt="2023-10-19T11:42:35.928" v="351" actId="47"/>
        <pc:sldMkLst>
          <pc:docMk/>
          <pc:sldMk cId="3825656383" sldId="306"/>
        </pc:sldMkLst>
      </pc:sldChg>
      <pc:sldChg chg="del">
        <pc:chgData name="Ewa Kazimierska" userId="8edb7084-dccb-4d8f-9cfb-38098ea1d667" providerId="ADAL" clId="{0F00ADF7-5F9B-41B2-985D-89D5263E1520}" dt="2023-10-19T11:42:57.882" v="353" actId="47"/>
        <pc:sldMkLst>
          <pc:docMk/>
          <pc:sldMk cId="3451092176" sldId="307"/>
        </pc:sldMkLst>
      </pc:sldChg>
      <pc:sldChg chg="modSp mod">
        <pc:chgData name="Ewa Kazimierska" userId="8edb7084-dccb-4d8f-9cfb-38098ea1d667" providerId="ADAL" clId="{0F00ADF7-5F9B-41B2-985D-89D5263E1520}" dt="2023-10-19T09:13:19.429" v="25" actId="113"/>
        <pc:sldMkLst>
          <pc:docMk/>
          <pc:sldMk cId="3061681345" sldId="308"/>
        </pc:sldMkLst>
        <pc:spChg chg="mod">
          <ac:chgData name="Ewa Kazimierska" userId="8edb7084-dccb-4d8f-9cfb-38098ea1d667" providerId="ADAL" clId="{0F00ADF7-5F9B-41B2-985D-89D5263E1520}" dt="2023-10-19T09:13:19.429" v="25" actId="113"/>
          <ac:spMkLst>
            <pc:docMk/>
            <pc:sldMk cId="3061681345" sldId="308"/>
            <ac:spMk id="4" creationId="{F4AE5027-D2E4-4B04-80CA-7C6898D8C2BA}"/>
          </ac:spMkLst>
        </pc:spChg>
      </pc:sldChg>
      <pc:sldChg chg="delSp modSp mod">
        <pc:chgData name="Ewa Kazimierska" userId="8edb7084-dccb-4d8f-9cfb-38098ea1d667" providerId="ADAL" clId="{0F00ADF7-5F9B-41B2-985D-89D5263E1520}" dt="2023-10-19T12:22:10.394" v="918" actId="6549"/>
        <pc:sldMkLst>
          <pc:docMk/>
          <pc:sldMk cId="2250816990" sldId="309"/>
        </pc:sldMkLst>
        <pc:spChg chg="mod">
          <ac:chgData name="Ewa Kazimierska" userId="8edb7084-dccb-4d8f-9cfb-38098ea1d667" providerId="ADAL" clId="{0F00ADF7-5F9B-41B2-985D-89D5263E1520}" dt="2023-10-19T12:22:10.394" v="918" actId="6549"/>
          <ac:spMkLst>
            <pc:docMk/>
            <pc:sldMk cId="2250816990" sldId="309"/>
            <ac:spMk id="3" creationId="{7D70E5EE-981F-4C04-BB74-F3B8090275B9}"/>
          </ac:spMkLst>
        </pc:spChg>
        <pc:spChg chg="del mod">
          <ac:chgData name="Ewa Kazimierska" userId="8edb7084-dccb-4d8f-9cfb-38098ea1d667" providerId="ADAL" clId="{0F00ADF7-5F9B-41B2-985D-89D5263E1520}" dt="2023-10-19T11:24:33.587" v="225" actId="478"/>
          <ac:spMkLst>
            <pc:docMk/>
            <pc:sldMk cId="2250816990" sldId="309"/>
            <ac:spMk id="6" creationId="{2EA7D4BD-FE1A-4DAA-B759-3EF8CDBC41B9}"/>
          </ac:spMkLst>
        </pc:spChg>
        <pc:picChg chg="mod">
          <ac:chgData name="Ewa Kazimierska" userId="8edb7084-dccb-4d8f-9cfb-38098ea1d667" providerId="ADAL" clId="{0F00ADF7-5F9B-41B2-985D-89D5263E1520}" dt="2023-10-19T11:24:04.028" v="220" actId="14100"/>
          <ac:picMkLst>
            <pc:docMk/>
            <pc:sldMk cId="2250816990" sldId="309"/>
            <ac:picMk id="4" creationId="{1813708E-A0DF-4E2D-86A1-3AD17E6229A3}"/>
          </ac:picMkLst>
        </pc:picChg>
      </pc:sldChg>
      <pc:sldChg chg="del">
        <pc:chgData name="Ewa Kazimierska" userId="8edb7084-dccb-4d8f-9cfb-38098ea1d667" providerId="ADAL" clId="{0F00ADF7-5F9B-41B2-985D-89D5263E1520}" dt="2023-10-19T12:39:59.814" v="1694" actId="47"/>
        <pc:sldMkLst>
          <pc:docMk/>
          <pc:sldMk cId="3502190814" sldId="310"/>
        </pc:sldMkLst>
      </pc:sldChg>
      <pc:sldChg chg="new del">
        <pc:chgData name="Ewa Kazimierska" userId="8edb7084-dccb-4d8f-9cfb-38098ea1d667" providerId="ADAL" clId="{0F00ADF7-5F9B-41B2-985D-89D5263E1520}" dt="2023-10-19T11:42:55.012" v="352" actId="47"/>
        <pc:sldMkLst>
          <pc:docMk/>
          <pc:sldMk cId="2372577463" sldId="311"/>
        </pc:sldMkLst>
      </pc:sldChg>
      <pc:sldChg chg="addSp delSp modSp add mod">
        <pc:chgData name="Ewa Kazimierska" userId="8edb7084-dccb-4d8f-9cfb-38098ea1d667" providerId="ADAL" clId="{0F00ADF7-5F9B-41B2-985D-89D5263E1520}" dt="2023-10-19T12:38:43.130" v="1693" actId="20577"/>
        <pc:sldMkLst>
          <pc:docMk/>
          <pc:sldMk cId="3172924558" sldId="312"/>
        </pc:sldMkLst>
        <pc:spChg chg="del">
          <ac:chgData name="Ewa Kazimierska" userId="8edb7084-dccb-4d8f-9cfb-38098ea1d667" providerId="ADAL" clId="{0F00ADF7-5F9B-41B2-985D-89D5263E1520}" dt="2023-10-19T11:28:01.491" v="250" actId="478"/>
          <ac:spMkLst>
            <pc:docMk/>
            <pc:sldMk cId="3172924558" sldId="312"/>
            <ac:spMk id="2" creationId="{F99078C3-BCC3-4B8F-91B2-3CE27B40A991}"/>
          </ac:spMkLst>
        </pc:spChg>
        <pc:spChg chg="mod">
          <ac:chgData name="Ewa Kazimierska" userId="8edb7084-dccb-4d8f-9cfb-38098ea1d667" providerId="ADAL" clId="{0F00ADF7-5F9B-41B2-985D-89D5263E1520}" dt="2023-10-19T11:27:56.458" v="249" actId="20577"/>
          <ac:spMkLst>
            <pc:docMk/>
            <pc:sldMk cId="3172924558" sldId="312"/>
            <ac:spMk id="4" creationId="{2D97EFC2-B0DC-46B2-ABB9-560681A64F8E}"/>
          </ac:spMkLst>
        </pc:spChg>
        <pc:spChg chg="mod">
          <ac:chgData name="Ewa Kazimierska" userId="8edb7084-dccb-4d8f-9cfb-38098ea1d667" providerId="ADAL" clId="{0F00ADF7-5F9B-41B2-985D-89D5263E1520}" dt="2023-10-19T12:38:43.130" v="1693" actId="20577"/>
          <ac:spMkLst>
            <pc:docMk/>
            <pc:sldMk cId="3172924558" sldId="312"/>
            <ac:spMk id="6" creationId="{930E6265-FA81-4049-8D3C-F76F69F7891D}"/>
          </ac:spMkLst>
        </pc:spChg>
        <pc:spChg chg="add del mod">
          <ac:chgData name="Ewa Kazimierska" userId="8edb7084-dccb-4d8f-9cfb-38098ea1d667" providerId="ADAL" clId="{0F00ADF7-5F9B-41B2-985D-89D5263E1520}" dt="2023-10-19T12:33:28.423" v="1452" actId="478"/>
          <ac:spMkLst>
            <pc:docMk/>
            <pc:sldMk cId="3172924558" sldId="312"/>
            <ac:spMk id="8" creationId="{CE2C9247-17A0-4A8A-A225-FDFF878E4AA4}"/>
          </ac:spMkLst>
        </pc:spChg>
        <pc:picChg chg="del">
          <ac:chgData name="Ewa Kazimierska" userId="8edb7084-dccb-4d8f-9cfb-38098ea1d667" providerId="ADAL" clId="{0F00ADF7-5F9B-41B2-985D-89D5263E1520}" dt="2023-10-19T11:28:56.042" v="255" actId="478"/>
          <ac:picMkLst>
            <pc:docMk/>
            <pc:sldMk cId="3172924558" sldId="312"/>
            <ac:picMk id="3" creationId="{78E95530-D83E-4426-A3BD-5D070C395503}"/>
          </ac:picMkLst>
        </pc:picChg>
        <pc:picChg chg="mod">
          <ac:chgData name="Ewa Kazimierska" userId="8edb7084-dccb-4d8f-9cfb-38098ea1d667" providerId="ADAL" clId="{0F00ADF7-5F9B-41B2-985D-89D5263E1520}" dt="2023-10-19T12:33:54.801" v="1457" actId="1076"/>
          <ac:picMkLst>
            <pc:docMk/>
            <pc:sldMk cId="3172924558" sldId="312"/>
            <ac:picMk id="7" creationId="{E108D34C-7EBD-4D37-BA8C-5F2806A0DD18}"/>
          </ac:picMkLst>
        </pc:picChg>
      </pc:sldChg>
      <pc:sldChg chg="delSp modSp add mod">
        <pc:chgData name="Ewa Kazimierska" userId="8edb7084-dccb-4d8f-9cfb-38098ea1d667" providerId="ADAL" clId="{0F00ADF7-5F9B-41B2-985D-89D5263E1520}" dt="2023-10-19T11:34:30.726" v="293" actId="14100"/>
        <pc:sldMkLst>
          <pc:docMk/>
          <pc:sldMk cId="979316786" sldId="313"/>
        </pc:sldMkLst>
        <pc:spChg chg="del">
          <ac:chgData name="Ewa Kazimierska" userId="8edb7084-dccb-4d8f-9cfb-38098ea1d667" providerId="ADAL" clId="{0F00ADF7-5F9B-41B2-985D-89D5263E1520}" dt="2023-10-19T11:32:13.124" v="285" actId="478"/>
          <ac:spMkLst>
            <pc:docMk/>
            <pc:sldMk cId="979316786" sldId="313"/>
            <ac:spMk id="6" creationId="{930E6265-FA81-4049-8D3C-F76F69F7891D}"/>
          </ac:spMkLst>
        </pc:spChg>
        <pc:spChg chg="mod">
          <ac:chgData name="Ewa Kazimierska" userId="8edb7084-dccb-4d8f-9cfb-38098ea1d667" providerId="ADAL" clId="{0F00ADF7-5F9B-41B2-985D-89D5263E1520}" dt="2023-10-19T11:34:24.700" v="291" actId="1076"/>
          <ac:spMkLst>
            <pc:docMk/>
            <pc:sldMk cId="979316786" sldId="313"/>
            <ac:spMk id="8" creationId="{CE2C9247-17A0-4A8A-A225-FDFF878E4AA4}"/>
          </ac:spMkLst>
        </pc:spChg>
        <pc:picChg chg="mod">
          <ac:chgData name="Ewa Kazimierska" userId="8edb7084-dccb-4d8f-9cfb-38098ea1d667" providerId="ADAL" clId="{0F00ADF7-5F9B-41B2-985D-89D5263E1520}" dt="2023-10-19T11:34:30.726" v="293" actId="14100"/>
          <ac:picMkLst>
            <pc:docMk/>
            <pc:sldMk cId="979316786" sldId="313"/>
            <ac:picMk id="7" creationId="{E108D34C-7EBD-4D37-BA8C-5F2806A0DD1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FC2AE-8A95-41D0-9962-91910AEF3DD1}" type="datetimeFigureOut">
              <a:rPr lang="en-GB" smtClean="0"/>
              <a:t>19/10/2023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B0596B-B566-4943-AADD-ECBB08E47AD8}" type="slidenum">
              <a:rPr lang="en-GB" smtClean="0"/>
              <a:t>‹#›</a:t>
            </a:fld>
            <a:endParaRPr lang="en-GB"/>
          </a:p>
        </p:txBody>
      </p:sp>
    </p:spTree>
    <p:extLst>
      <p:ext uri="{BB962C8B-B14F-4D97-AF65-F5344CB8AC3E}">
        <p14:creationId xmlns:p14="http://schemas.microsoft.com/office/powerpoint/2010/main" val="167253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nf1mCiAodl0"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lide Image Placeholder 1"/>
          <p:cNvSpPr>
            <a:spLocks noGrp="1" noRot="1" noChangeAspect="1" noTextEdit="1"/>
          </p:cNvSpPr>
          <p:nvPr>
            <p:ph type="sldImg"/>
          </p:nvPr>
        </p:nvSpPr>
        <p:spPr>
          <a:ln/>
        </p:spPr>
      </p:sp>
      <p:sp>
        <p:nvSpPr>
          <p:cNvPr id="175107" name="Notes Placeholder 2"/>
          <p:cNvSpPr>
            <a:spLocks noGrp="1"/>
          </p:cNvSpPr>
          <p:nvPr>
            <p:ph type="body" idx="1"/>
          </p:nvPr>
        </p:nvSpPr>
        <p:spPr>
          <a:noFill/>
        </p:spPr>
        <p:txBody>
          <a:bodyPr/>
          <a:lstStyle/>
          <a:p>
            <a:r>
              <a:rPr lang="en-GB" altLang="en-US" dirty="0"/>
              <a:t>By basic trial and error, rather than studying an equation, we arrived at 75% Potassium nitrate, 15% Charcoal and 10% Sulphur. </a:t>
            </a:r>
          </a:p>
          <a:p>
            <a:endParaRPr lang="en-GB" altLang="en-US" dirty="0"/>
          </a:p>
          <a:p>
            <a:r>
              <a:rPr lang="en-GB" altLang="en-US" dirty="0"/>
              <a:t>I’d like to include the “Cast Equation for the combustion of gunpowder” here but have had great difficulty in finding it. Suffice it to say for the moment it’s more complicated than the simple equation above and tries to balance out the list of products at the bottom of the slide.</a:t>
            </a:r>
          </a:p>
          <a:p>
            <a:endParaRPr lang="en-GB" altLang="en-US" dirty="0"/>
          </a:p>
          <a:p>
            <a:endParaRPr lang="en-GB" altLang="en-US" dirty="0"/>
          </a:p>
          <a:p>
            <a:r>
              <a:rPr lang="en-GB" altLang="en-US" dirty="0"/>
              <a:t>The quantities were determined after using a bomb calorimeter and examining the residue. So that in itself may have had an influence on the products……</a:t>
            </a:r>
          </a:p>
          <a:p>
            <a:endParaRPr lang="en-GB" altLang="en-US" dirty="0"/>
          </a:p>
          <a:p>
            <a:r>
              <a:rPr lang="en-GB" altLang="en-US" dirty="0"/>
              <a:t>But is the chemistry everything?</a:t>
            </a:r>
          </a:p>
          <a:p>
            <a:endParaRPr lang="en-GB" altLang="en-US" dirty="0"/>
          </a:p>
          <a:p>
            <a:r>
              <a:rPr lang="en-GB" altLang="en-US" dirty="0"/>
              <a:t>The reverend Ron Lancaster may explain the burning of gunpowder better than me in his lecture.</a:t>
            </a:r>
          </a:p>
          <a:p>
            <a:endParaRPr lang="en-GB" altLang="en-US" dirty="0"/>
          </a:p>
          <a:p>
            <a:r>
              <a:rPr lang="en-GB" altLang="en-US" dirty="0">
                <a:hlinkClick r:id="rId3"/>
              </a:rPr>
              <a:t>https://www.youtube.com/watch?v=nf1mCiAodl0</a:t>
            </a:r>
            <a:endParaRPr lang="en-GB" altLang="en-US" dirty="0"/>
          </a:p>
          <a:p>
            <a:endParaRPr lang="en-GB" altLang="en-US" dirty="0"/>
          </a:p>
          <a:p>
            <a:r>
              <a:rPr lang="en-GB" altLang="en-US" dirty="0"/>
              <a:t>Note the “dragon’s egg” effect on the end…….Bismuth Trioxide will be mentioned later on in the in the ignition phase.</a:t>
            </a:r>
          </a:p>
        </p:txBody>
      </p:sp>
      <p:sp>
        <p:nvSpPr>
          <p:cNvPr id="175108" name="Slide Number Placeholder 3"/>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D012B2A9-F40D-476E-A58D-2FA9E0254856}" type="slidenum">
              <a:rPr lang="en-GB" altLang="en-US" smtClean="0">
                <a:solidFill>
                  <a:schemeClr val="tx1"/>
                </a:solidFill>
              </a:rPr>
              <a:pPr/>
              <a:t>4</a:t>
            </a:fld>
            <a:endParaRPr lang="en-GB" altLang="en-US">
              <a:solidFill>
                <a:schemeClr val="tx1"/>
              </a:solidFill>
            </a:endParaRPr>
          </a:p>
        </p:txBody>
      </p:sp>
    </p:spTree>
    <p:extLst>
      <p:ext uri="{BB962C8B-B14F-4D97-AF65-F5344CB8AC3E}">
        <p14:creationId xmlns:p14="http://schemas.microsoft.com/office/powerpoint/2010/main" val="1975319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A81DC9A-3232-496F-8251-544463D90665}" type="datetimeFigureOut">
              <a:rPr lang="en-GB" smtClean="0"/>
              <a:t>18/10/2023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1701738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81DC9A-3232-496F-8251-544463D90665}" type="datetimeFigureOut">
              <a:rPr lang="en-GB" smtClean="0"/>
              <a:t>18/10/2023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2558222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81DC9A-3232-496F-8251-544463D90665}" type="datetimeFigureOut">
              <a:rPr lang="en-GB" smtClean="0"/>
              <a:t>18/10/2023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1836449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440403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A81DC9A-3232-496F-8251-544463D90665}" type="datetimeFigureOut">
              <a:rPr lang="en-GB" smtClean="0"/>
              <a:t>18/10/2023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3240613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A81DC9A-3232-496F-8251-544463D90665}" type="datetimeFigureOut">
              <a:rPr lang="en-GB" smtClean="0"/>
              <a:t>18/10/2023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562671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A81DC9A-3232-496F-8251-544463D90665}" type="datetimeFigureOut">
              <a:rPr lang="en-GB" smtClean="0"/>
              <a:t>18/10/2023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910041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1690954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2083525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1446150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2804783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98787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81DC9A-3232-496F-8251-544463D90665}" type="datetimeFigureOut">
              <a:rPr lang="en-GB" smtClean="0"/>
              <a:t>18/10/2023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284688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A81DC9A-3232-496F-8251-544463D90665}" type="datetimeFigureOut">
              <a:rPr lang="en-GB" smtClean="0"/>
              <a:t>18/10/2023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5454942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A81DC9A-3232-496F-8251-544463D90665}" type="datetimeFigureOut">
              <a:rPr lang="en-GB" smtClean="0"/>
              <a:t>18/10/2023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2951189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81DC9A-3232-496F-8251-544463D90665}" type="datetimeFigureOut">
              <a:rPr lang="en-GB" smtClean="0"/>
              <a:t>18/10/2023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654133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81DC9A-3232-496F-8251-544463D90665}" type="datetimeFigureOut">
              <a:rPr lang="en-GB" smtClean="0"/>
              <a:t>18/10/2023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C38862-437E-4CCE-896E-B8B3347C17E2}" type="slidenum">
              <a:rPr lang="en-GB" smtClean="0"/>
              <a:t>‹#›</a:t>
            </a:fld>
            <a:endParaRPr lang="en-GB"/>
          </a:p>
        </p:txBody>
      </p:sp>
    </p:spTree>
    <p:extLst>
      <p:ext uri="{BB962C8B-B14F-4D97-AF65-F5344CB8AC3E}">
        <p14:creationId xmlns:p14="http://schemas.microsoft.com/office/powerpoint/2010/main" val="14587898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423B8-8291-4FBE-8FC2-C9BFAFF775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D32E46-CF31-4338-A400-1453347E7C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D9A1C1-F560-44CB-A980-D36D43CD94E7}"/>
              </a:ext>
            </a:extLst>
          </p:cNvPr>
          <p:cNvSpPr>
            <a:spLocks noGrp="1"/>
          </p:cNvSpPr>
          <p:nvPr>
            <p:ph type="dt" sz="half" idx="10"/>
          </p:nvPr>
        </p:nvSpPr>
        <p:spPr/>
        <p:txBody>
          <a:bodyPr/>
          <a:lstStyle>
            <a:lvl1pPr>
              <a:defRPr/>
            </a:lvl1pPr>
          </a:lstStyle>
          <a:p>
            <a:endParaRPr lang="es-ES" altLang="en-US"/>
          </a:p>
        </p:txBody>
      </p:sp>
      <p:sp>
        <p:nvSpPr>
          <p:cNvPr id="5" name="Footer Placeholder 4">
            <a:extLst>
              <a:ext uri="{FF2B5EF4-FFF2-40B4-BE49-F238E27FC236}">
                <a16:creationId xmlns:a16="http://schemas.microsoft.com/office/drawing/2014/main" id="{6C8AB042-D015-43DE-A281-F3B73D6BD5C4}"/>
              </a:ext>
            </a:extLst>
          </p:cNvPr>
          <p:cNvSpPr>
            <a:spLocks noGrp="1"/>
          </p:cNvSpPr>
          <p:nvPr>
            <p:ph type="ftr" sz="quarter" idx="11"/>
          </p:nvPr>
        </p:nvSpPr>
        <p:spPr/>
        <p:txBody>
          <a:bodyPr/>
          <a:lstStyle>
            <a:lvl1pPr>
              <a:defRPr/>
            </a:lvl1pPr>
          </a:lstStyle>
          <a:p>
            <a:endParaRPr lang="es-ES" altLang="en-US"/>
          </a:p>
        </p:txBody>
      </p:sp>
      <p:sp>
        <p:nvSpPr>
          <p:cNvPr id="6" name="Slide Number Placeholder 5">
            <a:extLst>
              <a:ext uri="{FF2B5EF4-FFF2-40B4-BE49-F238E27FC236}">
                <a16:creationId xmlns:a16="http://schemas.microsoft.com/office/drawing/2014/main" id="{6C66EF9C-838E-4F78-9B42-029065E94BAB}"/>
              </a:ext>
            </a:extLst>
          </p:cNvPr>
          <p:cNvSpPr>
            <a:spLocks noGrp="1"/>
          </p:cNvSpPr>
          <p:nvPr>
            <p:ph type="sldNum" sz="quarter" idx="12"/>
          </p:nvPr>
        </p:nvSpPr>
        <p:spPr/>
        <p:txBody>
          <a:bodyPr/>
          <a:lstStyle>
            <a:lvl1pPr>
              <a:defRPr/>
            </a:lvl1pPr>
          </a:lstStyle>
          <a:p>
            <a:fld id="{2ADB1192-BDEA-41C8-92C7-4BE2D2E96004}" type="slidenum">
              <a:rPr lang="es-ES" altLang="en-US"/>
              <a:pPr/>
              <a:t>‹#›</a:t>
            </a:fld>
            <a:endParaRPr lang="es-ES" altLang="en-US"/>
          </a:p>
        </p:txBody>
      </p:sp>
    </p:spTree>
    <p:extLst>
      <p:ext uri="{BB962C8B-B14F-4D97-AF65-F5344CB8AC3E}">
        <p14:creationId xmlns:p14="http://schemas.microsoft.com/office/powerpoint/2010/main" val="749799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A81DC9A-3232-496F-8251-544463D90665}" type="datetimeFigureOut">
              <a:rPr lang="en-GB" smtClean="0"/>
              <a:t>18/10/2023</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98C38862-437E-4CCE-896E-B8B3347C17E2}" type="slidenum">
              <a:rPr lang="en-GB" smtClean="0"/>
              <a:t>‹#›</a:t>
            </a:fld>
            <a:endParaRPr lang="en-GB"/>
          </a:p>
        </p:txBody>
      </p:sp>
    </p:spTree>
    <p:extLst>
      <p:ext uri="{BB962C8B-B14F-4D97-AF65-F5344CB8AC3E}">
        <p14:creationId xmlns:p14="http://schemas.microsoft.com/office/powerpoint/2010/main" val="41431965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rmtK2BgmGCw"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hyperlink" Target="https://www.youtube.com/watch?v=nf1mCiAodl0" TargetMode="External"/><Relationship Id="rId5" Type="http://schemas.openxmlformats.org/officeDocument/2006/relationships/hyperlink" Target="https://pyrodata.com/PyroGuide/index.php%5Etitle=Sulfur.htm" TargetMode="External"/><Relationship Id="rId4" Type="http://schemas.openxmlformats.org/officeDocument/2006/relationships/hyperlink" Target="https://pyrodata.com/PyroGuide/index.php%5Etitle=Potassium_nitrate.htm"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mqHVRgCkCDE" TargetMode="External"/><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66AC5-C8F5-4BA0-A7D2-BD27CCB007CA}"/>
              </a:ext>
            </a:extLst>
          </p:cNvPr>
          <p:cNvSpPr>
            <a:spLocks noGrp="1"/>
          </p:cNvSpPr>
          <p:nvPr>
            <p:ph type="ctrTitle"/>
          </p:nvPr>
        </p:nvSpPr>
        <p:spPr/>
        <p:txBody>
          <a:bodyPr/>
          <a:lstStyle/>
          <a:p>
            <a:r>
              <a:rPr lang="en-GB" dirty="0"/>
              <a:t>history of explosive materials</a:t>
            </a:r>
          </a:p>
        </p:txBody>
      </p:sp>
      <p:sp>
        <p:nvSpPr>
          <p:cNvPr id="3" name="Subtitle 2">
            <a:extLst>
              <a:ext uri="{FF2B5EF4-FFF2-40B4-BE49-F238E27FC236}">
                <a16:creationId xmlns:a16="http://schemas.microsoft.com/office/drawing/2014/main" id="{B05CB142-0BBF-4EEF-A844-A2292DFD75E4}"/>
              </a:ext>
            </a:extLst>
          </p:cNvPr>
          <p:cNvSpPr>
            <a:spLocks noGrp="1"/>
          </p:cNvSpPr>
          <p:nvPr>
            <p:ph type="subTitle" idx="1"/>
          </p:nvPr>
        </p:nvSpPr>
        <p:spPr/>
        <p:txBody>
          <a:bodyPr>
            <a:normAutofit fontScale="92500" lnSpcReduction="10000"/>
          </a:bodyPr>
          <a:lstStyle/>
          <a:p>
            <a:r>
              <a:rPr lang="en-GB" dirty="0"/>
              <a:t>Acda6020</a:t>
            </a:r>
          </a:p>
          <a:p>
            <a:endParaRPr lang="en-GB" dirty="0"/>
          </a:p>
          <a:p>
            <a:r>
              <a:rPr lang="en-GB" dirty="0"/>
              <a:t>e.kazimierska@uwtsd.ac.uk</a:t>
            </a:r>
          </a:p>
        </p:txBody>
      </p:sp>
    </p:spTree>
    <p:extLst>
      <p:ext uri="{BB962C8B-B14F-4D97-AF65-F5344CB8AC3E}">
        <p14:creationId xmlns:p14="http://schemas.microsoft.com/office/powerpoint/2010/main" val="3574198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E452E6-6D91-465D-90B9-C0FFB98E8E99}"/>
              </a:ext>
            </a:extLst>
          </p:cNvPr>
          <p:cNvSpPr txBox="1"/>
          <p:nvPr/>
        </p:nvSpPr>
        <p:spPr>
          <a:xfrm>
            <a:off x="1790760" y="1564689"/>
            <a:ext cx="2741713" cy="4047262"/>
          </a:xfrm>
          <a:prstGeom prst="rect">
            <a:avLst/>
          </a:prstGeom>
          <a:noFill/>
        </p:spPr>
        <p:txBody>
          <a:bodyPr wrap="none" rtlCol="0">
            <a:spAutoFit/>
          </a:bodyPr>
          <a:lstStyle/>
          <a:p>
            <a:pPr marL="285750" indent="-285750">
              <a:lnSpc>
                <a:spcPts val="3700"/>
              </a:lnSpc>
              <a:buFontTx/>
              <a:buChar char="-"/>
            </a:pPr>
            <a:r>
              <a:rPr lang="en-GB" sz="2400" dirty="0"/>
              <a:t>Black powder</a:t>
            </a:r>
          </a:p>
          <a:p>
            <a:pPr marL="285750" indent="-285750">
              <a:lnSpc>
                <a:spcPts val="3700"/>
              </a:lnSpc>
              <a:buFontTx/>
              <a:buChar char="-"/>
            </a:pPr>
            <a:r>
              <a:rPr lang="en-GB" sz="2400" dirty="0" err="1">
                <a:effectLst/>
                <a:ea typeface="DengXian" panose="02010600030101010101" pitchFamily="2" charset="-122"/>
                <a:cs typeface="Arial" panose="020B0604020202020204" pitchFamily="34" charset="0"/>
              </a:rPr>
              <a:t>Nitroglycerine</a:t>
            </a:r>
            <a:endParaRPr lang="en-GB" sz="2400" dirty="0">
              <a:effectLst/>
              <a:ea typeface="DengXian" panose="02010600030101010101" pitchFamily="2" charset="-122"/>
              <a:cs typeface="Arial" panose="020B0604020202020204" pitchFamily="34" charset="0"/>
            </a:endParaRPr>
          </a:p>
          <a:p>
            <a:pPr marL="285750" indent="-285750">
              <a:lnSpc>
                <a:spcPts val="3700"/>
              </a:lnSpc>
              <a:buFontTx/>
              <a:buChar char="-"/>
            </a:pPr>
            <a:r>
              <a:rPr lang="en-GB" sz="2400" dirty="0">
                <a:ea typeface="DengXian" panose="02010600030101010101" pitchFamily="2" charset="-122"/>
                <a:cs typeface="Arial" panose="020B0604020202020204" pitchFamily="34" charset="0"/>
              </a:rPr>
              <a:t>M</a:t>
            </a:r>
            <a:r>
              <a:rPr lang="en-GB" sz="2400" dirty="0">
                <a:effectLst/>
                <a:ea typeface="DengXian" panose="02010600030101010101" pitchFamily="2" charset="-122"/>
                <a:cs typeface="Arial" panose="020B0604020202020204" pitchFamily="34" charset="0"/>
              </a:rPr>
              <a:t>ercury fulminate</a:t>
            </a:r>
          </a:p>
          <a:p>
            <a:pPr marL="285750" indent="-285750">
              <a:lnSpc>
                <a:spcPts val="3700"/>
              </a:lnSpc>
              <a:buFontTx/>
              <a:buChar char="-"/>
            </a:pPr>
            <a:r>
              <a:rPr lang="en-GB" sz="2400" dirty="0"/>
              <a:t>Nitrocellulose (NC)</a:t>
            </a:r>
          </a:p>
          <a:p>
            <a:pPr marL="285750" indent="-285750">
              <a:lnSpc>
                <a:spcPts val="3700"/>
              </a:lnSpc>
              <a:buFontTx/>
              <a:buChar char="-"/>
            </a:pPr>
            <a:r>
              <a:rPr lang="en-GB" sz="2400" dirty="0"/>
              <a:t>Picric acid </a:t>
            </a:r>
          </a:p>
          <a:p>
            <a:pPr marL="285750" indent="-285750">
              <a:lnSpc>
                <a:spcPts val="3700"/>
              </a:lnSpc>
              <a:buFontTx/>
              <a:buChar char="-"/>
            </a:pPr>
            <a:r>
              <a:rPr lang="en-GB" sz="2400" dirty="0">
                <a:ea typeface="DengXian" panose="02010600030101010101" pitchFamily="2" charset="-122"/>
                <a:cs typeface="Arial" panose="020B0604020202020204" pitchFamily="34" charset="0"/>
              </a:rPr>
              <a:t>Tetryl</a:t>
            </a:r>
          </a:p>
          <a:p>
            <a:pPr marL="285750" indent="-285750">
              <a:buFontTx/>
              <a:buChar char="-"/>
            </a:pPr>
            <a:endParaRPr lang="en-GB" b="1" dirty="0">
              <a:ea typeface="DengXian" panose="02010600030101010101" pitchFamily="2" charset="-122"/>
              <a:cs typeface="Arial" panose="020B0604020202020204" pitchFamily="34" charset="0"/>
            </a:endParaRPr>
          </a:p>
          <a:p>
            <a:pPr marL="285750" indent="-285750">
              <a:buFontTx/>
              <a:buChar char="-"/>
            </a:pPr>
            <a:endParaRPr lang="en-GB" sz="1800" b="1" dirty="0">
              <a:effectLst/>
              <a:ea typeface="DengXian" panose="02010600030101010101" pitchFamily="2" charset="-122"/>
              <a:cs typeface="Arial" panose="020B0604020202020204" pitchFamily="34" charset="0"/>
            </a:endParaRPr>
          </a:p>
          <a:p>
            <a:pPr marL="285750" indent="-285750">
              <a:buFontTx/>
              <a:buChar char="-"/>
            </a:pPr>
            <a:endParaRPr lang="en-GB" dirty="0"/>
          </a:p>
          <a:p>
            <a:pPr marL="285750" indent="-285750">
              <a:buFontTx/>
              <a:buChar char="-"/>
            </a:pPr>
            <a:endParaRPr lang="en-GB" dirty="0"/>
          </a:p>
        </p:txBody>
      </p:sp>
      <p:sp>
        <p:nvSpPr>
          <p:cNvPr id="6" name="TextBox 5">
            <a:extLst>
              <a:ext uri="{FF2B5EF4-FFF2-40B4-BE49-F238E27FC236}">
                <a16:creationId xmlns:a16="http://schemas.microsoft.com/office/drawing/2014/main" id="{FDECE352-A8D5-4535-8351-A78D52CDF04A}"/>
              </a:ext>
            </a:extLst>
          </p:cNvPr>
          <p:cNvSpPr txBox="1"/>
          <p:nvPr/>
        </p:nvSpPr>
        <p:spPr>
          <a:xfrm>
            <a:off x="6212132" y="1564689"/>
            <a:ext cx="6034665" cy="3572773"/>
          </a:xfrm>
          <a:prstGeom prst="rect">
            <a:avLst/>
          </a:prstGeom>
          <a:noFill/>
        </p:spPr>
        <p:txBody>
          <a:bodyPr wrap="none" rtlCol="0">
            <a:spAutoFit/>
          </a:bodyPr>
          <a:lstStyle/>
          <a:p>
            <a:pPr marL="285750" indent="-285750">
              <a:lnSpc>
                <a:spcPts val="3700"/>
              </a:lnSpc>
              <a:buFontTx/>
              <a:buChar char="-"/>
            </a:pPr>
            <a:r>
              <a:rPr lang="en-GB" sz="2400" dirty="0">
                <a:ea typeface="DengXian" panose="02010600030101010101" pitchFamily="2" charset="-122"/>
                <a:cs typeface="Arial" panose="020B0604020202020204" pitchFamily="34" charset="0"/>
              </a:rPr>
              <a:t>TNT</a:t>
            </a:r>
          </a:p>
          <a:p>
            <a:pPr marL="285750" indent="-285750">
              <a:lnSpc>
                <a:spcPts val="3700"/>
              </a:lnSpc>
              <a:buFontTx/>
              <a:buChar char="-"/>
            </a:pPr>
            <a:r>
              <a:rPr lang="en-GB" sz="2400" dirty="0"/>
              <a:t>Nitroguanidine</a:t>
            </a:r>
          </a:p>
          <a:p>
            <a:pPr marL="285750" indent="-285750">
              <a:lnSpc>
                <a:spcPts val="3700"/>
              </a:lnSpc>
              <a:buFontTx/>
              <a:buChar char="-"/>
            </a:pPr>
            <a:r>
              <a:rPr lang="en-GB" sz="2400" dirty="0"/>
              <a:t>Hexogen (RDX) </a:t>
            </a:r>
          </a:p>
          <a:p>
            <a:pPr marL="285750" indent="-285750">
              <a:lnSpc>
                <a:spcPts val="3700"/>
              </a:lnSpc>
              <a:buFontTx/>
              <a:buChar char="-"/>
            </a:pPr>
            <a:r>
              <a:rPr lang="en-GB" sz="2400" dirty="0"/>
              <a:t>Pentaerythritol tetranitrate (</a:t>
            </a:r>
            <a:r>
              <a:rPr lang="en-GB" sz="2400" dirty="0" err="1"/>
              <a:t>nitropenta</a:t>
            </a:r>
            <a:r>
              <a:rPr lang="en-GB" sz="2400" dirty="0"/>
              <a:t>, PETN)</a:t>
            </a:r>
          </a:p>
          <a:p>
            <a:pPr marL="285750" indent="-285750">
              <a:lnSpc>
                <a:spcPts val="3700"/>
              </a:lnSpc>
              <a:buFontTx/>
              <a:buChar char="-"/>
            </a:pPr>
            <a:r>
              <a:rPr lang="en-GB" sz="2400" dirty="0">
                <a:ea typeface="DengXian" panose="02010600030101010101" pitchFamily="2" charset="-122"/>
                <a:cs typeface="Arial" panose="020B0604020202020204" pitchFamily="34" charset="0"/>
              </a:rPr>
              <a:t>HMX</a:t>
            </a:r>
          </a:p>
          <a:p>
            <a:pPr marL="285750" indent="-285750">
              <a:buFontTx/>
              <a:buChar char="-"/>
            </a:pPr>
            <a:endParaRPr lang="en-GB" b="1" dirty="0">
              <a:ea typeface="DengXian" panose="02010600030101010101" pitchFamily="2" charset="-122"/>
              <a:cs typeface="Arial" panose="020B0604020202020204" pitchFamily="34" charset="0"/>
            </a:endParaRPr>
          </a:p>
          <a:p>
            <a:pPr marL="285750" indent="-285750">
              <a:buFontTx/>
              <a:buChar char="-"/>
            </a:pPr>
            <a:endParaRPr lang="en-GB" sz="1800" b="1" dirty="0">
              <a:effectLst/>
              <a:ea typeface="DengXian" panose="02010600030101010101" pitchFamily="2" charset="-122"/>
              <a:cs typeface="Arial" panose="020B0604020202020204" pitchFamily="34" charset="0"/>
            </a:endParaRPr>
          </a:p>
          <a:p>
            <a:pPr marL="285750" indent="-285750">
              <a:buFontTx/>
              <a:buChar char="-"/>
            </a:pPr>
            <a:endParaRPr lang="en-GB" dirty="0"/>
          </a:p>
          <a:p>
            <a:pPr marL="285750" indent="-285750">
              <a:buFontTx/>
              <a:buChar char="-"/>
            </a:pPr>
            <a:endParaRPr lang="en-GB" dirty="0"/>
          </a:p>
        </p:txBody>
      </p:sp>
    </p:spTree>
    <p:extLst>
      <p:ext uri="{BB962C8B-B14F-4D97-AF65-F5344CB8AC3E}">
        <p14:creationId xmlns:p14="http://schemas.microsoft.com/office/powerpoint/2010/main" val="541577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FAD3C-9B3D-4BEE-82CD-62AA65B5ABC1}"/>
              </a:ext>
            </a:extLst>
          </p:cNvPr>
          <p:cNvSpPr>
            <a:spLocks noGrp="1"/>
          </p:cNvSpPr>
          <p:nvPr>
            <p:ph type="title"/>
          </p:nvPr>
        </p:nvSpPr>
        <p:spPr>
          <a:xfrm>
            <a:off x="913774" y="0"/>
            <a:ext cx="10364451" cy="844731"/>
          </a:xfrm>
        </p:spPr>
        <p:txBody>
          <a:bodyPr/>
          <a:lstStyle/>
          <a:p>
            <a:r>
              <a:rPr lang="en-GB" dirty="0"/>
              <a:t>Black powder</a:t>
            </a:r>
          </a:p>
        </p:txBody>
      </p:sp>
      <p:sp>
        <p:nvSpPr>
          <p:cNvPr id="4" name="TextBox 3">
            <a:extLst>
              <a:ext uri="{FF2B5EF4-FFF2-40B4-BE49-F238E27FC236}">
                <a16:creationId xmlns:a16="http://schemas.microsoft.com/office/drawing/2014/main" id="{F4AE5027-D2E4-4B04-80CA-7C6898D8C2BA}"/>
              </a:ext>
            </a:extLst>
          </p:cNvPr>
          <p:cNvSpPr txBox="1"/>
          <p:nvPr/>
        </p:nvSpPr>
        <p:spPr>
          <a:xfrm>
            <a:off x="235132" y="844731"/>
            <a:ext cx="11338560" cy="5272084"/>
          </a:xfrm>
          <a:prstGeom prst="rect">
            <a:avLst/>
          </a:prstGeom>
          <a:noFill/>
        </p:spPr>
        <p:txBody>
          <a:bodyPr wrap="square">
            <a:spAutoFit/>
          </a:bodyPr>
          <a:lstStyle/>
          <a:p>
            <a:pPr>
              <a:lnSpc>
                <a:spcPts val="3700"/>
              </a:lnSpc>
            </a:pPr>
            <a:r>
              <a:rPr lang="en-GB" sz="2400" dirty="0"/>
              <a:t>- black powder = gunpowder </a:t>
            </a:r>
          </a:p>
          <a:p>
            <a:pPr>
              <a:lnSpc>
                <a:spcPts val="3700"/>
              </a:lnSpc>
            </a:pPr>
            <a:r>
              <a:rPr lang="en-GB" sz="2400" dirty="0"/>
              <a:t>- very first explosive composition produced accidentally in China (</a:t>
            </a:r>
            <a:r>
              <a:rPr lang="en-GB" sz="2400" b="1" dirty="0">
                <a:solidFill>
                  <a:srgbClr val="00B050"/>
                </a:solidFill>
              </a:rPr>
              <a:t>220 BC</a:t>
            </a:r>
            <a:r>
              <a:rPr lang="en-GB" sz="2400" dirty="0"/>
              <a:t>)</a:t>
            </a:r>
          </a:p>
          <a:p>
            <a:pPr>
              <a:lnSpc>
                <a:spcPts val="3700"/>
              </a:lnSpc>
            </a:pPr>
            <a:r>
              <a:rPr lang="en-GB" sz="2400" dirty="0"/>
              <a:t>- first confirmed reference occurred in China almost 1000 years later as warning against: </a:t>
            </a:r>
          </a:p>
          <a:p>
            <a:pPr>
              <a:lnSpc>
                <a:spcPts val="3700"/>
              </a:lnSpc>
            </a:pPr>
            <a:r>
              <a:rPr lang="en-GB" sz="2400" dirty="0"/>
              <a:t>	</a:t>
            </a:r>
            <a:r>
              <a:rPr lang="en-GB" sz="2400" i="1" dirty="0">
                <a:solidFill>
                  <a:srgbClr val="0070C0"/>
                </a:solidFill>
              </a:rPr>
              <a:t>“an assortment of dangerous formula of heated together </a:t>
            </a:r>
            <a:r>
              <a:rPr lang="en-GB" sz="2400" i="1" dirty="0" err="1">
                <a:solidFill>
                  <a:srgbClr val="0070C0"/>
                </a:solidFill>
              </a:rPr>
              <a:t>sulfur</a:t>
            </a:r>
            <a:r>
              <a:rPr lang="en-GB" sz="2400" i="1" dirty="0">
                <a:solidFill>
                  <a:srgbClr val="0070C0"/>
                </a:solidFill>
              </a:rPr>
              <a:t>, realgar (arsenic </a:t>
            </a:r>
          </a:p>
          <a:p>
            <a:pPr>
              <a:lnSpc>
                <a:spcPts val="3700"/>
              </a:lnSpc>
            </a:pPr>
            <a:r>
              <a:rPr lang="en-GB" sz="2400" i="1" dirty="0">
                <a:solidFill>
                  <a:srgbClr val="0070C0"/>
                </a:solidFill>
              </a:rPr>
              <a:t>	</a:t>
            </a:r>
            <a:r>
              <a:rPr lang="en-GB" sz="2400" i="1" dirty="0" err="1">
                <a:solidFill>
                  <a:srgbClr val="0070C0"/>
                </a:solidFill>
              </a:rPr>
              <a:t>disulfide</a:t>
            </a:r>
            <a:r>
              <a:rPr lang="en-GB" sz="2400" i="1" dirty="0">
                <a:solidFill>
                  <a:srgbClr val="0070C0"/>
                </a:solidFill>
              </a:rPr>
              <a:t>), and </a:t>
            </a:r>
            <a:r>
              <a:rPr lang="en-GB" sz="2400" i="1" dirty="0" err="1">
                <a:solidFill>
                  <a:srgbClr val="0070C0"/>
                </a:solidFill>
              </a:rPr>
              <a:t>saltpeter</a:t>
            </a:r>
            <a:r>
              <a:rPr lang="en-GB" sz="2400" i="1" dirty="0">
                <a:solidFill>
                  <a:srgbClr val="0070C0"/>
                </a:solidFill>
              </a:rPr>
              <a:t> with honey; smoke [and flames] result, so that (…) </a:t>
            </a:r>
          </a:p>
          <a:p>
            <a:pPr>
              <a:lnSpc>
                <a:spcPts val="3700"/>
              </a:lnSpc>
            </a:pPr>
            <a:r>
              <a:rPr lang="en-GB" sz="2400" i="1" dirty="0">
                <a:solidFill>
                  <a:srgbClr val="0070C0"/>
                </a:solidFill>
              </a:rPr>
              <a:t>	hands and faces have been burnt, and even the whole house burned down.“ </a:t>
            </a:r>
          </a:p>
          <a:p>
            <a:pPr>
              <a:lnSpc>
                <a:spcPts val="3700"/>
              </a:lnSpc>
            </a:pPr>
            <a:r>
              <a:rPr lang="en-GB" sz="2400" dirty="0"/>
              <a:t>- consists of a fuel and oxidiser </a:t>
            </a:r>
            <a:r>
              <a:rPr lang="en-GB" sz="2400" dirty="0">
                <a:ea typeface="DengXian" panose="02010600030101010101" pitchFamily="2" charset="-122"/>
                <a:cs typeface="Arial" panose="020B0604020202020204" pitchFamily="34" charset="0"/>
                <a:sym typeface="Wingdings" panose="05000000000000000000" pitchFamily="2" charset="2"/>
              </a:rPr>
              <a:t>(10% S8, 15% charcoal and 75% KNO3)</a:t>
            </a:r>
            <a:endParaRPr lang="en-GB" sz="2400" dirty="0"/>
          </a:p>
          <a:p>
            <a:pPr>
              <a:lnSpc>
                <a:spcPts val="3700"/>
              </a:lnSpc>
            </a:pPr>
            <a:r>
              <a:rPr lang="en-GB" sz="2400" dirty="0"/>
              <a:t>		fuel: powdered mixture of charcoal and </a:t>
            </a:r>
            <a:r>
              <a:rPr lang="en-GB" sz="2400" dirty="0" err="1"/>
              <a:t>sulfur</a:t>
            </a:r>
            <a:endParaRPr lang="en-GB" sz="2400" dirty="0"/>
          </a:p>
          <a:p>
            <a:pPr>
              <a:lnSpc>
                <a:spcPts val="3700"/>
              </a:lnSpc>
            </a:pPr>
            <a:r>
              <a:rPr lang="en-GB" sz="2400" dirty="0"/>
              <a:t>		mixed with potassium nitrate, oxidiser </a:t>
            </a:r>
          </a:p>
          <a:p>
            <a:pPr>
              <a:lnSpc>
                <a:spcPts val="3700"/>
              </a:lnSpc>
            </a:pPr>
            <a:r>
              <a:rPr lang="en-GB" sz="2400" dirty="0"/>
              <a:t>		potassium nitrate (</a:t>
            </a:r>
            <a:r>
              <a:rPr lang="en-GB" sz="2400" dirty="0" err="1"/>
              <a:t>salpeter</a:t>
            </a:r>
            <a:r>
              <a:rPr lang="en-GB" sz="2400" dirty="0"/>
              <a:t>)– naturally occurring </a:t>
            </a:r>
          </a:p>
          <a:p>
            <a:pPr>
              <a:lnSpc>
                <a:spcPts val="3700"/>
              </a:lnSpc>
            </a:pPr>
            <a:r>
              <a:rPr lang="en-GB" sz="2400" dirty="0"/>
              <a:t>			mineral</a:t>
            </a:r>
          </a:p>
        </p:txBody>
      </p:sp>
      <p:pic>
        <p:nvPicPr>
          <p:cNvPr id="5" name="Picture 4">
            <a:extLst>
              <a:ext uri="{FF2B5EF4-FFF2-40B4-BE49-F238E27FC236}">
                <a16:creationId xmlns:a16="http://schemas.microsoft.com/office/drawing/2014/main" id="{9CDEA131-3F6D-4BDC-BE29-7A9F1027C037}"/>
              </a:ext>
            </a:extLst>
          </p:cNvPr>
          <p:cNvPicPr>
            <a:picLocks noChangeAspect="1"/>
          </p:cNvPicPr>
          <p:nvPr/>
        </p:nvPicPr>
        <p:blipFill>
          <a:blip r:embed="rId2"/>
          <a:stretch>
            <a:fillRect/>
          </a:stretch>
        </p:blipFill>
        <p:spPr>
          <a:xfrm>
            <a:off x="7489643" y="4728754"/>
            <a:ext cx="4467225" cy="1927043"/>
          </a:xfrm>
          <a:prstGeom prst="rect">
            <a:avLst/>
          </a:prstGeom>
        </p:spPr>
      </p:pic>
      <p:sp>
        <p:nvSpPr>
          <p:cNvPr id="7" name="TextBox 6">
            <a:extLst>
              <a:ext uri="{FF2B5EF4-FFF2-40B4-BE49-F238E27FC236}">
                <a16:creationId xmlns:a16="http://schemas.microsoft.com/office/drawing/2014/main" id="{1C63AD22-16FD-4260-85F1-9DEFA9352685}"/>
              </a:ext>
            </a:extLst>
          </p:cNvPr>
          <p:cNvSpPr txBox="1"/>
          <p:nvPr/>
        </p:nvSpPr>
        <p:spPr>
          <a:xfrm>
            <a:off x="7489643" y="6594613"/>
            <a:ext cx="4548477" cy="307777"/>
          </a:xfrm>
          <a:prstGeom prst="rect">
            <a:avLst/>
          </a:prstGeom>
          <a:noFill/>
        </p:spPr>
        <p:txBody>
          <a:bodyPr wrap="square">
            <a:spAutoFit/>
          </a:bodyPr>
          <a:lstStyle/>
          <a:p>
            <a:r>
              <a:rPr lang="en-GB" sz="1400" dirty="0"/>
              <a:t>http://salt.org.il/frame_saltpet.html</a:t>
            </a:r>
          </a:p>
        </p:txBody>
      </p:sp>
    </p:spTree>
    <p:extLst>
      <p:ext uri="{BB962C8B-B14F-4D97-AF65-F5344CB8AC3E}">
        <p14:creationId xmlns:p14="http://schemas.microsoft.com/office/powerpoint/2010/main" val="3061681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5445" y="3534049"/>
            <a:ext cx="9944932" cy="2308324"/>
          </a:xfrm>
          <a:prstGeom prst="rect">
            <a:avLst/>
          </a:prstGeom>
          <a:noFill/>
        </p:spPr>
        <p:txBody>
          <a:bodyPr wrap="square" rtlCol="0">
            <a:spAutoFit/>
          </a:bodyPr>
          <a:lstStyle/>
          <a:p>
            <a:r>
              <a:rPr lang="en-GB" sz="2400" b="1" dirty="0">
                <a:solidFill>
                  <a:srgbClr val="FF0000"/>
                </a:solidFill>
              </a:rPr>
              <a:t>74 KNO</a:t>
            </a:r>
            <a:r>
              <a:rPr lang="en-GB" sz="2400" b="1" baseline="-25000" dirty="0">
                <a:solidFill>
                  <a:srgbClr val="FF0000"/>
                </a:solidFill>
              </a:rPr>
              <a:t>3</a:t>
            </a:r>
            <a:r>
              <a:rPr lang="en-GB" sz="2400" b="1" dirty="0">
                <a:solidFill>
                  <a:srgbClr val="FF0000"/>
                </a:solidFill>
              </a:rPr>
              <a:t> + 96 C + 30 S +16 H</a:t>
            </a:r>
            <a:r>
              <a:rPr lang="en-GB" sz="2400" b="1" baseline="-25000" dirty="0">
                <a:solidFill>
                  <a:srgbClr val="FF0000"/>
                </a:solidFill>
              </a:rPr>
              <a:t>2</a:t>
            </a:r>
            <a:r>
              <a:rPr lang="en-GB" sz="2400" b="1" dirty="0">
                <a:solidFill>
                  <a:srgbClr val="FF0000"/>
                </a:solidFill>
              </a:rPr>
              <a:t>O  → </a:t>
            </a:r>
          </a:p>
          <a:p>
            <a:endParaRPr lang="en-GB" sz="2400" b="1" dirty="0">
              <a:solidFill>
                <a:srgbClr val="FF0000"/>
              </a:solidFill>
            </a:endParaRPr>
          </a:p>
          <a:p>
            <a:r>
              <a:rPr lang="en-GB" sz="2400" b="1" dirty="0">
                <a:solidFill>
                  <a:srgbClr val="FF0000"/>
                </a:solidFill>
              </a:rPr>
              <a:t>→  35 N</a:t>
            </a:r>
            <a:r>
              <a:rPr lang="en-GB" sz="2400" b="1" baseline="-25000" dirty="0">
                <a:solidFill>
                  <a:srgbClr val="FF0000"/>
                </a:solidFill>
              </a:rPr>
              <a:t>2</a:t>
            </a:r>
            <a:r>
              <a:rPr lang="en-GB" sz="2400" b="1" dirty="0">
                <a:solidFill>
                  <a:srgbClr val="FF0000"/>
                </a:solidFill>
              </a:rPr>
              <a:t> + 56 CO</a:t>
            </a:r>
            <a:r>
              <a:rPr lang="en-GB" sz="2400" b="1" baseline="-25000" dirty="0">
                <a:solidFill>
                  <a:srgbClr val="FF0000"/>
                </a:solidFill>
              </a:rPr>
              <a:t>2</a:t>
            </a:r>
            <a:r>
              <a:rPr lang="en-GB" sz="2400" b="1" dirty="0">
                <a:solidFill>
                  <a:srgbClr val="FF0000"/>
                </a:solidFill>
              </a:rPr>
              <a:t> +14 CO + 3 CH</a:t>
            </a:r>
            <a:r>
              <a:rPr lang="en-GB" sz="2400" b="1" baseline="-25000" dirty="0">
                <a:solidFill>
                  <a:srgbClr val="FF0000"/>
                </a:solidFill>
              </a:rPr>
              <a:t>4</a:t>
            </a:r>
            <a:r>
              <a:rPr lang="en-GB" sz="2400" b="1" dirty="0">
                <a:solidFill>
                  <a:srgbClr val="FF0000"/>
                </a:solidFill>
              </a:rPr>
              <a:t> + 2 H</a:t>
            </a:r>
            <a:r>
              <a:rPr lang="en-GB" sz="2400" b="1" baseline="-25000" dirty="0">
                <a:solidFill>
                  <a:srgbClr val="FF0000"/>
                </a:solidFill>
              </a:rPr>
              <a:t>2</a:t>
            </a:r>
            <a:r>
              <a:rPr lang="en-GB" sz="2400" b="1" dirty="0">
                <a:solidFill>
                  <a:srgbClr val="FF0000"/>
                </a:solidFill>
              </a:rPr>
              <a:t>S + 4 H</a:t>
            </a:r>
            <a:r>
              <a:rPr lang="en-GB" sz="2400" b="1" baseline="-25000" dirty="0">
                <a:solidFill>
                  <a:srgbClr val="FF0000"/>
                </a:solidFill>
              </a:rPr>
              <a:t>2</a:t>
            </a:r>
            <a:r>
              <a:rPr lang="en-GB" sz="2400" b="1" dirty="0">
                <a:solidFill>
                  <a:srgbClr val="FF0000"/>
                </a:solidFill>
              </a:rPr>
              <a:t> + </a:t>
            </a:r>
          </a:p>
          <a:p>
            <a:endParaRPr lang="en-GB" sz="2400" b="1" dirty="0">
              <a:solidFill>
                <a:srgbClr val="FF0000"/>
              </a:solidFill>
            </a:endParaRPr>
          </a:p>
          <a:p>
            <a:r>
              <a:rPr lang="en-GB" sz="2400" b="1" dirty="0">
                <a:solidFill>
                  <a:srgbClr val="FF0000"/>
                </a:solidFill>
              </a:rPr>
              <a:t>+ 19 K</a:t>
            </a:r>
            <a:r>
              <a:rPr lang="en-GB" sz="2400" b="1" baseline="-25000" dirty="0">
                <a:solidFill>
                  <a:srgbClr val="FF0000"/>
                </a:solidFill>
              </a:rPr>
              <a:t>2</a:t>
            </a:r>
            <a:r>
              <a:rPr lang="en-GB" sz="2400" b="1" dirty="0">
                <a:solidFill>
                  <a:srgbClr val="FF0000"/>
                </a:solidFill>
              </a:rPr>
              <a:t>CO</a:t>
            </a:r>
            <a:r>
              <a:rPr lang="en-GB" sz="2400" b="1" baseline="-25000" dirty="0">
                <a:solidFill>
                  <a:srgbClr val="FF0000"/>
                </a:solidFill>
              </a:rPr>
              <a:t>3</a:t>
            </a:r>
            <a:r>
              <a:rPr lang="en-GB" sz="2400" b="1" dirty="0">
                <a:solidFill>
                  <a:srgbClr val="FF0000"/>
                </a:solidFill>
              </a:rPr>
              <a:t> + 7 K</a:t>
            </a:r>
            <a:r>
              <a:rPr lang="en-GB" sz="2400" b="1" baseline="-25000" dirty="0">
                <a:solidFill>
                  <a:srgbClr val="FF0000"/>
                </a:solidFill>
              </a:rPr>
              <a:t>2</a:t>
            </a:r>
            <a:r>
              <a:rPr lang="en-GB" sz="2400" b="1" dirty="0">
                <a:solidFill>
                  <a:srgbClr val="FF0000"/>
                </a:solidFill>
              </a:rPr>
              <a:t>SO</a:t>
            </a:r>
            <a:r>
              <a:rPr lang="en-GB" sz="2400" b="1" baseline="-25000" dirty="0">
                <a:solidFill>
                  <a:srgbClr val="FF0000"/>
                </a:solidFill>
              </a:rPr>
              <a:t>4</a:t>
            </a:r>
            <a:r>
              <a:rPr lang="en-GB" sz="2400" b="1" dirty="0">
                <a:solidFill>
                  <a:srgbClr val="FF0000"/>
                </a:solidFill>
              </a:rPr>
              <a:t> + 8 K</a:t>
            </a:r>
            <a:r>
              <a:rPr lang="en-GB" sz="2400" b="1" baseline="-25000" dirty="0">
                <a:solidFill>
                  <a:srgbClr val="FF0000"/>
                </a:solidFill>
              </a:rPr>
              <a:t>2</a:t>
            </a:r>
            <a:r>
              <a:rPr lang="en-GB" sz="2400" b="1" dirty="0">
                <a:solidFill>
                  <a:srgbClr val="FF0000"/>
                </a:solidFill>
              </a:rPr>
              <a:t>S</a:t>
            </a:r>
            <a:r>
              <a:rPr lang="en-GB" sz="2400" b="1" baseline="-25000" dirty="0">
                <a:solidFill>
                  <a:srgbClr val="FF0000"/>
                </a:solidFill>
              </a:rPr>
              <a:t>2</a:t>
            </a:r>
            <a:r>
              <a:rPr lang="en-GB" sz="2400" b="1" dirty="0">
                <a:solidFill>
                  <a:srgbClr val="FF0000"/>
                </a:solidFill>
              </a:rPr>
              <a:t>O</a:t>
            </a:r>
            <a:r>
              <a:rPr lang="en-GB" sz="2400" b="1" baseline="-25000" dirty="0">
                <a:solidFill>
                  <a:srgbClr val="FF0000"/>
                </a:solidFill>
              </a:rPr>
              <a:t>3</a:t>
            </a:r>
            <a:r>
              <a:rPr lang="en-GB" sz="2400" b="1" dirty="0">
                <a:solidFill>
                  <a:srgbClr val="FF0000"/>
                </a:solidFill>
              </a:rPr>
              <a:t> + 2 K</a:t>
            </a:r>
            <a:r>
              <a:rPr lang="en-GB" sz="2400" b="1" baseline="-25000" dirty="0">
                <a:solidFill>
                  <a:srgbClr val="FF0000"/>
                </a:solidFill>
              </a:rPr>
              <a:t>2</a:t>
            </a:r>
            <a:r>
              <a:rPr lang="en-GB" sz="2400" b="1" dirty="0">
                <a:solidFill>
                  <a:srgbClr val="FF0000"/>
                </a:solidFill>
              </a:rPr>
              <a:t>S + 2 KSCN + (NH</a:t>
            </a:r>
            <a:r>
              <a:rPr lang="en-GB" sz="2400" b="1" baseline="-25000" dirty="0">
                <a:solidFill>
                  <a:srgbClr val="FF0000"/>
                </a:solidFill>
              </a:rPr>
              <a:t>4</a:t>
            </a:r>
            <a:r>
              <a:rPr lang="en-GB" sz="2400" b="1" dirty="0">
                <a:solidFill>
                  <a:srgbClr val="FF0000"/>
                </a:solidFill>
              </a:rPr>
              <a:t>)</a:t>
            </a:r>
            <a:r>
              <a:rPr lang="en-GB" sz="2400" b="1" baseline="-25000" dirty="0">
                <a:solidFill>
                  <a:srgbClr val="FF0000"/>
                </a:solidFill>
              </a:rPr>
              <a:t>2</a:t>
            </a:r>
            <a:r>
              <a:rPr lang="en-GB" sz="2400" b="1" dirty="0">
                <a:solidFill>
                  <a:srgbClr val="FF0000"/>
                </a:solidFill>
              </a:rPr>
              <a:t>CO</a:t>
            </a:r>
            <a:r>
              <a:rPr lang="en-GB" sz="2400" b="1" baseline="-25000" dirty="0">
                <a:solidFill>
                  <a:srgbClr val="FF0000"/>
                </a:solidFill>
              </a:rPr>
              <a:t>3</a:t>
            </a:r>
            <a:r>
              <a:rPr lang="en-GB" sz="2400" b="1" dirty="0">
                <a:solidFill>
                  <a:srgbClr val="FF0000"/>
                </a:solidFill>
              </a:rPr>
              <a:t> + C + S  </a:t>
            </a:r>
          </a:p>
          <a:p>
            <a:endParaRPr lang="en-GB" sz="2400" b="1" dirty="0">
              <a:solidFill>
                <a:srgbClr val="FF0000"/>
              </a:solidFill>
            </a:endParaRPr>
          </a:p>
        </p:txBody>
      </p:sp>
      <p:sp>
        <p:nvSpPr>
          <p:cNvPr id="174084" name="TextBox 5"/>
          <p:cNvSpPr txBox="1">
            <a:spLocks noChangeArrowheads="1"/>
          </p:cNvSpPr>
          <p:nvPr/>
        </p:nvSpPr>
        <p:spPr bwMode="auto">
          <a:xfrm>
            <a:off x="8832747" y="6529002"/>
            <a:ext cx="33592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200" dirty="0">
                <a:latin typeface="+mn-lt"/>
                <a:hlinkClick r:id="rId3"/>
              </a:rPr>
              <a:t>https://www.youtube.com/watch?v=rmtK2BgmGCw</a:t>
            </a:r>
            <a:endParaRPr lang="en-GB" altLang="en-US" sz="1200" dirty="0">
              <a:latin typeface="+mn-lt"/>
            </a:endParaRPr>
          </a:p>
        </p:txBody>
      </p:sp>
      <p:sp>
        <p:nvSpPr>
          <p:cNvPr id="16" name="TextBox 15">
            <a:extLst>
              <a:ext uri="{FF2B5EF4-FFF2-40B4-BE49-F238E27FC236}">
                <a16:creationId xmlns:a16="http://schemas.microsoft.com/office/drawing/2014/main" id="{4DD74294-A235-4600-A7D7-8A2F9A432A8A}"/>
              </a:ext>
            </a:extLst>
          </p:cNvPr>
          <p:cNvSpPr txBox="1"/>
          <p:nvPr/>
        </p:nvSpPr>
        <p:spPr>
          <a:xfrm>
            <a:off x="374336" y="887750"/>
            <a:ext cx="5778269" cy="1902572"/>
          </a:xfrm>
          <a:prstGeom prst="rect">
            <a:avLst/>
          </a:prstGeom>
          <a:noFill/>
        </p:spPr>
        <p:txBody>
          <a:bodyPr wrap="square">
            <a:spAutoFit/>
          </a:bodyPr>
          <a:lstStyle/>
          <a:p>
            <a:pPr>
              <a:lnSpc>
                <a:spcPts val="3600"/>
              </a:lnSpc>
            </a:pPr>
            <a:r>
              <a:rPr lang="en-GB" sz="2400" dirty="0">
                <a:solidFill>
                  <a:srgbClr val="000000"/>
                </a:solidFill>
              </a:rPr>
              <a:t>The optimum proportions for black powder: </a:t>
            </a:r>
          </a:p>
          <a:p>
            <a:pPr>
              <a:lnSpc>
                <a:spcPts val="3600"/>
              </a:lnSpc>
            </a:pPr>
            <a:r>
              <a:rPr lang="en-GB" sz="2400" dirty="0">
                <a:solidFill>
                  <a:srgbClr val="000000"/>
                </a:solidFill>
              </a:rPr>
              <a:t>74.64% </a:t>
            </a:r>
            <a:r>
              <a:rPr lang="en-GB" sz="2400" dirty="0">
                <a:solidFill>
                  <a:srgbClr val="002BB8"/>
                </a:solidFill>
                <a:hlinkClick r:id="rId4" tooltip="Potassium nitrate"/>
              </a:rPr>
              <a:t>Potassium nitrate</a:t>
            </a:r>
            <a:r>
              <a:rPr lang="en-GB" sz="2400" dirty="0">
                <a:solidFill>
                  <a:srgbClr val="000000"/>
                </a:solidFill>
              </a:rPr>
              <a:t>, </a:t>
            </a:r>
          </a:p>
          <a:p>
            <a:pPr>
              <a:lnSpc>
                <a:spcPts val="3600"/>
              </a:lnSpc>
            </a:pPr>
            <a:r>
              <a:rPr lang="en-GB" sz="2400" dirty="0">
                <a:solidFill>
                  <a:srgbClr val="000000"/>
                </a:solidFill>
              </a:rPr>
              <a:t>13.51% </a:t>
            </a:r>
            <a:r>
              <a:rPr lang="en-GB" sz="2400" dirty="0">
                <a:solidFill>
                  <a:srgbClr val="002BB8"/>
                </a:solidFill>
              </a:rPr>
              <a:t>charcoal</a:t>
            </a:r>
            <a:r>
              <a:rPr lang="en-GB" sz="2400" dirty="0">
                <a:solidFill>
                  <a:srgbClr val="000000"/>
                </a:solidFill>
              </a:rPr>
              <a:t> </a:t>
            </a:r>
          </a:p>
          <a:p>
            <a:pPr>
              <a:lnSpc>
                <a:spcPts val="3600"/>
              </a:lnSpc>
            </a:pPr>
            <a:r>
              <a:rPr lang="en-GB" sz="2400" dirty="0">
                <a:solidFill>
                  <a:srgbClr val="000000"/>
                </a:solidFill>
              </a:rPr>
              <a:t>11.85% </a:t>
            </a:r>
            <a:r>
              <a:rPr lang="en-GB" sz="2400" dirty="0" err="1">
                <a:solidFill>
                  <a:srgbClr val="002BB8"/>
                </a:solidFill>
                <a:hlinkClick r:id="rId5" tooltip="Sulfur"/>
              </a:rPr>
              <a:t>sulfur</a:t>
            </a:r>
            <a:r>
              <a:rPr lang="en-GB" sz="2400" dirty="0">
                <a:solidFill>
                  <a:srgbClr val="000000"/>
                </a:solidFill>
              </a:rPr>
              <a:t> by weight. .</a:t>
            </a:r>
            <a:endParaRPr lang="en-GB" sz="2400" dirty="0"/>
          </a:p>
        </p:txBody>
      </p:sp>
      <p:sp>
        <p:nvSpPr>
          <p:cNvPr id="19" name="TextBox 18">
            <a:extLst>
              <a:ext uri="{FF2B5EF4-FFF2-40B4-BE49-F238E27FC236}">
                <a16:creationId xmlns:a16="http://schemas.microsoft.com/office/drawing/2014/main" id="{F4F2315D-4F42-4A43-BE1D-D6128F67F193}"/>
              </a:ext>
            </a:extLst>
          </p:cNvPr>
          <p:cNvSpPr txBox="1"/>
          <p:nvPr/>
        </p:nvSpPr>
        <p:spPr>
          <a:xfrm>
            <a:off x="6039293" y="922977"/>
            <a:ext cx="5709683" cy="2425151"/>
          </a:xfrm>
          <a:prstGeom prst="rect">
            <a:avLst/>
          </a:prstGeom>
          <a:noFill/>
        </p:spPr>
        <p:txBody>
          <a:bodyPr wrap="square">
            <a:spAutoFit/>
          </a:bodyPr>
          <a:lstStyle/>
          <a:p>
            <a:pPr>
              <a:lnSpc>
                <a:spcPts val="3700"/>
              </a:lnSpc>
            </a:pPr>
            <a:r>
              <a:rPr lang="en-GB" sz="2400" dirty="0">
                <a:solidFill>
                  <a:srgbClr val="000000"/>
                </a:solidFill>
              </a:rPr>
              <a:t>The current standard for black powder manufactured by pyrotechnicians today is: 75% potassium nitrate, </a:t>
            </a:r>
          </a:p>
          <a:p>
            <a:pPr>
              <a:lnSpc>
                <a:spcPts val="3700"/>
              </a:lnSpc>
            </a:pPr>
            <a:r>
              <a:rPr lang="en-GB" sz="2400" dirty="0">
                <a:solidFill>
                  <a:srgbClr val="000000"/>
                </a:solidFill>
              </a:rPr>
              <a:t>15% charcoal </a:t>
            </a:r>
          </a:p>
          <a:p>
            <a:pPr>
              <a:lnSpc>
                <a:spcPts val="3700"/>
              </a:lnSpc>
            </a:pPr>
            <a:r>
              <a:rPr lang="en-GB" sz="2400" dirty="0">
                <a:solidFill>
                  <a:srgbClr val="000000"/>
                </a:solidFill>
              </a:rPr>
              <a:t>10% </a:t>
            </a:r>
            <a:r>
              <a:rPr lang="en-GB" sz="2400" dirty="0" err="1">
                <a:solidFill>
                  <a:srgbClr val="000000"/>
                </a:solidFill>
              </a:rPr>
              <a:t>sulfur</a:t>
            </a:r>
            <a:r>
              <a:rPr lang="en-GB" sz="2400" dirty="0">
                <a:solidFill>
                  <a:srgbClr val="000000"/>
                </a:solidFill>
              </a:rPr>
              <a:t> by weight</a:t>
            </a:r>
            <a:endParaRPr lang="en-GB" sz="2400" dirty="0"/>
          </a:p>
        </p:txBody>
      </p:sp>
      <p:sp>
        <p:nvSpPr>
          <p:cNvPr id="23" name="TextBox 22">
            <a:extLst>
              <a:ext uri="{FF2B5EF4-FFF2-40B4-BE49-F238E27FC236}">
                <a16:creationId xmlns:a16="http://schemas.microsoft.com/office/drawing/2014/main" id="{68A2AE55-718B-45D8-A3F2-921FB7BA4374}"/>
              </a:ext>
            </a:extLst>
          </p:cNvPr>
          <p:cNvSpPr txBox="1"/>
          <p:nvPr/>
        </p:nvSpPr>
        <p:spPr>
          <a:xfrm>
            <a:off x="8832747" y="6112248"/>
            <a:ext cx="5666152" cy="461665"/>
          </a:xfrm>
          <a:prstGeom prst="rect">
            <a:avLst/>
          </a:prstGeom>
          <a:noFill/>
        </p:spPr>
        <p:txBody>
          <a:bodyPr wrap="square">
            <a:spAutoFit/>
          </a:bodyPr>
          <a:lstStyle/>
          <a:p>
            <a:endParaRPr lang="en-GB" altLang="en-US" sz="1200" dirty="0"/>
          </a:p>
          <a:p>
            <a:r>
              <a:rPr lang="en-GB" altLang="en-US" sz="1200" dirty="0">
                <a:hlinkClick r:id="rId6"/>
              </a:rPr>
              <a:t>https://www.youtube.com/watch?v=nf1mCiAodl0</a:t>
            </a:r>
            <a:endParaRPr lang="en-GB" altLang="en-US" sz="1200" dirty="0"/>
          </a:p>
        </p:txBody>
      </p:sp>
      <p:sp>
        <p:nvSpPr>
          <p:cNvPr id="3" name="Title 2">
            <a:extLst>
              <a:ext uri="{FF2B5EF4-FFF2-40B4-BE49-F238E27FC236}">
                <a16:creationId xmlns:a16="http://schemas.microsoft.com/office/drawing/2014/main" id="{F8EC6A21-4C0A-46AE-96DA-7C3EE4FD1FEA}"/>
              </a:ext>
            </a:extLst>
          </p:cNvPr>
          <p:cNvSpPr>
            <a:spLocks noGrp="1"/>
          </p:cNvSpPr>
          <p:nvPr>
            <p:ph type="title"/>
          </p:nvPr>
        </p:nvSpPr>
        <p:spPr>
          <a:xfrm>
            <a:off x="959495" y="1"/>
            <a:ext cx="10364451" cy="1014364"/>
          </a:xfrm>
        </p:spPr>
        <p:txBody>
          <a:bodyPr/>
          <a:lstStyle/>
          <a:p>
            <a:r>
              <a:rPr lang="en-GB" dirty="0"/>
              <a:t>Gun powder chemistry</a:t>
            </a:r>
          </a:p>
        </p:txBody>
      </p:sp>
      <p:sp>
        <p:nvSpPr>
          <p:cNvPr id="5" name="TextBox 4">
            <a:extLst>
              <a:ext uri="{FF2B5EF4-FFF2-40B4-BE49-F238E27FC236}">
                <a16:creationId xmlns:a16="http://schemas.microsoft.com/office/drawing/2014/main" id="{023EC320-B9B8-434C-8B27-23235B1385E8}"/>
              </a:ext>
            </a:extLst>
          </p:cNvPr>
          <p:cNvSpPr txBox="1"/>
          <p:nvPr/>
        </p:nvSpPr>
        <p:spPr>
          <a:xfrm>
            <a:off x="191387" y="4318879"/>
            <a:ext cx="833883" cy="369332"/>
          </a:xfrm>
          <a:prstGeom prst="rect">
            <a:avLst/>
          </a:prstGeom>
          <a:noFill/>
        </p:spPr>
        <p:txBody>
          <a:bodyPr wrap="none" rtlCol="0">
            <a:spAutoFit/>
          </a:bodyPr>
          <a:lstStyle/>
          <a:p>
            <a:r>
              <a:rPr lang="en-GB" b="1" dirty="0">
                <a:solidFill>
                  <a:srgbClr val="00B050"/>
                </a:solidFill>
              </a:rPr>
              <a:t>GASES</a:t>
            </a:r>
          </a:p>
        </p:txBody>
      </p:sp>
      <p:sp>
        <p:nvSpPr>
          <p:cNvPr id="14" name="TextBox 13">
            <a:extLst>
              <a:ext uri="{FF2B5EF4-FFF2-40B4-BE49-F238E27FC236}">
                <a16:creationId xmlns:a16="http://schemas.microsoft.com/office/drawing/2014/main" id="{AF0EAB51-DF42-43D3-B462-8E0BCBB4F5D3}"/>
              </a:ext>
            </a:extLst>
          </p:cNvPr>
          <p:cNvSpPr txBox="1"/>
          <p:nvPr/>
        </p:nvSpPr>
        <p:spPr>
          <a:xfrm>
            <a:off x="190615" y="5034805"/>
            <a:ext cx="880369" cy="369332"/>
          </a:xfrm>
          <a:prstGeom prst="rect">
            <a:avLst/>
          </a:prstGeom>
          <a:noFill/>
        </p:spPr>
        <p:txBody>
          <a:bodyPr wrap="none" rtlCol="0">
            <a:spAutoFit/>
          </a:bodyPr>
          <a:lstStyle/>
          <a:p>
            <a:r>
              <a:rPr lang="en-GB" b="1" dirty="0">
                <a:solidFill>
                  <a:srgbClr val="00B050"/>
                </a:solidFill>
              </a:rPr>
              <a:t>SOLIDS</a:t>
            </a:r>
          </a:p>
        </p:txBody>
      </p:sp>
    </p:spTree>
    <p:extLst>
      <p:ext uri="{BB962C8B-B14F-4D97-AF65-F5344CB8AC3E}">
        <p14:creationId xmlns:p14="http://schemas.microsoft.com/office/powerpoint/2010/main" val="1538760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C6E37496-A798-4632-968E-4F3D72B22E3D}"/>
              </a:ext>
            </a:extLst>
          </p:cNvPr>
          <p:cNvSpPr>
            <a:spLocks noChangeArrowheads="1"/>
          </p:cNvSpPr>
          <p:nvPr/>
        </p:nvSpPr>
        <p:spPr bwMode="auto">
          <a:xfrm>
            <a:off x="183472" y="892552"/>
            <a:ext cx="121920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lvl="0" indent="-171450" defTabSz="914400" eaLnBrk="0" fontAlgn="base" hangingPunct="0">
              <a:spcBef>
                <a:spcPct val="0"/>
              </a:spcBef>
              <a:spcAft>
                <a:spcPct val="0"/>
              </a:spcAft>
              <a:buFontTx/>
              <a:buChar char="-"/>
            </a:pPr>
            <a:r>
              <a:rPr lang="en-GB" altLang="zh-CN" sz="2400" b="1" dirty="0">
                <a:solidFill>
                  <a:srgbClr val="00B050"/>
                </a:solidFill>
                <a:ea typeface="DengXian" panose="02010600030101010101" pitchFamily="2" charset="-122"/>
                <a:cs typeface="Arial" panose="020B0604020202020204" pitchFamily="34" charset="0"/>
              </a:rPr>
              <a:t>13 </a:t>
            </a:r>
            <a:r>
              <a:rPr lang="en-GB" altLang="zh-CN" sz="2400" b="1" dirty="0" err="1">
                <a:solidFill>
                  <a:srgbClr val="00B050"/>
                </a:solidFill>
                <a:ea typeface="DengXian" panose="02010600030101010101" pitchFamily="2" charset="-122"/>
                <a:cs typeface="Arial" panose="020B0604020202020204" pitchFamily="34" charset="0"/>
              </a:rPr>
              <a:t>th</a:t>
            </a:r>
            <a:r>
              <a:rPr lang="en-GB" altLang="zh-CN" sz="2400" b="1" dirty="0">
                <a:solidFill>
                  <a:srgbClr val="00B050"/>
                </a:solidFill>
                <a:ea typeface="DengXian" panose="02010600030101010101" pitchFamily="2" charset="-122"/>
                <a:cs typeface="Arial" panose="020B0604020202020204" pitchFamily="34" charset="0"/>
              </a:rPr>
              <a:t> / 14 </a:t>
            </a:r>
            <a:r>
              <a:rPr lang="en-GB" altLang="zh-CN" sz="2400" b="1" dirty="0" err="1">
                <a:solidFill>
                  <a:srgbClr val="00B050"/>
                </a:solidFill>
                <a:ea typeface="DengXian" panose="02010600030101010101" pitchFamily="2" charset="-122"/>
                <a:cs typeface="Arial" panose="020B0604020202020204" pitchFamily="34" charset="0"/>
              </a:rPr>
              <a:t>th</a:t>
            </a:r>
            <a:r>
              <a:rPr lang="en-GB" altLang="zh-CN" sz="2400" b="1" dirty="0">
                <a:solidFill>
                  <a:srgbClr val="00B050"/>
                </a:solidFill>
                <a:ea typeface="DengXian" panose="02010600030101010101" pitchFamily="2" charset="-122"/>
                <a:cs typeface="Arial" panose="020B0604020202020204" pitchFamily="34" charset="0"/>
              </a:rPr>
              <a:t> centuries </a:t>
            </a:r>
            <a:r>
              <a:rPr lang="en-GB" altLang="zh-CN" sz="2400" dirty="0">
                <a:ea typeface="DengXian" panose="02010600030101010101" pitchFamily="2" charset="-122"/>
                <a:cs typeface="Arial" panose="020B0604020202020204" pitchFamily="34" charset="0"/>
              </a:rPr>
              <a:t>- </a:t>
            </a: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English monk </a:t>
            </a:r>
            <a:r>
              <a:rPr kumimoji="0" lang="en-GB" altLang="zh-CN" sz="2400" b="1" i="0" u="none" strike="noStrike" cap="none" normalizeH="0" baseline="0" dirty="0">
                <a:ln>
                  <a:noFill/>
                </a:ln>
                <a:solidFill>
                  <a:schemeClr val="tx1"/>
                </a:solidFill>
                <a:effectLst/>
                <a:ea typeface="DengXian" panose="02010600030101010101" pitchFamily="2" charset="-122"/>
                <a:cs typeface="Arial" panose="020B0604020202020204" pitchFamily="34" charset="0"/>
              </a:rPr>
              <a:t>Roger Bacon </a:t>
            </a: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and the German monk </a:t>
            </a:r>
            <a:r>
              <a:rPr kumimoji="0" lang="en-GB" altLang="zh-CN" sz="2400" b="1" i="0" u="none" strike="noStrike" cap="none" normalizeH="0" baseline="0" dirty="0">
                <a:ln>
                  <a:noFill/>
                </a:ln>
                <a:solidFill>
                  <a:schemeClr val="tx1"/>
                </a:solidFill>
                <a:effectLst/>
                <a:ea typeface="DengXian" panose="02010600030101010101" pitchFamily="2" charset="-122"/>
                <a:cs typeface="Arial" panose="020B0604020202020204" pitchFamily="34" charset="0"/>
              </a:rPr>
              <a:t>Berthold Schwarz</a:t>
            </a: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 started to research the properties of black powder </a:t>
            </a:r>
            <a:r>
              <a:rPr lang="en-GB" altLang="zh-CN" sz="2400" dirty="0">
                <a:ea typeface="DengXian" panose="02010600030101010101" pitchFamily="2" charset="-122"/>
                <a:cs typeface="Arial" panose="020B0604020202020204" pitchFamily="34" charset="0"/>
              </a:rPr>
              <a:t>to introduce into the military world </a:t>
            </a:r>
            <a:endPar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endParaRPr>
          </a:p>
          <a:p>
            <a:pPr marL="171450" lvl="0" indent="-171450" defTabSz="914400" eaLnBrk="0" fontAlgn="base" hangingPunct="0">
              <a:spcBef>
                <a:spcPct val="0"/>
              </a:spcBef>
              <a:spcAft>
                <a:spcPct val="0"/>
              </a:spcAft>
              <a:buFontTx/>
              <a:buChar char="-"/>
            </a:pPr>
            <a:r>
              <a:rPr kumimoji="0" lang="en-GB" altLang="zh-CN" sz="2400" b="1" i="0" u="none" strike="noStrike" cap="none" normalizeH="0" baseline="0" dirty="0">
                <a:ln>
                  <a:noFill/>
                </a:ln>
                <a:solidFill>
                  <a:srgbClr val="00B050"/>
                </a:solidFill>
                <a:effectLst/>
                <a:ea typeface="DengXian" panose="02010600030101010101" pitchFamily="2" charset="-122"/>
                <a:cs typeface="Arial" panose="020B0604020202020204" pitchFamily="34" charset="0"/>
              </a:rPr>
              <a:t>1425</a:t>
            </a: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 - black powder (or gunpowder) introduced as a propellant charge for smaller and later also for large calibre guns</a:t>
            </a:r>
          </a:p>
          <a:p>
            <a:pPr marL="171450" lvl="0" indent="-171450" defTabSz="914400" eaLnBrk="0" fontAlgn="base" hangingPunct="0">
              <a:spcBef>
                <a:spcPct val="0"/>
              </a:spcBef>
              <a:spcAft>
                <a:spcPct val="0"/>
              </a:spcAft>
              <a:buFontTx/>
              <a:buChar char="-"/>
            </a:pPr>
            <a:endPar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zh-CN" sz="2400" b="0" i="0" u="none" strike="noStrike" cap="none" normalizeH="0" baseline="0" dirty="0">
              <a:ln>
                <a:noFill/>
              </a:ln>
              <a:solidFill>
                <a:schemeClr val="tx1"/>
              </a:solidFill>
              <a:effectLst/>
            </a:endParaRPr>
          </a:p>
        </p:txBody>
      </p:sp>
      <p:pic>
        <p:nvPicPr>
          <p:cNvPr id="1025" name="Picture 1" descr="Blasting Fuse">
            <a:extLst>
              <a:ext uri="{FF2B5EF4-FFF2-40B4-BE49-F238E27FC236}">
                <a16:creationId xmlns:a16="http://schemas.microsoft.com/office/drawing/2014/main" id="{D52B2A33-C5BA-451F-AC9F-CF6C18AD8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2217" y="3777327"/>
            <a:ext cx="3778960" cy="28643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7F5B543-E240-4561-8FB3-F9FE0873A59B}"/>
              </a:ext>
            </a:extLst>
          </p:cNvPr>
          <p:cNvSpPr>
            <a:spLocks noGrp="1"/>
          </p:cNvSpPr>
          <p:nvPr>
            <p:ph type="title"/>
          </p:nvPr>
        </p:nvSpPr>
        <p:spPr>
          <a:xfrm>
            <a:off x="913774" y="0"/>
            <a:ext cx="10364451" cy="707886"/>
          </a:xfrm>
        </p:spPr>
        <p:txBody>
          <a:bodyPr>
            <a:normAutofit/>
          </a:bodyPr>
          <a:lstStyle/>
          <a:p>
            <a:r>
              <a:rPr lang="en-GB" dirty="0"/>
              <a:t>Bp in Europe </a:t>
            </a:r>
          </a:p>
        </p:txBody>
      </p:sp>
      <p:sp>
        <p:nvSpPr>
          <p:cNvPr id="6" name="TextBox 5">
            <a:extLst>
              <a:ext uri="{FF2B5EF4-FFF2-40B4-BE49-F238E27FC236}">
                <a16:creationId xmlns:a16="http://schemas.microsoft.com/office/drawing/2014/main" id="{37B1C73D-5BCE-4726-802E-437F2F1C4022}"/>
              </a:ext>
            </a:extLst>
          </p:cNvPr>
          <p:cNvSpPr txBox="1"/>
          <p:nvPr/>
        </p:nvSpPr>
        <p:spPr>
          <a:xfrm>
            <a:off x="102369" y="4055351"/>
            <a:ext cx="6796744" cy="2308324"/>
          </a:xfrm>
          <a:prstGeom prst="rect">
            <a:avLst/>
          </a:prstGeom>
          <a:noFill/>
        </p:spPr>
        <p:txBody>
          <a:bodyPr wrap="square">
            <a:spAutoFit/>
          </a:bodyPr>
          <a:lstStyle/>
          <a:p>
            <a:pPr marL="171450" lvl="0" indent="-171450" defTabSz="914400" eaLnBrk="0" fontAlgn="base" hangingPunct="0">
              <a:spcBef>
                <a:spcPct val="0"/>
              </a:spcBef>
              <a:spcAft>
                <a:spcPct val="0"/>
              </a:spcAft>
              <a:buFontTx/>
              <a:buChar char="-"/>
            </a:pP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One application in which BP is still in use ins in ‘</a:t>
            </a:r>
            <a:r>
              <a:rPr kumimoji="0" lang="en-GB" altLang="zh-CN" sz="2400" b="1" i="0" u="none" strike="noStrike" cap="none" normalizeH="0" baseline="0" dirty="0">
                <a:ln>
                  <a:noFill/>
                </a:ln>
                <a:solidFill>
                  <a:schemeClr val="tx1"/>
                </a:solidFill>
                <a:effectLst/>
                <a:ea typeface="DengXian" panose="02010600030101010101" pitchFamily="2" charset="-122"/>
                <a:cs typeface="Arial" panose="020B0604020202020204" pitchFamily="34" charset="0"/>
              </a:rPr>
              <a:t>time blasting fuses</a:t>
            </a: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 </a:t>
            </a:r>
          </a:p>
          <a:p>
            <a:pPr marL="171450" lvl="0" indent="-171450" defTabSz="914400" eaLnBrk="0" fontAlgn="base" hangingPunct="0">
              <a:spcBef>
                <a:spcPct val="0"/>
              </a:spcBef>
              <a:spcAft>
                <a:spcPct val="0"/>
              </a:spcAft>
              <a:buFontTx/>
              <a:buChar char="-"/>
            </a:pP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They were invented as early as </a:t>
            </a:r>
            <a:r>
              <a:rPr kumimoji="0" lang="en-GB" altLang="zh-CN" sz="2400" b="1" i="0" u="none" strike="noStrike" cap="none" normalizeH="0" baseline="0" dirty="0">
                <a:ln>
                  <a:noFill/>
                </a:ln>
                <a:solidFill>
                  <a:srgbClr val="00B050"/>
                </a:solidFill>
                <a:effectLst/>
                <a:ea typeface="DengXian" panose="02010600030101010101" pitchFamily="2" charset="-122"/>
                <a:cs typeface="Arial" panose="020B0604020202020204" pitchFamily="34" charset="0"/>
              </a:rPr>
              <a:t>1831</a:t>
            </a:r>
            <a:r>
              <a:rPr kumimoji="0" lang="en-GB" altLang="zh-CN" sz="2400" b="0" i="0" u="none" strike="noStrike" cap="none" normalizeH="0" baseline="0" dirty="0">
                <a:ln>
                  <a:noFill/>
                </a:ln>
                <a:solidFill>
                  <a:schemeClr val="tx1"/>
                </a:solidFill>
                <a:effectLst/>
                <a:ea typeface="DengXian" panose="02010600030101010101" pitchFamily="2" charset="-122"/>
                <a:cs typeface="Arial" panose="020B0604020202020204" pitchFamily="34" charset="0"/>
              </a:rPr>
              <a:t>, and contain approx. 4.7 g/m BP in the core. The burn rate is about 135 m/s and since they are RF safe (radio frequency), they are very popular with military</a:t>
            </a:r>
            <a:endParaRPr kumimoji="0" lang="en-GB" altLang="zh-CN" sz="2400" b="0" i="0" u="none" strike="noStrike" cap="none" normalizeH="0" baseline="0" dirty="0">
              <a:ln>
                <a:noFill/>
              </a:ln>
              <a:solidFill>
                <a:schemeClr val="tx1"/>
              </a:solidFill>
              <a:effectLst/>
            </a:endParaRPr>
          </a:p>
        </p:txBody>
      </p:sp>
      <p:sp>
        <p:nvSpPr>
          <p:cNvPr id="8" name="TextBox 7">
            <a:extLst>
              <a:ext uri="{FF2B5EF4-FFF2-40B4-BE49-F238E27FC236}">
                <a16:creationId xmlns:a16="http://schemas.microsoft.com/office/drawing/2014/main" id="{67FF4C3B-9C36-4418-95E1-05D9AD0BFD61}"/>
              </a:ext>
            </a:extLst>
          </p:cNvPr>
          <p:cNvSpPr txBox="1"/>
          <p:nvPr/>
        </p:nvSpPr>
        <p:spPr>
          <a:xfrm>
            <a:off x="512668" y="6503199"/>
            <a:ext cx="6143896" cy="276999"/>
          </a:xfrm>
          <a:prstGeom prst="rect">
            <a:avLst/>
          </a:prstGeom>
          <a:noFill/>
        </p:spPr>
        <p:txBody>
          <a:bodyPr wrap="square">
            <a:spAutoFit/>
          </a:bodyPr>
          <a:lstStyle/>
          <a:p>
            <a:r>
              <a:rPr lang="en-GB" sz="1200" dirty="0">
                <a:hlinkClick r:id="rId3"/>
              </a:rPr>
              <a:t>https://www.youtube.com/watch?v=mqHVRgCkCDE</a:t>
            </a:r>
            <a:r>
              <a:rPr lang="en-GB" sz="1200" dirty="0"/>
              <a:t> </a:t>
            </a:r>
          </a:p>
        </p:txBody>
      </p:sp>
      <p:sp>
        <p:nvSpPr>
          <p:cNvPr id="9" name="TextBox 8">
            <a:extLst>
              <a:ext uri="{FF2B5EF4-FFF2-40B4-BE49-F238E27FC236}">
                <a16:creationId xmlns:a16="http://schemas.microsoft.com/office/drawing/2014/main" id="{CD2477B3-FBBC-4A6A-9AFB-98102B7DE1D2}"/>
              </a:ext>
            </a:extLst>
          </p:cNvPr>
          <p:cNvSpPr txBox="1"/>
          <p:nvPr/>
        </p:nvSpPr>
        <p:spPr>
          <a:xfrm>
            <a:off x="783112" y="2559150"/>
            <a:ext cx="9890760" cy="1015663"/>
          </a:xfrm>
          <a:prstGeom prst="rect">
            <a:avLst/>
          </a:prstGeom>
          <a:noFill/>
        </p:spPr>
        <p:txBody>
          <a:bodyPr wrap="square">
            <a:spAutoFit/>
          </a:bodyPr>
          <a:lstStyle/>
          <a:p>
            <a:r>
              <a:rPr lang="en-GB" sz="2000" dirty="0">
                <a:solidFill>
                  <a:srgbClr val="0070C0"/>
                </a:solidFill>
              </a:rPr>
              <a:t>Corning is the process by which meal powder, or finely divided black powder, is compressed into cakes, crushed, and then screened by particle size into different size categories. </a:t>
            </a:r>
            <a:r>
              <a:rPr lang="en-GB" sz="2000" b="0" i="0" dirty="0">
                <a:solidFill>
                  <a:srgbClr val="0070C0"/>
                </a:solidFill>
                <a:effectLst/>
                <a:latin typeface="Google Sans"/>
              </a:rPr>
              <a:t>This process alters the burn rate of black powder, giving it more flexibility for different applications</a:t>
            </a:r>
            <a:endParaRPr lang="en-GB" sz="2000" dirty="0">
              <a:solidFill>
                <a:srgbClr val="0070C0"/>
              </a:solidFill>
            </a:endParaRPr>
          </a:p>
        </p:txBody>
      </p:sp>
    </p:spTree>
    <p:extLst>
      <p:ext uri="{BB962C8B-B14F-4D97-AF65-F5344CB8AC3E}">
        <p14:creationId xmlns:p14="http://schemas.microsoft.com/office/powerpoint/2010/main" val="1552997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C83500-2EE3-4D4F-AC80-8FCF87E14276}"/>
              </a:ext>
            </a:extLst>
          </p:cNvPr>
          <p:cNvSpPr txBox="1"/>
          <p:nvPr/>
        </p:nvSpPr>
        <p:spPr>
          <a:xfrm>
            <a:off x="305331" y="898624"/>
            <a:ext cx="10606509" cy="5310556"/>
          </a:xfrm>
          <a:prstGeom prst="rect">
            <a:avLst/>
          </a:prstGeom>
          <a:noFill/>
        </p:spPr>
        <p:txBody>
          <a:bodyPr wrap="square">
            <a:spAutoFit/>
          </a:bodyPr>
          <a:lstStyle/>
          <a:p>
            <a:pPr marL="285750" indent="-285750">
              <a:lnSpc>
                <a:spcPts val="3700"/>
              </a:lnSpc>
              <a:spcAft>
                <a:spcPts val="800"/>
              </a:spcAft>
              <a:buFontTx/>
              <a:buChar char="-"/>
            </a:pPr>
            <a:r>
              <a:rPr lang="en-GB" sz="2400" b="1" dirty="0">
                <a:solidFill>
                  <a:srgbClr val="00B050"/>
                </a:solidFill>
                <a:ea typeface="DengXian" panose="02010600030101010101" pitchFamily="2" charset="-122"/>
                <a:cs typeface="Arial" panose="020B0604020202020204" pitchFamily="34" charset="0"/>
              </a:rPr>
              <a:t>1846</a:t>
            </a:r>
            <a:r>
              <a:rPr lang="en-GB" sz="2400" dirty="0">
                <a:ea typeface="DengXian" panose="02010600030101010101" pitchFamily="2" charset="-122"/>
                <a:cs typeface="Arial" panose="020B0604020202020204" pitchFamily="34" charset="0"/>
              </a:rPr>
              <a:t> (</a:t>
            </a:r>
            <a:r>
              <a:rPr lang="en-GB" sz="2400" u="sng" dirty="0" err="1">
                <a:ea typeface="DengXian" panose="02010600030101010101" pitchFamily="2" charset="-122"/>
                <a:cs typeface="Arial" panose="020B0604020202020204" pitchFamily="34" charset="0"/>
              </a:rPr>
              <a:t>Ascanio</a:t>
            </a:r>
            <a:r>
              <a:rPr lang="en-GB" sz="2400" u="sng" dirty="0">
                <a:ea typeface="DengXian" panose="02010600030101010101" pitchFamily="2" charset="-122"/>
                <a:cs typeface="Arial" panose="020B0604020202020204" pitchFamily="34" charset="0"/>
              </a:rPr>
              <a:t> </a:t>
            </a:r>
            <a:r>
              <a:rPr lang="en-GB" sz="2400" u="sng" dirty="0" err="1">
                <a:ea typeface="DengXian" panose="02010600030101010101" pitchFamily="2" charset="-122"/>
                <a:cs typeface="Arial" panose="020B0604020202020204" pitchFamily="34" charset="0"/>
              </a:rPr>
              <a:t>Sobrero</a:t>
            </a:r>
            <a:r>
              <a:rPr lang="en-GB" sz="2400" dirty="0">
                <a:ea typeface="DengXian" panose="02010600030101010101" pitchFamily="2" charset="-122"/>
                <a:cs typeface="Arial" panose="020B0604020202020204" pitchFamily="34" charset="0"/>
              </a:rPr>
              <a:t>) - </a:t>
            </a:r>
            <a:r>
              <a:rPr lang="en-GB" sz="2400" dirty="0">
                <a:effectLst/>
                <a:ea typeface="DengXian" panose="02010600030101010101" pitchFamily="2" charset="-122"/>
                <a:cs typeface="Arial" panose="020B0604020202020204" pitchFamily="34" charset="0"/>
              </a:rPr>
              <a:t>first small-scale synthesis of </a:t>
            </a:r>
            <a:r>
              <a:rPr lang="en-GB" sz="2400" b="1" dirty="0" err="1">
                <a:solidFill>
                  <a:srgbClr val="0070C0"/>
                </a:solidFill>
                <a:effectLst/>
                <a:ea typeface="DengXian" panose="02010600030101010101" pitchFamily="2" charset="-122"/>
                <a:cs typeface="Arial" panose="020B0604020202020204" pitchFamily="34" charset="0"/>
              </a:rPr>
              <a:t>nitroglycerine</a:t>
            </a:r>
            <a:endParaRPr lang="en-GB" sz="2400" b="1" dirty="0">
              <a:solidFill>
                <a:srgbClr val="0070C0"/>
              </a:solidFill>
              <a:effectLst/>
              <a:ea typeface="DengXian" panose="02010600030101010101" pitchFamily="2" charset="-122"/>
              <a:cs typeface="Arial" panose="020B0604020202020204" pitchFamily="34" charset="0"/>
            </a:endParaRPr>
          </a:p>
          <a:p>
            <a:pPr marL="285750" indent="-285750">
              <a:lnSpc>
                <a:spcPts val="3700"/>
              </a:lnSpc>
              <a:spcAft>
                <a:spcPts val="800"/>
              </a:spcAft>
              <a:buFontTx/>
              <a:buChar char="-"/>
            </a:pPr>
            <a:r>
              <a:rPr lang="en-GB" sz="2400" b="1" dirty="0">
                <a:solidFill>
                  <a:srgbClr val="00B050"/>
                </a:solidFill>
                <a:effectLst/>
                <a:ea typeface="DengXian" panose="02010600030101010101" pitchFamily="2" charset="-122"/>
                <a:cs typeface="Arial" panose="020B0604020202020204" pitchFamily="34" charset="0"/>
              </a:rPr>
              <a:t>1863</a:t>
            </a:r>
            <a:r>
              <a:rPr lang="en-GB" sz="2400" dirty="0">
                <a:effectLst/>
                <a:ea typeface="DengXian" panose="02010600030101010101" pitchFamily="2" charset="-122"/>
                <a:cs typeface="Arial" panose="020B0604020202020204" pitchFamily="34" charset="0"/>
              </a:rPr>
              <a:t> (</a:t>
            </a:r>
            <a:r>
              <a:rPr lang="en-GB" sz="2400" u="sng" dirty="0">
                <a:effectLst/>
                <a:ea typeface="DengXian" panose="02010600030101010101" pitchFamily="2" charset="-122"/>
                <a:cs typeface="Arial" panose="020B0604020202020204" pitchFamily="34" charset="0"/>
              </a:rPr>
              <a:t>Immanuel Nobel </a:t>
            </a:r>
            <a:r>
              <a:rPr lang="en-GB" sz="2400" dirty="0">
                <a:effectLst/>
                <a:ea typeface="DengXian" panose="02010600030101010101" pitchFamily="2" charset="-122"/>
                <a:cs typeface="Arial" panose="020B0604020202020204" pitchFamily="34" charset="0"/>
              </a:rPr>
              <a:t>and his son </a:t>
            </a:r>
            <a:r>
              <a:rPr lang="en-GB" sz="2400" u="sng" dirty="0">
                <a:effectLst/>
                <a:ea typeface="DengXian" panose="02010600030101010101" pitchFamily="2" charset="-122"/>
                <a:cs typeface="Arial" panose="020B0604020202020204" pitchFamily="34" charset="0"/>
              </a:rPr>
              <a:t>Alfred</a:t>
            </a:r>
            <a:r>
              <a:rPr lang="en-GB" sz="2400" dirty="0">
                <a:effectLst/>
                <a:ea typeface="DengXian" panose="02010600030101010101" pitchFamily="2" charset="-122"/>
                <a:cs typeface="Arial" panose="020B0604020202020204" pitchFamily="34" charset="0"/>
              </a:rPr>
              <a:t>) commercialised NG production in a small factory near Stockholm </a:t>
            </a:r>
          </a:p>
          <a:p>
            <a:pPr marL="285750" indent="-285750">
              <a:lnSpc>
                <a:spcPts val="3700"/>
              </a:lnSpc>
              <a:spcAft>
                <a:spcPts val="800"/>
              </a:spcAft>
              <a:buFontTx/>
              <a:buChar char="-"/>
            </a:pPr>
            <a:r>
              <a:rPr lang="en-GB" sz="2400" dirty="0">
                <a:ea typeface="DengXian" panose="02010600030101010101" pitchFamily="2" charset="-122"/>
                <a:cs typeface="Arial" panose="020B0604020202020204" pitchFamily="34" charset="0"/>
                <a:sym typeface="Wingdings" panose="05000000000000000000" pitchFamily="2" charset="2"/>
              </a:rPr>
              <a:t>The greatest advantage of NG in comparison to black powder is that it contains both the fuel and oxidiser in the same molecule which guarantees optimal contact between both components </a:t>
            </a:r>
          </a:p>
          <a:p>
            <a:pPr marL="285750" indent="-285750">
              <a:lnSpc>
                <a:spcPts val="3700"/>
              </a:lnSpc>
              <a:spcAft>
                <a:spcPts val="800"/>
              </a:spcAft>
              <a:buFontTx/>
              <a:buChar char="-"/>
            </a:pPr>
            <a:endParaRPr lang="en-GB" sz="2400" dirty="0">
              <a:ea typeface="DengXian" panose="02010600030101010101" pitchFamily="2" charset="-122"/>
              <a:cs typeface="Arial" panose="020B0604020202020204" pitchFamily="34" charset="0"/>
              <a:sym typeface="Wingdings" panose="05000000000000000000" pitchFamily="2" charset="2"/>
            </a:endParaRPr>
          </a:p>
          <a:p>
            <a:pPr marL="285750" indent="-285750">
              <a:lnSpc>
                <a:spcPts val="3700"/>
              </a:lnSpc>
              <a:spcAft>
                <a:spcPts val="800"/>
              </a:spcAft>
              <a:buFontTx/>
              <a:buChar char="-"/>
            </a:pPr>
            <a:endParaRPr lang="en-GB" sz="2400" dirty="0">
              <a:ea typeface="DengXian" panose="02010600030101010101" pitchFamily="2" charset="-122"/>
              <a:cs typeface="Arial" panose="020B0604020202020204" pitchFamily="34" charset="0"/>
              <a:sym typeface="Wingdings" panose="05000000000000000000" pitchFamily="2" charset="2"/>
            </a:endParaRPr>
          </a:p>
          <a:p>
            <a:pPr marL="285750" indent="-285750">
              <a:lnSpc>
                <a:spcPts val="3700"/>
              </a:lnSpc>
              <a:spcAft>
                <a:spcPts val="800"/>
              </a:spcAft>
              <a:buFontTx/>
              <a:buChar char="-"/>
            </a:pPr>
            <a:r>
              <a:rPr lang="en-GB" sz="2400" dirty="0">
                <a:ea typeface="DengXian" panose="02010600030101010101" pitchFamily="2" charset="-122"/>
                <a:cs typeface="Arial" panose="020B0604020202020204" pitchFamily="34" charset="0"/>
              </a:rPr>
              <a:t>very difficult to handle because of its high impact sensitivity and unreliable initiation by black powder </a:t>
            </a:r>
          </a:p>
        </p:txBody>
      </p:sp>
      <p:sp>
        <p:nvSpPr>
          <p:cNvPr id="2" name="Title 1">
            <a:extLst>
              <a:ext uri="{FF2B5EF4-FFF2-40B4-BE49-F238E27FC236}">
                <a16:creationId xmlns:a16="http://schemas.microsoft.com/office/drawing/2014/main" id="{449FE28A-1B95-4468-BE5F-7C5E2FCB2A26}"/>
              </a:ext>
            </a:extLst>
          </p:cNvPr>
          <p:cNvSpPr>
            <a:spLocks noGrp="1"/>
          </p:cNvSpPr>
          <p:nvPr>
            <p:ph type="title"/>
          </p:nvPr>
        </p:nvSpPr>
        <p:spPr>
          <a:xfrm>
            <a:off x="913774" y="0"/>
            <a:ext cx="10364451" cy="828675"/>
          </a:xfrm>
        </p:spPr>
        <p:txBody>
          <a:bodyPr/>
          <a:lstStyle/>
          <a:p>
            <a:r>
              <a:rPr lang="en-GB" dirty="0" err="1"/>
              <a:t>Nitroglycerine</a:t>
            </a:r>
            <a:r>
              <a:rPr lang="en-GB" dirty="0"/>
              <a:t> – </a:t>
            </a:r>
            <a:r>
              <a:rPr lang="en-GB" cap="none" dirty="0"/>
              <a:t>need for better explosive</a:t>
            </a:r>
            <a:endParaRPr lang="en-GB" dirty="0"/>
          </a:p>
        </p:txBody>
      </p:sp>
      <p:pic>
        <p:nvPicPr>
          <p:cNvPr id="4" name="Picture 3">
            <a:extLst>
              <a:ext uri="{FF2B5EF4-FFF2-40B4-BE49-F238E27FC236}">
                <a16:creationId xmlns:a16="http://schemas.microsoft.com/office/drawing/2014/main" id="{D466F3A1-2065-4DE0-872B-DB3D00E73131}"/>
              </a:ext>
            </a:extLst>
          </p:cNvPr>
          <p:cNvPicPr>
            <a:picLocks noChangeAspect="1"/>
          </p:cNvPicPr>
          <p:nvPr/>
        </p:nvPicPr>
        <p:blipFill>
          <a:blip r:embed="rId2"/>
          <a:stretch>
            <a:fillRect/>
          </a:stretch>
        </p:blipFill>
        <p:spPr>
          <a:xfrm>
            <a:off x="10699459" y="2464390"/>
            <a:ext cx="1157532" cy="964610"/>
          </a:xfrm>
          <a:prstGeom prst="rect">
            <a:avLst/>
          </a:prstGeom>
        </p:spPr>
      </p:pic>
      <p:pic>
        <p:nvPicPr>
          <p:cNvPr id="6" name="Picture 5">
            <a:extLst>
              <a:ext uri="{FF2B5EF4-FFF2-40B4-BE49-F238E27FC236}">
                <a16:creationId xmlns:a16="http://schemas.microsoft.com/office/drawing/2014/main" id="{1B8396BD-FCA8-4BB1-A9A6-7AD281DACC25}"/>
              </a:ext>
            </a:extLst>
          </p:cNvPr>
          <p:cNvPicPr>
            <a:picLocks noChangeAspect="1"/>
          </p:cNvPicPr>
          <p:nvPr/>
        </p:nvPicPr>
        <p:blipFill rotWithShape="1">
          <a:blip r:embed="rId3"/>
          <a:srcRect l="10882" t="3819" r="67809" b="38360"/>
          <a:stretch/>
        </p:blipFill>
        <p:spPr>
          <a:xfrm>
            <a:off x="4127862" y="3796938"/>
            <a:ext cx="1637211" cy="1306286"/>
          </a:xfrm>
          <a:prstGeom prst="rect">
            <a:avLst/>
          </a:prstGeom>
        </p:spPr>
      </p:pic>
      <p:sp>
        <p:nvSpPr>
          <p:cNvPr id="8" name="TextBox 7">
            <a:extLst>
              <a:ext uri="{FF2B5EF4-FFF2-40B4-BE49-F238E27FC236}">
                <a16:creationId xmlns:a16="http://schemas.microsoft.com/office/drawing/2014/main" id="{A5219A07-4CA3-487F-911F-C74B2EB3B144}"/>
              </a:ext>
            </a:extLst>
          </p:cNvPr>
          <p:cNvSpPr txBox="1"/>
          <p:nvPr/>
        </p:nvSpPr>
        <p:spPr>
          <a:xfrm>
            <a:off x="6096000" y="4544088"/>
            <a:ext cx="6096000" cy="369332"/>
          </a:xfrm>
          <a:prstGeom prst="rect">
            <a:avLst/>
          </a:prstGeom>
          <a:noFill/>
        </p:spPr>
        <p:txBody>
          <a:bodyPr wrap="square">
            <a:spAutoFit/>
          </a:bodyPr>
          <a:lstStyle/>
          <a:p>
            <a:r>
              <a:rPr lang="en-GB" dirty="0" err="1">
                <a:solidFill>
                  <a:srgbClr val="0070C0"/>
                </a:solidFill>
                <a:ea typeface="DengXian" panose="02010600030101010101" pitchFamily="2" charset="-122"/>
                <a:cs typeface="Arial" panose="020B0604020202020204" pitchFamily="34" charset="0"/>
              </a:rPr>
              <a:t>n</a:t>
            </a:r>
            <a:r>
              <a:rPr lang="en-GB" sz="1800" dirty="0" err="1">
                <a:solidFill>
                  <a:srgbClr val="0070C0"/>
                </a:solidFill>
                <a:effectLst/>
                <a:ea typeface="DengXian" panose="02010600030101010101" pitchFamily="2" charset="-122"/>
                <a:cs typeface="Arial" panose="020B0604020202020204" pitchFamily="34" charset="0"/>
              </a:rPr>
              <a:t>itroglycerine</a:t>
            </a:r>
            <a:r>
              <a:rPr lang="en-GB" sz="1800" dirty="0">
                <a:solidFill>
                  <a:srgbClr val="0070C0"/>
                </a:solidFill>
                <a:effectLst/>
                <a:ea typeface="DengXian" panose="02010600030101010101" pitchFamily="2" charset="-122"/>
                <a:cs typeface="Arial" panose="020B0604020202020204" pitchFamily="34" charset="0"/>
              </a:rPr>
              <a:t>, NG</a:t>
            </a:r>
            <a:endParaRPr lang="en-GB" dirty="0"/>
          </a:p>
        </p:txBody>
      </p:sp>
    </p:spTree>
    <p:extLst>
      <p:ext uri="{BB962C8B-B14F-4D97-AF65-F5344CB8AC3E}">
        <p14:creationId xmlns:p14="http://schemas.microsoft.com/office/powerpoint/2010/main" val="3487277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82D10C1-4CF7-476D-A6EF-EFD2E25E88EB}"/>
              </a:ext>
            </a:extLst>
          </p:cNvPr>
          <p:cNvPicPr>
            <a:picLocks noChangeAspect="1"/>
          </p:cNvPicPr>
          <p:nvPr/>
        </p:nvPicPr>
        <p:blipFill rotWithShape="1">
          <a:blip r:embed="rId2"/>
          <a:srcRect l="12491" t="3984" r="38069" b="82498"/>
          <a:stretch/>
        </p:blipFill>
        <p:spPr>
          <a:xfrm>
            <a:off x="1943418" y="2599301"/>
            <a:ext cx="3713618" cy="860991"/>
          </a:xfrm>
          <a:prstGeom prst="rect">
            <a:avLst/>
          </a:prstGeom>
        </p:spPr>
      </p:pic>
      <p:sp>
        <p:nvSpPr>
          <p:cNvPr id="4" name="TextBox 3">
            <a:extLst>
              <a:ext uri="{FF2B5EF4-FFF2-40B4-BE49-F238E27FC236}">
                <a16:creationId xmlns:a16="http://schemas.microsoft.com/office/drawing/2014/main" id="{85548F67-8204-41B6-8DA8-921F98E1C07B}"/>
              </a:ext>
            </a:extLst>
          </p:cNvPr>
          <p:cNvSpPr txBox="1"/>
          <p:nvPr/>
        </p:nvSpPr>
        <p:spPr>
          <a:xfrm>
            <a:off x="87024" y="688909"/>
            <a:ext cx="7804455" cy="3046988"/>
          </a:xfrm>
          <a:prstGeom prst="rect">
            <a:avLst/>
          </a:prstGeom>
          <a:noFill/>
        </p:spPr>
        <p:txBody>
          <a:bodyPr wrap="square">
            <a:spAutoFit/>
          </a:bodyPr>
          <a:lstStyle/>
          <a:p>
            <a:r>
              <a:rPr lang="en-GB" sz="2400" b="1" dirty="0">
                <a:solidFill>
                  <a:srgbClr val="0070C0"/>
                </a:solidFill>
                <a:effectLst/>
                <a:ea typeface="DengXian" panose="02010600030101010101" pitchFamily="2" charset="-122"/>
                <a:cs typeface="Arial" panose="020B0604020202020204" pitchFamily="34" charset="0"/>
              </a:rPr>
              <a:t>metal blasting cap detonator</a:t>
            </a:r>
            <a:endParaRPr lang="en-GB" sz="2400" dirty="0">
              <a:effectLst/>
              <a:ea typeface="DengXian" panose="02010600030101010101" pitchFamily="2" charset="-122"/>
              <a:cs typeface="Arial" panose="020B0604020202020204" pitchFamily="34" charset="0"/>
            </a:endParaRPr>
          </a:p>
          <a:p>
            <a:pPr marL="884238" indent="-342900">
              <a:buFontTx/>
              <a:buChar char="-"/>
            </a:pPr>
            <a:r>
              <a:rPr lang="en-GB" sz="2400" dirty="0">
                <a:effectLst/>
                <a:ea typeface="DengXian" panose="02010600030101010101" pitchFamily="2" charset="-122"/>
                <a:cs typeface="Arial" panose="020B0604020202020204" pitchFamily="34" charset="0"/>
              </a:rPr>
              <a:t>black powder used originally to initiate NG was replaced </a:t>
            </a:r>
            <a:r>
              <a:rPr lang="en-GB" sz="2400" b="1" dirty="0">
                <a:effectLst/>
                <a:ea typeface="DengXian" panose="02010600030101010101" pitchFamily="2" charset="-122"/>
                <a:cs typeface="Arial" panose="020B0604020202020204" pitchFamily="34" charset="0"/>
              </a:rPr>
              <a:t>with mercury fulminate (MF) , Hg(CNO)</a:t>
            </a:r>
            <a:r>
              <a:rPr lang="en-GB" sz="2400" b="1" baseline="-25000" dirty="0">
                <a:effectLst/>
                <a:ea typeface="DengXian" panose="02010600030101010101" pitchFamily="2" charset="-122"/>
                <a:cs typeface="Arial" panose="020B0604020202020204" pitchFamily="34" charset="0"/>
              </a:rPr>
              <a:t>2</a:t>
            </a:r>
            <a:r>
              <a:rPr lang="en-GB" sz="2400" b="1" dirty="0">
                <a:effectLst/>
                <a:ea typeface="DengXian" panose="02010600030101010101" pitchFamily="2" charset="-122"/>
                <a:cs typeface="Arial" panose="020B0604020202020204" pitchFamily="34" charset="0"/>
              </a:rPr>
              <a:t> </a:t>
            </a:r>
            <a:r>
              <a:rPr lang="en-GB" sz="2400" dirty="0">
                <a:effectLst/>
                <a:ea typeface="DengXian" panose="02010600030101010101" pitchFamily="2" charset="-122"/>
                <a:cs typeface="Arial" panose="020B0604020202020204" pitchFamily="34" charset="0"/>
              </a:rPr>
              <a:t>. (known since the 17</a:t>
            </a:r>
            <a:r>
              <a:rPr lang="en-GB" sz="2400" baseline="30000" dirty="0">
                <a:effectLst/>
                <a:ea typeface="DengXian" panose="02010600030101010101" pitchFamily="2" charset="-122"/>
                <a:cs typeface="Arial" panose="020B0604020202020204" pitchFamily="34" charset="0"/>
              </a:rPr>
              <a:t>th</a:t>
            </a:r>
            <a:r>
              <a:rPr lang="en-GB" sz="2400" dirty="0">
                <a:effectLst/>
                <a:ea typeface="DengXian" panose="02010600030101010101" pitchFamily="2" charset="-122"/>
                <a:cs typeface="Arial" panose="020B0604020202020204" pitchFamily="34" charset="0"/>
              </a:rPr>
              <a:t> but it did not have any practical application prior to blasting caps) </a:t>
            </a:r>
          </a:p>
          <a:p>
            <a:pPr marL="884238" indent="-342900">
              <a:buFontTx/>
              <a:buChar char="-"/>
            </a:pPr>
            <a:endParaRPr lang="en-GB" sz="2400" dirty="0">
              <a:ea typeface="DengXian" panose="02010600030101010101" pitchFamily="2" charset="-122"/>
              <a:cs typeface="Arial" panose="020B0604020202020204" pitchFamily="34" charset="0"/>
              <a:sym typeface="Wingdings" panose="05000000000000000000" pitchFamily="2" charset="2"/>
            </a:endParaRPr>
          </a:p>
          <a:p>
            <a:pPr marL="884238" indent="-342900">
              <a:buFontTx/>
              <a:buChar char="-"/>
            </a:pPr>
            <a:endParaRPr lang="en-GB" sz="2400" dirty="0">
              <a:ea typeface="DengXian" panose="02010600030101010101" pitchFamily="2" charset="-122"/>
              <a:cs typeface="Arial" panose="020B0604020202020204" pitchFamily="34" charset="0"/>
              <a:sym typeface="Wingdings" panose="05000000000000000000" pitchFamily="2" charset="2"/>
            </a:endParaRPr>
          </a:p>
          <a:p>
            <a:pPr marL="884238" indent="-342900">
              <a:buFontTx/>
              <a:buChar char="-"/>
            </a:pPr>
            <a:endParaRPr lang="en-GB" sz="2400" dirty="0">
              <a:ea typeface="DengXian" panose="02010600030101010101" pitchFamily="2" charset="-122"/>
              <a:cs typeface="Arial" panose="020B0604020202020204" pitchFamily="34" charset="0"/>
              <a:sym typeface="Wingdings" panose="05000000000000000000" pitchFamily="2" charset="2"/>
            </a:endParaRPr>
          </a:p>
        </p:txBody>
      </p:sp>
      <p:sp>
        <p:nvSpPr>
          <p:cNvPr id="5" name="TextBox 4">
            <a:extLst>
              <a:ext uri="{FF2B5EF4-FFF2-40B4-BE49-F238E27FC236}">
                <a16:creationId xmlns:a16="http://schemas.microsoft.com/office/drawing/2014/main" id="{290605E6-7FD1-48DA-BBBB-736AA50A85D3}"/>
              </a:ext>
            </a:extLst>
          </p:cNvPr>
          <p:cNvSpPr txBox="1"/>
          <p:nvPr/>
        </p:nvSpPr>
        <p:spPr>
          <a:xfrm>
            <a:off x="36225" y="5914546"/>
            <a:ext cx="12001500" cy="830997"/>
          </a:xfrm>
          <a:prstGeom prst="rect">
            <a:avLst/>
          </a:prstGeom>
          <a:noFill/>
        </p:spPr>
        <p:txBody>
          <a:bodyPr wrap="square">
            <a:spAutoFit/>
          </a:bodyPr>
          <a:lstStyle/>
          <a:p>
            <a:pPr marL="285750" indent="-285750">
              <a:buFontTx/>
              <a:buChar char="-"/>
            </a:pPr>
            <a:r>
              <a:rPr lang="en-GB" sz="2400" dirty="0">
                <a:ea typeface="DengXian" panose="02010600030101010101" pitchFamily="2" charset="-122"/>
                <a:cs typeface="Arial" panose="020B0604020202020204" pitchFamily="34" charset="0"/>
                <a:sym typeface="Wingdings" panose="05000000000000000000" pitchFamily="2" charset="2"/>
              </a:rPr>
              <a:t>Despite the great success in the civil sector, this formulation has never found significant application in the military sector. </a:t>
            </a:r>
          </a:p>
        </p:txBody>
      </p:sp>
      <p:pic>
        <p:nvPicPr>
          <p:cNvPr id="2" name="Picture 1">
            <a:extLst>
              <a:ext uri="{FF2B5EF4-FFF2-40B4-BE49-F238E27FC236}">
                <a16:creationId xmlns:a16="http://schemas.microsoft.com/office/drawing/2014/main" id="{964605CA-3F4E-4724-9BED-53E402892AA7}"/>
              </a:ext>
            </a:extLst>
          </p:cNvPr>
          <p:cNvPicPr>
            <a:picLocks noChangeAspect="1"/>
          </p:cNvPicPr>
          <p:nvPr/>
        </p:nvPicPr>
        <p:blipFill>
          <a:blip r:embed="rId3"/>
          <a:stretch>
            <a:fillRect/>
          </a:stretch>
        </p:blipFill>
        <p:spPr>
          <a:xfrm>
            <a:off x="7891479" y="0"/>
            <a:ext cx="4264297" cy="3198223"/>
          </a:xfrm>
          <a:prstGeom prst="rect">
            <a:avLst/>
          </a:prstGeom>
        </p:spPr>
      </p:pic>
      <p:sp>
        <p:nvSpPr>
          <p:cNvPr id="3" name="Title 2">
            <a:extLst>
              <a:ext uri="{FF2B5EF4-FFF2-40B4-BE49-F238E27FC236}">
                <a16:creationId xmlns:a16="http://schemas.microsoft.com/office/drawing/2014/main" id="{7745EBAE-5C11-4D1A-9E33-DCD2ACA9BE7E}"/>
              </a:ext>
            </a:extLst>
          </p:cNvPr>
          <p:cNvSpPr>
            <a:spLocks noGrp="1"/>
          </p:cNvSpPr>
          <p:nvPr>
            <p:ph type="title"/>
          </p:nvPr>
        </p:nvSpPr>
        <p:spPr>
          <a:xfrm>
            <a:off x="36224" y="0"/>
            <a:ext cx="7804455" cy="857250"/>
          </a:xfrm>
        </p:spPr>
        <p:txBody>
          <a:bodyPr/>
          <a:lstStyle/>
          <a:p>
            <a:r>
              <a:rPr lang="en-GB" dirty="0"/>
              <a:t>Nobel’s inventions</a:t>
            </a:r>
          </a:p>
        </p:txBody>
      </p:sp>
      <p:sp>
        <p:nvSpPr>
          <p:cNvPr id="10" name="TextBox 9">
            <a:extLst>
              <a:ext uri="{FF2B5EF4-FFF2-40B4-BE49-F238E27FC236}">
                <a16:creationId xmlns:a16="http://schemas.microsoft.com/office/drawing/2014/main" id="{4127DB7D-399C-417B-82F2-39E03F6E09DC}"/>
              </a:ext>
            </a:extLst>
          </p:cNvPr>
          <p:cNvSpPr txBox="1"/>
          <p:nvPr/>
        </p:nvSpPr>
        <p:spPr>
          <a:xfrm>
            <a:off x="95251" y="3887132"/>
            <a:ext cx="11883448" cy="2630335"/>
          </a:xfrm>
          <a:prstGeom prst="rect">
            <a:avLst/>
          </a:prstGeom>
          <a:noFill/>
        </p:spPr>
        <p:txBody>
          <a:bodyPr wrap="square">
            <a:spAutoFit/>
          </a:bodyPr>
          <a:lstStyle/>
          <a:p>
            <a:pPr>
              <a:lnSpc>
                <a:spcPts val="3700"/>
              </a:lnSpc>
              <a:spcAft>
                <a:spcPts val="800"/>
              </a:spcAft>
            </a:pPr>
            <a:r>
              <a:rPr lang="en-GB" sz="2400" b="1" dirty="0" err="1">
                <a:solidFill>
                  <a:srgbClr val="0070C0"/>
                </a:solidFill>
                <a:ea typeface="DengXian" panose="02010600030101010101" pitchFamily="2" charset="-122"/>
                <a:cs typeface="Arial" panose="020B0604020202020204" pitchFamily="34" charset="0"/>
              </a:rPr>
              <a:t>ghur</a:t>
            </a:r>
            <a:r>
              <a:rPr lang="en-GB" sz="2400" b="1" dirty="0">
                <a:solidFill>
                  <a:srgbClr val="0070C0"/>
                </a:solidFill>
                <a:ea typeface="DengXian" panose="02010600030101010101" pitchFamily="2" charset="-122"/>
                <a:cs typeface="Arial" panose="020B0604020202020204" pitchFamily="34" charset="0"/>
              </a:rPr>
              <a:t> dynamite </a:t>
            </a:r>
            <a:r>
              <a:rPr lang="en-GB" sz="2400" dirty="0">
                <a:ea typeface="DengXian" panose="02010600030101010101" pitchFamily="2" charset="-122"/>
                <a:cs typeface="Arial" panose="020B0604020202020204" pitchFamily="34" charset="0"/>
                <a:sym typeface="Wingdings" panose="05000000000000000000" pitchFamily="2" charset="2"/>
              </a:rPr>
              <a:t>(patented in 1867) </a:t>
            </a:r>
            <a:endParaRPr lang="en-GB" sz="2400" b="1" dirty="0">
              <a:solidFill>
                <a:srgbClr val="0070C0"/>
              </a:solidFill>
              <a:ea typeface="DengXian" panose="02010600030101010101" pitchFamily="2" charset="-122"/>
              <a:cs typeface="Arial" panose="020B0604020202020204" pitchFamily="34" charset="0"/>
            </a:endParaRPr>
          </a:p>
          <a:p>
            <a:pPr>
              <a:lnSpc>
                <a:spcPts val="3700"/>
              </a:lnSpc>
              <a:spcAft>
                <a:spcPts val="800"/>
              </a:spcAft>
            </a:pPr>
            <a:r>
              <a:rPr lang="en-GB" sz="2400" dirty="0">
                <a:ea typeface="DengXian" panose="02010600030101010101" pitchFamily="2" charset="-122"/>
                <a:cs typeface="Arial" panose="020B0604020202020204" pitchFamily="34" charset="0"/>
              </a:rPr>
              <a:t> to address the sensitivity issues of NG (</a:t>
            </a:r>
            <a:r>
              <a:rPr lang="en-GB" sz="2400" i="1" dirty="0">
                <a:ea typeface="DengXian" panose="02010600030101010101" pitchFamily="2" charset="-122"/>
                <a:cs typeface="Arial" panose="020B0604020202020204" pitchFamily="34" charset="0"/>
              </a:rPr>
              <a:t>solidify the NG by adding absorbent clay powder, ‘Kieselguhr’). </a:t>
            </a:r>
            <a:r>
              <a:rPr lang="en-GB" sz="2400" dirty="0">
                <a:ea typeface="DengXian" panose="02010600030101010101" pitchFamily="2" charset="-122"/>
                <a:cs typeface="Arial" panose="020B0604020202020204" pitchFamily="34" charset="0"/>
                <a:sym typeface="Wingdings" panose="05000000000000000000" pitchFamily="2" charset="2"/>
              </a:rPr>
              <a:t>MF blasting cap produced an initial shock which was transferred to a separate container via a fuse, initiating the NG</a:t>
            </a:r>
          </a:p>
          <a:p>
            <a:pPr>
              <a:lnSpc>
                <a:spcPts val="3700"/>
              </a:lnSpc>
              <a:spcAft>
                <a:spcPts val="800"/>
              </a:spcAft>
            </a:pPr>
            <a:endParaRPr lang="en-GB" sz="2400" i="1" dirty="0">
              <a:ea typeface="DengXian" panose="02010600030101010101" pitchFamily="2" charset="-122"/>
              <a:cs typeface="Arial" panose="020B0604020202020204" pitchFamily="34" charset="0"/>
            </a:endParaRPr>
          </a:p>
        </p:txBody>
      </p:sp>
      <p:sp>
        <p:nvSpPr>
          <p:cNvPr id="14" name="TextBox 13">
            <a:extLst>
              <a:ext uri="{FF2B5EF4-FFF2-40B4-BE49-F238E27FC236}">
                <a16:creationId xmlns:a16="http://schemas.microsoft.com/office/drawing/2014/main" id="{5E3F4BDA-B733-4EA1-BDFE-DA613CBCA3A3}"/>
              </a:ext>
            </a:extLst>
          </p:cNvPr>
          <p:cNvSpPr txBox="1"/>
          <p:nvPr/>
        </p:nvSpPr>
        <p:spPr>
          <a:xfrm>
            <a:off x="279326" y="3406054"/>
            <a:ext cx="11633348" cy="507447"/>
          </a:xfrm>
          <a:prstGeom prst="rect">
            <a:avLst/>
          </a:prstGeom>
          <a:noFill/>
        </p:spPr>
        <p:txBody>
          <a:bodyPr wrap="square">
            <a:spAutoFit/>
          </a:bodyPr>
          <a:lstStyle/>
          <a:p>
            <a:pPr>
              <a:lnSpc>
                <a:spcPts val="3700"/>
              </a:lnSpc>
              <a:spcAft>
                <a:spcPts val="800"/>
              </a:spcAft>
            </a:pPr>
            <a:r>
              <a:rPr lang="en-GB" sz="1800" dirty="0">
                <a:ea typeface="DengXian" panose="02010600030101010101" pitchFamily="2" charset="-122"/>
                <a:cs typeface="Arial" panose="020B0604020202020204" pitchFamily="34" charset="0"/>
                <a:sym typeface="Wingdings" panose="05000000000000000000" pitchFamily="2" charset="2"/>
              </a:rPr>
              <a:t>MF blasting cap produced an initial shock which was transferred to a separate container via a fuse, initiating the NG</a:t>
            </a:r>
          </a:p>
        </p:txBody>
      </p:sp>
    </p:spTree>
    <p:extLst>
      <p:ext uri="{BB962C8B-B14F-4D97-AF65-F5344CB8AC3E}">
        <p14:creationId xmlns:p14="http://schemas.microsoft.com/office/powerpoint/2010/main" val="3697411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738C81-20A5-4EE8-AFF4-CBDEE876766F}"/>
              </a:ext>
            </a:extLst>
          </p:cNvPr>
          <p:cNvSpPr txBox="1"/>
          <p:nvPr/>
        </p:nvSpPr>
        <p:spPr>
          <a:xfrm>
            <a:off x="186839" y="550605"/>
            <a:ext cx="10968841" cy="2973378"/>
          </a:xfrm>
          <a:prstGeom prst="rect">
            <a:avLst/>
          </a:prstGeom>
          <a:noFill/>
        </p:spPr>
        <p:txBody>
          <a:bodyPr wrap="square" rtlCol="0">
            <a:spAutoFit/>
          </a:bodyPr>
          <a:lstStyle/>
          <a:p>
            <a:pPr marL="285750" indent="-285750">
              <a:lnSpc>
                <a:spcPts val="3800"/>
              </a:lnSpc>
              <a:buFontTx/>
              <a:buChar char="-"/>
            </a:pPr>
            <a:r>
              <a:rPr lang="en-GB" sz="2400" dirty="0"/>
              <a:t>result of nitration of cellulose</a:t>
            </a:r>
          </a:p>
          <a:p>
            <a:pPr marL="285750" indent="-285750">
              <a:lnSpc>
                <a:spcPts val="3800"/>
              </a:lnSpc>
              <a:buFontTx/>
              <a:buChar char="-"/>
            </a:pPr>
            <a:r>
              <a:rPr lang="en-GB" sz="2400" b="1" dirty="0">
                <a:solidFill>
                  <a:srgbClr val="00B050"/>
                </a:solidFill>
              </a:rPr>
              <a:t>1875</a:t>
            </a:r>
            <a:r>
              <a:rPr lang="en-GB" sz="2400" dirty="0"/>
              <a:t> - Nobel discovered that when NC is formulated with NG, they form a </a:t>
            </a:r>
            <a:r>
              <a:rPr lang="en-GB" sz="2400" u="sng" dirty="0"/>
              <a:t>gel</a:t>
            </a:r>
            <a:r>
              <a:rPr lang="en-GB" sz="2400" dirty="0"/>
              <a:t>. This gel was further refined to produce </a:t>
            </a:r>
            <a:r>
              <a:rPr lang="en-GB" sz="2400" b="1" dirty="0">
                <a:solidFill>
                  <a:srgbClr val="0070C0"/>
                </a:solidFill>
              </a:rPr>
              <a:t>blasting gelatine</a:t>
            </a:r>
            <a:r>
              <a:rPr lang="en-GB" sz="2400" dirty="0"/>
              <a:t>, </a:t>
            </a:r>
            <a:r>
              <a:rPr lang="en-GB" sz="2400" b="1" dirty="0">
                <a:solidFill>
                  <a:srgbClr val="0070C0"/>
                </a:solidFill>
              </a:rPr>
              <a:t>gelatine dynamite</a:t>
            </a:r>
            <a:r>
              <a:rPr lang="en-GB" sz="2400" dirty="0"/>
              <a:t>, and later in </a:t>
            </a:r>
            <a:r>
              <a:rPr lang="en-GB" sz="2400" b="1" dirty="0">
                <a:solidFill>
                  <a:srgbClr val="00B050"/>
                </a:solidFill>
              </a:rPr>
              <a:t>1888</a:t>
            </a:r>
            <a:r>
              <a:rPr lang="en-GB" sz="2400" dirty="0"/>
              <a:t> </a:t>
            </a:r>
            <a:r>
              <a:rPr lang="en-GB" sz="2400" b="1" dirty="0">
                <a:solidFill>
                  <a:srgbClr val="0070C0"/>
                </a:solidFill>
              </a:rPr>
              <a:t>ballistite </a:t>
            </a:r>
            <a:r>
              <a:rPr lang="en-GB" sz="2400" dirty="0"/>
              <a:t>(49% NC, 49% NG, 2% benzene, and camphor), which was the </a:t>
            </a:r>
            <a:r>
              <a:rPr lang="en-GB" sz="2400" u="sng" dirty="0"/>
              <a:t>smokeless powder</a:t>
            </a:r>
            <a:r>
              <a:rPr lang="en-GB" sz="2400" dirty="0"/>
              <a:t>.</a:t>
            </a:r>
          </a:p>
          <a:p>
            <a:pPr marL="285750" indent="-285750">
              <a:lnSpc>
                <a:spcPts val="3800"/>
              </a:lnSpc>
              <a:buFontTx/>
              <a:buChar char="-"/>
            </a:pPr>
            <a:r>
              <a:rPr lang="en-GB" sz="2400" b="1" dirty="0">
                <a:solidFill>
                  <a:srgbClr val="00B050"/>
                </a:solidFill>
              </a:rPr>
              <a:t>1889</a:t>
            </a:r>
            <a:r>
              <a:rPr lang="en-GB" sz="2400" dirty="0"/>
              <a:t> – </a:t>
            </a:r>
            <a:r>
              <a:rPr lang="en-GB" sz="2400" b="1" dirty="0">
                <a:solidFill>
                  <a:srgbClr val="0070C0"/>
                </a:solidFill>
              </a:rPr>
              <a:t>Cordite</a:t>
            </a:r>
            <a:r>
              <a:rPr lang="en-GB" sz="2400" dirty="0"/>
              <a:t> with a very similar composition was developed in Britain. </a:t>
            </a:r>
          </a:p>
        </p:txBody>
      </p:sp>
      <p:pic>
        <p:nvPicPr>
          <p:cNvPr id="4" name="Picture 3">
            <a:extLst>
              <a:ext uri="{FF2B5EF4-FFF2-40B4-BE49-F238E27FC236}">
                <a16:creationId xmlns:a16="http://schemas.microsoft.com/office/drawing/2014/main" id="{BEFA7EAC-B6FF-4762-B811-65CEEE139B1C}"/>
              </a:ext>
            </a:extLst>
          </p:cNvPr>
          <p:cNvPicPr>
            <a:picLocks noChangeAspect="1"/>
          </p:cNvPicPr>
          <p:nvPr/>
        </p:nvPicPr>
        <p:blipFill rotWithShape="1">
          <a:blip r:embed="rId2"/>
          <a:srcRect l="33410" t="65387" r="19435" b="11127"/>
          <a:stretch/>
        </p:blipFill>
        <p:spPr>
          <a:xfrm>
            <a:off x="348741" y="3884023"/>
            <a:ext cx="5547013" cy="2342606"/>
          </a:xfrm>
          <a:prstGeom prst="rect">
            <a:avLst/>
          </a:prstGeom>
        </p:spPr>
      </p:pic>
      <p:sp>
        <p:nvSpPr>
          <p:cNvPr id="3" name="Title 2">
            <a:extLst>
              <a:ext uri="{FF2B5EF4-FFF2-40B4-BE49-F238E27FC236}">
                <a16:creationId xmlns:a16="http://schemas.microsoft.com/office/drawing/2014/main" id="{B9B70572-53C3-4079-8680-0D6F66D5A0D6}"/>
              </a:ext>
            </a:extLst>
          </p:cNvPr>
          <p:cNvSpPr>
            <a:spLocks noGrp="1"/>
          </p:cNvSpPr>
          <p:nvPr>
            <p:ph type="title"/>
          </p:nvPr>
        </p:nvSpPr>
        <p:spPr>
          <a:xfrm>
            <a:off x="913774" y="0"/>
            <a:ext cx="10364451" cy="814985"/>
          </a:xfrm>
        </p:spPr>
        <p:txBody>
          <a:bodyPr/>
          <a:lstStyle/>
          <a:p>
            <a:r>
              <a:rPr lang="en-GB" dirty="0"/>
              <a:t>nitrocellulose</a:t>
            </a:r>
          </a:p>
        </p:txBody>
      </p:sp>
      <p:sp>
        <p:nvSpPr>
          <p:cNvPr id="6" name="TextBox 5">
            <a:extLst>
              <a:ext uri="{FF2B5EF4-FFF2-40B4-BE49-F238E27FC236}">
                <a16:creationId xmlns:a16="http://schemas.microsoft.com/office/drawing/2014/main" id="{32F90B24-F2BC-47F4-AE91-678B21D54329}"/>
              </a:ext>
            </a:extLst>
          </p:cNvPr>
          <p:cNvSpPr txBox="1"/>
          <p:nvPr/>
        </p:nvSpPr>
        <p:spPr>
          <a:xfrm>
            <a:off x="6383383" y="3884023"/>
            <a:ext cx="6096000" cy="1950662"/>
          </a:xfrm>
          <a:prstGeom prst="rect">
            <a:avLst/>
          </a:prstGeom>
          <a:noFill/>
        </p:spPr>
        <p:txBody>
          <a:bodyPr wrap="square">
            <a:spAutoFit/>
          </a:bodyPr>
          <a:lstStyle/>
          <a:p>
            <a:pPr>
              <a:lnSpc>
                <a:spcPts val="3700"/>
              </a:lnSpc>
            </a:pPr>
            <a:r>
              <a:rPr lang="en-GB" sz="2400" dirty="0"/>
              <a:t>In </a:t>
            </a:r>
            <a:r>
              <a:rPr lang="en-GB" sz="2400" b="1" dirty="0">
                <a:solidFill>
                  <a:srgbClr val="00B050"/>
                </a:solidFill>
              </a:rPr>
              <a:t>1867</a:t>
            </a:r>
            <a:r>
              <a:rPr lang="en-GB" sz="2400" dirty="0"/>
              <a:t> it was proven that mixtures of NG or dynamite and ammonium nitrate (AN, 1654) showed enhanced performance and were used in the civil sector. </a:t>
            </a:r>
          </a:p>
        </p:txBody>
      </p:sp>
    </p:spTree>
    <p:extLst>
      <p:ext uri="{BB962C8B-B14F-4D97-AF65-F5344CB8AC3E}">
        <p14:creationId xmlns:p14="http://schemas.microsoft.com/office/powerpoint/2010/main" val="3769689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738C81-20A5-4EE8-AFF4-CBDEE876766F}"/>
              </a:ext>
            </a:extLst>
          </p:cNvPr>
          <p:cNvSpPr txBox="1"/>
          <p:nvPr/>
        </p:nvSpPr>
        <p:spPr>
          <a:xfrm>
            <a:off x="110836" y="942205"/>
            <a:ext cx="11970327" cy="4797595"/>
          </a:xfrm>
          <a:prstGeom prst="rect">
            <a:avLst/>
          </a:prstGeom>
          <a:noFill/>
        </p:spPr>
        <p:txBody>
          <a:bodyPr wrap="square" rtlCol="0">
            <a:spAutoFit/>
          </a:bodyPr>
          <a:lstStyle/>
          <a:p>
            <a:pPr marL="285750" indent="-285750">
              <a:lnSpc>
                <a:spcPts val="3700"/>
              </a:lnSpc>
              <a:buFontTx/>
              <a:buChar char="-"/>
            </a:pPr>
            <a:r>
              <a:rPr lang="en-GB" sz="2400" b="1" dirty="0">
                <a:solidFill>
                  <a:srgbClr val="00B050"/>
                </a:solidFill>
              </a:rPr>
              <a:t>1950</a:t>
            </a:r>
            <a:r>
              <a:rPr lang="en-GB" sz="2400" dirty="0"/>
              <a:t> - waterproof explosives with less hazardous AN </a:t>
            </a:r>
          </a:p>
          <a:p>
            <a:pPr marL="285750" indent="-285750">
              <a:lnSpc>
                <a:spcPts val="3700"/>
              </a:lnSpc>
              <a:buFontTx/>
              <a:buChar char="-"/>
            </a:pPr>
            <a:r>
              <a:rPr lang="en-GB" sz="2400" dirty="0"/>
              <a:t>The most prominent formulation was </a:t>
            </a:r>
            <a:r>
              <a:rPr lang="en-GB" sz="2400" b="1" dirty="0">
                <a:solidFill>
                  <a:srgbClr val="0070C0"/>
                </a:solidFill>
              </a:rPr>
              <a:t>ANFO </a:t>
            </a:r>
            <a:r>
              <a:rPr lang="en-GB" sz="2400" dirty="0"/>
              <a:t>(</a:t>
            </a:r>
            <a:r>
              <a:rPr lang="en-GB" sz="2400" b="1" dirty="0"/>
              <a:t>Ammonium Nitrate Fuel Oil</a:t>
            </a:r>
            <a:r>
              <a:rPr lang="en-GB" sz="2400" dirty="0"/>
              <a:t>) which found extensive use in commercial areas (mining, quarries etc.). </a:t>
            </a:r>
          </a:p>
          <a:p>
            <a:pPr marL="285750" indent="-285750">
              <a:lnSpc>
                <a:spcPts val="3700"/>
              </a:lnSpc>
              <a:buFontTx/>
              <a:buChar char="-"/>
            </a:pPr>
            <a:r>
              <a:rPr lang="en-GB" sz="2400" dirty="0"/>
              <a:t>Since the </a:t>
            </a:r>
            <a:r>
              <a:rPr lang="en-GB" sz="2400" b="1" dirty="0">
                <a:solidFill>
                  <a:srgbClr val="00B050"/>
                </a:solidFill>
              </a:rPr>
              <a:t>1970s</a:t>
            </a:r>
            <a:r>
              <a:rPr lang="en-GB" sz="2400" dirty="0"/>
              <a:t> aluminium and mono-methylamine (MAN) were added to such formulations to produce gelled explosives that could detonate more easily. </a:t>
            </a:r>
          </a:p>
          <a:p>
            <a:pPr marL="285750" indent="-285750">
              <a:lnSpc>
                <a:spcPts val="3700"/>
              </a:lnSpc>
              <a:buFontTx/>
              <a:buChar char="-"/>
            </a:pPr>
            <a:r>
              <a:rPr lang="en-GB" sz="2400" dirty="0"/>
              <a:t>More recent developments include the production of emulsion explosives which contain suspended droplets of a solution of AN in oil. </a:t>
            </a:r>
          </a:p>
          <a:p>
            <a:pPr marL="285750" indent="-285750">
              <a:lnSpc>
                <a:spcPts val="3700"/>
              </a:lnSpc>
              <a:buFontTx/>
              <a:buChar char="-"/>
            </a:pPr>
            <a:r>
              <a:rPr lang="en-GB" sz="2400" dirty="0"/>
              <a:t>Such emulsions are waterproof, yet readily detonate because the AN and oil are in direct contact. </a:t>
            </a:r>
          </a:p>
          <a:p>
            <a:pPr marL="285750" indent="-285750">
              <a:lnSpc>
                <a:spcPts val="3700"/>
              </a:lnSpc>
              <a:buFontTx/>
              <a:buChar char="-"/>
            </a:pPr>
            <a:r>
              <a:rPr lang="en-GB" sz="2400" dirty="0"/>
              <a:t>Generally, emulsion explosives are safer than dynamite and are simple and cheap to produce.    </a:t>
            </a:r>
          </a:p>
        </p:txBody>
      </p:sp>
      <p:sp>
        <p:nvSpPr>
          <p:cNvPr id="3" name="Title 2">
            <a:extLst>
              <a:ext uri="{FF2B5EF4-FFF2-40B4-BE49-F238E27FC236}">
                <a16:creationId xmlns:a16="http://schemas.microsoft.com/office/drawing/2014/main" id="{018BD309-9BAF-483E-83AE-BBDB7CC302A5}"/>
              </a:ext>
            </a:extLst>
          </p:cNvPr>
          <p:cNvSpPr>
            <a:spLocks noGrp="1"/>
          </p:cNvSpPr>
          <p:nvPr>
            <p:ph type="title"/>
          </p:nvPr>
        </p:nvSpPr>
        <p:spPr>
          <a:xfrm>
            <a:off x="913773" y="0"/>
            <a:ext cx="10364451" cy="866775"/>
          </a:xfrm>
        </p:spPr>
        <p:txBody>
          <a:bodyPr/>
          <a:lstStyle/>
          <a:p>
            <a:r>
              <a:rPr lang="en-GB" dirty="0" err="1"/>
              <a:t>Anfo</a:t>
            </a:r>
            <a:r>
              <a:rPr lang="en-GB" dirty="0"/>
              <a:t> – </a:t>
            </a:r>
            <a:r>
              <a:rPr lang="en-GB" cap="none" dirty="0"/>
              <a:t>commercial explosives</a:t>
            </a:r>
            <a:endParaRPr lang="en-GB" dirty="0"/>
          </a:p>
        </p:txBody>
      </p:sp>
    </p:spTree>
    <p:extLst>
      <p:ext uri="{BB962C8B-B14F-4D97-AF65-F5344CB8AC3E}">
        <p14:creationId xmlns:p14="http://schemas.microsoft.com/office/powerpoint/2010/main" val="3764965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627496-75D1-4320-80B4-9B1CC4A1CB6D}"/>
              </a:ext>
            </a:extLst>
          </p:cNvPr>
          <p:cNvSpPr txBox="1"/>
          <p:nvPr/>
        </p:nvSpPr>
        <p:spPr>
          <a:xfrm>
            <a:off x="260880" y="900994"/>
            <a:ext cx="11139181" cy="4257576"/>
          </a:xfrm>
          <a:prstGeom prst="rect">
            <a:avLst/>
          </a:prstGeom>
          <a:noFill/>
        </p:spPr>
        <p:txBody>
          <a:bodyPr wrap="square">
            <a:spAutoFit/>
          </a:bodyPr>
          <a:lstStyle/>
          <a:p>
            <a:pPr marL="285750" indent="-285750">
              <a:lnSpc>
                <a:spcPts val="3700"/>
              </a:lnSpc>
              <a:buFontTx/>
              <a:buChar char="-"/>
            </a:pPr>
            <a:r>
              <a:rPr lang="en-GB" sz="2400" dirty="0"/>
              <a:t>first reported in </a:t>
            </a:r>
            <a:r>
              <a:rPr lang="en-GB" sz="2400" b="1" dirty="0">
                <a:solidFill>
                  <a:srgbClr val="00B050"/>
                </a:solidFill>
              </a:rPr>
              <a:t>1742</a:t>
            </a:r>
            <a:r>
              <a:rPr lang="en-GB" sz="2400" dirty="0"/>
              <a:t> however, it was not used as an explosive until the late 19</a:t>
            </a:r>
            <a:r>
              <a:rPr lang="en-GB" sz="2400" baseline="30000" dirty="0"/>
              <a:t>th</a:t>
            </a:r>
            <a:r>
              <a:rPr lang="en-GB" sz="2400" dirty="0"/>
              <a:t>  century (1885 - 1888), when it replaced black- powder in nearly all military operations worldwide  - LIDDITE</a:t>
            </a:r>
          </a:p>
          <a:p>
            <a:pPr marL="285750" indent="-285750">
              <a:lnSpc>
                <a:spcPts val="3700"/>
              </a:lnSpc>
              <a:buFontTx/>
              <a:buChar char="-"/>
            </a:pPr>
            <a:r>
              <a:rPr lang="en-GB" sz="2400" dirty="0"/>
              <a:t>The earliest known nitrophenol</a:t>
            </a:r>
          </a:p>
          <a:p>
            <a:pPr marL="285750" indent="-285750">
              <a:lnSpc>
                <a:spcPts val="3700"/>
              </a:lnSpc>
              <a:buFontTx/>
              <a:buChar char="-"/>
            </a:pPr>
            <a:r>
              <a:rPr lang="en-GB" sz="2400" dirty="0"/>
              <a:t>Although pure PA can be handled safely, a disadvantage of PA is its tendency to form impact-sensitive metal salts (</a:t>
            </a:r>
            <a:r>
              <a:rPr lang="en-GB" sz="2400" dirty="0" err="1"/>
              <a:t>picrates</a:t>
            </a:r>
            <a:r>
              <a:rPr lang="en-GB" sz="2400" dirty="0"/>
              <a:t>, primary explosives) when in direct contact with shell walls. </a:t>
            </a:r>
            <a:r>
              <a:rPr lang="en-GB" sz="2400" b="1" i="1" dirty="0">
                <a:solidFill>
                  <a:schemeClr val="accent6">
                    <a:lumMod val="75000"/>
                  </a:schemeClr>
                </a:solidFill>
              </a:rPr>
              <a:t>COMPATIBILITY ISSUES !!!</a:t>
            </a:r>
          </a:p>
          <a:p>
            <a:pPr marL="285750" indent="-285750">
              <a:lnSpc>
                <a:spcPts val="3700"/>
              </a:lnSpc>
              <a:buFontTx/>
              <a:buChar char="-"/>
            </a:pPr>
            <a:r>
              <a:rPr lang="en-GB" sz="2400" dirty="0"/>
              <a:t>PA was used as a grenade and as mine filling.</a:t>
            </a:r>
          </a:p>
          <a:p>
            <a:endParaRPr lang="en-GB" sz="2400" dirty="0"/>
          </a:p>
        </p:txBody>
      </p:sp>
      <p:pic>
        <p:nvPicPr>
          <p:cNvPr id="2" name="Picture 1">
            <a:extLst>
              <a:ext uri="{FF2B5EF4-FFF2-40B4-BE49-F238E27FC236}">
                <a16:creationId xmlns:a16="http://schemas.microsoft.com/office/drawing/2014/main" id="{0551016C-5492-4522-9A22-B1004472DE63}"/>
              </a:ext>
            </a:extLst>
          </p:cNvPr>
          <p:cNvPicPr>
            <a:picLocks noChangeAspect="1"/>
          </p:cNvPicPr>
          <p:nvPr/>
        </p:nvPicPr>
        <p:blipFill>
          <a:blip r:embed="rId2"/>
          <a:stretch>
            <a:fillRect/>
          </a:stretch>
        </p:blipFill>
        <p:spPr>
          <a:xfrm>
            <a:off x="7934889" y="3769241"/>
            <a:ext cx="2976847" cy="2560728"/>
          </a:xfrm>
          <a:prstGeom prst="rect">
            <a:avLst/>
          </a:prstGeom>
        </p:spPr>
      </p:pic>
      <p:sp>
        <p:nvSpPr>
          <p:cNvPr id="6" name="Title 5">
            <a:extLst>
              <a:ext uri="{FF2B5EF4-FFF2-40B4-BE49-F238E27FC236}">
                <a16:creationId xmlns:a16="http://schemas.microsoft.com/office/drawing/2014/main" id="{243CB382-BE44-4A9D-85F8-2C0D746F1275}"/>
              </a:ext>
            </a:extLst>
          </p:cNvPr>
          <p:cNvSpPr>
            <a:spLocks noGrp="1"/>
          </p:cNvSpPr>
          <p:nvPr>
            <p:ph type="title"/>
          </p:nvPr>
        </p:nvSpPr>
        <p:spPr>
          <a:xfrm>
            <a:off x="913774" y="22670"/>
            <a:ext cx="10364451" cy="767905"/>
          </a:xfrm>
        </p:spPr>
        <p:txBody>
          <a:bodyPr>
            <a:normAutofit/>
          </a:bodyPr>
          <a:lstStyle/>
          <a:p>
            <a:r>
              <a:rPr lang="en-GB" dirty="0"/>
              <a:t>Military explosives – picric acid</a:t>
            </a:r>
          </a:p>
        </p:txBody>
      </p:sp>
      <p:sp>
        <p:nvSpPr>
          <p:cNvPr id="8" name="TextBox 7">
            <a:extLst>
              <a:ext uri="{FF2B5EF4-FFF2-40B4-BE49-F238E27FC236}">
                <a16:creationId xmlns:a16="http://schemas.microsoft.com/office/drawing/2014/main" id="{15DC3D22-33D6-41CE-956B-8A800F05E2D6}"/>
              </a:ext>
            </a:extLst>
          </p:cNvPr>
          <p:cNvSpPr txBox="1"/>
          <p:nvPr/>
        </p:nvSpPr>
        <p:spPr>
          <a:xfrm>
            <a:off x="4295936" y="6291653"/>
            <a:ext cx="7782650" cy="369332"/>
          </a:xfrm>
          <a:prstGeom prst="rect">
            <a:avLst/>
          </a:prstGeom>
          <a:noFill/>
        </p:spPr>
        <p:txBody>
          <a:bodyPr wrap="square">
            <a:spAutoFit/>
          </a:bodyPr>
          <a:lstStyle/>
          <a:p>
            <a:r>
              <a:rPr lang="en-GB" dirty="0"/>
              <a:t>Picric acid is used in the production of explosives, matches, and electric batteries</a:t>
            </a:r>
          </a:p>
        </p:txBody>
      </p:sp>
    </p:spTree>
    <p:extLst>
      <p:ext uri="{BB962C8B-B14F-4D97-AF65-F5344CB8AC3E}">
        <p14:creationId xmlns:p14="http://schemas.microsoft.com/office/powerpoint/2010/main" val="1201207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5AF77-9EB2-4BFE-A218-507C182C7575}"/>
              </a:ext>
            </a:extLst>
          </p:cNvPr>
          <p:cNvSpPr>
            <a:spLocks noGrp="1"/>
          </p:cNvSpPr>
          <p:nvPr>
            <p:ph type="title"/>
          </p:nvPr>
        </p:nvSpPr>
        <p:spPr>
          <a:xfrm>
            <a:off x="913774" y="0"/>
            <a:ext cx="10364451" cy="844731"/>
          </a:xfrm>
        </p:spPr>
        <p:txBody>
          <a:bodyPr/>
          <a:lstStyle/>
          <a:p>
            <a:r>
              <a:rPr lang="en-GB" dirty="0"/>
              <a:t>TETRYL</a:t>
            </a:r>
          </a:p>
        </p:txBody>
      </p:sp>
      <p:sp>
        <p:nvSpPr>
          <p:cNvPr id="3" name="TextBox 2">
            <a:extLst>
              <a:ext uri="{FF2B5EF4-FFF2-40B4-BE49-F238E27FC236}">
                <a16:creationId xmlns:a16="http://schemas.microsoft.com/office/drawing/2014/main" id="{7D70E5EE-981F-4C04-BB74-F3B8090275B9}"/>
              </a:ext>
            </a:extLst>
          </p:cNvPr>
          <p:cNvSpPr txBox="1"/>
          <p:nvPr/>
        </p:nvSpPr>
        <p:spPr>
          <a:xfrm>
            <a:off x="1" y="982495"/>
            <a:ext cx="8218966" cy="1950662"/>
          </a:xfrm>
          <a:prstGeom prst="rect">
            <a:avLst/>
          </a:prstGeom>
          <a:noFill/>
        </p:spPr>
        <p:txBody>
          <a:bodyPr wrap="square">
            <a:spAutoFit/>
          </a:bodyPr>
          <a:lstStyle/>
          <a:p>
            <a:pPr marL="285750" indent="-285750">
              <a:lnSpc>
                <a:spcPts val="3700"/>
              </a:lnSpc>
              <a:buFontTx/>
              <a:buChar char="-"/>
            </a:pPr>
            <a:r>
              <a:rPr lang="en-GB" sz="2400" dirty="0"/>
              <a:t>developed at the end of the </a:t>
            </a:r>
            <a:r>
              <a:rPr lang="en-GB" sz="2400" b="1" dirty="0">
                <a:solidFill>
                  <a:srgbClr val="00B050"/>
                </a:solidFill>
              </a:rPr>
              <a:t>19</a:t>
            </a:r>
            <a:r>
              <a:rPr lang="en-GB" sz="2400" b="1" baseline="30000" dirty="0">
                <a:solidFill>
                  <a:srgbClr val="00B050"/>
                </a:solidFill>
              </a:rPr>
              <a:t>th</a:t>
            </a:r>
            <a:r>
              <a:rPr lang="en-GB" sz="2400" b="1" dirty="0">
                <a:solidFill>
                  <a:srgbClr val="00B050"/>
                </a:solidFill>
              </a:rPr>
              <a:t>  century </a:t>
            </a:r>
            <a:r>
              <a:rPr lang="en-GB" sz="2400" dirty="0"/>
              <a:t>and represents the first explosive of the </a:t>
            </a:r>
            <a:r>
              <a:rPr lang="en-GB" sz="2400" dirty="0" err="1"/>
              <a:t>nitroamino</a:t>
            </a:r>
            <a:r>
              <a:rPr lang="en-GB" sz="2400" dirty="0"/>
              <a:t> (short: </a:t>
            </a:r>
            <a:r>
              <a:rPr lang="en-GB" sz="2400" dirty="0" err="1"/>
              <a:t>nitramino</a:t>
            </a:r>
            <a:r>
              <a:rPr lang="en-GB" sz="2400" dirty="0"/>
              <a:t>) type.</a:t>
            </a:r>
          </a:p>
          <a:p>
            <a:pPr marL="285750" indent="-285750">
              <a:lnSpc>
                <a:spcPts val="3700"/>
              </a:lnSpc>
              <a:buFontTx/>
              <a:buChar char="-"/>
            </a:pPr>
            <a:r>
              <a:rPr lang="en-GB" sz="2400" dirty="0"/>
              <a:t>Tetryl was used to make explosives, as a base charge of blasting caps. </a:t>
            </a:r>
          </a:p>
        </p:txBody>
      </p:sp>
      <p:pic>
        <p:nvPicPr>
          <p:cNvPr id="4" name="Picture 2" descr="upload.wikimedia.org/wikipedia/commons/b/b3/Tetryl...">
            <a:extLst>
              <a:ext uri="{FF2B5EF4-FFF2-40B4-BE49-F238E27FC236}">
                <a16:creationId xmlns:a16="http://schemas.microsoft.com/office/drawing/2014/main" id="{1813708E-A0DF-4E2D-86A1-3AD17E6229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7042" y="1043115"/>
            <a:ext cx="2822943" cy="2595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8169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9078C3-BCC3-4B8F-91B2-3CE27B40A991}"/>
              </a:ext>
            </a:extLst>
          </p:cNvPr>
          <p:cNvSpPr txBox="1"/>
          <p:nvPr/>
        </p:nvSpPr>
        <p:spPr>
          <a:xfrm>
            <a:off x="173885" y="693935"/>
            <a:ext cx="11959388" cy="4797595"/>
          </a:xfrm>
          <a:prstGeom prst="rect">
            <a:avLst/>
          </a:prstGeom>
          <a:noFill/>
        </p:spPr>
        <p:txBody>
          <a:bodyPr wrap="square">
            <a:spAutoFit/>
          </a:bodyPr>
          <a:lstStyle/>
          <a:p>
            <a:pPr marL="285750" indent="-285750">
              <a:lnSpc>
                <a:spcPts val="3700"/>
              </a:lnSpc>
              <a:buFontTx/>
              <a:buChar char="-"/>
            </a:pPr>
            <a:r>
              <a:rPr lang="en-GB" sz="2400" dirty="0"/>
              <a:t>These disadvantages of PA are overcome by the introduction of </a:t>
            </a:r>
            <a:r>
              <a:rPr lang="en-GB" sz="2400" b="1" dirty="0"/>
              <a:t>trinitrotoluene</a:t>
            </a:r>
            <a:r>
              <a:rPr lang="en-GB" sz="2400" dirty="0"/>
              <a:t> (TNT). </a:t>
            </a:r>
          </a:p>
          <a:p>
            <a:pPr marL="285750" indent="-285750">
              <a:lnSpc>
                <a:spcPts val="3700"/>
              </a:lnSpc>
              <a:buFontTx/>
              <a:buChar char="-"/>
            </a:pPr>
            <a:r>
              <a:rPr lang="en-GB" sz="2400" dirty="0"/>
              <a:t>First prepared by </a:t>
            </a:r>
            <a:r>
              <a:rPr lang="en-GB" sz="2400" dirty="0" err="1"/>
              <a:t>Wilbrand</a:t>
            </a:r>
            <a:r>
              <a:rPr lang="en-GB" sz="2400" dirty="0"/>
              <a:t> in</a:t>
            </a:r>
            <a:r>
              <a:rPr lang="en-GB" sz="2400" b="1" dirty="0">
                <a:solidFill>
                  <a:srgbClr val="00B050"/>
                </a:solidFill>
              </a:rPr>
              <a:t>1863</a:t>
            </a:r>
            <a:r>
              <a:rPr lang="en-GB" sz="2400" dirty="0"/>
              <a:t> (procedure and discovery of 2,4,5-TNT dates </a:t>
            </a:r>
            <a:r>
              <a:rPr lang="en-GB" sz="2400" b="1" dirty="0">
                <a:solidFill>
                  <a:srgbClr val="00B050"/>
                </a:solidFill>
              </a:rPr>
              <a:t>1870</a:t>
            </a:r>
            <a:r>
              <a:rPr lang="en-GB" sz="2400" dirty="0"/>
              <a:t>)</a:t>
            </a:r>
          </a:p>
          <a:p>
            <a:pPr marL="285750" indent="-285750">
              <a:lnSpc>
                <a:spcPts val="3700"/>
              </a:lnSpc>
              <a:buFontTx/>
              <a:buChar char="-"/>
            </a:pPr>
            <a:r>
              <a:rPr lang="en-GB" sz="2400" dirty="0"/>
              <a:t>Pure 2,4,6-TNT was prepared in </a:t>
            </a:r>
            <a:r>
              <a:rPr lang="en-GB" sz="2400" b="1" dirty="0">
                <a:solidFill>
                  <a:srgbClr val="00B050"/>
                </a:solidFill>
              </a:rPr>
              <a:t>1880</a:t>
            </a:r>
            <a:r>
              <a:rPr lang="en-GB" sz="2400" dirty="0"/>
              <a:t> (</a:t>
            </a:r>
            <a:r>
              <a:rPr lang="en-GB" sz="2400" dirty="0" err="1"/>
              <a:t>Hepp</a:t>
            </a:r>
            <a:r>
              <a:rPr lang="en-GB" sz="2400" dirty="0"/>
              <a:t>) and its structure was established in </a:t>
            </a:r>
            <a:r>
              <a:rPr lang="en-GB" sz="2400" b="1" dirty="0">
                <a:solidFill>
                  <a:srgbClr val="00B050"/>
                </a:solidFill>
              </a:rPr>
              <a:t>1883</a:t>
            </a:r>
            <a:r>
              <a:rPr lang="en-GB" sz="2400" dirty="0"/>
              <a:t> (Claus and Becker)</a:t>
            </a:r>
          </a:p>
          <a:p>
            <a:pPr marL="285750" indent="-285750">
              <a:lnSpc>
                <a:spcPts val="3700"/>
              </a:lnSpc>
              <a:buFontTx/>
              <a:buChar char="-"/>
            </a:pPr>
            <a:r>
              <a:rPr lang="en-GB" sz="2400" b="1" dirty="0">
                <a:solidFill>
                  <a:srgbClr val="00B050"/>
                </a:solidFill>
              </a:rPr>
              <a:t>1891</a:t>
            </a:r>
            <a:r>
              <a:rPr lang="en-GB" sz="2400" dirty="0"/>
              <a:t> – manufacturing starts in Germany (</a:t>
            </a:r>
            <a:r>
              <a:rPr lang="en-GB" sz="2400" b="1" dirty="0">
                <a:solidFill>
                  <a:srgbClr val="00B050"/>
                </a:solidFill>
              </a:rPr>
              <a:t>1898</a:t>
            </a:r>
            <a:r>
              <a:rPr lang="en-GB" sz="2400" dirty="0"/>
              <a:t> – Al added to form explosive composition)</a:t>
            </a:r>
          </a:p>
          <a:p>
            <a:pPr marL="285750" indent="-285750">
              <a:lnSpc>
                <a:spcPts val="3700"/>
              </a:lnSpc>
              <a:buFontTx/>
              <a:buChar char="-"/>
            </a:pPr>
            <a:r>
              <a:rPr lang="en-GB" sz="2400" dirty="0"/>
              <a:t>In the </a:t>
            </a:r>
            <a:r>
              <a:rPr lang="en-GB" sz="2400" b="1" dirty="0" err="1">
                <a:solidFill>
                  <a:srgbClr val="00B050"/>
                </a:solidFill>
              </a:rPr>
              <a:t>aearly</a:t>
            </a:r>
            <a:r>
              <a:rPr lang="en-GB" sz="2400" b="1" dirty="0">
                <a:solidFill>
                  <a:srgbClr val="00B050"/>
                </a:solidFill>
              </a:rPr>
              <a:t> 20 </a:t>
            </a:r>
            <a:r>
              <a:rPr lang="en-GB" sz="2400" b="1" dirty="0" err="1">
                <a:solidFill>
                  <a:srgbClr val="00B050"/>
                </a:solidFill>
              </a:rPr>
              <a:t>th</a:t>
            </a:r>
            <a:r>
              <a:rPr lang="en-GB" sz="2400" b="1" dirty="0">
                <a:solidFill>
                  <a:srgbClr val="00B050"/>
                </a:solidFill>
              </a:rPr>
              <a:t> century </a:t>
            </a:r>
            <a:r>
              <a:rPr lang="en-GB" sz="2400" dirty="0"/>
              <a:t>TNT almost completely replaced PA and became the standard explosive during WW I. </a:t>
            </a:r>
          </a:p>
          <a:p>
            <a:pPr marL="285750" indent="-285750">
              <a:lnSpc>
                <a:spcPts val="3700"/>
              </a:lnSpc>
              <a:buFontTx/>
              <a:buChar char="-"/>
            </a:pPr>
            <a:r>
              <a:rPr lang="en-GB" sz="2400" dirty="0"/>
              <a:t>TNT is still one of the most important explosives for blasting charges today. </a:t>
            </a:r>
          </a:p>
          <a:p>
            <a:pPr marL="285750" indent="-285750">
              <a:lnSpc>
                <a:spcPts val="3700"/>
              </a:lnSpc>
              <a:buFontTx/>
              <a:buChar char="-"/>
            </a:pPr>
            <a:r>
              <a:rPr lang="en-GB" sz="2400" dirty="0"/>
              <a:t>Production limited by the availability of toluene; addition of AN - AMATOL</a:t>
            </a:r>
          </a:p>
          <a:p>
            <a:pPr marL="285750" indent="-285750">
              <a:lnSpc>
                <a:spcPts val="3700"/>
              </a:lnSpc>
              <a:buFontTx/>
              <a:buChar char="-"/>
            </a:pPr>
            <a:endParaRPr lang="en-GB" sz="2400" dirty="0"/>
          </a:p>
        </p:txBody>
      </p:sp>
      <p:pic>
        <p:nvPicPr>
          <p:cNvPr id="3" name="Picture 2">
            <a:extLst>
              <a:ext uri="{FF2B5EF4-FFF2-40B4-BE49-F238E27FC236}">
                <a16:creationId xmlns:a16="http://schemas.microsoft.com/office/drawing/2014/main" id="{78E95530-D83E-4426-A3BD-5D070C395503}"/>
              </a:ext>
            </a:extLst>
          </p:cNvPr>
          <p:cNvPicPr>
            <a:picLocks noChangeAspect="1"/>
          </p:cNvPicPr>
          <p:nvPr/>
        </p:nvPicPr>
        <p:blipFill>
          <a:blip r:embed="rId2"/>
          <a:stretch>
            <a:fillRect/>
          </a:stretch>
        </p:blipFill>
        <p:spPr>
          <a:xfrm>
            <a:off x="9728790" y="4348168"/>
            <a:ext cx="2581721" cy="2196868"/>
          </a:xfrm>
          <a:prstGeom prst="rect">
            <a:avLst/>
          </a:prstGeom>
        </p:spPr>
      </p:pic>
      <p:sp>
        <p:nvSpPr>
          <p:cNvPr id="4" name="Title 3">
            <a:extLst>
              <a:ext uri="{FF2B5EF4-FFF2-40B4-BE49-F238E27FC236}">
                <a16:creationId xmlns:a16="http://schemas.microsoft.com/office/drawing/2014/main" id="{2D97EFC2-B0DC-46B2-ABB9-560681A64F8E}"/>
              </a:ext>
            </a:extLst>
          </p:cNvPr>
          <p:cNvSpPr>
            <a:spLocks noGrp="1"/>
          </p:cNvSpPr>
          <p:nvPr>
            <p:ph type="title"/>
          </p:nvPr>
        </p:nvSpPr>
        <p:spPr>
          <a:xfrm>
            <a:off x="983444" y="1"/>
            <a:ext cx="10364451" cy="827314"/>
          </a:xfrm>
        </p:spPr>
        <p:txBody>
          <a:bodyPr/>
          <a:lstStyle/>
          <a:p>
            <a:r>
              <a:rPr lang="en-GB" dirty="0"/>
              <a:t>TNT</a:t>
            </a:r>
          </a:p>
        </p:txBody>
      </p:sp>
    </p:spTree>
    <p:extLst>
      <p:ext uri="{BB962C8B-B14F-4D97-AF65-F5344CB8AC3E}">
        <p14:creationId xmlns:p14="http://schemas.microsoft.com/office/powerpoint/2010/main" val="2719562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30E6265-FA81-4049-8D3C-F76F69F7891D}"/>
              </a:ext>
            </a:extLst>
          </p:cNvPr>
          <p:cNvSpPr txBox="1"/>
          <p:nvPr/>
        </p:nvSpPr>
        <p:spPr>
          <a:xfrm>
            <a:off x="233917" y="827315"/>
            <a:ext cx="7953153" cy="4323107"/>
          </a:xfrm>
          <a:prstGeom prst="rect">
            <a:avLst/>
          </a:prstGeom>
          <a:noFill/>
        </p:spPr>
        <p:txBody>
          <a:bodyPr wrap="square">
            <a:spAutoFit/>
          </a:bodyPr>
          <a:lstStyle/>
          <a:p>
            <a:pPr marL="285750" indent="-285750">
              <a:lnSpc>
                <a:spcPts val="3700"/>
              </a:lnSpc>
              <a:buFontTx/>
              <a:buChar char="-"/>
            </a:pPr>
            <a:r>
              <a:rPr lang="en-GB" sz="2400" b="1" dirty="0"/>
              <a:t>nitroguanidine </a:t>
            </a:r>
            <a:r>
              <a:rPr lang="en-GB" sz="2400" dirty="0"/>
              <a:t>(NQ) was first prepared by </a:t>
            </a:r>
            <a:r>
              <a:rPr lang="en-GB" sz="2400" dirty="0" err="1"/>
              <a:t>Jousselin</a:t>
            </a:r>
            <a:r>
              <a:rPr lang="en-GB" sz="2400" dirty="0"/>
              <a:t> in </a:t>
            </a:r>
            <a:r>
              <a:rPr lang="en-GB" sz="2400" b="1" dirty="0">
                <a:solidFill>
                  <a:srgbClr val="00B050"/>
                </a:solidFill>
              </a:rPr>
              <a:t>1887</a:t>
            </a:r>
          </a:p>
          <a:p>
            <a:pPr marL="285750" indent="-285750">
              <a:lnSpc>
                <a:spcPts val="3700"/>
              </a:lnSpc>
              <a:buFontTx/>
              <a:buChar char="-"/>
            </a:pPr>
            <a:r>
              <a:rPr lang="en-GB" sz="2400" dirty="0"/>
              <a:t>during WW I and WW II it only found limited use (in formulations with AN in grenades for mortars) due to compatibility issues with NC when used as </a:t>
            </a:r>
            <a:r>
              <a:rPr lang="en-GB" sz="2400" dirty="0" err="1"/>
              <a:t>flashless</a:t>
            </a:r>
            <a:r>
              <a:rPr lang="en-GB" sz="2400" dirty="0"/>
              <a:t> propellant</a:t>
            </a:r>
          </a:p>
          <a:p>
            <a:pPr marL="285750" indent="-285750">
              <a:lnSpc>
                <a:spcPts val="3700"/>
              </a:lnSpc>
              <a:buFontTx/>
              <a:buChar char="-"/>
            </a:pPr>
            <a:r>
              <a:rPr lang="en-GB" sz="2400" dirty="0"/>
              <a:t>Overcome by </a:t>
            </a:r>
            <a:r>
              <a:rPr lang="en-GB" sz="2400" dirty="0" err="1"/>
              <a:t>Dynamit</a:t>
            </a:r>
            <a:r>
              <a:rPr lang="en-GB" sz="2400" dirty="0"/>
              <a:t> AG (1937) – ‘</a:t>
            </a:r>
            <a:r>
              <a:rPr lang="en-GB" sz="2400" dirty="0" err="1"/>
              <a:t>Gudol</a:t>
            </a:r>
            <a:r>
              <a:rPr lang="en-GB" sz="2400" dirty="0"/>
              <a:t> Pulver’  (produces very little smoke, no muzzle flash, increases life if gun barrels)</a:t>
            </a:r>
          </a:p>
          <a:p>
            <a:pPr marL="285750" indent="-285750">
              <a:lnSpc>
                <a:spcPts val="3700"/>
              </a:lnSpc>
              <a:buFontTx/>
              <a:buChar char="-"/>
            </a:pPr>
            <a:r>
              <a:rPr lang="en-GB" sz="2400" dirty="0"/>
              <a:t>in more recent days NQ is used as a component in triple-base propellants together with NC and NG. </a:t>
            </a:r>
          </a:p>
        </p:txBody>
      </p:sp>
      <p:pic>
        <p:nvPicPr>
          <p:cNvPr id="7" name="Picture 6">
            <a:extLst>
              <a:ext uri="{FF2B5EF4-FFF2-40B4-BE49-F238E27FC236}">
                <a16:creationId xmlns:a16="http://schemas.microsoft.com/office/drawing/2014/main" id="{E108D34C-7EBD-4D37-BA8C-5F2806A0DD18}"/>
              </a:ext>
            </a:extLst>
          </p:cNvPr>
          <p:cNvPicPr>
            <a:picLocks noChangeAspect="1"/>
          </p:cNvPicPr>
          <p:nvPr/>
        </p:nvPicPr>
        <p:blipFill>
          <a:blip r:embed="rId2"/>
          <a:stretch>
            <a:fillRect/>
          </a:stretch>
        </p:blipFill>
        <p:spPr>
          <a:xfrm>
            <a:off x="8604105" y="997419"/>
            <a:ext cx="2923950" cy="2181716"/>
          </a:xfrm>
          <a:prstGeom prst="rect">
            <a:avLst/>
          </a:prstGeom>
        </p:spPr>
      </p:pic>
      <p:sp>
        <p:nvSpPr>
          <p:cNvPr id="4" name="Title 3">
            <a:extLst>
              <a:ext uri="{FF2B5EF4-FFF2-40B4-BE49-F238E27FC236}">
                <a16:creationId xmlns:a16="http://schemas.microsoft.com/office/drawing/2014/main" id="{2D97EFC2-B0DC-46B2-ABB9-560681A64F8E}"/>
              </a:ext>
            </a:extLst>
          </p:cNvPr>
          <p:cNvSpPr>
            <a:spLocks noGrp="1"/>
          </p:cNvSpPr>
          <p:nvPr>
            <p:ph type="title"/>
          </p:nvPr>
        </p:nvSpPr>
        <p:spPr>
          <a:xfrm>
            <a:off x="983444" y="1"/>
            <a:ext cx="10364451" cy="827314"/>
          </a:xfrm>
        </p:spPr>
        <p:txBody>
          <a:bodyPr/>
          <a:lstStyle/>
          <a:p>
            <a:r>
              <a:rPr lang="en-GB" dirty="0"/>
              <a:t>nitroguanidine</a:t>
            </a:r>
          </a:p>
        </p:txBody>
      </p:sp>
    </p:spTree>
    <p:extLst>
      <p:ext uri="{BB962C8B-B14F-4D97-AF65-F5344CB8AC3E}">
        <p14:creationId xmlns:p14="http://schemas.microsoft.com/office/powerpoint/2010/main" val="3172924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108D34C-7EBD-4D37-BA8C-5F2806A0DD18}"/>
              </a:ext>
            </a:extLst>
          </p:cNvPr>
          <p:cNvPicPr>
            <a:picLocks noChangeAspect="1"/>
          </p:cNvPicPr>
          <p:nvPr/>
        </p:nvPicPr>
        <p:blipFill>
          <a:blip r:embed="rId2"/>
          <a:stretch>
            <a:fillRect/>
          </a:stretch>
        </p:blipFill>
        <p:spPr>
          <a:xfrm>
            <a:off x="9151682" y="1358927"/>
            <a:ext cx="2866950" cy="2139185"/>
          </a:xfrm>
          <a:prstGeom prst="rect">
            <a:avLst/>
          </a:prstGeom>
        </p:spPr>
      </p:pic>
      <p:sp>
        <p:nvSpPr>
          <p:cNvPr id="4" name="Title 3">
            <a:extLst>
              <a:ext uri="{FF2B5EF4-FFF2-40B4-BE49-F238E27FC236}">
                <a16:creationId xmlns:a16="http://schemas.microsoft.com/office/drawing/2014/main" id="{2D97EFC2-B0DC-46B2-ABB9-560681A64F8E}"/>
              </a:ext>
            </a:extLst>
          </p:cNvPr>
          <p:cNvSpPr>
            <a:spLocks noGrp="1"/>
          </p:cNvSpPr>
          <p:nvPr>
            <p:ph type="title"/>
          </p:nvPr>
        </p:nvSpPr>
        <p:spPr>
          <a:xfrm>
            <a:off x="983444" y="1"/>
            <a:ext cx="10364451" cy="827314"/>
          </a:xfrm>
        </p:spPr>
        <p:txBody>
          <a:bodyPr/>
          <a:lstStyle/>
          <a:p>
            <a:r>
              <a:rPr lang="en-GB" dirty="0"/>
              <a:t>nitroguanidine</a:t>
            </a:r>
          </a:p>
        </p:txBody>
      </p:sp>
      <p:sp>
        <p:nvSpPr>
          <p:cNvPr id="8" name="TextBox 7">
            <a:extLst>
              <a:ext uri="{FF2B5EF4-FFF2-40B4-BE49-F238E27FC236}">
                <a16:creationId xmlns:a16="http://schemas.microsoft.com/office/drawing/2014/main" id="{CE2C9247-17A0-4A8A-A225-FDFF878E4AA4}"/>
              </a:ext>
            </a:extLst>
          </p:cNvPr>
          <p:cNvSpPr txBox="1"/>
          <p:nvPr/>
        </p:nvSpPr>
        <p:spPr>
          <a:xfrm>
            <a:off x="349104" y="1151608"/>
            <a:ext cx="8885273" cy="2899640"/>
          </a:xfrm>
          <a:prstGeom prst="rect">
            <a:avLst/>
          </a:prstGeom>
          <a:noFill/>
        </p:spPr>
        <p:txBody>
          <a:bodyPr wrap="square">
            <a:spAutoFit/>
          </a:bodyPr>
          <a:lstStyle/>
          <a:p>
            <a:pPr>
              <a:lnSpc>
                <a:spcPts val="3700"/>
              </a:lnSpc>
            </a:pPr>
            <a:r>
              <a:rPr lang="en-GB" sz="2400" dirty="0"/>
              <a:t>Advantages of the triple- base propellants:</a:t>
            </a:r>
          </a:p>
          <a:p>
            <a:pPr marL="742950" lvl="1" indent="-285750">
              <a:lnSpc>
                <a:spcPts val="3700"/>
              </a:lnSpc>
              <a:buFontTx/>
              <a:buChar char="-"/>
            </a:pPr>
            <a:r>
              <a:rPr lang="en-GB" sz="2400" dirty="0"/>
              <a:t>unlike double- base propellants the muzzle flash is reduced. </a:t>
            </a:r>
          </a:p>
          <a:p>
            <a:pPr marL="742950" lvl="1" indent="-285750">
              <a:lnSpc>
                <a:spcPts val="3700"/>
              </a:lnSpc>
              <a:buFontTx/>
              <a:buChar char="-"/>
            </a:pPr>
            <a:r>
              <a:rPr lang="en-GB" sz="2400" dirty="0"/>
              <a:t>The introduction of about 50 % of NQ to a propellant composition also results in a reduction of the combustion/explosion temperature and consequently reduced erosion and increased  lifetime of the gun. </a:t>
            </a:r>
          </a:p>
        </p:txBody>
      </p:sp>
    </p:spTree>
    <p:extLst>
      <p:ext uri="{BB962C8B-B14F-4D97-AF65-F5344CB8AC3E}">
        <p14:creationId xmlns:p14="http://schemas.microsoft.com/office/powerpoint/2010/main" val="979316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F0D15C-8A6B-4817-8C1C-A2B7660BA4F9}"/>
              </a:ext>
            </a:extLst>
          </p:cNvPr>
          <p:cNvSpPr txBox="1"/>
          <p:nvPr/>
        </p:nvSpPr>
        <p:spPr>
          <a:xfrm>
            <a:off x="224093" y="1292029"/>
            <a:ext cx="10977307" cy="2834109"/>
          </a:xfrm>
          <a:prstGeom prst="rect">
            <a:avLst/>
          </a:prstGeom>
          <a:noFill/>
        </p:spPr>
        <p:txBody>
          <a:bodyPr wrap="square">
            <a:spAutoFit/>
          </a:bodyPr>
          <a:lstStyle/>
          <a:p>
            <a:pPr marL="285750" indent="-285750">
              <a:lnSpc>
                <a:spcPts val="3700"/>
              </a:lnSpc>
              <a:buFontTx/>
              <a:buChar char="-"/>
            </a:pPr>
            <a:r>
              <a:rPr lang="en-GB" sz="2400" b="1" dirty="0"/>
              <a:t>Hexogen</a:t>
            </a:r>
            <a:r>
              <a:rPr lang="en-GB" sz="2400" dirty="0"/>
              <a:t> (RDX) was first prepared in </a:t>
            </a:r>
            <a:r>
              <a:rPr lang="en-GB" sz="2400" b="1" dirty="0">
                <a:solidFill>
                  <a:srgbClr val="00B050"/>
                </a:solidFill>
              </a:rPr>
              <a:t>1899</a:t>
            </a:r>
            <a:r>
              <a:rPr lang="en-GB" sz="2400" dirty="0"/>
              <a:t> by Henning for medicinal use. (NG and PETN are also used in medicine to treat angina pectoris. The principal action of these nitrate esters is vasodilation (i.e. widening of the blood vessels). </a:t>
            </a:r>
          </a:p>
          <a:p>
            <a:pPr marL="285750" indent="-285750">
              <a:lnSpc>
                <a:spcPts val="3700"/>
              </a:lnSpc>
              <a:buFontTx/>
              <a:buChar char="-"/>
            </a:pPr>
            <a:r>
              <a:rPr lang="en-GB" sz="2400" dirty="0"/>
              <a:t>Nitration of hexamine</a:t>
            </a:r>
          </a:p>
          <a:p>
            <a:pPr marL="285750" indent="-285750">
              <a:lnSpc>
                <a:spcPts val="3700"/>
              </a:lnSpc>
              <a:buFontTx/>
              <a:buChar char="-"/>
            </a:pPr>
            <a:r>
              <a:rPr lang="en-GB" sz="2400" dirty="0"/>
              <a:t>The most widely used explosives in WW II</a:t>
            </a:r>
          </a:p>
          <a:p>
            <a:endParaRPr lang="en-GB" sz="2400" dirty="0"/>
          </a:p>
        </p:txBody>
      </p:sp>
      <p:pic>
        <p:nvPicPr>
          <p:cNvPr id="7" name="Picture 6">
            <a:extLst>
              <a:ext uri="{FF2B5EF4-FFF2-40B4-BE49-F238E27FC236}">
                <a16:creationId xmlns:a16="http://schemas.microsoft.com/office/drawing/2014/main" id="{06934A62-54D2-4714-B5EA-E1691CECDC3C}"/>
              </a:ext>
            </a:extLst>
          </p:cNvPr>
          <p:cNvPicPr>
            <a:picLocks noChangeAspect="1"/>
          </p:cNvPicPr>
          <p:nvPr/>
        </p:nvPicPr>
        <p:blipFill rotWithShape="1">
          <a:blip r:embed="rId2"/>
          <a:srcRect l="17404" t="46290" r="62144" b="32491"/>
          <a:stretch/>
        </p:blipFill>
        <p:spPr>
          <a:xfrm>
            <a:off x="8674148" y="2868190"/>
            <a:ext cx="2872810" cy="3433905"/>
          </a:xfrm>
          <a:prstGeom prst="rect">
            <a:avLst/>
          </a:prstGeom>
        </p:spPr>
      </p:pic>
      <p:sp>
        <p:nvSpPr>
          <p:cNvPr id="12" name="Title 11">
            <a:extLst>
              <a:ext uri="{FF2B5EF4-FFF2-40B4-BE49-F238E27FC236}">
                <a16:creationId xmlns:a16="http://schemas.microsoft.com/office/drawing/2014/main" id="{4D0F38D3-1F63-4130-A67F-BEA2EB98F93B}"/>
              </a:ext>
            </a:extLst>
          </p:cNvPr>
          <p:cNvSpPr>
            <a:spLocks noGrp="1"/>
          </p:cNvSpPr>
          <p:nvPr>
            <p:ph type="title"/>
          </p:nvPr>
        </p:nvSpPr>
        <p:spPr>
          <a:xfrm>
            <a:off x="913774" y="2489"/>
            <a:ext cx="10364451" cy="1113529"/>
          </a:xfrm>
        </p:spPr>
        <p:txBody>
          <a:bodyPr/>
          <a:lstStyle/>
          <a:p>
            <a:r>
              <a:rPr lang="en-GB" dirty="0" err="1"/>
              <a:t>Rdx</a:t>
            </a:r>
            <a:r>
              <a:rPr lang="en-GB" dirty="0"/>
              <a:t>  </a:t>
            </a:r>
          </a:p>
        </p:txBody>
      </p:sp>
    </p:spTree>
    <p:extLst>
      <p:ext uri="{BB962C8B-B14F-4D97-AF65-F5344CB8AC3E}">
        <p14:creationId xmlns:p14="http://schemas.microsoft.com/office/powerpoint/2010/main" val="526468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5E7996-3D08-47AD-B8D9-87851EC8C6D6}"/>
              </a:ext>
            </a:extLst>
          </p:cNvPr>
          <p:cNvSpPr txBox="1"/>
          <p:nvPr/>
        </p:nvSpPr>
        <p:spPr>
          <a:xfrm>
            <a:off x="69668" y="1013370"/>
            <a:ext cx="11769685" cy="4732065"/>
          </a:xfrm>
          <a:prstGeom prst="rect">
            <a:avLst/>
          </a:prstGeom>
          <a:noFill/>
        </p:spPr>
        <p:txBody>
          <a:bodyPr wrap="square">
            <a:spAutoFit/>
          </a:bodyPr>
          <a:lstStyle/>
          <a:p>
            <a:pPr marL="285750" indent="-285750">
              <a:lnSpc>
                <a:spcPts val="3700"/>
              </a:lnSpc>
              <a:buFontTx/>
              <a:buChar char="-"/>
            </a:pPr>
            <a:r>
              <a:rPr lang="en-GB" sz="2400" b="1" dirty="0">
                <a:solidFill>
                  <a:srgbClr val="00B050"/>
                </a:solidFill>
              </a:rPr>
              <a:t>1894</a:t>
            </a:r>
            <a:r>
              <a:rPr lang="en-GB" sz="2400" dirty="0"/>
              <a:t> – nitration of pentaerythritol formed pentaerythritol tetranitrate (</a:t>
            </a:r>
            <a:r>
              <a:rPr lang="en-GB" sz="2400" dirty="0" err="1"/>
              <a:t>nitropenta</a:t>
            </a:r>
            <a:r>
              <a:rPr lang="en-GB" sz="2400" dirty="0"/>
              <a:t>, PETN) - another most widely used explosives in WW II</a:t>
            </a:r>
          </a:p>
          <a:p>
            <a:pPr marL="285750" indent="-285750">
              <a:lnSpc>
                <a:spcPts val="3700"/>
              </a:lnSpc>
              <a:buFontTx/>
              <a:buChar char="-"/>
            </a:pPr>
            <a:r>
              <a:rPr lang="en-GB" sz="2400" dirty="0"/>
              <a:t>PETN is more sensitive and chemically less stable than RDX; not used in its pure form because it is too sensitive. </a:t>
            </a:r>
          </a:p>
          <a:p>
            <a:pPr marL="285750" indent="-285750">
              <a:lnSpc>
                <a:spcPts val="3700"/>
              </a:lnSpc>
              <a:buFontTx/>
              <a:buChar char="-"/>
            </a:pPr>
            <a:r>
              <a:rPr lang="en-GB" sz="2400" dirty="0"/>
              <a:t>A formulation of 50 % TNT and 50 % PETN is known as “pentolite”. </a:t>
            </a:r>
          </a:p>
          <a:p>
            <a:pPr marL="285750" indent="-285750">
              <a:lnSpc>
                <a:spcPts val="3700"/>
              </a:lnSpc>
              <a:buFontTx/>
              <a:buChar char="-"/>
            </a:pPr>
            <a:r>
              <a:rPr lang="en-GB" sz="2400" dirty="0"/>
              <a:t>making RDX the most commonly used explosive. </a:t>
            </a:r>
          </a:p>
          <a:p>
            <a:pPr marL="285750" indent="-285750">
              <a:lnSpc>
                <a:spcPts val="3700"/>
              </a:lnSpc>
              <a:buFontTx/>
              <a:buChar char="-"/>
            </a:pPr>
            <a:r>
              <a:rPr lang="en-GB" sz="2400" dirty="0"/>
              <a:t>has a great shattering effect (brisance). </a:t>
            </a:r>
          </a:p>
          <a:p>
            <a:pPr marL="285750" indent="-285750">
              <a:lnSpc>
                <a:spcPts val="3700"/>
              </a:lnSpc>
              <a:buFontTx/>
              <a:buChar char="-"/>
            </a:pPr>
            <a:r>
              <a:rPr lang="en-GB" sz="2400" dirty="0"/>
              <a:t>It is used in grenades, blasting caps, detonation cords, and boosters. </a:t>
            </a:r>
          </a:p>
          <a:p>
            <a:pPr marL="285750" indent="-285750">
              <a:lnSpc>
                <a:spcPts val="3700"/>
              </a:lnSpc>
              <a:buFontTx/>
              <a:buChar char="-"/>
            </a:pPr>
            <a:r>
              <a:rPr lang="en-GB" sz="2400" dirty="0"/>
              <a:t>The military application of PETN has largely been replaced by RDX. </a:t>
            </a:r>
          </a:p>
          <a:p>
            <a:endParaRPr lang="en-GB" sz="2400" dirty="0"/>
          </a:p>
        </p:txBody>
      </p:sp>
      <p:pic>
        <p:nvPicPr>
          <p:cNvPr id="4" name="Picture 3">
            <a:extLst>
              <a:ext uri="{FF2B5EF4-FFF2-40B4-BE49-F238E27FC236}">
                <a16:creationId xmlns:a16="http://schemas.microsoft.com/office/drawing/2014/main" id="{9AE17435-3405-46C9-B0AC-6A93044DBEE5}"/>
              </a:ext>
            </a:extLst>
          </p:cNvPr>
          <p:cNvPicPr>
            <a:picLocks noChangeAspect="1"/>
          </p:cNvPicPr>
          <p:nvPr/>
        </p:nvPicPr>
        <p:blipFill>
          <a:blip r:embed="rId2"/>
          <a:stretch>
            <a:fillRect/>
          </a:stretch>
        </p:blipFill>
        <p:spPr>
          <a:xfrm>
            <a:off x="9970950" y="2868053"/>
            <a:ext cx="2314575" cy="1971675"/>
          </a:xfrm>
          <a:prstGeom prst="rect">
            <a:avLst/>
          </a:prstGeom>
        </p:spPr>
      </p:pic>
      <p:sp>
        <p:nvSpPr>
          <p:cNvPr id="2" name="Title 1">
            <a:extLst>
              <a:ext uri="{FF2B5EF4-FFF2-40B4-BE49-F238E27FC236}">
                <a16:creationId xmlns:a16="http://schemas.microsoft.com/office/drawing/2014/main" id="{F2E2956B-F874-4F94-B994-F72BEA3E1ACA}"/>
              </a:ext>
            </a:extLst>
          </p:cNvPr>
          <p:cNvSpPr>
            <a:spLocks noGrp="1"/>
          </p:cNvSpPr>
          <p:nvPr>
            <p:ph type="title"/>
          </p:nvPr>
        </p:nvSpPr>
        <p:spPr>
          <a:xfrm>
            <a:off x="961622" y="45826"/>
            <a:ext cx="10364451" cy="1081226"/>
          </a:xfrm>
        </p:spPr>
        <p:txBody>
          <a:bodyPr/>
          <a:lstStyle/>
          <a:p>
            <a:r>
              <a:rPr lang="en-GB" dirty="0" err="1"/>
              <a:t>petn</a:t>
            </a:r>
            <a:endParaRPr lang="en-GB" dirty="0"/>
          </a:p>
        </p:txBody>
      </p:sp>
    </p:spTree>
    <p:extLst>
      <p:ext uri="{BB962C8B-B14F-4D97-AF65-F5344CB8AC3E}">
        <p14:creationId xmlns:p14="http://schemas.microsoft.com/office/powerpoint/2010/main" val="2720706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79448D-84FF-4EB1-882B-14485EF027A9}"/>
              </a:ext>
            </a:extLst>
          </p:cNvPr>
          <p:cNvSpPr txBox="1"/>
          <p:nvPr/>
        </p:nvSpPr>
        <p:spPr>
          <a:xfrm>
            <a:off x="960138" y="975379"/>
            <a:ext cx="8800551" cy="1476173"/>
          </a:xfrm>
          <a:prstGeom prst="rect">
            <a:avLst/>
          </a:prstGeom>
          <a:noFill/>
        </p:spPr>
        <p:txBody>
          <a:bodyPr wrap="square">
            <a:spAutoFit/>
          </a:bodyPr>
          <a:lstStyle/>
          <a:p>
            <a:pPr marL="285750" indent="-285750">
              <a:lnSpc>
                <a:spcPts val="3700"/>
              </a:lnSpc>
              <a:buFontTx/>
              <a:buChar char="-"/>
            </a:pPr>
            <a:r>
              <a:rPr lang="en-GB" sz="2400" dirty="0"/>
              <a:t>After WW II </a:t>
            </a:r>
            <a:r>
              <a:rPr lang="en-GB" sz="2400" b="1" dirty="0"/>
              <a:t>octogen (HMX) </a:t>
            </a:r>
            <a:r>
              <a:rPr lang="en-GB" sz="2400" dirty="0"/>
              <a:t>started to become available. </a:t>
            </a:r>
          </a:p>
          <a:p>
            <a:pPr marL="285750" indent="-285750">
              <a:lnSpc>
                <a:spcPts val="3700"/>
              </a:lnSpc>
              <a:buFontTx/>
              <a:buChar char="-"/>
            </a:pPr>
            <a:r>
              <a:rPr lang="en-GB" sz="2400" dirty="0"/>
              <a:t>Until today, most high explosive compositions for military use are based on TNT, RDX and HMX</a:t>
            </a:r>
          </a:p>
        </p:txBody>
      </p:sp>
      <p:graphicFrame>
        <p:nvGraphicFramePr>
          <p:cNvPr id="2" name="Table 3">
            <a:extLst>
              <a:ext uri="{FF2B5EF4-FFF2-40B4-BE49-F238E27FC236}">
                <a16:creationId xmlns:a16="http://schemas.microsoft.com/office/drawing/2014/main" id="{6350AC10-AED8-4AED-9C0A-4289D9CEBD30}"/>
              </a:ext>
            </a:extLst>
          </p:cNvPr>
          <p:cNvGraphicFramePr>
            <a:graphicFrameLocks noGrp="1"/>
          </p:cNvGraphicFramePr>
          <p:nvPr>
            <p:extLst>
              <p:ext uri="{D42A27DB-BD31-4B8C-83A1-F6EECF244321}">
                <p14:modId xmlns:p14="http://schemas.microsoft.com/office/powerpoint/2010/main" val="3555976518"/>
              </p:ext>
            </p:extLst>
          </p:nvPr>
        </p:nvGraphicFramePr>
        <p:xfrm>
          <a:off x="534124" y="2773929"/>
          <a:ext cx="8732150" cy="3535448"/>
        </p:xfrm>
        <a:graphic>
          <a:graphicData uri="http://schemas.openxmlformats.org/drawingml/2006/table">
            <a:tbl>
              <a:tblPr firstRow="1" bandRow="1">
                <a:tableStyleId>{5C22544A-7EE6-4342-B048-85BDC9FD1C3A}</a:tableStyleId>
              </a:tblPr>
              <a:tblGrid>
                <a:gridCol w="2354563">
                  <a:extLst>
                    <a:ext uri="{9D8B030D-6E8A-4147-A177-3AD203B41FA5}">
                      <a16:colId xmlns:a16="http://schemas.microsoft.com/office/drawing/2014/main" val="1620060832"/>
                    </a:ext>
                  </a:extLst>
                </a:gridCol>
                <a:gridCol w="6377587">
                  <a:extLst>
                    <a:ext uri="{9D8B030D-6E8A-4147-A177-3AD203B41FA5}">
                      <a16:colId xmlns:a16="http://schemas.microsoft.com/office/drawing/2014/main" val="3078744106"/>
                    </a:ext>
                  </a:extLst>
                </a:gridCol>
              </a:tblGrid>
              <a:tr h="441931">
                <a:tc>
                  <a:txBody>
                    <a:bodyPr/>
                    <a:lstStyle/>
                    <a:p>
                      <a:r>
                        <a:rPr lang="en-GB" dirty="0"/>
                        <a:t>NAME</a:t>
                      </a:r>
                    </a:p>
                  </a:txBody>
                  <a:tcPr/>
                </a:tc>
                <a:tc>
                  <a:txBody>
                    <a:bodyPr/>
                    <a:lstStyle/>
                    <a:p>
                      <a:r>
                        <a:rPr lang="en-GB" dirty="0"/>
                        <a:t>COMPOSITION</a:t>
                      </a:r>
                    </a:p>
                  </a:txBody>
                  <a:tcPr/>
                </a:tc>
                <a:extLst>
                  <a:ext uri="{0D108BD9-81ED-4DB2-BD59-A6C34878D82A}">
                    <a16:rowId xmlns:a16="http://schemas.microsoft.com/office/drawing/2014/main" val="3851818831"/>
                  </a:ext>
                </a:extLst>
              </a:tr>
              <a:tr h="441931">
                <a:tc>
                  <a:txBody>
                    <a:bodyPr/>
                    <a:lstStyle/>
                    <a:p>
                      <a:r>
                        <a:rPr lang="en-GB" dirty="0"/>
                        <a:t>Composition A</a:t>
                      </a:r>
                    </a:p>
                  </a:txBody>
                  <a:tcPr/>
                </a:tc>
                <a:tc>
                  <a:txBody>
                    <a:bodyPr/>
                    <a:lstStyle/>
                    <a:p>
                      <a:r>
                        <a:rPr lang="en-GB" dirty="0"/>
                        <a:t>88.3% RDX, 11.7 % non-energetic plasticiser</a:t>
                      </a:r>
                    </a:p>
                  </a:txBody>
                  <a:tcPr/>
                </a:tc>
                <a:extLst>
                  <a:ext uri="{0D108BD9-81ED-4DB2-BD59-A6C34878D82A}">
                    <a16:rowId xmlns:a16="http://schemas.microsoft.com/office/drawing/2014/main" val="882849267"/>
                  </a:ext>
                </a:extLst>
              </a:tr>
              <a:tr h="441931">
                <a:tc>
                  <a:txBody>
                    <a:bodyPr/>
                    <a:lstStyle/>
                    <a:p>
                      <a:r>
                        <a:rPr lang="en-GB" dirty="0"/>
                        <a:t>Composition B</a:t>
                      </a:r>
                    </a:p>
                  </a:txBody>
                  <a:tcPr/>
                </a:tc>
                <a:tc>
                  <a:txBody>
                    <a:bodyPr/>
                    <a:lstStyle/>
                    <a:p>
                      <a:r>
                        <a:rPr lang="en-GB" dirty="0"/>
                        <a:t>60% RDX, 39% TNT, 1% binder (wax)</a:t>
                      </a:r>
                    </a:p>
                  </a:txBody>
                  <a:tcPr/>
                </a:tc>
                <a:extLst>
                  <a:ext uri="{0D108BD9-81ED-4DB2-BD59-A6C34878D82A}">
                    <a16:rowId xmlns:a16="http://schemas.microsoft.com/office/drawing/2014/main" val="1334730051"/>
                  </a:ext>
                </a:extLst>
              </a:tr>
              <a:tr h="441931">
                <a:tc>
                  <a:txBody>
                    <a:bodyPr/>
                    <a:lstStyle/>
                    <a:p>
                      <a:r>
                        <a:rPr lang="en-GB" dirty="0"/>
                        <a:t>Composition C4</a:t>
                      </a:r>
                    </a:p>
                  </a:txBody>
                  <a:tcPr/>
                </a:tc>
                <a:tc>
                  <a:txBody>
                    <a:bodyPr/>
                    <a:lstStyle/>
                    <a:p>
                      <a:r>
                        <a:rPr lang="en-GB" dirty="0"/>
                        <a:t>90% RDX, 10% polyisobutylene</a:t>
                      </a:r>
                    </a:p>
                  </a:txBody>
                  <a:tcPr/>
                </a:tc>
                <a:extLst>
                  <a:ext uri="{0D108BD9-81ED-4DB2-BD59-A6C34878D82A}">
                    <a16:rowId xmlns:a16="http://schemas.microsoft.com/office/drawing/2014/main" val="1918811566"/>
                  </a:ext>
                </a:extLst>
              </a:tr>
              <a:tr h="441931">
                <a:tc>
                  <a:txBody>
                    <a:bodyPr/>
                    <a:lstStyle/>
                    <a:p>
                      <a:r>
                        <a:rPr lang="en-GB" dirty="0" err="1"/>
                        <a:t>Octol</a:t>
                      </a:r>
                      <a:endParaRPr lang="en-GB" dirty="0"/>
                    </a:p>
                  </a:txBody>
                  <a:tcPr/>
                </a:tc>
                <a:tc>
                  <a:txBody>
                    <a:bodyPr/>
                    <a:lstStyle/>
                    <a:p>
                      <a:r>
                        <a:rPr lang="en-GB" dirty="0"/>
                        <a:t>75% HMX, 25% RDX</a:t>
                      </a:r>
                    </a:p>
                  </a:txBody>
                  <a:tcPr/>
                </a:tc>
                <a:extLst>
                  <a:ext uri="{0D108BD9-81ED-4DB2-BD59-A6C34878D82A}">
                    <a16:rowId xmlns:a16="http://schemas.microsoft.com/office/drawing/2014/main" val="3142244790"/>
                  </a:ext>
                </a:extLst>
              </a:tr>
              <a:tr h="441931">
                <a:tc>
                  <a:txBody>
                    <a:bodyPr/>
                    <a:lstStyle/>
                    <a:p>
                      <a:r>
                        <a:rPr lang="en-GB" dirty="0"/>
                        <a:t>Torpex </a:t>
                      </a:r>
                    </a:p>
                  </a:txBody>
                  <a:tcPr/>
                </a:tc>
                <a:tc>
                  <a:txBody>
                    <a:bodyPr/>
                    <a:lstStyle/>
                    <a:p>
                      <a:r>
                        <a:rPr lang="en-GB" dirty="0"/>
                        <a:t>42% RDX, 40% TNT, 18% </a:t>
                      </a:r>
                      <a:r>
                        <a:rPr lang="en-GB" dirty="0" err="1"/>
                        <a:t>aluminum</a:t>
                      </a:r>
                      <a:endParaRPr lang="en-GB" dirty="0"/>
                    </a:p>
                  </a:txBody>
                  <a:tcPr/>
                </a:tc>
                <a:extLst>
                  <a:ext uri="{0D108BD9-81ED-4DB2-BD59-A6C34878D82A}">
                    <a16:rowId xmlns:a16="http://schemas.microsoft.com/office/drawing/2014/main" val="4228531979"/>
                  </a:ext>
                </a:extLst>
              </a:tr>
              <a:tr h="441931">
                <a:tc>
                  <a:txBody>
                    <a:bodyPr/>
                    <a:lstStyle/>
                    <a:p>
                      <a:r>
                        <a:rPr lang="en-GB" dirty="0"/>
                        <a:t>PBXN-109</a:t>
                      </a:r>
                    </a:p>
                  </a:txBody>
                  <a:tcPr/>
                </a:tc>
                <a:tc>
                  <a:txBody>
                    <a:bodyPr/>
                    <a:lstStyle/>
                    <a:p>
                      <a:r>
                        <a:rPr lang="en-GB" dirty="0"/>
                        <a:t>64% RDX, 20% </a:t>
                      </a:r>
                      <a:r>
                        <a:rPr lang="en-GB" dirty="0" err="1"/>
                        <a:t>aluminum</a:t>
                      </a:r>
                      <a:r>
                        <a:rPr lang="en-GB" dirty="0"/>
                        <a:t>, 16% binder and plasticiser</a:t>
                      </a:r>
                    </a:p>
                  </a:txBody>
                  <a:tcPr/>
                </a:tc>
                <a:extLst>
                  <a:ext uri="{0D108BD9-81ED-4DB2-BD59-A6C34878D82A}">
                    <a16:rowId xmlns:a16="http://schemas.microsoft.com/office/drawing/2014/main" val="3074174724"/>
                  </a:ext>
                </a:extLst>
              </a:tr>
              <a:tr h="441931">
                <a:tc>
                  <a:txBody>
                    <a:bodyPr/>
                    <a:lstStyle/>
                    <a:p>
                      <a:r>
                        <a:rPr lang="en-GB" dirty="0"/>
                        <a:t>OKFOL</a:t>
                      </a:r>
                    </a:p>
                  </a:txBody>
                  <a:tcPr/>
                </a:tc>
                <a:tc>
                  <a:txBody>
                    <a:bodyPr/>
                    <a:lstStyle/>
                    <a:p>
                      <a:r>
                        <a:rPr lang="en-GB" dirty="0"/>
                        <a:t>96.5% HMX, 3.5% wax</a:t>
                      </a:r>
                    </a:p>
                  </a:txBody>
                  <a:tcPr/>
                </a:tc>
                <a:extLst>
                  <a:ext uri="{0D108BD9-81ED-4DB2-BD59-A6C34878D82A}">
                    <a16:rowId xmlns:a16="http://schemas.microsoft.com/office/drawing/2014/main" val="157604102"/>
                  </a:ext>
                </a:extLst>
              </a:tr>
            </a:tbl>
          </a:graphicData>
        </a:graphic>
      </p:graphicFrame>
      <p:pic>
        <p:nvPicPr>
          <p:cNvPr id="1026" name="Picture 2" descr="HMX - Wikipedia">
            <a:extLst>
              <a:ext uri="{FF2B5EF4-FFF2-40B4-BE49-F238E27FC236}">
                <a16:creationId xmlns:a16="http://schemas.microsoft.com/office/drawing/2014/main" id="{080712FB-818A-48F7-A0DA-EF6D22679D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0138" y="1137483"/>
            <a:ext cx="2200275" cy="20764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33EB798-117A-409C-B178-359A73B94B64}"/>
              </a:ext>
            </a:extLst>
          </p:cNvPr>
          <p:cNvSpPr>
            <a:spLocks noGrp="1"/>
          </p:cNvSpPr>
          <p:nvPr>
            <p:ph type="title"/>
          </p:nvPr>
        </p:nvSpPr>
        <p:spPr>
          <a:xfrm>
            <a:off x="913774" y="0"/>
            <a:ext cx="10364451" cy="1010093"/>
          </a:xfrm>
        </p:spPr>
        <p:txBody>
          <a:bodyPr/>
          <a:lstStyle/>
          <a:p>
            <a:r>
              <a:rPr lang="en-GB" dirty="0" err="1"/>
              <a:t>hmx</a:t>
            </a:r>
            <a:endParaRPr lang="en-GB" dirty="0"/>
          </a:p>
        </p:txBody>
      </p:sp>
    </p:spTree>
    <p:extLst>
      <p:ext uri="{BB962C8B-B14F-4D97-AF65-F5344CB8AC3E}">
        <p14:creationId xmlns:p14="http://schemas.microsoft.com/office/powerpoint/2010/main" val="406141646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0</TotalTime>
  <Words>1794</Words>
  <Application>Microsoft Office PowerPoint</Application>
  <PresentationFormat>Widescreen</PresentationFormat>
  <Paragraphs>157</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Google Sans</vt:lpstr>
      <vt:lpstr>Arial</vt:lpstr>
      <vt:lpstr>Calibri</vt:lpstr>
      <vt:lpstr>Tw Cen MT</vt:lpstr>
      <vt:lpstr>Droplet</vt:lpstr>
      <vt:lpstr>history of explosive materials</vt:lpstr>
      <vt:lpstr>PowerPoint Presentation</vt:lpstr>
      <vt:lpstr>Black powder</vt:lpstr>
      <vt:lpstr>Gun powder chemistry</vt:lpstr>
      <vt:lpstr>Bp in Europe </vt:lpstr>
      <vt:lpstr>Nitroglycerine – need for better explosive</vt:lpstr>
      <vt:lpstr>Nobel’s inventions</vt:lpstr>
      <vt:lpstr>nitrocellulose</vt:lpstr>
      <vt:lpstr>Anfo – commercial explosives</vt:lpstr>
      <vt:lpstr>Military explosives – picric acid</vt:lpstr>
      <vt:lpstr>TETRYL</vt:lpstr>
      <vt:lpstr>TNT</vt:lpstr>
      <vt:lpstr>nitroguanidine</vt:lpstr>
      <vt:lpstr>nitroguanidine</vt:lpstr>
      <vt:lpstr>Rdx  </vt:lpstr>
      <vt:lpstr>petn</vt:lpstr>
      <vt:lpstr>hmx</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 of explosive materials</dc:title>
  <dc:creator>Ewa Kazimierska</dc:creator>
  <cp:lastModifiedBy>Ewa Kazimierska</cp:lastModifiedBy>
  <cp:revision>1</cp:revision>
  <dcterms:created xsi:type="dcterms:W3CDTF">2023-10-18T20:33:12Z</dcterms:created>
  <dcterms:modified xsi:type="dcterms:W3CDTF">2023-10-19T12:48:46Z</dcterms:modified>
</cp:coreProperties>
</file>