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4" r:id="rId1"/>
  </p:sldMasterIdLst>
  <p:sldIdLst>
    <p:sldId id="256" r:id="rId2"/>
    <p:sldId id="264" r:id="rId3"/>
    <p:sldId id="265" r:id="rId4"/>
    <p:sldId id="269" r:id="rId5"/>
    <p:sldId id="257" r:id="rId6"/>
    <p:sldId id="258" r:id="rId7"/>
    <p:sldId id="259" r:id="rId8"/>
    <p:sldId id="260" r:id="rId9"/>
    <p:sldId id="270" r:id="rId10"/>
    <p:sldId id="261" r:id="rId11"/>
    <p:sldId id="268" r:id="rId12"/>
    <p:sldId id="266" r:id="rId13"/>
    <p:sldId id="262" r:id="rId14"/>
    <p:sldId id="263" r:id="rId15"/>
    <p:sldId id="271" r:id="rId16"/>
    <p:sldId id="272" r:id="rId17"/>
    <p:sldId id="267"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80" d="100"/>
          <a:sy n="80" d="100"/>
        </p:scale>
        <p:origin x="782" y="1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41E4A48-3FE1-421B-BBD7-4F9DA4BB816C}" type="datetimeFigureOut">
              <a:rPr lang="en-GB" smtClean="0"/>
              <a:t>17/05/2020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4ECD080B-1217-4DD5-922F-A7BB868C6659}" type="slidenum">
              <a:rPr lang="en-GB" smtClean="0"/>
              <a:t>‹#›</a:t>
            </a:fld>
            <a:endParaRPr lang="en-GB"/>
          </a:p>
        </p:txBody>
      </p:sp>
    </p:spTree>
    <p:extLst>
      <p:ext uri="{BB962C8B-B14F-4D97-AF65-F5344CB8AC3E}">
        <p14:creationId xmlns:p14="http://schemas.microsoft.com/office/powerpoint/2010/main" val="41210789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1E4A48-3FE1-421B-BBD7-4F9DA4BB816C}" type="datetimeFigureOut">
              <a:rPr lang="en-GB" smtClean="0"/>
              <a:t>17/05/2020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CD080B-1217-4DD5-922F-A7BB868C6659}" type="slidenum">
              <a:rPr lang="en-GB" smtClean="0"/>
              <a:t>‹#›</a:t>
            </a:fld>
            <a:endParaRPr lang="en-GB"/>
          </a:p>
        </p:txBody>
      </p:sp>
    </p:spTree>
    <p:extLst>
      <p:ext uri="{BB962C8B-B14F-4D97-AF65-F5344CB8AC3E}">
        <p14:creationId xmlns:p14="http://schemas.microsoft.com/office/powerpoint/2010/main" val="6570506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1E4A48-3FE1-421B-BBD7-4F9DA4BB816C}" type="datetimeFigureOut">
              <a:rPr lang="en-GB" smtClean="0"/>
              <a:t>17/05/2020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4ECD080B-1217-4DD5-922F-A7BB868C6659}" type="slidenum">
              <a:rPr lang="en-GB" smtClean="0"/>
              <a:t>‹#›</a:t>
            </a:fld>
            <a:endParaRPr lang="en-GB"/>
          </a:p>
        </p:txBody>
      </p:sp>
    </p:spTree>
    <p:extLst>
      <p:ext uri="{BB962C8B-B14F-4D97-AF65-F5344CB8AC3E}">
        <p14:creationId xmlns:p14="http://schemas.microsoft.com/office/powerpoint/2010/main" val="29521149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41E4A48-3FE1-421B-BBD7-4F9DA4BB816C}" type="datetimeFigureOut">
              <a:rPr lang="en-GB" smtClean="0"/>
              <a:t>17/05/2020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CD080B-1217-4DD5-922F-A7BB868C6659}" type="slidenum">
              <a:rPr lang="en-GB" smtClean="0"/>
              <a:t>‹#›</a:t>
            </a:fld>
            <a:endParaRPr lang="en-GB"/>
          </a:p>
        </p:txBody>
      </p:sp>
    </p:spTree>
    <p:extLst>
      <p:ext uri="{BB962C8B-B14F-4D97-AF65-F5344CB8AC3E}">
        <p14:creationId xmlns:p14="http://schemas.microsoft.com/office/powerpoint/2010/main" val="1346843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41E4A48-3FE1-421B-BBD7-4F9DA4BB816C}" type="datetimeFigureOut">
              <a:rPr lang="en-GB" smtClean="0"/>
              <a:t>17/05/2020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ECD080B-1217-4DD5-922F-A7BB868C6659}" type="slidenum">
              <a:rPr lang="en-GB" smtClean="0"/>
              <a:t>‹#›</a:t>
            </a:fld>
            <a:endParaRPr lang="en-GB"/>
          </a:p>
        </p:txBody>
      </p:sp>
    </p:spTree>
    <p:extLst>
      <p:ext uri="{BB962C8B-B14F-4D97-AF65-F5344CB8AC3E}">
        <p14:creationId xmlns:p14="http://schemas.microsoft.com/office/powerpoint/2010/main" val="6617802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41E4A48-3FE1-421B-BBD7-4F9DA4BB816C}" type="datetimeFigureOut">
              <a:rPr lang="en-GB" smtClean="0"/>
              <a:t>17/05/2020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ECD080B-1217-4DD5-922F-A7BB868C6659}" type="slidenum">
              <a:rPr lang="en-GB" smtClean="0"/>
              <a:t>‹#›</a:t>
            </a:fld>
            <a:endParaRPr lang="en-GB"/>
          </a:p>
        </p:txBody>
      </p:sp>
    </p:spTree>
    <p:extLst>
      <p:ext uri="{BB962C8B-B14F-4D97-AF65-F5344CB8AC3E}">
        <p14:creationId xmlns:p14="http://schemas.microsoft.com/office/powerpoint/2010/main" val="18363620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541E4A48-3FE1-421B-BBD7-4F9DA4BB816C}" type="datetimeFigureOut">
              <a:rPr lang="en-GB" smtClean="0"/>
              <a:t>17/05/2020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ECD080B-1217-4DD5-922F-A7BB868C6659}" type="slidenum">
              <a:rPr lang="en-GB" smtClean="0"/>
              <a:t>‹#›</a:t>
            </a:fld>
            <a:endParaRPr lang="en-GB"/>
          </a:p>
        </p:txBody>
      </p:sp>
    </p:spTree>
    <p:extLst>
      <p:ext uri="{BB962C8B-B14F-4D97-AF65-F5344CB8AC3E}">
        <p14:creationId xmlns:p14="http://schemas.microsoft.com/office/powerpoint/2010/main" val="2270641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41E4A48-3FE1-421B-BBD7-4F9DA4BB816C}" type="datetimeFigureOut">
              <a:rPr lang="en-GB" smtClean="0"/>
              <a:t>17/05/2020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CD080B-1217-4DD5-922F-A7BB868C6659}" type="slidenum">
              <a:rPr lang="en-GB" smtClean="0"/>
              <a:t>‹#›</a:t>
            </a:fld>
            <a:endParaRPr lang="en-GB"/>
          </a:p>
        </p:txBody>
      </p:sp>
    </p:spTree>
    <p:extLst>
      <p:ext uri="{BB962C8B-B14F-4D97-AF65-F5344CB8AC3E}">
        <p14:creationId xmlns:p14="http://schemas.microsoft.com/office/powerpoint/2010/main" val="2738534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41E4A48-3FE1-421B-BBD7-4F9DA4BB816C}" type="datetimeFigureOut">
              <a:rPr lang="en-GB" smtClean="0"/>
              <a:t>17/05/2020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CD080B-1217-4DD5-922F-A7BB868C6659}" type="slidenum">
              <a:rPr lang="en-GB" smtClean="0"/>
              <a:t>‹#›</a:t>
            </a:fld>
            <a:endParaRPr lang="en-GB"/>
          </a:p>
        </p:txBody>
      </p:sp>
    </p:spTree>
    <p:extLst>
      <p:ext uri="{BB962C8B-B14F-4D97-AF65-F5344CB8AC3E}">
        <p14:creationId xmlns:p14="http://schemas.microsoft.com/office/powerpoint/2010/main" val="10170538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41E4A48-3FE1-421B-BBD7-4F9DA4BB816C}" type="datetimeFigureOut">
              <a:rPr lang="en-GB" smtClean="0"/>
              <a:t>17/05/2020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4ECD080B-1217-4DD5-922F-A7BB868C6659}" type="slidenum">
              <a:rPr lang="en-GB" smtClean="0"/>
              <a:t>‹#›</a:t>
            </a:fld>
            <a:endParaRPr lang="en-GB"/>
          </a:p>
        </p:txBody>
      </p:sp>
    </p:spTree>
    <p:extLst>
      <p:ext uri="{BB962C8B-B14F-4D97-AF65-F5344CB8AC3E}">
        <p14:creationId xmlns:p14="http://schemas.microsoft.com/office/powerpoint/2010/main" val="32682356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41E4A48-3FE1-421B-BBD7-4F9DA4BB816C}" type="datetimeFigureOut">
              <a:rPr lang="en-GB" smtClean="0"/>
              <a:t>17/05/2020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4ECD080B-1217-4DD5-922F-A7BB868C6659}" type="slidenum">
              <a:rPr lang="en-GB" smtClean="0"/>
              <a:t>‹#›</a:t>
            </a:fld>
            <a:endParaRPr lang="en-GB"/>
          </a:p>
        </p:txBody>
      </p:sp>
    </p:spTree>
    <p:extLst>
      <p:ext uri="{BB962C8B-B14F-4D97-AF65-F5344CB8AC3E}">
        <p14:creationId xmlns:p14="http://schemas.microsoft.com/office/powerpoint/2010/main" val="10067696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41E4A48-3FE1-421B-BBD7-4F9DA4BB816C}" type="datetimeFigureOut">
              <a:rPr lang="en-GB" smtClean="0"/>
              <a:t>17/05/2020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4ECD080B-1217-4DD5-922F-A7BB868C6659}"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32568887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41E4A48-3FE1-421B-BBD7-4F9DA4BB816C}" type="datetimeFigureOut">
              <a:rPr lang="en-GB" smtClean="0"/>
              <a:t>17/05/2020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4ECD080B-1217-4DD5-922F-A7BB868C6659}" type="slidenum">
              <a:rPr lang="en-GB" smtClean="0"/>
              <a:t>‹#›</a:t>
            </a:fld>
            <a:endParaRPr lang="en-GB"/>
          </a:p>
        </p:txBody>
      </p:sp>
    </p:spTree>
    <p:extLst>
      <p:ext uri="{BB962C8B-B14F-4D97-AF65-F5344CB8AC3E}">
        <p14:creationId xmlns:p14="http://schemas.microsoft.com/office/powerpoint/2010/main" val="15712950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41E4A48-3FE1-421B-BBD7-4F9DA4BB816C}" type="datetimeFigureOut">
              <a:rPr lang="en-GB" smtClean="0"/>
              <a:t>17/05/2020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ECD080B-1217-4DD5-922F-A7BB868C6659}" type="slidenum">
              <a:rPr lang="en-GB" smtClean="0"/>
              <a:t>‹#›</a:t>
            </a:fld>
            <a:endParaRPr lang="en-GB"/>
          </a:p>
        </p:txBody>
      </p:sp>
    </p:spTree>
    <p:extLst>
      <p:ext uri="{BB962C8B-B14F-4D97-AF65-F5344CB8AC3E}">
        <p14:creationId xmlns:p14="http://schemas.microsoft.com/office/powerpoint/2010/main" val="34782684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41E4A48-3FE1-421B-BBD7-4F9DA4BB816C}" type="datetimeFigureOut">
              <a:rPr lang="en-GB" smtClean="0"/>
              <a:t>17/05/2020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ECD080B-1217-4DD5-922F-A7BB868C6659}" type="slidenum">
              <a:rPr lang="en-GB" smtClean="0"/>
              <a:t>‹#›</a:t>
            </a:fld>
            <a:endParaRPr lang="en-GB"/>
          </a:p>
        </p:txBody>
      </p:sp>
    </p:spTree>
    <p:extLst>
      <p:ext uri="{BB962C8B-B14F-4D97-AF65-F5344CB8AC3E}">
        <p14:creationId xmlns:p14="http://schemas.microsoft.com/office/powerpoint/2010/main" val="2289467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1E4A48-3FE1-421B-BBD7-4F9DA4BB816C}" type="datetimeFigureOut">
              <a:rPr lang="en-GB" smtClean="0"/>
              <a:t>17/05/2020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CD080B-1217-4DD5-922F-A7BB868C6659}" type="slidenum">
              <a:rPr lang="en-GB" smtClean="0"/>
              <a:t>‹#›</a:t>
            </a:fld>
            <a:endParaRPr lang="en-GB"/>
          </a:p>
        </p:txBody>
      </p:sp>
    </p:spTree>
    <p:extLst>
      <p:ext uri="{BB962C8B-B14F-4D97-AF65-F5344CB8AC3E}">
        <p14:creationId xmlns:p14="http://schemas.microsoft.com/office/powerpoint/2010/main" val="13301017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541E4A48-3FE1-421B-BBD7-4F9DA4BB816C}" type="datetimeFigureOut">
              <a:rPr lang="en-GB" smtClean="0"/>
              <a:t>17/05/2020</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4ECD080B-1217-4DD5-922F-A7BB868C6659}" type="slidenum">
              <a:rPr lang="en-GB" smtClean="0"/>
              <a:t>‹#›</a:t>
            </a:fld>
            <a:endParaRPr lang="en-GB"/>
          </a:p>
        </p:txBody>
      </p:sp>
    </p:spTree>
    <p:extLst>
      <p:ext uri="{BB962C8B-B14F-4D97-AF65-F5344CB8AC3E}">
        <p14:creationId xmlns:p14="http://schemas.microsoft.com/office/powerpoint/2010/main" val="1960168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41E4A48-3FE1-421B-BBD7-4F9DA4BB816C}" type="datetimeFigureOut">
              <a:rPr lang="en-GB" smtClean="0"/>
              <a:t>17/05/2020</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4ECD080B-1217-4DD5-922F-A7BB868C6659}" type="slidenum">
              <a:rPr lang="en-GB" smtClean="0"/>
              <a:t>‹#›</a:t>
            </a:fld>
            <a:endParaRPr lang="en-GB"/>
          </a:p>
        </p:txBody>
      </p:sp>
    </p:spTree>
    <p:extLst>
      <p:ext uri="{BB962C8B-B14F-4D97-AF65-F5344CB8AC3E}">
        <p14:creationId xmlns:p14="http://schemas.microsoft.com/office/powerpoint/2010/main" val="976152713"/>
      </p:ext>
    </p:extLst>
  </p:cSld>
  <p:clrMap bg1="dk1" tx1="lt1" bg2="dk2" tx2="lt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 id="2147483876" r:id="rId12"/>
    <p:sldLayoutId id="2147483877" r:id="rId13"/>
    <p:sldLayoutId id="2147483878" r:id="rId14"/>
    <p:sldLayoutId id="2147483879" r:id="rId15"/>
    <p:sldLayoutId id="2147483880" r:id="rId16"/>
    <p:sldLayoutId id="2147483881"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www.jstor.org/stable/2137092"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doi.org/10.1521/soco.22.4.422.38297" TargetMode="External"/><Relationship Id="rId2" Type="http://schemas.openxmlformats.org/officeDocument/2006/relationships/hyperlink" Target="http://doi.org/10.1037/0022-3514.83"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267B0E0-0B85-4B6D-AFCD-0083F94E1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741DAC6C-9C47-44AD-89C8-BABF948434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8207"/>
            <a:ext cx="12192000" cy="6858000"/>
          </a:xfrm>
          <a:prstGeom prst="rect">
            <a:avLst/>
          </a:prstGeom>
        </p:spPr>
      </p:pic>
      <p:sp>
        <p:nvSpPr>
          <p:cNvPr id="17" name="Rectangle 16">
            <a:extLst>
              <a:ext uri="{FF2B5EF4-FFF2-40B4-BE49-F238E27FC236}">
                <a16:creationId xmlns:a16="http://schemas.microsoft.com/office/drawing/2014/main" id="{1879D0B7-5E33-4D25-B4AC-FAC80502F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2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34A3F9D9-DEBA-4F2F-B136-85B1AEF091F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688333"/>
            <a:ext cx="6400800" cy="185701"/>
          </a:xfrm>
          <a:prstGeom prst="rect">
            <a:avLst/>
          </a:prstGeom>
        </p:spPr>
      </p:pic>
      <p:sp>
        <p:nvSpPr>
          <p:cNvPr id="21" name="Rectangle 20">
            <a:extLst>
              <a:ext uri="{FF2B5EF4-FFF2-40B4-BE49-F238E27FC236}">
                <a16:creationId xmlns:a16="http://schemas.microsoft.com/office/drawing/2014/main" id="{E75F9095-798C-4EF6-ABD0-3498021F8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162908"/>
            <a:ext cx="6411743" cy="2532185"/>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3FE61F5-4C1D-4C87-AD0E-9B069AE0EEEC}"/>
              </a:ext>
            </a:extLst>
          </p:cNvPr>
          <p:cNvSpPr>
            <a:spLocks noGrp="1"/>
          </p:cNvSpPr>
          <p:nvPr>
            <p:ph type="ctrTitle"/>
          </p:nvPr>
        </p:nvSpPr>
        <p:spPr>
          <a:xfrm>
            <a:off x="680322" y="2403231"/>
            <a:ext cx="5192940" cy="2133600"/>
          </a:xfrm>
        </p:spPr>
        <p:txBody>
          <a:bodyPr>
            <a:normAutofit/>
          </a:bodyPr>
          <a:lstStyle/>
          <a:p>
            <a:pPr algn="just"/>
            <a:r>
              <a:rPr lang="en-US" dirty="0"/>
              <a:t>Dissertation Presentation </a:t>
            </a:r>
            <a:endParaRPr lang="en-GB" dirty="0"/>
          </a:p>
        </p:txBody>
      </p:sp>
      <p:sp>
        <p:nvSpPr>
          <p:cNvPr id="7" name="Subtitle 2">
            <a:extLst>
              <a:ext uri="{FF2B5EF4-FFF2-40B4-BE49-F238E27FC236}">
                <a16:creationId xmlns:a16="http://schemas.microsoft.com/office/drawing/2014/main" id="{EB34E622-5DF3-4CA5-8884-15A22C254C6E}"/>
              </a:ext>
            </a:extLst>
          </p:cNvPr>
          <p:cNvSpPr>
            <a:spLocks noGrp="1"/>
          </p:cNvSpPr>
          <p:nvPr>
            <p:ph type="subTitle" idx="1"/>
          </p:nvPr>
        </p:nvSpPr>
        <p:spPr>
          <a:xfrm>
            <a:off x="680323" y="4831173"/>
            <a:ext cx="5192940" cy="1117687"/>
          </a:xfrm>
        </p:spPr>
        <p:txBody>
          <a:bodyPr>
            <a:normAutofit/>
          </a:bodyPr>
          <a:lstStyle/>
          <a:p>
            <a:pPr algn="just"/>
            <a:r>
              <a:rPr lang="en-US" dirty="0"/>
              <a:t>Student No. – 1704208</a:t>
            </a:r>
          </a:p>
          <a:p>
            <a:pPr algn="just"/>
            <a:r>
              <a:rPr lang="en-US" dirty="0"/>
              <a:t>University of Wales Trinity St. David</a:t>
            </a:r>
            <a:endParaRPr lang="en-GB" dirty="0"/>
          </a:p>
        </p:txBody>
      </p:sp>
      <p:pic>
        <p:nvPicPr>
          <p:cNvPr id="8" name="Picture 7" descr="A close up of a logo&#10;&#10;Description automatically generated">
            <a:extLst>
              <a:ext uri="{FF2B5EF4-FFF2-40B4-BE49-F238E27FC236}">
                <a16:creationId xmlns:a16="http://schemas.microsoft.com/office/drawing/2014/main" id="{8EF32942-955D-4C44-828C-9A5B2C80BE6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36078" y="2159032"/>
            <a:ext cx="4929179" cy="2532185"/>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27966088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1B23C-42C3-4DD4-A51F-73DDB7B4CD56}"/>
              </a:ext>
            </a:extLst>
          </p:cNvPr>
          <p:cNvSpPr>
            <a:spLocks noGrp="1"/>
          </p:cNvSpPr>
          <p:nvPr>
            <p:ph type="title"/>
          </p:nvPr>
        </p:nvSpPr>
        <p:spPr/>
        <p:txBody>
          <a:bodyPr/>
          <a:lstStyle/>
          <a:p>
            <a:pPr algn="just"/>
            <a:r>
              <a:rPr lang="en-US" dirty="0"/>
              <a:t>Title</a:t>
            </a:r>
            <a:endParaRPr lang="en-GB" dirty="0"/>
          </a:p>
        </p:txBody>
      </p:sp>
      <p:sp>
        <p:nvSpPr>
          <p:cNvPr id="3" name="Content Placeholder 2">
            <a:extLst>
              <a:ext uri="{FF2B5EF4-FFF2-40B4-BE49-F238E27FC236}">
                <a16:creationId xmlns:a16="http://schemas.microsoft.com/office/drawing/2014/main" id="{FBBF4D59-C23C-43B2-9B29-DF7589382C5F}"/>
              </a:ext>
            </a:extLst>
          </p:cNvPr>
          <p:cNvSpPr>
            <a:spLocks noGrp="1"/>
          </p:cNvSpPr>
          <p:nvPr>
            <p:ph idx="1"/>
          </p:nvPr>
        </p:nvSpPr>
        <p:spPr/>
        <p:txBody>
          <a:bodyPr>
            <a:normAutofit/>
          </a:bodyPr>
          <a:lstStyle/>
          <a:p>
            <a:pPr marL="0" indent="0" algn="ctr">
              <a:buNone/>
            </a:pPr>
            <a:r>
              <a:rPr lang="en-US" sz="3600" b="1" i="1" dirty="0"/>
              <a:t>‘Celebrities speaking out about mental ill-health: Investigating perceptions of undergraduate university students of the value of celebrity contributions and influence.’</a:t>
            </a:r>
            <a:endParaRPr lang="en-GB" sz="3600" b="1" i="1" dirty="0"/>
          </a:p>
        </p:txBody>
      </p:sp>
    </p:spTree>
    <p:extLst>
      <p:ext uri="{BB962C8B-B14F-4D97-AF65-F5344CB8AC3E}">
        <p14:creationId xmlns:p14="http://schemas.microsoft.com/office/powerpoint/2010/main" val="458491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23BD8-846E-43E3-B3CB-A18DB2583561}"/>
              </a:ext>
            </a:extLst>
          </p:cNvPr>
          <p:cNvSpPr>
            <a:spLocks noGrp="1"/>
          </p:cNvSpPr>
          <p:nvPr>
            <p:ph type="title"/>
          </p:nvPr>
        </p:nvSpPr>
        <p:spPr/>
        <p:txBody>
          <a:bodyPr/>
          <a:lstStyle/>
          <a:p>
            <a:r>
              <a:rPr lang="en-US" dirty="0"/>
              <a:t>What existing empirical articles and psychological theory influenced this Study?</a:t>
            </a:r>
            <a:endParaRPr lang="en-GB" dirty="0"/>
          </a:p>
        </p:txBody>
      </p:sp>
      <p:sp>
        <p:nvSpPr>
          <p:cNvPr id="3" name="Content Placeholder 2">
            <a:extLst>
              <a:ext uri="{FF2B5EF4-FFF2-40B4-BE49-F238E27FC236}">
                <a16:creationId xmlns:a16="http://schemas.microsoft.com/office/drawing/2014/main" id="{713D452F-2224-4BFF-900B-8511C0E76DB7}"/>
              </a:ext>
            </a:extLst>
          </p:cNvPr>
          <p:cNvSpPr>
            <a:spLocks noGrp="1"/>
          </p:cNvSpPr>
          <p:nvPr>
            <p:ph idx="1"/>
          </p:nvPr>
        </p:nvSpPr>
        <p:spPr>
          <a:xfrm>
            <a:off x="142043" y="2041864"/>
            <a:ext cx="11931588" cy="4722919"/>
          </a:xfrm>
        </p:spPr>
        <p:txBody>
          <a:bodyPr/>
          <a:lstStyle/>
          <a:p>
            <a:pPr marL="0" indent="0">
              <a:buNone/>
            </a:pPr>
            <a:r>
              <a:rPr lang="en-US" sz="3200" u="sng" dirty="0"/>
              <a:t>Psychological Theory </a:t>
            </a:r>
          </a:p>
          <a:p>
            <a:r>
              <a:rPr lang="en-US" dirty="0"/>
              <a:t>Social Identity Theory – (Tajfel,1978)</a:t>
            </a:r>
          </a:p>
          <a:p>
            <a:pPr marL="0" indent="0">
              <a:buNone/>
            </a:pPr>
            <a:endParaRPr lang="en-US" sz="3200" u="sng" dirty="0"/>
          </a:p>
          <a:p>
            <a:pPr marL="0" indent="0">
              <a:buNone/>
            </a:pPr>
            <a:r>
              <a:rPr lang="en-US" sz="3200" u="sng" dirty="0"/>
              <a:t>Contemporary Concepts on the topic</a:t>
            </a:r>
          </a:p>
          <a:p>
            <a:r>
              <a:rPr lang="en-US" dirty="0"/>
              <a:t>Franssen (2019) – Celebritisation</a:t>
            </a:r>
          </a:p>
          <a:p>
            <a:r>
              <a:rPr lang="en-US" dirty="0"/>
              <a:t>Hughes (2019) – Familiarisation</a:t>
            </a:r>
          </a:p>
        </p:txBody>
      </p:sp>
    </p:spTree>
    <p:extLst>
      <p:ext uri="{BB962C8B-B14F-4D97-AF65-F5344CB8AC3E}">
        <p14:creationId xmlns:p14="http://schemas.microsoft.com/office/powerpoint/2010/main" val="30110766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8D5C3-4ECA-4748-96AD-B8EAD5D73CD9}"/>
              </a:ext>
            </a:extLst>
          </p:cNvPr>
          <p:cNvSpPr>
            <a:spLocks noGrp="1"/>
          </p:cNvSpPr>
          <p:nvPr>
            <p:ph type="title"/>
          </p:nvPr>
        </p:nvSpPr>
        <p:spPr/>
        <p:txBody>
          <a:bodyPr/>
          <a:lstStyle/>
          <a:p>
            <a:r>
              <a:rPr lang="en-US" dirty="0"/>
              <a:t>What existing empirical articles and psychological theory influenced this Study?</a:t>
            </a:r>
            <a:endParaRPr lang="en-GB" dirty="0"/>
          </a:p>
        </p:txBody>
      </p:sp>
      <p:sp>
        <p:nvSpPr>
          <p:cNvPr id="3" name="Content Placeholder 2">
            <a:extLst>
              <a:ext uri="{FF2B5EF4-FFF2-40B4-BE49-F238E27FC236}">
                <a16:creationId xmlns:a16="http://schemas.microsoft.com/office/drawing/2014/main" id="{BC91A645-E322-4F80-BD03-92D3724FB56E}"/>
              </a:ext>
            </a:extLst>
          </p:cNvPr>
          <p:cNvSpPr>
            <a:spLocks noGrp="1"/>
          </p:cNvSpPr>
          <p:nvPr>
            <p:ph idx="1"/>
          </p:nvPr>
        </p:nvSpPr>
        <p:spPr>
          <a:xfrm>
            <a:off x="88777" y="2015232"/>
            <a:ext cx="12002609" cy="4842768"/>
          </a:xfrm>
        </p:spPr>
        <p:txBody>
          <a:bodyPr>
            <a:normAutofit lnSpcReduction="10000"/>
          </a:bodyPr>
          <a:lstStyle/>
          <a:p>
            <a:pPr marL="0" indent="0">
              <a:buNone/>
            </a:pPr>
            <a:r>
              <a:rPr lang="en-US" sz="3200" u="sng" dirty="0"/>
              <a:t>Additional Existing Studies and Research Findings</a:t>
            </a:r>
          </a:p>
          <a:p>
            <a:r>
              <a:rPr lang="en-US" dirty="0"/>
              <a:t>Beiser (1974). Components and Correlates of Mental Well-Being. </a:t>
            </a:r>
          </a:p>
          <a:p>
            <a:r>
              <a:rPr lang="fr-FR" dirty="0"/>
              <a:t>Nunes, J. &amp; Simmie, S. (2002). Beyond Crazy. </a:t>
            </a:r>
            <a:endParaRPr lang="en-US" dirty="0"/>
          </a:p>
          <a:p>
            <a:r>
              <a:rPr lang="en-US" dirty="0"/>
              <a:t>Lockwood, </a:t>
            </a:r>
            <a:r>
              <a:rPr lang="sv-SE" dirty="0"/>
              <a:t>Jordan &amp; Kunda. (2002). </a:t>
            </a:r>
            <a:r>
              <a:rPr lang="en-US" dirty="0"/>
              <a:t>Motivation by Positive or Negative Role Models: Regulatory focus determines who best will inspire. </a:t>
            </a:r>
            <a:endParaRPr lang="sv-SE" dirty="0"/>
          </a:p>
          <a:p>
            <a:r>
              <a:rPr lang="en-US" dirty="0"/>
              <a:t>Lockwood, Sadler, Fyman, &amp; Tuck. (2004). To Do or Not to Do: Using Positive and Negative Role Models to Harness Motivation.</a:t>
            </a:r>
          </a:p>
          <a:p>
            <a:r>
              <a:rPr lang="en-US" dirty="0"/>
              <a:t>Davies, C., Knuiman, M., &amp; Rosenberg, M. (2015). The art of being mentally healthy: a study to quantify the relationship between recreational arts engagement and mental well- being in the general population.</a:t>
            </a:r>
          </a:p>
          <a:p>
            <a:r>
              <a:rPr lang="en-US" dirty="0"/>
              <a:t>Dixon, L. B., Holoshitz, Y., &amp; Nossel, I. (2016). Treatment engagement of individuals experiencing mental illness: review and update. </a:t>
            </a:r>
          </a:p>
          <a:p>
            <a:endParaRPr lang="en-US" dirty="0"/>
          </a:p>
          <a:p>
            <a:endParaRPr lang="en-US" dirty="0"/>
          </a:p>
          <a:p>
            <a:endParaRPr lang="en-US" dirty="0"/>
          </a:p>
          <a:p>
            <a:endParaRPr lang="en-US" dirty="0"/>
          </a:p>
          <a:p>
            <a:pPr marL="0" indent="0">
              <a:buNone/>
            </a:pPr>
            <a:endParaRPr lang="en-GB" dirty="0"/>
          </a:p>
        </p:txBody>
      </p:sp>
    </p:spTree>
    <p:extLst>
      <p:ext uri="{BB962C8B-B14F-4D97-AF65-F5344CB8AC3E}">
        <p14:creationId xmlns:p14="http://schemas.microsoft.com/office/powerpoint/2010/main" val="6277877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BBA9C-D1B4-424F-A194-6F87AF5A4417}"/>
              </a:ext>
            </a:extLst>
          </p:cNvPr>
          <p:cNvSpPr>
            <a:spLocks noGrp="1"/>
          </p:cNvSpPr>
          <p:nvPr>
            <p:ph type="title"/>
          </p:nvPr>
        </p:nvSpPr>
        <p:spPr/>
        <p:txBody>
          <a:bodyPr/>
          <a:lstStyle/>
          <a:p>
            <a:r>
              <a:rPr lang="en-US" dirty="0"/>
              <a:t>Research Questions </a:t>
            </a:r>
            <a:endParaRPr lang="en-GB" dirty="0"/>
          </a:p>
        </p:txBody>
      </p:sp>
      <p:sp>
        <p:nvSpPr>
          <p:cNvPr id="3" name="Content Placeholder 2">
            <a:extLst>
              <a:ext uri="{FF2B5EF4-FFF2-40B4-BE49-F238E27FC236}">
                <a16:creationId xmlns:a16="http://schemas.microsoft.com/office/drawing/2014/main" id="{70771E8D-7FFE-4647-AE70-D4658803E3FC}"/>
              </a:ext>
            </a:extLst>
          </p:cNvPr>
          <p:cNvSpPr>
            <a:spLocks noGrp="1"/>
          </p:cNvSpPr>
          <p:nvPr>
            <p:ph idx="1"/>
          </p:nvPr>
        </p:nvSpPr>
        <p:spPr>
          <a:xfrm>
            <a:off x="213065" y="2130642"/>
            <a:ext cx="11842812" cy="4727358"/>
          </a:xfrm>
        </p:spPr>
        <p:txBody>
          <a:bodyPr/>
          <a:lstStyle/>
          <a:p>
            <a:pPr marL="0" indent="0">
              <a:buNone/>
            </a:pPr>
            <a:r>
              <a:rPr lang="en-US" dirty="0"/>
              <a:t>Q1) - How do university students perceive the value and influence of celebrities’ contributions to mental ill-health discourses? </a:t>
            </a:r>
          </a:p>
          <a:p>
            <a:pPr marL="0" indent="0">
              <a:buNone/>
            </a:pPr>
            <a:endParaRPr lang="en-US" dirty="0"/>
          </a:p>
          <a:p>
            <a:pPr marL="0" indent="0">
              <a:buNone/>
            </a:pPr>
            <a:r>
              <a:rPr lang="en-US" dirty="0"/>
              <a:t>Q2) - Does the engagement of particular types of celebrities increase interest in, and engagement with, mental health support services? </a:t>
            </a:r>
          </a:p>
          <a:p>
            <a:pPr marL="0" indent="0">
              <a:buNone/>
            </a:pPr>
            <a:endParaRPr lang="en-GB" dirty="0"/>
          </a:p>
          <a:p>
            <a:pPr marL="0" indent="0">
              <a:buNone/>
            </a:pPr>
            <a:r>
              <a:rPr lang="en-GB" dirty="0"/>
              <a:t>Q3) - </a:t>
            </a:r>
            <a:r>
              <a:rPr lang="en-US" dirty="0"/>
              <a:t>Can the presence of individuals of public interest, or celebrities, increase engagement in mental health initiatives? </a:t>
            </a:r>
          </a:p>
          <a:p>
            <a:pPr marL="0" indent="0">
              <a:buNone/>
            </a:pPr>
            <a:endParaRPr lang="en-US" dirty="0"/>
          </a:p>
          <a:p>
            <a:pPr marL="0" indent="0">
              <a:buNone/>
            </a:pPr>
            <a:r>
              <a:rPr lang="en-US" dirty="0"/>
              <a:t>Q4) - If a celebrity was publicly experiencing a challenging situation, or difficult set of circumstances, would it encourage people to recognise their own needs? </a:t>
            </a:r>
          </a:p>
        </p:txBody>
      </p:sp>
    </p:spTree>
    <p:extLst>
      <p:ext uri="{BB962C8B-B14F-4D97-AF65-F5344CB8AC3E}">
        <p14:creationId xmlns:p14="http://schemas.microsoft.com/office/powerpoint/2010/main" val="3058369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75BB8-15C5-4AE1-B776-85C08F8CAD8D}"/>
              </a:ext>
            </a:extLst>
          </p:cNvPr>
          <p:cNvSpPr>
            <a:spLocks noGrp="1"/>
          </p:cNvSpPr>
          <p:nvPr>
            <p:ph type="title"/>
          </p:nvPr>
        </p:nvSpPr>
        <p:spPr/>
        <p:txBody>
          <a:bodyPr/>
          <a:lstStyle/>
          <a:p>
            <a:r>
              <a:rPr lang="en-US" dirty="0"/>
              <a:t>Study Hypothesis</a:t>
            </a:r>
            <a:endParaRPr lang="en-GB" dirty="0"/>
          </a:p>
        </p:txBody>
      </p:sp>
      <p:sp>
        <p:nvSpPr>
          <p:cNvPr id="3" name="Content Placeholder 2">
            <a:extLst>
              <a:ext uri="{FF2B5EF4-FFF2-40B4-BE49-F238E27FC236}">
                <a16:creationId xmlns:a16="http://schemas.microsoft.com/office/drawing/2014/main" id="{9CBF02E7-21F3-4547-8FBD-7E36E6D5127E}"/>
              </a:ext>
            </a:extLst>
          </p:cNvPr>
          <p:cNvSpPr>
            <a:spLocks noGrp="1"/>
          </p:cNvSpPr>
          <p:nvPr>
            <p:ph idx="1"/>
          </p:nvPr>
        </p:nvSpPr>
        <p:spPr/>
        <p:txBody>
          <a:bodyPr/>
          <a:lstStyle/>
          <a:p>
            <a:r>
              <a:rPr lang="en-US" dirty="0"/>
              <a:t>It was hypothesised that undergraduate university students, would have a positive perception in regard to the value of celebrity contribution and influence on the topic. </a:t>
            </a:r>
          </a:p>
        </p:txBody>
      </p:sp>
    </p:spTree>
    <p:extLst>
      <p:ext uri="{BB962C8B-B14F-4D97-AF65-F5344CB8AC3E}">
        <p14:creationId xmlns:p14="http://schemas.microsoft.com/office/powerpoint/2010/main" val="19364535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9F25C-D5C1-4FC3-AADE-9DEFB3DBADBC}"/>
              </a:ext>
            </a:extLst>
          </p:cNvPr>
          <p:cNvSpPr>
            <a:spLocks noGrp="1"/>
          </p:cNvSpPr>
          <p:nvPr>
            <p:ph type="title"/>
          </p:nvPr>
        </p:nvSpPr>
        <p:spPr/>
        <p:txBody>
          <a:bodyPr/>
          <a:lstStyle/>
          <a:p>
            <a:r>
              <a:rPr lang="en-US" dirty="0"/>
              <a:t>Methods Used</a:t>
            </a:r>
            <a:endParaRPr lang="en-GB" dirty="0"/>
          </a:p>
        </p:txBody>
      </p:sp>
      <p:sp>
        <p:nvSpPr>
          <p:cNvPr id="3" name="Content Placeholder 2">
            <a:extLst>
              <a:ext uri="{FF2B5EF4-FFF2-40B4-BE49-F238E27FC236}">
                <a16:creationId xmlns:a16="http://schemas.microsoft.com/office/drawing/2014/main" id="{9211C5DC-5E7E-4BE3-9456-400E15040B50}"/>
              </a:ext>
            </a:extLst>
          </p:cNvPr>
          <p:cNvSpPr>
            <a:spLocks noGrp="1"/>
          </p:cNvSpPr>
          <p:nvPr>
            <p:ph idx="1"/>
          </p:nvPr>
        </p:nvSpPr>
        <p:spPr>
          <a:xfrm>
            <a:off x="680321" y="2336873"/>
            <a:ext cx="9613861" cy="4294746"/>
          </a:xfrm>
        </p:spPr>
        <p:txBody>
          <a:bodyPr>
            <a:normAutofit/>
          </a:bodyPr>
          <a:lstStyle/>
          <a:p>
            <a:pPr marL="0" indent="0">
              <a:buNone/>
            </a:pPr>
            <a:r>
              <a:rPr lang="en-US" dirty="0"/>
              <a:t>Form of data collected </a:t>
            </a:r>
          </a:p>
          <a:p>
            <a:r>
              <a:rPr lang="en-US" dirty="0"/>
              <a:t>Qualitative data  </a:t>
            </a:r>
          </a:p>
          <a:p>
            <a:pPr marL="0" indent="0">
              <a:buNone/>
            </a:pPr>
            <a:endParaRPr lang="en-US" dirty="0"/>
          </a:p>
          <a:p>
            <a:pPr marL="0" indent="0">
              <a:buNone/>
            </a:pPr>
            <a:r>
              <a:rPr lang="en-US" dirty="0"/>
              <a:t>How the data was gathered </a:t>
            </a:r>
          </a:p>
          <a:p>
            <a:r>
              <a:rPr lang="en-US" dirty="0"/>
              <a:t>Focus Group </a:t>
            </a:r>
          </a:p>
          <a:p>
            <a:endParaRPr lang="en-US" dirty="0"/>
          </a:p>
          <a:p>
            <a:pPr marL="0" indent="0">
              <a:buNone/>
            </a:pPr>
            <a:r>
              <a:rPr lang="en-US" dirty="0"/>
              <a:t>How the data was analysed</a:t>
            </a:r>
          </a:p>
          <a:p>
            <a:r>
              <a:rPr lang="en-US" dirty="0"/>
              <a:t>Thematic Analysis </a:t>
            </a:r>
          </a:p>
          <a:p>
            <a:pPr marL="0" indent="0">
              <a:buNone/>
            </a:pPr>
            <a:endParaRPr lang="en-US" dirty="0"/>
          </a:p>
          <a:p>
            <a:endParaRPr lang="en-GB" dirty="0"/>
          </a:p>
        </p:txBody>
      </p:sp>
    </p:spTree>
    <p:extLst>
      <p:ext uri="{BB962C8B-B14F-4D97-AF65-F5344CB8AC3E}">
        <p14:creationId xmlns:p14="http://schemas.microsoft.com/office/powerpoint/2010/main" val="37936523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49F5D-2477-49D4-ACB7-5AAAE58EC23F}"/>
              </a:ext>
            </a:extLst>
          </p:cNvPr>
          <p:cNvSpPr>
            <a:spLocks noGrp="1"/>
          </p:cNvSpPr>
          <p:nvPr>
            <p:ph type="title"/>
          </p:nvPr>
        </p:nvSpPr>
        <p:spPr/>
        <p:txBody>
          <a:bodyPr/>
          <a:lstStyle/>
          <a:p>
            <a:r>
              <a:rPr lang="en-US" dirty="0"/>
              <a:t>Results &amp; Main Findings </a:t>
            </a:r>
            <a:endParaRPr lang="en-GB" dirty="0"/>
          </a:p>
        </p:txBody>
      </p:sp>
      <p:sp>
        <p:nvSpPr>
          <p:cNvPr id="3" name="Content Placeholder 2">
            <a:extLst>
              <a:ext uri="{FF2B5EF4-FFF2-40B4-BE49-F238E27FC236}">
                <a16:creationId xmlns:a16="http://schemas.microsoft.com/office/drawing/2014/main" id="{CEDC8F66-F95C-445A-8449-E3257DAE6927}"/>
              </a:ext>
            </a:extLst>
          </p:cNvPr>
          <p:cNvSpPr>
            <a:spLocks noGrp="1"/>
          </p:cNvSpPr>
          <p:nvPr>
            <p:ph idx="1"/>
          </p:nvPr>
        </p:nvSpPr>
        <p:spPr>
          <a:xfrm>
            <a:off x="680321" y="2086252"/>
            <a:ext cx="9613861" cy="4705165"/>
          </a:xfrm>
        </p:spPr>
        <p:txBody>
          <a:bodyPr/>
          <a:lstStyle/>
          <a:p>
            <a:r>
              <a:rPr lang="en-US" dirty="0"/>
              <a:t>The hypothesis </a:t>
            </a:r>
            <a:r>
              <a:rPr lang="en-US" b="1" i="1" dirty="0"/>
              <a:t>was proven </a:t>
            </a:r>
            <a:endParaRPr lang="en-GB" b="1" i="1" dirty="0"/>
          </a:p>
          <a:p>
            <a:pPr marL="0" indent="0">
              <a:buNone/>
            </a:pPr>
            <a:r>
              <a:rPr lang="en-GB" dirty="0"/>
              <a:t>Four Superordinate Themes were established;</a:t>
            </a:r>
          </a:p>
          <a:p>
            <a:pPr marL="457200" indent="-457200">
              <a:buFont typeface="+mj-lt"/>
              <a:buAutoNum type="arabicPeriod"/>
            </a:pPr>
            <a:endParaRPr lang="en-GB" dirty="0"/>
          </a:p>
          <a:p>
            <a:pPr marL="457200" indent="-457200">
              <a:buFont typeface="+mj-lt"/>
              <a:buAutoNum type="arabicPeriod"/>
            </a:pPr>
            <a:r>
              <a:rPr lang="en-GB" dirty="0"/>
              <a:t>Celebrities highly regarded </a:t>
            </a:r>
          </a:p>
          <a:p>
            <a:pPr marL="457200" indent="-457200">
              <a:buFont typeface="+mj-lt"/>
              <a:buAutoNum type="arabicPeriod"/>
            </a:pPr>
            <a:endParaRPr lang="en-GB" dirty="0"/>
          </a:p>
          <a:p>
            <a:pPr marL="457200" indent="-457200">
              <a:buFont typeface="+mj-lt"/>
              <a:buAutoNum type="arabicPeriod"/>
            </a:pPr>
            <a:r>
              <a:rPr lang="en-GB" dirty="0"/>
              <a:t>Celebrity involvement valued</a:t>
            </a:r>
          </a:p>
          <a:p>
            <a:pPr marL="457200" indent="-457200">
              <a:buFont typeface="+mj-lt"/>
              <a:buAutoNum type="arabicPeriod"/>
            </a:pPr>
            <a:endParaRPr lang="en-GB" dirty="0"/>
          </a:p>
          <a:p>
            <a:pPr marL="457200" indent="-457200">
              <a:buFont typeface="+mj-lt"/>
              <a:buAutoNum type="arabicPeriod"/>
            </a:pPr>
            <a:r>
              <a:rPr lang="en-GB" dirty="0"/>
              <a:t>Involving interests is beneficial</a:t>
            </a:r>
          </a:p>
          <a:p>
            <a:pPr marL="457200" indent="-457200">
              <a:buFont typeface="+mj-lt"/>
              <a:buAutoNum type="arabicPeriod"/>
            </a:pPr>
            <a:endParaRPr lang="en-GB" dirty="0"/>
          </a:p>
          <a:p>
            <a:pPr marL="457200" indent="-457200">
              <a:buFont typeface="+mj-lt"/>
              <a:buAutoNum type="arabicPeriod"/>
            </a:pPr>
            <a:r>
              <a:rPr lang="en-US" dirty="0"/>
              <a:t>Celebrities from an area of interest can engage people</a:t>
            </a:r>
            <a:endParaRPr lang="en-GB" dirty="0"/>
          </a:p>
          <a:p>
            <a:pPr marL="457200" indent="-457200">
              <a:buFont typeface="+mj-lt"/>
              <a:buAutoNum type="arabicPeriod"/>
            </a:pPr>
            <a:endParaRPr lang="en-GB" dirty="0"/>
          </a:p>
          <a:p>
            <a:pPr marL="457200" indent="-457200">
              <a:buFont typeface="+mj-lt"/>
              <a:buAutoNum type="arabicPeriod"/>
            </a:pPr>
            <a:endParaRPr lang="en-US" dirty="0"/>
          </a:p>
        </p:txBody>
      </p:sp>
    </p:spTree>
    <p:extLst>
      <p:ext uri="{BB962C8B-B14F-4D97-AF65-F5344CB8AC3E}">
        <p14:creationId xmlns:p14="http://schemas.microsoft.com/office/powerpoint/2010/main" val="12381032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A33AB-8868-40D8-BA30-F7DE78953AF4}"/>
              </a:ext>
            </a:extLst>
          </p:cNvPr>
          <p:cNvSpPr>
            <a:spLocks noGrp="1"/>
          </p:cNvSpPr>
          <p:nvPr>
            <p:ph type="title"/>
          </p:nvPr>
        </p:nvSpPr>
        <p:spPr/>
        <p:txBody>
          <a:bodyPr/>
          <a:lstStyle/>
          <a:p>
            <a:r>
              <a:rPr lang="en-GB" dirty="0"/>
              <a:t>Results &amp; Main Findings </a:t>
            </a:r>
          </a:p>
        </p:txBody>
      </p:sp>
      <p:sp>
        <p:nvSpPr>
          <p:cNvPr id="3" name="Content Placeholder 2">
            <a:extLst>
              <a:ext uri="{FF2B5EF4-FFF2-40B4-BE49-F238E27FC236}">
                <a16:creationId xmlns:a16="http://schemas.microsoft.com/office/drawing/2014/main" id="{C0F620CF-D657-4ABA-B902-999338CD534B}"/>
              </a:ext>
            </a:extLst>
          </p:cNvPr>
          <p:cNvSpPr>
            <a:spLocks noGrp="1"/>
          </p:cNvSpPr>
          <p:nvPr>
            <p:ph idx="1"/>
          </p:nvPr>
        </p:nvSpPr>
        <p:spPr>
          <a:xfrm>
            <a:off x="142043" y="2041864"/>
            <a:ext cx="11860567" cy="4816136"/>
          </a:xfrm>
        </p:spPr>
        <p:txBody>
          <a:bodyPr>
            <a:normAutofit fontScale="85000" lnSpcReduction="10000"/>
          </a:bodyPr>
          <a:lstStyle/>
          <a:p>
            <a:pPr marL="0" indent="0">
              <a:buNone/>
            </a:pPr>
            <a:r>
              <a:rPr lang="en-US" sz="3200" dirty="0"/>
              <a:t>Answers to Research Questions </a:t>
            </a:r>
          </a:p>
          <a:p>
            <a:pPr marL="0" indent="0">
              <a:buNone/>
            </a:pPr>
            <a:r>
              <a:rPr lang="en-US" sz="2600" dirty="0"/>
              <a:t>Q1) – The study established that undergraduate university students, perceive celebrity contribution and influence on the topic of mental ill-health positively. </a:t>
            </a:r>
          </a:p>
          <a:p>
            <a:pPr marL="0" indent="0">
              <a:buNone/>
            </a:pPr>
            <a:endParaRPr lang="en-US" sz="2600" dirty="0"/>
          </a:p>
          <a:p>
            <a:pPr marL="0" indent="0">
              <a:buNone/>
            </a:pPr>
            <a:r>
              <a:rPr lang="en-US" sz="2600" dirty="0"/>
              <a:t>Q2 – It was found that the type of celebrity, who would be best placed to boost engagement with mental health support services, are celebrities from people’s own areas of interest. </a:t>
            </a:r>
          </a:p>
          <a:p>
            <a:pPr marL="0" indent="0">
              <a:buNone/>
            </a:pPr>
            <a:endParaRPr lang="en-US" sz="2600" dirty="0"/>
          </a:p>
          <a:p>
            <a:pPr marL="0" indent="0">
              <a:buNone/>
            </a:pPr>
            <a:r>
              <a:rPr lang="en-US" sz="2600" dirty="0"/>
              <a:t>Q3 - It was established that the presence of celebrities in such initiatives, does increase interest in mental health and it was believed that this can, in turn, boost engagement in such initiatives. </a:t>
            </a:r>
          </a:p>
          <a:p>
            <a:pPr marL="0" indent="0">
              <a:buNone/>
            </a:pPr>
            <a:endParaRPr lang="en-US" sz="2600" dirty="0"/>
          </a:p>
          <a:p>
            <a:pPr marL="0" indent="0">
              <a:buNone/>
            </a:pPr>
            <a:r>
              <a:rPr lang="en-US" sz="2600" dirty="0"/>
              <a:t>Q4) – It was felt that people would look to celebrities to see how they were dealing with difficult situations or circumstances, and this could encourage them to seek help from and engage with, mental health services. </a:t>
            </a:r>
            <a:endParaRPr lang="en-GB" sz="2600" dirty="0"/>
          </a:p>
        </p:txBody>
      </p:sp>
    </p:spTree>
    <p:extLst>
      <p:ext uri="{BB962C8B-B14F-4D97-AF65-F5344CB8AC3E}">
        <p14:creationId xmlns:p14="http://schemas.microsoft.com/office/powerpoint/2010/main" val="37303655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1AC4F-D12F-4360-9543-5129C1821F32}"/>
              </a:ext>
            </a:extLst>
          </p:cNvPr>
          <p:cNvSpPr>
            <a:spLocks noGrp="1"/>
          </p:cNvSpPr>
          <p:nvPr>
            <p:ph type="title"/>
          </p:nvPr>
        </p:nvSpPr>
        <p:spPr/>
        <p:txBody>
          <a:bodyPr/>
          <a:lstStyle/>
          <a:p>
            <a:r>
              <a:rPr lang="en-US" dirty="0"/>
              <a:t>Conclusion </a:t>
            </a:r>
            <a:endParaRPr lang="en-GB" dirty="0"/>
          </a:p>
        </p:txBody>
      </p:sp>
      <p:sp>
        <p:nvSpPr>
          <p:cNvPr id="3" name="Content Placeholder 2">
            <a:extLst>
              <a:ext uri="{FF2B5EF4-FFF2-40B4-BE49-F238E27FC236}">
                <a16:creationId xmlns:a16="http://schemas.microsoft.com/office/drawing/2014/main" id="{3BDB04C5-5786-41C2-BB4F-0144243F52B1}"/>
              </a:ext>
            </a:extLst>
          </p:cNvPr>
          <p:cNvSpPr>
            <a:spLocks noGrp="1"/>
          </p:cNvSpPr>
          <p:nvPr>
            <p:ph idx="1"/>
          </p:nvPr>
        </p:nvSpPr>
        <p:spPr/>
        <p:txBody>
          <a:bodyPr/>
          <a:lstStyle/>
          <a:p>
            <a:r>
              <a:rPr lang="en-US" dirty="0"/>
              <a:t>From the study, it can be concluded that undergraduate university students, perceive celebrity contributions and influence regarding the topic of mental ill-health positively, and to be of value. </a:t>
            </a:r>
          </a:p>
          <a:p>
            <a:endParaRPr lang="en-US" dirty="0"/>
          </a:p>
          <a:p>
            <a:r>
              <a:rPr lang="en-US" dirty="0"/>
              <a:t>This is reflected through the superordinate themes that were established. </a:t>
            </a:r>
            <a:endParaRPr lang="en-GB" dirty="0"/>
          </a:p>
        </p:txBody>
      </p:sp>
    </p:spTree>
    <p:extLst>
      <p:ext uri="{BB962C8B-B14F-4D97-AF65-F5344CB8AC3E}">
        <p14:creationId xmlns:p14="http://schemas.microsoft.com/office/powerpoint/2010/main" val="19454562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AAD7E-8415-4C8F-8BFB-2839B02D8133}"/>
              </a:ext>
            </a:extLst>
          </p:cNvPr>
          <p:cNvSpPr>
            <a:spLocks noGrp="1"/>
          </p:cNvSpPr>
          <p:nvPr>
            <p:ph type="title"/>
          </p:nvPr>
        </p:nvSpPr>
        <p:spPr/>
        <p:txBody>
          <a:bodyPr/>
          <a:lstStyle/>
          <a:p>
            <a:r>
              <a:rPr lang="en-US" dirty="0"/>
              <a:t>What does this study add to the topic area?</a:t>
            </a:r>
            <a:endParaRPr lang="en-GB" dirty="0"/>
          </a:p>
        </p:txBody>
      </p:sp>
      <p:sp>
        <p:nvSpPr>
          <p:cNvPr id="3" name="Content Placeholder 2">
            <a:extLst>
              <a:ext uri="{FF2B5EF4-FFF2-40B4-BE49-F238E27FC236}">
                <a16:creationId xmlns:a16="http://schemas.microsoft.com/office/drawing/2014/main" id="{7A578B22-5B16-44D2-8D62-5A57889EAAC3}"/>
              </a:ext>
            </a:extLst>
          </p:cNvPr>
          <p:cNvSpPr>
            <a:spLocks noGrp="1"/>
          </p:cNvSpPr>
          <p:nvPr>
            <p:ph idx="1"/>
          </p:nvPr>
        </p:nvSpPr>
        <p:spPr>
          <a:xfrm>
            <a:off x="115410" y="1997476"/>
            <a:ext cx="12002609" cy="4860524"/>
          </a:xfrm>
        </p:spPr>
        <p:txBody>
          <a:bodyPr>
            <a:normAutofit lnSpcReduction="10000"/>
          </a:bodyPr>
          <a:lstStyle/>
          <a:p>
            <a:pPr marL="0" indent="0" algn="just">
              <a:buNone/>
            </a:pPr>
            <a:r>
              <a:rPr lang="en-US" sz="3200" dirty="0"/>
              <a:t>Confirms previous research findings</a:t>
            </a:r>
          </a:p>
          <a:p>
            <a:pPr algn="just"/>
            <a:r>
              <a:rPr lang="en-US" dirty="0"/>
              <a:t>Franssen (2019), Hughes (2019), Lockwood et al., (2002) &amp; Lockwood et al., (2004).</a:t>
            </a:r>
          </a:p>
          <a:p>
            <a:pPr marL="0" indent="0" algn="just">
              <a:buNone/>
            </a:pPr>
            <a:endParaRPr lang="en-US" sz="3200" dirty="0"/>
          </a:p>
          <a:p>
            <a:pPr marL="0" indent="0" algn="just">
              <a:buNone/>
            </a:pPr>
            <a:r>
              <a:rPr lang="en-US" sz="3200" dirty="0"/>
              <a:t>Provides evidence in support of an existing psychological theory</a:t>
            </a:r>
          </a:p>
          <a:p>
            <a:pPr algn="just"/>
            <a:r>
              <a:rPr lang="en-US" dirty="0"/>
              <a:t>Social Identity Theory (Tajfel,1978).</a:t>
            </a:r>
          </a:p>
          <a:p>
            <a:pPr marL="0" indent="0" algn="just">
              <a:buNone/>
            </a:pPr>
            <a:endParaRPr lang="en-US" dirty="0"/>
          </a:p>
          <a:p>
            <a:pPr marL="0" indent="0" algn="just">
              <a:buNone/>
            </a:pPr>
            <a:r>
              <a:rPr lang="en-US" sz="3200" dirty="0"/>
              <a:t>Unifies different areas of the topic</a:t>
            </a:r>
          </a:p>
          <a:p>
            <a:pPr algn="just"/>
            <a:r>
              <a:rPr lang="en-US" dirty="0"/>
              <a:t>It brings together the interest in celebrity discourse, and the cultivation of interests, as one concept – that involving celebrities that are of interest to an individual, in any mental ill-health prevention or treatment aimed at them, can be beneficial. </a:t>
            </a:r>
          </a:p>
        </p:txBody>
      </p:sp>
    </p:spTree>
    <p:extLst>
      <p:ext uri="{BB962C8B-B14F-4D97-AF65-F5344CB8AC3E}">
        <p14:creationId xmlns:p14="http://schemas.microsoft.com/office/powerpoint/2010/main" val="5265322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FA97E-FA7D-4966-BCC2-84892298AC9C}"/>
              </a:ext>
            </a:extLst>
          </p:cNvPr>
          <p:cNvSpPr>
            <a:spLocks noGrp="1"/>
          </p:cNvSpPr>
          <p:nvPr>
            <p:ph type="title"/>
          </p:nvPr>
        </p:nvSpPr>
        <p:spPr/>
        <p:txBody>
          <a:bodyPr/>
          <a:lstStyle/>
          <a:p>
            <a:r>
              <a:rPr lang="en-US" dirty="0"/>
              <a:t>Future Recommendations </a:t>
            </a:r>
            <a:endParaRPr lang="en-GB" dirty="0"/>
          </a:p>
        </p:txBody>
      </p:sp>
      <p:sp>
        <p:nvSpPr>
          <p:cNvPr id="3" name="Content Placeholder 2">
            <a:extLst>
              <a:ext uri="{FF2B5EF4-FFF2-40B4-BE49-F238E27FC236}">
                <a16:creationId xmlns:a16="http://schemas.microsoft.com/office/drawing/2014/main" id="{06CC21D6-8EF1-4CBB-BCDA-4073B6A6D5C2}"/>
              </a:ext>
            </a:extLst>
          </p:cNvPr>
          <p:cNvSpPr>
            <a:spLocks noGrp="1"/>
          </p:cNvSpPr>
          <p:nvPr>
            <p:ph idx="1"/>
          </p:nvPr>
        </p:nvSpPr>
        <p:spPr>
          <a:xfrm>
            <a:off x="680321" y="2041864"/>
            <a:ext cx="9613861" cy="4714043"/>
          </a:xfrm>
        </p:spPr>
        <p:txBody>
          <a:bodyPr>
            <a:normAutofit lnSpcReduction="10000"/>
          </a:bodyPr>
          <a:lstStyle/>
          <a:p>
            <a:pPr marL="0" indent="0">
              <a:buNone/>
            </a:pPr>
            <a:r>
              <a:rPr lang="en-US" sz="3200" dirty="0"/>
              <a:t>   Potential future research could investigate…</a:t>
            </a:r>
          </a:p>
          <a:p>
            <a:r>
              <a:rPr lang="en-US" dirty="0"/>
              <a:t>The presence of people’s areas of interests in prevention and treatment of mental ill-health, without contribution and influence from celebrities within those specific fields. </a:t>
            </a:r>
          </a:p>
          <a:p>
            <a:r>
              <a:rPr lang="en-US" dirty="0"/>
              <a:t>The value of contributions and influence of non-celebrities speaking out on the on the topic of mental ill-health could also be investigated. </a:t>
            </a:r>
          </a:p>
          <a:p>
            <a:r>
              <a:rPr lang="en-US" dirty="0"/>
              <a:t>Whether celebrities from certain specific areas of interest, or fields, are particularly beneficial, when contributing towards, or seeking to influence the topic of mental ill-health. </a:t>
            </a:r>
          </a:p>
          <a:p>
            <a:r>
              <a:rPr lang="en-US" dirty="0"/>
              <a:t>If there are any differences as to how people perceive the value of celebrity contribution and influence on the subject of mental ill-health, depending on their background and characteristics.</a:t>
            </a:r>
            <a:endParaRPr lang="en-GB" dirty="0"/>
          </a:p>
        </p:txBody>
      </p:sp>
    </p:spTree>
    <p:extLst>
      <p:ext uri="{BB962C8B-B14F-4D97-AF65-F5344CB8AC3E}">
        <p14:creationId xmlns:p14="http://schemas.microsoft.com/office/powerpoint/2010/main" val="23212955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F0F49-81D2-4F72-A01C-7DF2156476A5}"/>
              </a:ext>
            </a:extLst>
          </p:cNvPr>
          <p:cNvSpPr>
            <a:spLocks noGrp="1"/>
          </p:cNvSpPr>
          <p:nvPr>
            <p:ph type="title"/>
          </p:nvPr>
        </p:nvSpPr>
        <p:spPr/>
        <p:txBody>
          <a:bodyPr/>
          <a:lstStyle/>
          <a:p>
            <a:r>
              <a:rPr lang="en-US" dirty="0"/>
              <a:t>Researcher Reflections </a:t>
            </a:r>
            <a:endParaRPr lang="en-GB" dirty="0"/>
          </a:p>
        </p:txBody>
      </p:sp>
      <p:sp>
        <p:nvSpPr>
          <p:cNvPr id="3" name="Content Placeholder 2">
            <a:extLst>
              <a:ext uri="{FF2B5EF4-FFF2-40B4-BE49-F238E27FC236}">
                <a16:creationId xmlns:a16="http://schemas.microsoft.com/office/drawing/2014/main" id="{D1EDE7FE-ACB8-41C3-A635-D05C66123FEC}"/>
              </a:ext>
            </a:extLst>
          </p:cNvPr>
          <p:cNvSpPr>
            <a:spLocks noGrp="1"/>
          </p:cNvSpPr>
          <p:nvPr>
            <p:ph idx="1"/>
          </p:nvPr>
        </p:nvSpPr>
        <p:spPr>
          <a:xfrm>
            <a:off x="152401" y="1394882"/>
            <a:ext cx="4572000" cy="5215468"/>
          </a:xfrm>
        </p:spPr>
        <p:txBody>
          <a:bodyPr>
            <a:normAutofit/>
          </a:bodyPr>
          <a:lstStyle/>
          <a:p>
            <a:pPr marL="0" indent="0" algn="ctr">
              <a:buNone/>
            </a:pPr>
            <a:endParaRPr lang="en-GB" sz="2800" b="1" u="sng" dirty="0"/>
          </a:p>
          <a:p>
            <a:pPr marL="0" indent="0" algn="ctr">
              <a:buNone/>
            </a:pPr>
            <a:r>
              <a:rPr lang="en-GB" sz="2800" b="1" u="sng" dirty="0"/>
              <a:t>Positives</a:t>
            </a:r>
            <a:endParaRPr lang="en-GB" dirty="0"/>
          </a:p>
          <a:p>
            <a:r>
              <a:rPr lang="en-GB" dirty="0"/>
              <a:t>An interesting and relevant topic to study.</a:t>
            </a:r>
          </a:p>
          <a:p>
            <a:pPr marL="0" indent="0">
              <a:buNone/>
            </a:pPr>
            <a:endParaRPr lang="en-GB" dirty="0"/>
          </a:p>
          <a:p>
            <a:r>
              <a:rPr lang="en-GB" dirty="0"/>
              <a:t>Research findings that can potentially benefit lots of people – particularly young people.</a:t>
            </a:r>
          </a:p>
          <a:p>
            <a:endParaRPr lang="en-GB" dirty="0"/>
          </a:p>
          <a:p>
            <a:r>
              <a:rPr lang="en-GB" dirty="0"/>
              <a:t>Facilitating a focus group was an insightful experience.</a:t>
            </a:r>
          </a:p>
        </p:txBody>
      </p:sp>
      <p:sp>
        <p:nvSpPr>
          <p:cNvPr id="5" name="TextBox 4">
            <a:extLst>
              <a:ext uri="{FF2B5EF4-FFF2-40B4-BE49-F238E27FC236}">
                <a16:creationId xmlns:a16="http://schemas.microsoft.com/office/drawing/2014/main" id="{EB03D1C4-8C23-4B7F-881A-AF00F22DA18D}"/>
              </a:ext>
            </a:extLst>
          </p:cNvPr>
          <p:cNvSpPr txBox="1"/>
          <p:nvPr/>
        </p:nvSpPr>
        <p:spPr>
          <a:xfrm>
            <a:off x="5553927" y="1483047"/>
            <a:ext cx="4910667" cy="6771084"/>
          </a:xfrm>
          <a:prstGeom prst="rect">
            <a:avLst/>
          </a:prstGeom>
          <a:noFill/>
        </p:spPr>
        <p:txBody>
          <a:bodyPr wrap="square" rtlCol="0">
            <a:spAutoFit/>
          </a:bodyPr>
          <a:lstStyle/>
          <a:p>
            <a:pPr algn="ctr"/>
            <a:endParaRPr lang="en-US" sz="2800" b="1" u="sng" dirty="0"/>
          </a:p>
          <a:p>
            <a:pPr algn="ctr"/>
            <a:r>
              <a:rPr lang="en-US" sz="2800" b="1" u="sng" dirty="0"/>
              <a:t>Negatives</a:t>
            </a:r>
            <a:endParaRPr lang="en-US" dirty="0"/>
          </a:p>
          <a:p>
            <a:pPr marL="285750" indent="-285750">
              <a:buFont typeface="Arial" panose="020B0604020202020204" pitchFamily="34" charset="0"/>
              <a:buChar char="•"/>
            </a:pPr>
            <a:r>
              <a:rPr lang="en-US" sz="2400" dirty="0"/>
              <a:t>Lack of specific existing research on the topic. </a:t>
            </a:r>
          </a:p>
          <a:p>
            <a:endParaRPr lang="en-US" sz="2400" dirty="0"/>
          </a:p>
          <a:p>
            <a:endParaRPr lang="en-US" sz="2400" dirty="0"/>
          </a:p>
          <a:p>
            <a:pPr marL="342900" indent="-342900">
              <a:buFont typeface="Arial" panose="020B0604020202020204" pitchFamily="34" charset="0"/>
              <a:buChar char="•"/>
            </a:pPr>
            <a:r>
              <a:rPr lang="en-US" sz="2400" dirty="0"/>
              <a:t>A personal topic that can be hard to research.</a:t>
            </a:r>
          </a:p>
          <a:p>
            <a:endParaRPr lang="en-US" dirty="0"/>
          </a:p>
          <a:p>
            <a:endParaRPr lang="en-US" dirty="0"/>
          </a:p>
          <a:p>
            <a:endParaRPr lang="en-US" dirty="0"/>
          </a:p>
          <a:p>
            <a:pPr marL="285750" indent="-285750">
              <a:buFont typeface="Arial" panose="020B0604020202020204" pitchFamily="34" charset="0"/>
              <a:buChar char="•"/>
            </a:pPr>
            <a:r>
              <a:rPr lang="en-US" sz="2400" dirty="0"/>
              <a:t>Although interesting to do, focus groups take a long time to transcribe!</a:t>
            </a:r>
          </a:p>
          <a:p>
            <a:endParaRPr lang="en-US" dirty="0"/>
          </a:p>
          <a:p>
            <a:endParaRPr lang="en-US" dirty="0"/>
          </a:p>
          <a:p>
            <a:endParaRPr lang="en-US" dirty="0"/>
          </a:p>
          <a:p>
            <a:endParaRPr lang="en-US" dirty="0"/>
          </a:p>
          <a:p>
            <a:endParaRPr lang="en-US" dirty="0"/>
          </a:p>
          <a:p>
            <a:endParaRPr lang="en-GB" dirty="0"/>
          </a:p>
        </p:txBody>
      </p:sp>
    </p:spTree>
    <p:extLst>
      <p:ext uri="{BB962C8B-B14F-4D97-AF65-F5344CB8AC3E}">
        <p14:creationId xmlns:p14="http://schemas.microsoft.com/office/powerpoint/2010/main" val="20600116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01546-0C62-4877-BF85-8707183934E6}"/>
              </a:ext>
            </a:extLst>
          </p:cNvPr>
          <p:cNvSpPr>
            <a:spLocks noGrp="1"/>
          </p:cNvSpPr>
          <p:nvPr>
            <p:ph type="title"/>
          </p:nvPr>
        </p:nvSpPr>
        <p:spPr/>
        <p:txBody>
          <a:bodyPr/>
          <a:lstStyle/>
          <a:p>
            <a:r>
              <a:rPr lang="en-US" dirty="0"/>
              <a:t>References </a:t>
            </a:r>
            <a:endParaRPr lang="en-GB" dirty="0"/>
          </a:p>
        </p:txBody>
      </p:sp>
      <p:sp>
        <p:nvSpPr>
          <p:cNvPr id="3" name="Content Placeholder 2">
            <a:extLst>
              <a:ext uri="{FF2B5EF4-FFF2-40B4-BE49-F238E27FC236}">
                <a16:creationId xmlns:a16="http://schemas.microsoft.com/office/drawing/2014/main" id="{0A6B6AE3-0AEA-4C59-B1E4-59473AE62393}"/>
              </a:ext>
            </a:extLst>
          </p:cNvPr>
          <p:cNvSpPr>
            <a:spLocks noGrp="1"/>
          </p:cNvSpPr>
          <p:nvPr>
            <p:ph idx="1"/>
          </p:nvPr>
        </p:nvSpPr>
        <p:spPr>
          <a:xfrm>
            <a:off x="375521" y="1993972"/>
            <a:ext cx="11816479" cy="4864027"/>
          </a:xfrm>
        </p:spPr>
        <p:txBody>
          <a:bodyPr>
            <a:normAutofit fontScale="25000" lnSpcReduction="20000"/>
          </a:bodyPr>
          <a:lstStyle/>
          <a:p>
            <a:pPr marL="0" indent="0">
              <a:lnSpc>
                <a:spcPct val="200000"/>
              </a:lnSpc>
              <a:spcAft>
                <a:spcPts val="800"/>
              </a:spcAft>
              <a:buNone/>
            </a:pPr>
            <a:r>
              <a:rPr lang="en-GB" sz="4800" dirty="0">
                <a:solidFill>
                  <a:schemeClr val="bg1"/>
                </a:solidFill>
                <a:ea typeface="Calibri" panose="020F0502020204030204" pitchFamily="34" charset="0"/>
                <a:cs typeface="Times New Roman" panose="02020603050405020304" pitchFamily="18" charset="0"/>
              </a:rPr>
              <a:t>Beiser, M. (1974). Components and Correlates of Mental Well-Being. </a:t>
            </a:r>
            <a:r>
              <a:rPr lang="en-GB" sz="4800" i="1" dirty="0">
                <a:solidFill>
                  <a:schemeClr val="bg1"/>
                </a:solidFill>
                <a:ea typeface="Calibri" panose="020F0502020204030204" pitchFamily="34" charset="0"/>
                <a:cs typeface="Times New Roman" panose="02020603050405020304" pitchFamily="18" charset="0"/>
              </a:rPr>
              <a:t>Journal of Health and         </a:t>
            </a:r>
            <a:endParaRPr lang="en-GB" sz="4800" dirty="0">
              <a:solidFill>
                <a:schemeClr val="bg1"/>
              </a:solidFill>
              <a:ea typeface="Calibri" panose="020F0502020204030204" pitchFamily="34" charset="0"/>
              <a:cs typeface="Times New Roman" panose="02020603050405020304" pitchFamily="18" charset="0"/>
            </a:endParaRPr>
          </a:p>
          <a:p>
            <a:pPr marL="0" indent="0">
              <a:lnSpc>
                <a:spcPct val="200000"/>
              </a:lnSpc>
              <a:spcAft>
                <a:spcPts val="800"/>
              </a:spcAft>
              <a:buNone/>
            </a:pPr>
            <a:r>
              <a:rPr lang="en-GB" sz="4800" i="1" dirty="0">
                <a:solidFill>
                  <a:schemeClr val="bg1"/>
                </a:solidFill>
                <a:ea typeface="Calibri" panose="020F0502020204030204" pitchFamily="34" charset="0"/>
                <a:cs typeface="Times New Roman" panose="02020603050405020304" pitchFamily="18" charset="0"/>
              </a:rPr>
              <a:t>        Social Behavior, 15(4), 320-327</a:t>
            </a:r>
            <a:r>
              <a:rPr lang="en-GB" sz="4800" dirty="0">
                <a:solidFill>
                  <a:schemeClr val="bg1"/>
                </a:solidFill>
                <a:ea typeface="Calibri" panose="020F0502020204030204" pitchFamily="34" charset="0"/>
                <a:cs typeface="Times New Roman" panose="02020603050405020304" pitchFamily="18" charset="0"/>
              </a:rPr>
              <a:t>. Retrieved from</a:t>
            </a:r>
            <a:r>
              <a:rPr lang="en-GB" sz="4800" i="1" dirty="0">
                <a:solidFill>
                  <a:schemeClr val="bg1"/>
                </a:solidFill>
                <a:ea typeface="Calibri" panose="020F0502020204030204" pitchFamily="34" charset="0"/>
                <a:cs typeface="Times New Roman" panose="02020603050405020304" pitchFamily="18" charset="0"/>
              </a:rPr>
              <a:t> </a:t>
            </a:r>
            <a:r>
              <a:rPr lang="en-GB" sz="4800" u="sng" dirty="0">
                <a:solidFill>
                  <a:srgbClr val="0563C1"/>
                </a:solidFill>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www.jstor.org/stable/2137092</a:t>
            </a:r>
            <a:endParaRPr lang="en-GB" sz="4800" dirty="0">
              <a:ea typeface="Calibri" panose="020F0502020204030204" pitchFamily="34" charset="0"/>
              <a:cs typeface="Times New Roman" panose="02020603050405020304" pitchFamily="18" charset="0"/>
            </a:endParaRPr>
          </a:p>
          <a:p>
            <a:pPr marL="0" indent="0">
              <a:lnSpc>
                <a:spcPct val="200000"/>
              </a:lnSpc>
              <a:spcAft>
                <a:spcPts val="800"/>
              </a:spcAft>
              <a:buNone/>
            </a:pPr>
            <a:r>
              <a:rPr lang="en-GB" sz="4800" dirty="0">
                <a:solidFill>
                  <a:schemeClr val="bg1"/>
                </a:solidFill>
                <a:ea typeface="Calibri" panose="020F0502020204030204" pitchFamily="34" charset="0"/>
                <a:cs typeface="Times New Roman" panose="02020603050405020304" pitchFamily="18" charset="0"/>
              </a:rPr>
              <a:t>Davies, C., Knuiman, M., &amp; Rosenberg, M. (2015). The art of being mentally healthy: a study to quantify the relationship between recreational arts engagement</a:t>
            </a:r>
          </a:p>
          <a:p>
            <a:pPr marL="0" indent="0">
              <a:lnSpc>
                <a:spcPct val="200000"/>
              </a:lnSpc>
              <a:spcAft>
                <a:spcPts val="800"/>
              </a:spcAft>
              <a:buNone/>
            </a:pPr>
            <a:r>
              <a:rPr lang="en-GB" sz="4800" dirty="0">
                <a:solidFill>
                  <a:schemeClr val="bg1"/>
                </a:solidFill>
                <a:ea typeface="Calibri" panose="020F0502020204030204" pitchFamily="34" charset="0"/>
                <a:cs typeface="Times New Roman" panose="02020603050405020304" pitchFamily="18" charset="0"/>
              </a:rPr>
              <a:t>       </a:t>
            </a:r>
            <a:r>
              <a:rPr lang="en-US" sz="4800" dirty="0">
                <a:solidFill>
                  <a:schemeClr val="bg1"/>
                </a:solidFill>
                <a:ea typeface="Calibri" panose="020F0502020204030204" pitchFamily="34" charset="0"/>
                <a:cs typeface="Times New Roman" panose="02020603050405020304" pitchFamily="18" charset="0"/>
              </a:rPr>
              <a:t>and mental well- being in the general population. BMC public health, 16(1), 15.</a:t>
            </a:r>
          </a:p>
          <a:p>
            <a:pPr marL="0" indent="0">
              <a:lnSpc>
                <a:spcPct val="200000"/>
              </a:lnSpc>
              <a:spcAft>
                <a:spcPts val="800"/>
              </a:spcAft>
              <a:buNone/>
            </a:pPr>
            <a:r>
              <a:rPr lang="en-US" sz="4800" dirty="0">
                <a:solidFill>
                  <a:schemeClr val="bg1"/>
                </a:solidFill>
                <a:ea typeface="Calibri" panose="020F0502020204030204" pitchFamily="34" charset="0"/>
                <a:cs typeface="Times New Roman" panose="02020603050405020304" pitchFamily="18" charset="0"/>
              </a:rPr>
              <a:t>Dixon, L. B., Holoshitz, Y., &amp; Nossel, I. (2016). Treatment engagement of individuals </a:t>
            </a:r>
          </a:p>
          <a:p>
            <a:pPr marL="0" indent="0">
              <a:lnSpc>
                <a:spcPct val="200000"/>
              </a:lnSpc>
              <a:spcAft>
                <a:spcPts val="800"/>
              </a:spcAft>
              <a:buNone/>
            </a:pPr>
            <a:r>
              <a:rPr lang="en-US" sz="4800" dirty="0">
                <a:solidFill>
                  <a:schemeClr val="bg1"/>
                </a:solidFill>
                <a:ea typeface="Calibri" panose="020F0502020204030204" pitchFamily="34" charset="0"/>
                <a:cs typeface="Times New Roman" panose="02020603050405020304" pitchFamily="18" charset="0"/>
              </a:rPr>
              <a:t>       experiencing mental illness: review and update. World Psychiatry, 15(1), 13-20.</a:t>
            </a:r>
          </a:p>
          <a:p>
            <a:pPr marL="0" indent="0">
              <a:lnSpc>
                <a:spcPct val="200000"/>
              </a:lnSpc>
              <a:spcAft>
                <a:spcPts val="800"/>
              </a:spcAft>
              <a:buNone/>
            </a:pPr>
            <a:r>
              <a:rPr lang="en-US" sz="4800" dirty="0">
                <a:solidFill>
                  <a:schemeClr val="bg1"/>
                </a:solidFill>
                <a:ea typeface="Calibri" panose="020F0502020204030204" pitchFamily="34" charset="0"/>
                <a:cs typeface="Times New Roman" panose="02020603050405020304" pitchFamily="18" charset="0"/>
              </a:rPr>
              <a:t>Franssen, G. (2019). The celebritization of self-care: The celebrity health narrative of Demi </a:t>
            </a:r>
          </a:p>
          <a:p>
            <a:pPr marL="0" indent="0">
              <a:lnSpc>
                <a:spcPct val="200000"/>
              </a:lnSpc>
              <a:spcAft>
                <a:spcPts val="800"/>
              </a:spcAft>
              <a:buNone/>
            </a:pPr>
            <a:r>
              <a:rPr lang="en-US" sz="4800" dirty="0">
                <a:solidFill>
                  <a:schemeClr val="bg1"/>
                </a:solidFill>
                <a:ea typeface="Calibri" panose="020F0502020204030204" pitchFamily="34" charset="0"/>
                <a:cs typeface="Times New Roman" panose="02020603050405020304" pitchFamily="18" charset="0"/>
              </a:rPr>
              <a:t>        Lovato and the sickscape of mental illness. European Journal of Cultural Studies, </a:t>
            </a:r>
          </a:p>
          <a:p>
            <a:pPr marL="0" indent="0">
              <a:lnSpc>
                <a:spcPct val="200000"/>
              </a:lnSpc>
              <a:spcAft>
                <a:spcPts val="800"/>
              </a:spcAft>
              <a:buNone/>
            </a:pPr>
            <a:r>
              <a:rPr lang="en-GB" sz="14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13379906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231CB9E-9696-4CAF-9A55-831D557A9E3E}"/>
              </a:ext>
            </a:extLst>
          </p:cNvPr>
          <p:cNvSpPr>
            <a:spLocks noGrp="1"/>
          </p:cNvSpPr>
          <p:nvPr>
            <p:ph idx="1"/>
          </p:nvPr>
        </p:nvSpPr>
        <p:spPr>
          <a:xfrm>
            <a:off x="0" y="1971674"/>
            <a:ext cx="12106275" cy="4886325"/>
          </a:xfrm>
        </p:spPr>
        <p:txBody>
          <a:bodyPr/>
          <a:lstStyle/>
          <a:p>
            <a:pPr marL="0" indent="0">
              <a:buNone/>
            </a:pPr>
            <a:r>
              <a:rPr lang="en-US" sz="1200" dirty="0">
                <a:solidFill>
                  <a:schemeClr val="bg1"/>
                </a:solidFill>
              </a:rPr>
              <a:t>Hughes, R. (2019). Time to Change? A Qualitative Thematic Analysis Exploring Younger </a:t>
            </a:r>
          </a:p>
          <a:p>
            <a:pPr marL="0" indent="0">
              <a:buNone/>
            </a:pPr>
            <a:r>
              <a:rPr lang="en-US" sz="1200" dirty="0">
                <a:solidFill>
                  <a:schemeClr val="bg1"/>
                </a:solidFill>
              </a:rPr>
              <a:t>       People's Attitudes and Awareness of Mental Illness.</a:t>
            </a:r>
          </a:p>
          <a:p>
            <a:pPr marL="0" indent="0">
              <a:lnSpc>
                <a:spcPct val="200000"/>
              </a:lnSpc>
              <a:spcAft>
                <a:spcPts val="800"/>
              </a:spcAft>
              <a:buNone/>
            </a:pPr>
            <a:r>
              <a:rPr lang="en-GB" sz="12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Lockwod, P, Jordan. C.H., Kunda. Z. (2002). Motivation by Positive or Negative Role </a:t>
            </a:r>
            <a:endParaRPr lang="en-GB" sz="12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0" indent="0">
              <a:lnSpc>
                <a:spcPct val="200000"/>
              </a:lnSpc>
              <a:spcAft>
                <a:spcPts val="800"/>
              </a:spcAft>
              <a:buNone/>
            </a:pPr>
            <a:r>
              <a:rPr lang="en-GB" sz="12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Models: Regulatory focus determines who best will inspire.  </a:t>
            </a:r>
            <a:r>
              <a:rPr lang="en-GB" sz="12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Journal of Personality and </a:t>
            </a:r>
            <a:endParaRPr lang="en-GB" sz="12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0" indent="0">
              <a:lnSpc>
                <a:spcPct val="200000"/>
              </a:lnSpc>
              <a:spcAft>
                <a:spcPts val="800"/>
              </a:spcAft>
              <a:buNone/>
            </a:pPr>
            <a:r>
              <a:rPr lang="en-GB" sz="12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t>
            </a:r>
            <a:r>
              <a:rPr lang="en-GB" sz="12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Social</a:t>
            </a:r>
            <a:r>
              <a:rPr lang="en-GB" sz="12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t>
            </a:r>
            <a:r>
              <a:rPr lang="en-GB" sz="12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Psychology 83 (4)</a:t>
            </a:r>
            <a:r>
              <a:rPr lang="en-GB" sz="12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pp 845-864 </a:t>
            </a:r>
            <a:r>
              <a:rPr lang="en-GB" sz="12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http://doi.org/10.1037/0022-3514.83</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200000"/>
              </a:lnSpc>
              <a:spcAft>
                <a:spcPts val="800"/>
              </a:spcAft>
              <a:buNone/>
            </a:pPr>
            <a:r>
              <a:rPr lang="en-GB" sz="12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Lockwood. P., Sadler. P., Fyman. K., &amp; Tuck. S. (2004). To do or not to do: Using Positive </a:t>
            </a:r>
            <a:endParaRPr lang="en-GB" sz="12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0" indent="0">
              <a:lnSpc>
                <a:spcPct val="200000"/>
              </a:lnSpc>
              <a:spcAft>
                <a:spcPts val="800"/>
              </a:spcAft>
              <a:buNone/>
            </a:pPr>
            <a:r>
              <a:rPr lang="en-GB" sz="12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and Negative Role Models to Harness Motivation. </a:t>
            </a:r>
            <a:r>
              <a:rPr lang="en-GB" sz="12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Social Cognition Vol 22 (4)</a:t>
            </a:r>
            <a:r>
              <a:rPr lang="en-GB" sz="12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pp 422- </a:t>
            </a:r>
            <a:endParaRPr lang="en-GB" sz="12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0" indent="0">
              <a:lnSpc>
                <a:spcPct val="200000"/>
              </a:lnSpc>
              <a:spcAft>
                <a:spcPts val="800"/>
              </a:spcAft>
              <a:buNone/>
            </a:pPr>
            <a:r>
              <a:rPr lang="en-GB" sz="12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450 </a:t>
            </a:r>
            <a:r>
              <a:rPr lang="en-GB" sz="12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http://doi.org/10.1521/soco.22.4.422.38297</a:t>
            </a:r>
            <a:endParaRPr lang="en-GB" sz="12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endParaRPr>
          </a:p>
          <a:p>
            <a:pPr marL="0" indent="0">
              <a:lnSpc>
                <a:spcPct val="200000"/>
              </a:lnSpc>
              <a:spcAft>
                <a:spcPts val="800"/>
              </a:spcAft>
              <a:buNone/>
            </a:pPr>
            <a:r>
              <a:rPr lang="en-GB" sz="1200" dirty="0">
                <a:solidFill>
                  <a:schemeClr val="bg1"/>
                </a:solidFill>
                <a:ea typeface="Calibri" panose="020F0502020204030204" pitchFamily="34" charset="0"/>
                <a:cs typeface="Times New Roman" panose="02020603050405020304" pitchFamily="18" charset="0"/>
              </a:rPr>
              <a:t>Nunes, J. &amp; Simmie, S. (2002). </a:t>
            </a:r>
            <a:r>
              <a:rPr lang="en-GB" sz="1200" i="1" dirty="0">
                <a:solidFill>
                  <a:schemeClr val="bg1"/>
                </a:solidFill>
                <a:ea typeface="Calibri" panose="020F0502020204030204" pitchFamily="34" charset="0"/>
                <a:cs typeface="Times New Roman" panose="02020603050405020304" pitchFamily="18" charset="0"/>
              </a:rPr>
              <a:t>Beyond Crazy. </a:t>
            </a:r>
            <a:r>
              <a:rPr lang="en-GB" sz="1200" dirty="0">
                <a:solidFill>
                  <a:schemeClr val="bg1"/>
                </a:solidFill>
                <a:ea typeface="Calibri" panose="020F0502020204030204" pitchFamily="34" charset="0"/>
                <a:cs typeface="Times New Roman" panose="02020603050405020304" pitchFamily="18" charset="0"/>
              </a:rPr>
              <a:t>Toronto: McClelland &amp; Stewart. </a:t>
            </a:r>
          </a:p>
          <a:p>
            <a:pPr marL="0" indent="0">
              <a:buNone/>
            </a:pPr>
            <a:endParaRPr lang="en-US" sz="1200" dirty="0">
              <a:solidFill>
                <a:schemeClr val="bg1"/>
              </a:solidFill>
            </a:endParaRPr>
          </a:p>
          <a:p>
            <a:pPr marL="0" indent="0">
              <a:buNone/>
            </a:pPr>
            <a:endParaRPr lang="en-GB" dirty="0"/>
          </a:p>
        </p:txBody>
      </p:sp>
    </p:spTree>
    <p:extLst>
      <p:ext uri="{BB962C8B-B14F-4D97-AF65-F5344CB8AC3E}">
        <p14:creationId xmlns:p14="http://schemas.microsoft.com/office/powerpoint/2010/main" val="35292811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6EB78AA-ACDC-425A-A6B1-20EEA061C3A1}"/>
              </a:ext>
            </a:extLst>
          </p:cNvPr>
          <p:cNvSpPr>
            <a:spLocks noGrp="1"/>
          </p:cNvSpPr>
          <p:nvPr>
            <p:ph idx="1"/>
          </p:nvPr>
        </p:nvSpPr>
        <p:spPr/>
        <p:txBody>
          <a:bodyPr/>
          <a:lstStyle/>
          <a:p>
            <a:pPr marL="0" lvl="0" indent="0">
              <a:lnSpc>
                <a:spcPct val="200000"/>
              </a:lnSpc>
              <a:spcAft>
                <a:spcPts val="800"/>
              </a:spcAft>
              <a:buNone/>
            </a:pPr>
            <a:r>
              <a:rPr lang="en-US" sz="1200" dirty="0">
                <a:solidFill>
                  <a:prstClr val="black"/>
                </a:solidFill>
                <a:ea typeface="Calibri" panose="020F0502020204030204" pitchFamily="34" charset="0"/>
                <a:cs typeface="Times New Roman" panose="02020603050405020304" pitchFamily="18" charset="0"/>
              </a:rPr>
              <a:t>Tajfel, H. E. (1978). </a:t>
            </a:r>
            <a:r>
              <a:rPr lang="en-US" sz="1200" i="1" dirty="0">
                <a:solidFill>
                  <a:prstClr val="black"/>
                </a:solidFill>
                <a:ea typeface="Calibri" panose="020F0502020204030204" pitchFamily="34" charset="0"/>
                <a:cs typeface="Times New Roman" panose="02020603050405020304" pitchFamily="18" charset="0"/>
              </a:rPr>
              <a:t>Differentiation between social groups: Studies in the social psychology of </a:t>
            </a:r>
          </a:p>
          <a:p>
            <a:pPr marL="0" lvl="0" indent="0">
              <a:lnSpc>
                <a:spcPct val="200000"/>
              </a:lnSpc>
              <a:spcAft>
                <a:spcPts val="800"/>
              </a:spcAft>
              <a:buNone/>
            </a:pPr>
            <a:r>
              <a:rPr lang="en-US" sz="1200" i="1" dirty="0">
                <a:solidFill>
                  <a:prstClr val="black"/>
                </a:solidFill>
                <a:ea typeface="Calibri" panose="020F0502020204030204" pitchFamily="34" charset="0"/>
                <a:cs typeface="Times New Roman" panose="02020603050405020304" pitchFamily="18" charset="0"/>
              </a:rPr>
              <a:t>        intergroup relations. </a:t>
            </a:r>
            <a:r>
              <a:rPr lang="en-US" sz="1200" dirty="0">
                <a:solidFill>
                  <a:prstClr val="black"/>
                </a:solidFill>
                <a:ea typeface="Calibri" panose="020F0502020204030204" pitchFamily="34" charset="0"/>
                <a:cs typeface="Times New Roman" panose="02020603050405020304" pitchFamily="18" charset="0"/>
              </a:rPr>
              <a:t>London: Academic Press.</a:t>
            </a:r>
          </a:p>
          <a:p>
            <a:pPr marL="0" lvl="0" indent="0">
              <a:lnSpc>
                <a:spcPct val="200000"/>
              </a:lnSpc>
              <a:spcAft>
                <a:spcPts val="800"/>
              </a:spcAft>
              <a:buNone/>
            </a:pPr>
            <a:endParaRPr lang="en-GB" sz="1200" dirty="0">
              <a:solidFill>
                <a:prstClr val="black"/>
              </a:solidFill>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373826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7038B3-7E17-466F-BF65-1CAFD11E062B}"/>
              </a:ext>
            </a:extLst>
          </p:cNvPr>
          <p:cNvSpPr>
            <a:spLocks noGrp="1"/>
          </p:cNvSpPr>
          <p:nvPr>
            <p:ph idx="1"/>
          </p:nvPr>
        </p:nvSpPr>
        <p:spPr/>
        <p:txBody>
          <a:bodyPr>
            <a:normAutofit/>
          </a:bodyPr>
          <a:lstStyle/>
          <a:p>
            <a:pPr marL="0" indent="0" algn="ctr">
              <a:buNone/>
            </a:pPr>
            <a:r>
              <a:rPr lang="en-US" sz="3600"/>
              <a:t>The End</a:t>
            </a:r>
            <a:endParaRPr lang="en-US" sz="3600" dirty="0"/>
          </a:p>
          <a:p>
            <a:pPr marL="0" indent="0" algn="ctr">
              <a:buNone/>
            </a:pPr>
            <a:r>
              <a:rPr lang="en-US" sz="3600" dirty="0"/>
              <a:t>Thank you for watching</a:t>
            </a:r>
            <a:endParaRPr lang="en-GB" sz="3600" dirty="0"/>
          </a:p>
        </p:txBody>
      </p:sp>
    </p:spTree>
    <p:extLst>
      <p:ext uri="{BB962C8B-B14F-4D97-AF65-F5344CB8AC3E}">
        <p14:creationId xmlns:p14="http://schemas.microsoft.com/office/powerpoint/2010/main" val="1049411572"/>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1F8094"/>
      </a:dk2>
      <a:lt2>
        <a:srgbClr val="E7E6E6"/>
      </a:lt2>
      <a:accent1>
        <a:srgbClr val="39CDE7"/>
      </a:accent1>
      <a:accent2>
        <a:srgbClr val="60DE72"/>
      </a:accent2>
      <a:accent3>
        <a:srgbClr val="DDCC64"/>
      </a:accent3>
      <a:accent4>
        <a:srgbClr val="F49D50"/>
      </a:accent4>
      <a:accent5>
        <a:srgbClr val="E44951"/>
      </a:accent5>
      <a:accent6>
        <a:srgbClr val="D666F9"/>
      </a:accent6>
      <a:hlink>
        <a:srgbClr val="4BF7ED"/>
      </a:hlink>
      <a:folHlink>
        <a:srgbClr val="95E9F4"/>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28000"/>
              </a:schemeClr>
            </a:gs>
            <a:gs pos="50000">
              <a:schemeClr val="phClr">
                <a:shade val="100000"/>
                <a:hueMod val="100000"/>
                <a:satMod val="110000"/>
                <a:lumMod val="130000"/>
              </a:schemeClr>
            </a:gs>
            <a:gs pos="100000">
              <a:schemeClr val="phClr">
                <a:shade val="78000"/>
                <a:hueMod val="118000"/>
                <a:satMod val="12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7DC10E3-4FF5-456B-A359-A0F378C1E5FB}"/>
    </a:ext>
  </a:extLst>
</a:theme>
</file>

<file path=docProps/app.xml><?xml version="1.0" encoding="utf-8"?>
<Properties xmlns="http://schemas.openxmlformats.org/officeDocument/2006/extended-properties" xmlns:vt="http://schemas.openxmlformats.org/officeDocument/2006/docPropsVTypes">
  <TotalTime>1189</TotalTime>
  <Words>1265</Words>
  <Application>Microsoft Office PowerPoint</Application>
  <PresentationFormat>Widescreen</PresentationFormat>
  <Paragraphs>126</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Times New Roman</vt:lpstr>
      <vt:lpstr>Trebuchet MS</vt:lpstr>
      <vt:lpstr>Berlin</vt:lpstr>
      <vt:lpstr>Dissertation Presentation </vt:lpstr>
      <vt:lpstr>Title</vt:lpstr>
      <vt:lpstr>What existing empirical articles and psychological theory influenced this Study?</vt:lpstr>
      <vt:lpstr>What existing empirical articles and psychological theory influenced this Study?</vt:lpstr>
      <vt:lpstr>Research Questions </vt:lpstr>
      <vt:lpstr>Study Hypothesis</vt:lpstr>
      <vt:lpstr>Methods Used</vt:lpstr>
      <vt:lpstr>Results &amp; Main Findings </vt:lpstr>
      <vt:lpstr>Results &amp; Main Findings </vt:lpstr>
      <vt:lpstr>Conclusion </vt:lpstr>
      <vt:lpstr>What does this study add to the topic area?</vt:lpstr>
      <vt:lpstr>Future Recommendations </vt:lpstr>
      <vt:lpstr>Researcher Reflections </vt:lpstr>
      <vt:lpstr>References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Dissertation Presentation </dc:title>
  <dc:creator>Alexander Harries (1704208)</dc:creator>
  <cp:lastModifiedBy>Alexander Harries (1704208)</cp:lastModifiedBy>
  <cp:revision>39</cp:revision>
  <dcterms:created xsi:type="dcterms:W3CDTF">2020-05-15T16:14:32Z</dcterms:created>
  <dcterms:modified xsi:type="dcterms:W3CDTF">2020-05-17T17:50:25Z</dcterms:modified>
</cp:coreProperties>
</file>