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672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47318" y="2354727"/>
            <a:ext cx="364490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0712" y="206883"/>
            <a:ext cx="7902575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620521"/>
            <a:ext cx="7812405" cy="3098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2747318" y="2354727"/>
            <a:ext cx="364490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06040" algn="l"/>
              </a:tabLst>
            </a:pPr>
            <a:r>
              <a:rPr lang="en-GB" sz="4400" spc="-10" dirty="0">
                <a:solidFill>
                  <a:srgbClr val="FFFFFF"/>
                </a:solidFill>
              </a:rPr>
              <a:t>BMSH4402A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3133906" y="3764935"/>
            <a:ext cx="287210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Professional</a:t>
            </a:r>
            <a:r>
              <a:rPr sz="2800" b="1" spc="-1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Issues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2828" rIns="0" bIns="0" rtlCol="0">
            <a:spAutoFit/>
          </a:bodyPr>
          <a:lstStyle/>
          <a:p>
            <a:pPr marL="181737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Professional</a:t>
            </a:r>
            <a:r>
              <a:rPr sz="4400" spc="-105" dirty="0"/>
              <a:t> </a:t>
            </a:r>
            <a:r>
              <a:rPr sz="4400" spc="-10" dirty="0"/>
              <a:t>Issues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524022"/>
            <a:ext cx="6928484" cy="226504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Graduate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Sports</a:t>
            </a:r>
            <a:r>
              <a:rPr sz="3200" spc="-1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Therapist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MSST</a:t>
            </a:r>
            <a:r>
              <a:rPr sz="3200" spc="-9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(member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Society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Sports Therapists)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5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Code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Conduct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2828" rIns="0" bIns="0" rtlCol="0">
            <a:spAutoFit/>
          </a:bodyPr>
          <a:lstStyle/>
          <a:p>
            <a:pPr marL="1371600">
              <a:lnSpc>
                <a:spcPct val="100000"/>
              </a:lnSpc>
              <a:spcBef>
                <a:spcPts val="100"/>
              </a:spcBef>
            </a:pPr>
            <a:r>
              <a:rPr sz="4400" spc="-60" dirty="0"/>
              <a:t>Your</a:t>
            </a:r>
            <a:r>
              <a:rPr sz="4400" spc="-85" dirty="0"/>
              <a:t> </a:t>
            </a:r>
            <a:r>
              <a:rPr sz="4400" dirty="0"/>
              <a:t>duties</a:t>
            </a:r>
            <a:r>
              <a:rPr sz="4400" spc="-80" dirty="0"/>
              <a:t> </a:t>
            </a:r>
            <a:r>
              <a:rPr sz="4400" dirty="0"/>
              <a:t>as</a:t>
            </a:r>
            <a:r>
              <a:rPr sz="4400" spc="-80" dirty="0"/>
              <a:t> </a:t>
            </a:r>
            <a:r>
              <a:rPr sz="4400" dirty="0"/>
              <a:t>a</a:t>
            </a:r>
            <a:r>
              <a:rPr sz="4400" spc="-85" dirty="0"/>
              <a:t> </a:t>
            </a:r>
            <a:r>
              <a:rPr sz="4400" spc="-20" dirty="0"/>
              <a:t>MSST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559646"/>
            <a:ext cx="7900034" cy="399669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526415" indent="-513715">
              <a:lnSpc>
                <a:spcPct val="100000"/>
              </a:lnSpc>
              <a:spcBef>
                <a:spcPts val="610"/>
              </a:spcBef>
              <a:buAutoNum type="arabicPeriod"/>
              <a:tabLst>
                <a:tab pos="526415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always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act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in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the</a:t>
            </a:r>
            <a:r>
              <a:rPr sz="2100" spc="-2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best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interests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of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your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patients/clients.</a:t>
            </a:r>
            <a:endParaRPr sz="2100">
              <a:latin typeface="Times New Roman"/>
              <a:cs typeface="Times New Roman"/>
            </a:endParaRPr>
          </a:p>
          <a:p>
            <a:pPr marL="526415" indent="-513715">
              <a:lnSpc>
                <a:spcPct val="100000"/>
              </a:lnSpc>
              <a:spcBef>
                <a:spcPts val="515"/>
              </a:spcBef>
              <a:buAutoNum type="arabicPeriod"/>
              <a:tabLst>
                <a:tab pos="526415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always</a:t>
            </a:r>
            <a:r>
              <a:rPr sz="2100" spc="-5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respect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the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confidentiality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of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your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patients/clients.</a:t>
            </a:r>
            <a:endParaRPr sz="2100">
              <a:latin typeface="Times New Roman"/>
              <a:cs typeface="Times New Roman"/>
            </a:endParaRPr>
          </a:p>
          <a:p>
            <a:pPr marL="526415" indent="-513715">
              <a:lnSpc>
                <a:spcPct val="100000"/>
              </a:lnSpc>
              <a:spcBef>
                <a:spcPts val="480"/>
              </a:spcBef>
              <a:buAutoNum type="arabicPeriod"/>
              <a:tabLst>
                <a:tab pos="526415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always</a:t>
            </a:r>
            <a:r>
              <a:rPr sz="2100" spc="-5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maintain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high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standards</a:t>
            </a:r>
            <a:r>
              <a:rPr sz="2100" spc="-5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of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personal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conduct.</a:t>
            </a:r>
            <a:endParaRPr sz="2100">
              <a:latin typeface="Times New Roman"/>
              <a:cs typeface="Times New Roman"/>
            </a:endParaRPr>
          </a:p>
          <a:p>
            <a:pPr marL="527050" marR="1010919" indent="-514350">
              <a:lnSpc>
                <a:spcPct val="100499"/>
              </a:lnSpc>
              <a:spcBef>
                <a:spcPts val="500"/>
              </a:spcBef>
              <a:buAutoNum type="arabicPeriod"/>
              <a:tabLst>
                <a:tab pos="527050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provide</a:t>
            </a:r>
            <a:r>
              <a:rPr sz="2100" spc="-5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relevant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information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about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your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conduct, </a:t>
            </a:r>
            <a:r>
              <a:rPr sz="2100" dirty="0">
                <a:latin typeface="Times New Roman"/>
                <a:cs typeface="Times New Roman"/>
              </a:rPr>
              <a:t>competence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and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health.</a:t>
            </a:r>
            <a:endParaRPr sz="2100">
              <a:latin typeface="Times New Roman"/>
              <a:cs typeface="Times New Roman"/>
            </a:endParaRPr>
          </a:p>
          <a:p>
            <a:pPr marL="527050" marR="111125" indent="-514350">
              <a:lnSpc>
                <a:spcPct val="100499"/>
              </a:lnSpc>
              <a:spcBef>
                <a:spcPts val="470"/>
              </a:spcBef>
              <a:buAutoNum type="arabicPeriod"/>
              <a:tabLst>
                <a:tab pos="527050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always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keep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your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professional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knowledge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and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skills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up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spc="-25" dirty="0">
                <a:latin typeface="Times New Roman"/>
                <a:cs typeface="Times New Roman"/>
              </a:rPr>
              <a:t>to </a:t>
            </a:r>
            <a:r>
              <a:rPr sz="2100" spc="-10" dirty="0">
                <a:latin typeface="Times New Roman"/>
                <a:cs typeface="Times New Roman"/>
              </a:rPr>
              <a:t>date.</a:t>
            </a:r>
            <a:endParaRPr sz="2100">
              <a:latin typeface="Times New Roman"/>
              <a:cs typeface="Times New Roman"/>
            </a:endParaRPr>
          </a:p>
          <a:p>
            <a:pPr marL="527050" marR="5080" indent="-514350">
              <a:lnSpc>
                <a:spcPts val="2500"/>
              </a:lnSpc>
              <a:spcBef>
                <a:spcPts val="610"/>
              </a:spcBef>
              <a:buAutoNum type="arabicPeriod"/>
              <a:tabLst>
                <a:tab pos="527050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act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within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the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limits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of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your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knowledge,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skills</a:t>
            </a:r>
            <a:r>
              <a:rPr sz="2100" spc="-45" dirty="0">
                <a:latin typeface="Times New Roman"/>
                <a:cs typeface="Times New Roman"/>
              </a:rPr>
              <a:t> </a:t>
            </a:r>
            <a:r>
              <a:rPr sz="2100" spc="-25" dirty="0">
                <a:latin typeface="Times New Roman"/>
                <a:cs typeface="Times New Roman"/>
              </a:rPr>
              <a:t>and </a:t>
            </a:r>
            <a:r>
              <a:rPr sz="2100" dirty="0">
                <a:latin typeface="Times New Roman"/>
                <a:cs typeface="Times New Roman"/>
              </a:rPr>
              <a:t>experience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and,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if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necessary,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refer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the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matter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to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another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professional.</a:t>
            </a:r>
            <a:endParaRPr sz="2100">
              <a:latin typeface="Times New Roman"/>
              <a:cs typeface="Times New Roman"/>
            </a:endParaRPr>
          </a:p>
          <a:p>
            <a:pPr marL="527050" marR="754380" indent="-514350">
              <a:lnSpc>
                <a:spcPct val="100499"/>
              </a:lnSpc>
              <a:spcBef>
                <a:spcPts val="420"/>
              </a:spcBef>
              <a:buAutoNum type="arabicPeriod"/>
              <a:tabLst>
                <a:tab pos="527050" algn="l"/>
              </a:tabLst>
            </a:pPr>
            <a:r>
              <a:rPr sz="2100" spc="-45" dirty="0">
                <a:latin typeface="Times New Roman"/>
                <a:cs typeface="Times New Roman"/>
              </a:rPr>
              <a:t>You</a:t>
            </a:r>
            <a:r>
              <a:rPr sz="2100" spc="-6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must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maintain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proper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and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effective</a:t>
            </a:r>
            <a:r>
              <a:rPr sz="2100" spc="-5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communications</a:t>
            </a:r>
            <a:r>
              <a:rPr sz="2100" spc="-65" dirty="0">
                <a:latin typeface="Times New Roman"/>
                <a:cs typeface="Times New Roman"/>
              </a:rPr>
              <a:t> </a:t>
            </a:r>
            <a:r>
              <a:rPr sz="2100" spc="-20" dirty="0">
                <a:latin typeface="Times New Roman"/>
                <a:cs typeface="Times New Roman"/>
              </a:rPr>
              <a:t>with </a:t>
            </a:r>
            <a:r>
              <a:rPr sz="2100" dirty="0">
                <a:latin typeface="Times New Roman"/>
                <a:cs typeface="Times New Roman"/>
              </a:rPr>
              <a:t>patients/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clients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and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other</a:t>
            </a:r>
            <a:r>
              <a:rPr sz="2100" spc="-3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professionals.</a:t>
            </a:r>
            <a:endParaRPr sz="2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4010" y="-16814"/>
            <a:ext cx="47193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70" dirty="0"/>
              <a:t>Your </a:t>
            </a:r>
            <a:r>
              <a:rPr dirty="0"/>
              <a:t>duties</a:t>
            </a:r>
            <a:r>
              <a:rPr spc="-65" dirty="0"/>
              <a:t> </a:t>
            </a:r>
            <a:r>
              <a:rPr dirty="0"/>
              <a:t>as</a:t>
            </a:r>
            <a:r>
              <a:rPr spc="-65" dirty="0"/>
              <a:t> </a:t>
            </a:r>
            <a:r>
              <a:rPr dirty="0"/>
              <a:t>a</a:t>
            </a:r>
            <a:r>
              <a:rPr spc="-75" dirty="0"/>
              <a:t> </a:t>
            </a:r>
            <a:r>
              <a:rPr spc="-20" dirty="0"/>
              <a:t>MSST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6975" y="601583"/>
            <a:ext cx="7980680" cy="5025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marR="854075" indent="-457200">
              <a:lnSpc>
                <a:spcPct val="100000"/>
              </a:lnSpc>
              <a:spcBef>
                <a:spcPts val="100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obtain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informed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consent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give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treatment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(except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25" dirty="0">
                <a:latin typeface="Times New Roman"/>
                <a:cs typeface="Times New Roman"/>
              </a:rPr>
              <a:t> an </a:t>
            </a:r>
            <a:r>
              <a:rPr sz="2000" spc="-10" dirty="0">
                <a:latin typeface="Times New Roman"/>
                <a:cs typeface="Times New Roman"/>
              </a:rPr>
              <a:t>emergency).</a:t>
            </a:r>
            <a:endParaRPr sz="2000">
              <a:latin typeface="Times New Roman"/>
              <a:cs typeface="Times New Roman"/>
            </a:endParaRPr>
          </a:p>
          <a:p>
            <a:pPr marL="469265" marR="5080" indent="-457200">
              <a:lnSpc>
                <a:spcPct val="100000"/>
              </a:lnSpc>
              <a:spcBef>
                <a:spcPts val="465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effectively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supervise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tasks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have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asked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other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carry </a:t>
            </a:r>
            <a:r>
              <a:rPr sz="2000" spc="-20" dirty="0">
                <a:latin typeface="Times New Roman"/>
                <a:cs typeface="Times New Roman"/>
              </a:rPr>
              <a:t>out.</a:t>
            </a:r>
            <a:endParaRPr sz="20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500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keep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accurate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patient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records.</a:t>
            </a:r>
            <a:endParaRPr sz="2000">
              <a:latin typeface="Times New Roman"/>
              <a:cs typeface="Times New Roman"/>
            </a:endParaRPr>
          </a:p>
          <a:p>
            <a:pPr marL="469265" marR="366395" indent="-457200">
              <a:lnSpc>
                <a:spcPct val="100000"/>
              </a:lnSpc>
              <a:spcBef>
                <a:spcPts val="465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limit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work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stop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practising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if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health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affects</a:t>
            </a:r>
            <a:r>
              <a:rPr sz="2000" spc="-20" dirty="0">
                <a:latin typeface="Times New Roman"/>
                <a:cs typeface="Times New Roman"/>
              </a:rPr>
              <a:t> your </a:t>
            </a:r>
            <a:r>
              <a:rPr sz="2000" dirty="0">
                <a:latin typeface="Times New Roman"/>
                <a:cs typeface="Times New Roman"/>
              </a:rPr>
              <a:t>performance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judgement.</a:t>
            </a:r>
            <a:endParaRPr sz="2000">
              <a:latin typeface="Times New Roman"/>
              <a:cs typeface="Times New Roman"/>
            </a:endParaRPr>
          </a:p>
          <a:p>
            <a:pPr marL="469265" marR="796290" indent="-457200">
              <a:lnSpc>
                <a:spcPct val="100000"/>
              </a:lnSpc>
              <a:spcBef>
                <a:spcPts val="500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integrity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honesty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ensure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your </a:t>
            </a:r>
            <a:r>
              <a:rPr sz="2000" dirty="0">
                <a:latin typeface="Times New Roman"/>
                <a:cs typeface="Times New Roman"/>
              </a:rPr>
              <a:t>behaviour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does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damage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public’s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confidence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0" dirty="0">
                <a:latin typeface="Times New Roman"/>
                <a:cs typeface="Times New Roman"/>
              </a:rPr>
              <a:t> your </a:t>
            </a:r>
            <a:r>
              <a:rPr sz="2000" spc="-10" dirty="0">
                <a:latin typeface="Times New Roman"/>
                <a:cs typeface="Times New Roman"/>
              </a:rPr>
              <a:t>profession.</a:t>
            </a:r>
            <a:endParaRPr sz="2000">
              <a:latin typeface="Times New Roman"/>
              <a:cs typeface="Times New Roman"/>
            </a:endParaRPr>
          </a:p>
          <a:p>
            <a:pPr marL="469265" indent="-456565">
              <a:lnSpc>
                <a:spcPct val="100000"/>
              </a:lnSpc>
              <a:spcBef>
                <a:spcPts val="470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deal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fairly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safely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risks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infection.</a:t>
            </a:r>
            <a:endParaRPr sz="2000">
              <a:latin typeface="Times New Roman"/>
              <a:cs typeface="Times New Roman"/>
            </a:endParaRPr>
          </a:p>
          <a:p>
            <a:pPr marL="469265" marR="77470" indent="-457200">
              <a:lnSpc>
                <a:spcPct val="100000"/>
              </a:lnSpc>
              <a:spcBef>
                <a:spcPts val="465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follow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published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accepted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guidelines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advertising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of </a:t>
            </a:r>
            <a:r>
              <a:rPr sz="2000" dirty="0">
                <a:latin typeface="Times New Roman"/>
                <a:cs typeface="Times New Roman"/>
              </a:rPr>
              <a:t>your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services</a:t>
            </a:r>
            <a:endParaRPr sz="2000">
              <a:latin typeface="Times New Roman"/>
              <a:cs typeface="Times New Roman"/>
            </a:endParaRPr>
          </a:p>
          <a:p>
            <a:pPr marL="469265" marR="252095" indent="-457200">
              <a:lnSpc>
                <a:spcPct val="100000"/>
              </a:lnSpc>
              <a:spcBef>
                <a:spcPts val="500"/>
              </a:spcBef>
              <a:buAutoNum type="arabicPeriod" startAt="8"/>
              <a:tabLst>
                <a:tab pos="4692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must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ensure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behaviour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does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damage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reputation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of </a:t>
            </a:r>
            <a:r>
              <a:rPr sz="2000" dirty="0">
                <a:latin typeface="Times New Roman"/>
                <a:cs typeface="Times New Roman"/>
              </a:rPr>
              <a:t>Sports</a:t>
            </a:r>
            <a:r>
              <a:rPr sz="2000" spc="-6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Therapy.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0" marR="5080" indent="-1467485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spc="-200" dirty="0"/>
              <a:t> </a:t>
            </a:r>
            <a:r>
              <a:rPr spc="-85" dirty="0"/>
              <a:t>You</a:t>
            </a:r>
            <a:r>
              <a:rPr spc="-35" dirty="0"/>
              <a:t> </a:t>
            </a:r>
            <a:r>
              <a:rPr spc="-20" dirty="0"/>
              <a:t>must</a:t>
            </a:r>
            <a:r>
              <a:rPr spc="-229" dirty="0"/>
              <a:t> </a:t>
            </a:r>
            <a:r>
              <a:rPr spc="-185" dirty="0"/>
              <a:t>ALWAYS</a:t>
            </a:r>
            <a:r>
              <a:rPr spc="-35" dirty="0"/>
              <a:t> </a:t>
            </a:r>
            <a:r>
              <a:rPr dirty="0"/>
              <a:t>act</a:t>
            </a:r>
            <a:r>
              <a:rPr spc="-35" dirty="0"/>
              <a:t> </a:t>
            </a:r>
            <a:r>
              <a:rPr dirty="0"/>
              <a:t>in</a:t>
            </a:r>
            <a:r>
              <a:rPr spc="-35" dirty="0"/>
              <a:t> </a:t>
            </a:r>
            <a:r>
              <a:rPr dirty="0"/>
              <a:t>the</a:t>
            </a:r>
            <a:r>
              <a:rPr spc="-40" dirty="0"/>
              <a:t> </a:t>
            </a:r>
            <a:r>
              <a:rPr spc="-20" dirty="0"/>
              <a:t>best </a:t>
            </a:r>
            <a:r>
              <a:rPr dirty="0"/>
              <a:t>interests</a:t>
            </a:r>
            <a:r>
              <a:rPr spc="-65" dirty="0"/>
              <a:t> </a:t>
            </a:r>
            <a:r>
              <a:rPr dirty="0"/>
              <a:t>of</a:t>
            </a:r>
            <a:r>
              <a:rPr spc="-65" dirty="0"/>
              <a:t> </a:t>
            </a:r>
            <a:r>
              <a:rPr dirty="0"/>
              <a:t>your</a:t>
            </a:r>
            <a:r>
              <a:rPr spc="-60" dirty="0"/>
              <a:t> </a:t>
            </a:r>
            <a:r>
              <a:rPr spc="-10" dirty="0"/>
              <a:t>client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7451"/>
            <a:ext cx="7573645" cy="386969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450215" indent="-437515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450215" algn="l"/>
              </a:tabLst>
            </a:pPr>
            <a:r>
              <a:rPr sz="3000" dirty="0">
                <a:latin typeface="Times New Roman"/>
                <a:cs typeface="Times New Roman"/>
              </a:rPr>
              <a:t>Exploitation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or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abuse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of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relationship</a:t>
            </a:r>
            <a:endParaRPr sz="3000">
              <a:latin typeface="Times New Roman"/>
              <a:cs typeface="Times New Roman"/>
            </a:endParaRPr>
          </a:p>
          <a:p>
            <a:pPr marL="355600" marR="5080" indent="-342900">
              <a:lnSpc>
                <a:spcPts val="3229"/>
              </a:lnSpc>
              <a:spcBef>
                <a:spcPts val="780"/>
              </a:spcBef>
              <a:buFont typeface="Arial"/>
              <a:buChar char="•"/>
              <a:tabLst>
                <a:tab pos="355600" algn="l"/>
              </a:tabLst>
            </a:pPr>
            <a:r>
              <a:rPr sz="3000" dirty="0">
                <a:latin typeface="Times New Roman"/>
                <a:cs typeface="Times New Roman"/>
              </a:rPr>
              <a:t>Cannot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let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your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views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(age,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race,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religion, disability,</a:t>
            </a:r>
            <a:r>
              <a:rPr sz="3000" spc="-105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sexuality,</a:t>
            </a:r>
            <a:r>
              <a:rPr sz="3000" spc="-10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economic</a:t>
            </a:r>
            <a:r>
              <a:rPr sz="3000" spc="-10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status</a:t>
            </a:r>
            <a:r>
              <a:rPr sz="3000" spc="-114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etc)</a:t>
            </a:r>
            <a:r>
              <a:rPr sz="3000" spc="-10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affect </a:t>
            </a:r>
            <a:r>
              <a:rPr sz="3000" dirty="0">
                <a:latin typeface="Times New Roman"/>
                <a:cs typeface="Times New Roman"/>
              </a:rPr>
              <a:t>your</a:t>
            </a:r>
            <a:r>
              <a:rPr sz="3000" spc="-6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treatment</a:t>
            </a:r>
            <a:r>
              <a:rPr sz="3000" spc="-6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or</a:t>
            </a:r>
            <a:r>
              <a:rPr sz="3000" spc="-6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advice</a:t>
            </a:r>
            <a:endParaRPr sz="3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30"/>
              </a:spcBef>
              <a:buFont typeface="Arial"/>
              <a:buChar char="•"/>
              <a:tabLst>
                <a:tab pos="354965" algn="l"/>
              </a:tabLst>
            </a:pPr>
            <a:r>
              <a:rPr sz="3000" dirty="0">
                <a:latin typeface="Times New Roman"/>
                <a:cs typeface="Times New Roman"/>
              </a:rPr>
              <a:t>Putting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the</a:t>
            </a:r>
            <a:r>
              <a:rPr sz="3000" spc="-4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patient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at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spc="-20" dirty="0">
                <a:latin typeface="Times New Roman"/>
                <a:cs typeface="Times New Roman"/>
              </a:rPr>
              <a:t>risk</a:t>
            </a:r>
            <a:endParaRPr sz="3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65"/>
              </a:spcBef>
              <a:buFont typeface="Arial"/>
              <a:buChar char="•"/>
              <a:tabLst>
                <a:tab pos="354965" algn="l"/>
              </a:tabLst>
            </a:pPr>
            <a:r>
              <a:rPr sz="3000" spc="-10" dirty="0">
                <a:latin typeface="Times New Roman"/>
                <a:cs typeface="Times New Roman"/>
              </a:rPr>
              <a:t>Children/vulnerable</a:t>
            </a:r>
            <a:r>
              <a:rPr sz="3000" spc="-25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adults</a:t>
            </a:r>
            <a:endParaRPr sz="3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70"/>
              </a:spcBef>
              <a:buFont typeface="Arial"/>
              <a:buChar char="•"/>
              <a:tabLst>
                <a:tab pos="354965" algn="l"/>
              </a:tabLst>
            </a:pPr>
            <a:r>
              <a:rPr sz="3000" dirty="0">
                <a:latin typeface="Times New Roman"/>
                <a:cs typeface="Times New Roman"/>
              </a:rPr>
              <a:t>Failure</a:t>
            </a:r>
            <a:r>
              <a:rPr sz="3000" spc="-7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to</a:t>
            </a:r>
            <a:r>
              <a:rPr sz="3000" spc="-8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act/professional</a:t>
            </a:r>
            <a:r>
              <a:rPr sz="3000" spc="-8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conduct/advice</a:t>
            </a:r>
            <a:endParaRPr sz="3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65"/>
              </a:spcBef>
              <a:buFont typeface="Arial"/>
              <a:buChar char="•"/>
              <a:tabLst>
                <a:tab pos="354965" algn="l"/>
              </a:tabLst>
            </a:pPr>
            <a:r>
              <a:rPr sz="3000" dirty="0">
                <a:latin typeface="Times New Roman"/>
                <a:cs typeface="Times New Roman"/>
              </a:rPr>
              <a:t>Justification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of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actions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01015">
              <a:lnSpc>
                <a:spcPct val="100000"/>
              </a:lnSpc>
              <a:spcBef>
                <a:spcPts val="100"/>
              </a:spcBef>
            </a:pPr>
            <a:r>
              <a:rPr dirty="0"/>
              <a:t>2.</a:t>
            </a:r>
            <a:r>
              <a:rPr spc="-225" dirty="0"/>
              <a:t> </a:t>
            </a:r>
            <a:r>
              <a:rPr spc="-85" dirty="0"/>
              <a:t>You</a:t>
            </a:r>
            <a:r>
              <a:rPr spc="-50" dirty="0"/>
              <a:t> </a:t>
            </a:r>
            <a:r>
              <a:rPr spc="-20" dirty="0"/>
              <a:t>must</a:t>
            </a:r>
            <a:r>
              <a:rPr spc="-229" dirty="0"/>
              <a:t> </a:t>
            </a:r>
            <a:r>
              <a:rPr spc="-185" dirty="0"/>
              <a:t>ALWAYS</a:t>
            </a:r>
            <a:r>
              <a:rPr spc="-50" dirty="0"/>
              <a:t> </a:t>
            </a:r>
            <a:r>
              <a:rPr dirty="0"/>
              <a:t>respect</a:t>
            </a:r>
            <a:r>
              <a:rPr spc="-55" dirty="0"/>
              <a:t> </a:t>
            </a:r>
            <a:r>
              <a:rPr spc="-25" dirty="0"/>
              <a:t>the </a:t>
            </a:r>
            <a:r>
              <a:rPr dirty="0"/>
              <a:t>confidentiality</a:t>
            </a:r>
            <a:r>
              <a:rPr spc="-90" dirty="0"/>
              <a:t> </a:t>
            </a:r>
            <a:r>
              <a:rPr dirty="0"/>
              <a:t>of</a:t>
            </a:r>
            <a:r>
              <a:rPr spc="-80" dirty="0"/>
              <a:t> </a:t>
            </a:r>
            <a:r>
              <a:rPr dirty="0"/>
              <a:t>your</a:t>
            </a:r>
            <a:r>
              <a:rPr spc="-80" dirty="0"/>
              <a:t> </a:t>
            </a:r>
            <a:r>
              <a:rPr dirty="0"/>
              <a:t>patients/</a:t>
            </a:r>
            <a:r>
              <a:rPr spc="-85" dirty="0"/>
              <a:t> </a:t>
            </a:r>
            <a:r>
              <a:rPr spc="-10" dirty="0"/>
              <a:t>clients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0521"/>
            <a:ext cx="7231380" cy="3243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3200" spc="-80" dirty="0">
                <a:latin typeface="Times New Roman"/>
                <a:cs typeface="Times New Roman"/>
              </a:rPr>
              <a:t>You</a:t>
            </a:r>
            <a:r>
              <a:rPr sz="3200" spc="-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cannot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knowingly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release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personal/ </a:t>
            </a:r>
            <a:r>
              <a:rPr sz="3200" dirty="0">
                <a:latin typeface="Times New Roman"/>
                <a:cs typeface="Times New Roman"/>
              </a:rPr>
              <a:t>confidential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information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any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who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not </a:t>
            </a:r>
            <a:r>
              <a:rPr sz="3200" dirty="0">
                <a:latin typeface="Times New Roman"/>
                <a:cs typeface="Times New Roman"/>
              </a:rPr>
              <a:t>entitled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25" dirty="0">
                <a:latin typeface="Times New Roman"/>
                <a:cs typeface="Times New Roman"/>
              </a:rPr>
              <a:t> it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45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Check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that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people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who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ask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are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entitled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Data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protection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Storage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confidential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information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2655" marR="5080" indent="-72009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spc="-245" dirty="0"/>
              <a:t> </a:t>
            </a:r>
            <a:r>
              <a:rPr spc="-85" dirty="0"/>
              <a:t>You</a:t>
            </a:r>
            <a:r>
              <a:rPr spc="-60" dirty="0"/>
              <a:t> </a:t>
            </a:r>
            <a:r>
              <a:rPr spc="-20" dirty="0"/>
              <a:t>must</a:t>
            </a:r>
            <a:r>
              <a:rPr spc="-229" dirty="0"/>
              <a:t> </a:t>
            </a:r>
            <a:r>
              <a:rPr spc="-185" dirty="0"/>
              <a:t>ALWAYS</a:t>
            </a:r>
            <a:r>
              <a:rPr spc="-60" dirty="0"/>
              <a:t> </a:t>
            </a:r>
            <a:r>
              <a:rPr dirty="0"/>
              <a:t>maintain</a:t>
            </a:r>
            <a:r>
              <a:rPr spc="-60" dirty="0"/>
              <a:t> </a:t>
            </a:r>
            <a:r>
              <a:rPr spc="-20" dirty="0"/>
              <a:t>high </a:t>
            </a:r>
            <a:r>
              <a:rPr dirty="0"/>
              <a:t>standards</a:t>
            </a:r>
            <a:r>
              <a:rPr spc="-5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dirty="0"/>
              <a:t>personal</a:t>
            </a:r>
            <a:r>
              <a:rPr spc="-50" dirty="0"/>
              <a:t> </a:t>
            </a:r>
            <a:r>
              <a:rPr spc="-10" dirty="0"/>
              <a:t>conduct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043305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Do</a:t>
            </a:r>
            <a:r>
              <a:rPr spc="-30" dirty="0"/>
              <a:t> </a:t>
            </a:r>
            <a:r>
              <a:rPr dirty="0"/>
              <a:t>not</a:t>
            </a:r>
            <a:r>
              <a:rPr spc="-35" dirty="0"/>
              <a:t> </a:t>
            </a:r>
            <a:r>
              <a:rPr dirty="0"/>
              <a:t>do</a:t>
            </a:r>
            <a:r>
              <a:rPr spc="-30" dirty="0"/>
              <a:t> </a:t>
            </a:r>
            <a:r>
              <a:rPr dirty="0"/>
              <a:t>anything</a:t>
            </a:r>
            <a:r>
              <a:rPr spc="-25" dirty="0"/>
              <a:t> </a:t>
            </a:r>
            <a:r>
              <a:rPr dirty="0"/>
              <a:t>that</a:t>
            </a:r>
            <a:r>
              <a:rPr spc="-35" dirty="0"/>
              <a:t> </a:t>
            </a:r>
            <a:r>
              <a:rPr dirty="0"/>
              <a:t>may</a:t>
            </a:r>
            <a:r>
              <a:rPr spc="-30" dirty="0"/>
              <a:t> </a:t>
            </a:r>
            <a:r>
              <a:rPr dirty="0"/>
              <a:t>affect</a:t>
            </a:r>
            <a:r>
              <a:rPr spc="-35" dirty="0"/>
              <a:t> </a:t>
            </a:r>
            <a:r>
              <a:rPr dirty="0"/>
              <a:t>a</a:t>
            </a:r>
            <a:r>
              <a:rPr spc="-25" dirty="0"/>
              <a:t> Pt </a:t>
            </a:r>
            <a:r>
              <a:rPr dirty="0"/>
              <a:t>confidence</a:t>
            </a:r>
            <a:r>
              <a:rPr spc="-55" dirty="0"/>
              <a:t> </a:t>
            </a:r>
            <a:r>
              <a:rPr dirty="0"/>
              <a:t>in</a:t>
            </a:r>
            <a:r>
              <a:rPr spc="-50" dirty="0"/>
              <a:t> </a:t>
            </a:r>
            <a:r>
              <a:rPr spc="-25" dirty="0"/>
              <a:t>you</a:t>
            </a:r>
          </a:p>
          <a:p>
            <a:pPr marL="355600" marR="5080" indent="-342900">
              <a:lnSpc>
                <a:spcPct val="100000"/>
              </a:lnSpc>
              <a:spcBef>
                <a:spcPts val="750"/>
              </a:spcBef>
              <a:buFont typeface="Arial"/>
              <a:buChar char="•"/>
              <a:tabLst>
                <a:tab pos="355600" algn="l"/>
              </a:tabLst>
            </a:pPr>
            <a:r>
              <a:rPr dirty="0"/>
              <a:t>High</a:t>
            </a:r>
            <a:r>
              <a:rPr spc="-60" dirty="0"/>
              <a:t> </a:t>
            </a:r>
            <a:r>
              <a:rPr dirty="0"/>
              <a:t>standards</a:t>
            </a:r>
            <a:r>
              <a:rPr spc="-55" dirty="0"/>
              <a:t> </a:t>
            </a:r>
            <a:r>
              <a:rPr dirty="0"/>
              <a:t>of</a:t>
            </a:r>
            <a:r>
              <a:rPr spc="-65" dirty="0"/>
              <a:t> </a:t>
            </a:r>
            <a:r>
              <a:rPr dirty="0"/>
              <a:t>personal</a:t>
            </a:r>
            <a:r>
              <a:rPr spc="-60" dirty="0"/>
              <a:t> </a:t>
            </a:r>
            <a:r>
              <a:rPr dirty="0"/>
              <a:t>conduct</a:t>
            </a:r>
            <a:r>
              <a:rPr spc="-65" dirty="0"/>
              <a:t> </a:t>
            </a:r>
            <a:r>
              <a:rPr dirty="0"/>
              <a:t>as</a:t>
            </a:r>
            <a:r>
              <a:rPr spc="-55" dirty="0"/>
              <a:t> </a:t>
            </a:r>
            <a:r>
              <a:rPr dirty="0"/>
              <a:t>well</a:t>
            </a:r>
            <a:r>
              <a:rPr spc="-65" dirty="0"/>
              <a:t> </a:t>
            </a:r>
            <a:r>
              <a:rPr spc="-25" dirty="0"/>
              <a:t>as </a:t>
            </a:r>
            <a:r>
              <a:rPr spc="-10" dirty="0"/>
              <a:t>professional</a:t>
            </a:r>
          </a:p>
          <a:p>
            <a:pPr marL="754380" lvl="1" indent="-284480">
              <a:lnSpc>
                <a:spcPct val="100000"/>
              </a:lnSpc>
              <a:spcBef>
                <a:spcPts val="690"/>
              </a:spcBef>
              <a:buFont typeface="Arial"/>
              <a:buChar char="–"/>
              <a:tabLst>
                <a:tab pos="754380" algn="l"/>
              </a:tabLst>
            </a:pPr>
            <a:r>
              <a:rPr sz="2800" dirty="0">
                <a:latin typeface="Times New Roman"/>
                <a:cs typeface="Times New Roman"/>
              </a:rPr>
              <a:t>Poor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conduct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outside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of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professional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life</a:t>
            </a:r>
            <a:endParaRPr sz="2800">
              <a:latin typeface="Times New Roman"/>
              <a:cs typeface="Times New Roman"/>
            </a:endParaRPr>
          </a:p>
          <a:p>
            <a:pPr marL="754380" lvl="1" indent="-284480">
              <a:lnSpc>
                <a:spcPct val="100000"/>
              </a:lnSpc>
              <a:spcBef>
                <a:spcPts val="670"/>
              </a:spcBef>
              <a:buFont typeface="Arial"/>
              <a:buChar char="–"/>
              <a:tabLst>
                <a:tab pos="754380" algn="l"/>
              </a:tabLst>
            </a:pPr>
            <a:r>
              <a:rPr sz="2800" spc="-10" dirty="0">
                <a:latin typeface="Times New Roman"/>
                <a:cs typeface="Times New Roman"/>
              </a:rPr>
              <a:t>Probity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7561" y="160845"/>
            <a:ext cx="802957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56714" marR="5080" indent="-1644650">
              <a:lnSpc>
                <a:spcPct val="100000"/>
              </a:lnSpc>
              <a:spcBef>
                <a:spcPts val="100"/>
              </a:spcBef>
            </a:pPr>
            <a:r>
              <a:rPr dirty="0"/>
              <a:t>4.</a:t>
            </a:r>
            <a:r>
              <a:rPr spc="-235" dirty="0"/>
              <a:t> </a:t>
            </a:r>
            <a:r>
              <a:rPr spc="-85" dirty="0"/>
              <a:t>You</a:t>
            </a:r>
            <a:r>
              <a:rPr spc="-60" dirty="0"/>
              <a:t> </a:t>
            </a:r>
            <a:r>
              <a:rPr spc="-20" dirty="0"/>
              <a:t>must</a:t>
            </a:r>
            <a:r>
              <a:rPr spc="-229" dirty="0"/>
              <a:t> </a:t>
            </a:r>
            <a:r>
              <a:rPr spc="-185" dirty="0"/>
              <a:t>ALWAYS</a:t>
            </a:r>
            <a:r>
              <a:rPr spc="-60" dirty="0"/>
              <a:t> </a:t>
            </a:r>
            <a:r>
              <a:rPr dirty="0"/>
              <a:t>provide</a:t>
            </a:r>
            <a:r>
              <a:rPr spc="-60" dirty="0"/>
              <a:t> </a:t>
            </a:r>
            <a:r>
              <a:rPr spc="-10" dirty="0"/>
              <a:t>relevant </a:t>
            </a:r>
            <a:r>
              <a:rPr dirty="0"/>
              <a:t>information</a:t>
            </a:r>
            <a:r>
              <a:rPr spc="-105" dirty="0"/>
              <a:t> </a:t>
            </a:r>
            <a:r>
              <a:rPr dirty="0"/>
              <a:t>about</a:t>
            </a:r>
            <a:r>
              <a:rPr spc="-100" dirty="0"/>
              <a:t> </a:t>
            </a:r>
            <a:r>
              <a:rPr spc="-20" dirty="0"/>
              <a:t>your</a:t>
            </a:r>
          </a:p>
          <a:p>
            <a:pPr marL="819150">
              <a:lnSpc>
                <a:spcPct val="100000"/>
              </a:lnSpc>
            </a:pPr>
            <a:r>
              <a:rPr dirty="0"/>
              <a:t>conduct,competence</a:t>
            </a:r>
            <a:r>
              <a:rPr spc="-60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spc="-10" dirty="0"/>
              <a:t>health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098930"/>
            <a:ext cx="6652895" cy="331470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-45" dirty="0">
                <a:latin typeface="Times New Roman"/>
                <a:cs typeface="Times New Roman"/>
              </a:rPr>
              <a:t>You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other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work</a:t>
            </a:r>
            <a:r>
              <a:rPr sz="2000" spc="-20" dirty="0">
                <a:latin typeface="Times New Roman"/>
                <a:cs typeface="Times New Roman"/>
              </a:rPr>
              <a:t> with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Criminal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offence,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conditional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discharge,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accept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police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caution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Suspended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placed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under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practise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restriction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employer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354965" algn="l"/>
              </a:tabLst>
            </a:pPr>
            <a:r>
              <a:rPr sz="2000" spc="-10" dirty="0">
                <a:latin typeface="Times New Roman"/>
                <a:cs typeface="Times New Roman"/>
              </a:rPr>
              <a:t>Violence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Sexual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misconduct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Supplying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drugs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illegally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465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Child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pornography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500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Offences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involving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dishonesty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470"/>
              </a:spcBef>
              <a:buFont typeface="Arial"/>
              <a:buChar char="•"/>
              <a:tabLst>
                <a:tab pos="354965" algn="l"/>
              </a:tabLst>
            </a:pPr>
            <a:r>
              <a:rPr sz="2000" dirty="0">
                <a:latin typeface="Times New Roman"/>
                <a:cs typeface="Times New Roman"/>
              </a:rPr>
              <a:t>Offences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leading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prison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sentence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9781" y="84645"/>
            <a:ext cx="756475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3105">
              <a:lnSpc>
                <a:spcPct val="100000"/>
              </a:lnSpc>
              <a:spcBef>
                <a:spcPts val="100"/>
              </a:spcBef>
            </a:pPr>
            <a:r>
              <a:rPr dirty="0"/>
              <a:t>5.</a:t>
            </a:r>
            <a:r>
              <a:rPr spc="-204" dirty="0"/>
              <a:t> </a:t>
            </a:r>
            <a:r>
              <a:rPr spc="-85" dirty="0"/>
              <a:t>You</a:t>
            </a:r>
            <a:r>
              <a:rPr spc="-65" dirty="0"/>
              <a:t> </a:t>
            </a:r>
            <a:r>
              <a:rPr dirty="0"/>
              <a:t>must</a:t>
            </a:r>
            <a:r>
              <a:rPr spc="-60" dirty="0"/>
              <a:t> </a:t>
            </a:r>
            <a:r>
              <a:rPr dirty="0"/>
              <a:t>always</a:t>
            </a:r>
            <a:r>
              <a:rPr spc="-60" dirty="0"/>
              <a:t> </a:t>
            </a:r>
            <a:r>
              <a:rPr dirty="0"/>
              <a:t>keep</a:t>
            </a:r>
            <a:r>
              <a:rPr spc="-60" dirty="0"/>
              <a:t> </a:t>
            </a:r>
            <a:r>
              <a:rPr spc="-20" dirty="0"/>
              <a:t>your </a:t>
            </a:r>
            <a:r>
              <a:rPr dirty="0"/>
              <a:t>professional</a:t>
            </a:r>
            <a:r>
              <a:rPr spc="-60" dirty="0"/>
              <a:t> </a:t>
            </a:r>
            <a:r>
              <a:rPr dirty="0"/>
              <a:t>knowledge</a:t>
            </a:r>
            <a:r>
              <a:rPr spc="-65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dirty="0"/>
              <a:t>skills</a:t>
            </a:r>
            <a:r>
              <a:rPr spc="-55" dirty="0"/>
              <a:t> </a:t>
            </a:r>
            <a:r>
              <a:rPr spc="-25" dirty="0"/>
              <a:t>up</a:t>
            </a:r>
          </a:p>
          <a:p>
            <a:pPr marL="3034030">
              <a:lnSpc>
                <a:spcPct val="100000"/>
              </a:lnSpc>
            </a:pPr>
            <a:r>
              <a:rPr dirty="0"/>
              <a:t>to</a:t>
            </a:r>
            <a:r>
              <a:rPr spc="-15" dirty="0"/>
              <a:t> </a:t>
            </a:r>
            <a:r>
              <a:rPr spc="-10" dirty="0"/>
              <a:t>date.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001518"/>
            <a:ext cx="115887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25" dirty="0">
                <a:latin typeface="Times New Roman"/>
                <a:cs typeface="Times New Roman"/>
              </a:rPr>
              <a:t>CPD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225" y="8445"/>
            <a:ext cx="7830184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22580">
              <a:lnSpc>
                <a:spcPct val="100000"/>
              </a:lnSpc>
              <a:spcBef>
                <a:spcPts val="100"/>
              </a:spcBef>
            </a:pPr>
            <a:r>
              <a:rPr dirty="0"/>
              <a:t>6.</a:t>
            </a:r>
            <a:r>
              <a:rPr spc="-204" dirty="0"/>
              <a:t> </a:t>
            </a:r>
            <a:r>
              <a:rPr spc="-85" dirty="0"/>
              <a:t>You</a:t>
            </a:r>
            <a:r>
              <a:rPr spc="-60" dirty="0"/>
              <a:t> </a:t>
            </a:r>
            <a:r>
              <a:rPr dirty="0"/>
              <a:t>must</a:t>
            </a:r>
            <a:r>
              <a:rPr spc="-60" dirty="0"/>
              <a:t> </a:t>
            </a:r>
            <a:r>
              <a:rPr dirty="0"/>
              <a:t>act</a:t>
            </a:r>
            <a:r>
              <a:rPr spc="-60" dirty="0"/>
              <a:t> </a:t>
            </a:r>
            <a:r>
              <a:rPr dirty="0"/>
              <a:t>within</a:t>
            </a:r>
            <a:r>
              <a:rPr spc="-60" dirty="0"/>
              <a:t> </a:t>
            </a:r>
            <a:r>
              <a:rPr dirty="0"/>
              <a:t>the</a:t>
            </a:r>
            <a:r>
              <a:rPr spc="-60" dirty="0"/>
              <a:t> </a:t>
            </a:r>
            <a:r>
              <a:rPr dirty="0"/>
              <a:t>limits</a:t>
            </a:r>
            <a:r>
              <a:rPr spc="-55" dirty="0"/>
              <a:t> </a:t>
            </a:r>
            <a:r>
              <a:rPr spc="-25" dirty="0"/>
              <a:t>of </a:t>
            </a:r>
            <a:r>
              <a:rPr dirty="0"/>
              <a:t>your</a:t>
            </a:r>
            <a:r>
              <a:rPr spc="-45" dirty="0"/>
              <a:t> </a:t>
            </a:r>
            <a:r>
              <a:rPr dirty="0"/>
              <a:t>knowledge,</a:t>
            </a:r>
            <a:r>
              <a:rPr spc="-50" dirty="0"/>
              <a:t> </a:t>
            </a:r>
            <a:r>
              <a:rPr dirty="0"/>
              <a:t>skills</a:t>
            </a:r>
            <a:r>
              <a:rPr spc="-4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spc="-10" dirty="0"/>
              <a:t>experience</a:t>
            </a:r>
          </a:p>
          <a:p>
            <a:pPr marL="1782445" marR="267335" indent="-1508125">
              <a:lnSpc>
                <a:spcPct val="100000"/>
              </a:lnSpc>
            </a:pPr>
            <a:r>
              <a:rPr dirty="0"/>
              <a:t>and,</a:t>
            </a:r>
            <a:r>
              <a:rPr spc="-65" dirty="0"/>
              <a:t> </a:t>
            </a:r>
            <a:r>
              <a:rPr dirty="0"/>
              <a:t>if</a:t>
            </a:r>
            <a:r>
              <a:rPr spc="-55" dirty="0"/>
              <a:t> </a:t>
            </a:r>
            <a:r>
              <a:rPr spc="-10" dirty="0"/>
              <a:t>necessary,</a:t>
            </a:r>
            <a:r>
              <a:rPr spc="-60" dirty="0"/>
              <a:t> </a:t>
            </a:r>
            <a:r>
              <a:rPr dirty="0"/>
              <a:t>refer</a:t>
            </a:r>
            <a:r>
              <a:rPr spc="-55" dirty="0"/>
              <a:t> </a:t>
            </a:r>
            <a:r>
              <a:rPr dirty="0"/>
              <a:t>the</a:t>
            </a:r>
            <a:r>
              <a:rPr spc="-70" dirty="0"/>
              <a:t> </a:t>
            </a:r>
            <a:r>
              <a:rPr dirty="0"/>
              <a:t>matter</a:t>
            </a:r>
            <a:r>
              <a:rPr spc="-55" dirty="0"/>
              <a:t> </a:t>
            </a:r>
            <a:r>
              <a:rPr spc="-25" dirty="0"/>
              <a:t>to </a:t>
            </a:r>
            <a:r>
              <a:rPr dirty="0"/>
              <a:t>another</a:t>
            </a:r>
            <a:r>
              <a:rPr spc="-70" dirty="0"/>
              <a:t> </a:t>
            </a:r>
            <a:r>
              <a:rPr spc="-10" dirty="0"/>
              <a:t>professional.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819421"/>
            <a:ext cx="7446645" cy="236220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Scope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practice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Appropriate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education,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training,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experience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REFER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if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beyond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your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scope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practice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Referral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appropriate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9275" y="237045"/>
            <a:ext cx="8046084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79475" marR="690880" indent="-182245">
              <a:lnSpc>
                <a:spcPct val="100000"/>
              </a:lnSpc>
              <a:spcBef>
                <a:spcPts val="100"/>
              </a:spcBef>
            </a:pPr>
            <a:r>
              <a:rPr dirty="0"/>
              <a:t>7.</a:t>
            </a:r>
            <a:r>
              <a:rPr spc="-215" dirty="0"/>
              <a:t> </a:t>
            </a:r>
            <a:r>
              <a:rPr spc="-85" dirty="0"/>
              <a:t>You</a:t>
            </a:r>
            <a:r>
              <a:rPr spc="-80" dirty="0"/>
              <a:t> </a:t>
            </a:r>
            <a:r>
              <a:rPr dirty="0"/>
              <a:t>must</a:t>
            </a:r>
            <a:r>
              <a:rPr spc="-75" dirty="0"/>
              <a:t> </a:t>
            </a:r>
            <a:r>
              <a:rPr dirty="0"/>
              <a:t>maintain</a:t>
            </a:r>
            <a:r>
              <a:rPr spc="-75" dirty="0"/>
              <a:t> </a:t>
            </a:r>
            <a:r>
              <a:rPr dirty="0"/>
              <a:t>proper</a:t>
            </a:r>
            <a:r>
              <a:rPr spc="-70" dirty="0"/>
              <a:t> </a:t>
            </a:r>
            <a:r>
              <a:rPr spc="-25" dirty="0"/>
              <a:t>and </a:t>
            </a:r>
            <a:r>
              <a:rPr dirty="0"/>
              <a:t>effective</a:t>
            </a:r>
            <a:r>
              <a:rPr spc="-190" dirty="0"/>
              <a:t> </a:t>
            </a:r>
            <a:r>
              <a:rPr dirty="0"/>
              <a:t>communications</a:t>
            </a:r>
            <a:r>
              <a:rPr spc="-180" dirty="0"/>
              <a:t> </a:t>
            </a:r>
            <a:r>
              <a:rPr spc="-20" dirty="0"/>
              <a:t>with</a:t>
            </a:r>
          </a:p>
          <a:p>
            <a:pPr marL="12700">
              <a:lnSpc>
                <a:spcPct val="100000"/>
              </a:lnSpc>
            </a:pPr>
            <a:r>
              <a:rPr dirty="0"/>
              <a:t>patients/clients</a:t>
            </a:r>
            <a:r>
              <a:rPr spc="-70" dirty="0"/>
              <a:t> </a:t>
            </a:r>
            <a:r>
              <a:rPr dirty="0"/>
              <a:t>and</a:t>
            </a:r>
            <a:r>
              <a:rPr spc="-75" dirty="0"/>
              <a:t> </a:t>
            </a:r>
            <a:r>
              <a:rPr dirty="0"/>
              <a:t>other</a:t>
            </a:r>
            <a:r>
              <a:rPr spc="-65" dirty="0"/>
              <a:t> </a:t>
            </a:r>
            <a:r>
              <a:rPr spc="-10" dirty="0"/>
              <a:t>professionals.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514619"/>
            <a:ext cx="7994015" cy="168084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Effective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patients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Effective,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co-</a:t>
            </a:r>
            <a:r>
              <a:rPr sz="3200" dirty="0">
                <a:latin typeface="Times New Roman"/>
                <a:cs typeface="Times New Roman"/>
              </a:rPr>
              <a:t>operate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share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knowledge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and </a:t>
            </a:r>
            <a:r>
              <a:rPr sz="3200" dirty="0">
                <a:latin typeface="Times New Roman"/>
                <a:cs typeface="Times New Roman"/>
              </a:rPr>
              <a:t>expertise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colleagues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9941" y="160845"/>
            <a:ext cx="804418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5545" marR="5080" indent="-1173480">
              <a:lnSpc>
                <a:spcPct val="100000"/>
              </a:lnSpc>
              <a:spcBef>
                <a:spcPts val="100"/>
              </a:spcBef>
            </a:pPr>
            <a:r>
              <a:rPr dirty="0"/>
              <a:t>8.</a:t>
            </a:r>
            <a:r>
              <a:rPr spc="-225" dirty="0"/>
              <a:t> </a:t>
            </a:r>
            <a:r>
              <a:rPr spc="-85" dirty="0"/>
              <a:t>You </a:t>
            </a:r>
            <a:r>
              <a:rPr dirty="0"/>
              <a:t>must</a:t>
            </a:r>
            <a:r>
              <a:rPr spc="-85" dirty="0"/>
              <a:t> </a:t>
            </a:r>
            <a:r>
              <a:rPr dirty="0"/>
              <a:t>obtain</a:t>
            </a:r>
            <a:r>
              <a:rPr spc="-85" dirty="0"/>
              <a:t> </a:t>
            </a:r>
            <a:r>
              <a:rPr dirty="0"/>
              <a:t>informed</a:t>
            </a:r>
            <a:r>
              <a:rPr spc="-90" dirty="0"/>
              <a:t> </a:t>
            </a:r>
            <a:r>
              <a:rPr dirty="0"/>
              <a:t>consent</a:t>
            </a:r>
            <a:r>
              <a:rPr spc="-85" dirty="0"/>
              <a:t> </a:t>
            </a:r>
            <a:r>
              <a:rPr spc="-25" dirty="0"/>
              <a:t>to </a:t>
            </a:r>
            <a:r>
              <a:rPr dirty="0"/>
              <a:t>give</a:t>
            </a:r>
            <a:r>
              <a:rPr spc="-60" dirty="0"/>
              <a:t> </a:t>
            </a:r>
            <a:r>
              <a:rPr dirty="0"/>
              <a:t>treatment</a:t>
            </a:r>
            <a:r>
              <a:rPr spc="-50" dirty="0"/>
              <a:t> </a:t>
            </a:r>
            <a:r>
              <a:rPr dirty="0"/>
              <a:t>(except</a:t>
            </a:r>
            <a:r>
              <a:rPr spc="-50" dirty="0"/>
              <a:t> </a:t>
            </a:r>
            <a:r>
              <a:rPr dirty="0"/>
              <a:t>in</a:t>
            </a:r>
            <a:r>
              <a:rPr spc="-50" dirty="0"/>
              <a:t> </a:t>
            </a:r>
            <a:r>
              <a:rPr spc="-25" dirty="0"/>
              <a:t>an</a:t>
            </a:r>
          </a:p>
          <a:p>
            <a:pPr marL="2763520">
              <a:lnSpc>
                <a:spcPct val="100000"/>
              </a:lnSpc>
            </a:pPr>
            <a:r>
              <a:rPr spc="-10" dirty="0"/>
              <a:t>emergency).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514619"/>
            <a:ext cx="4421505" cy="295084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What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you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plan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25" dirty="0">
                <a:latin typeface="Times New Roman"/>
                <a:cs typeface="Times New Roman"/>
              </a:rPr>
              <a:t> do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Risks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involved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Treatment</a:t>
            </a:r>
            <a:r>
              <a:rPr sz="3200" spc="-18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alternatives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RECORD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Right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refuse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treatment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2931" y="8445"/>
            <a:ext cx="793750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9235" marR="5080" indent="-217170">
              <a:lnSpc>
                <a:spcPct val="100000"/>
              </a:lnSpc>
              <a:spcBef>
                <a:spcPts val="100"/>
              </a:spcBef>
            </a:pPr>
            <a:r>
              <a:rPr dirty="0"/>
              <a:t>9.</a:t>
            </a:r>
            <a:r>
              <a:rPr spc="-229" dirty="0"/>
              <a:t> </a:t>
            </a:r>
            <a:r>
              <a:rPr spc="-85" dirty="0"/>
              <a:t>You</a:t>
            </a:r>
            <a:r>
              <a:rPr spc="-90" dirty="0"/>
              <a:t> </a:t>
            </a:r>
            <a:r>
              <a:rPr dirty="0"/>
              <a:t>must</a:t>
            </a:r>
            <a:r>
              <a:rPr spc="-90" dirty="0"/>
              <a:t> </a:t>
            </a:r>
            <a:r>
              <a:rPr dirty="0"/>
              <a:t>effectively</a:t>
            </a:r>
            <a:r>
              <a:rPr spc="-90" dirty="0"/>
              <a:t> </a:t>
            </a:r>
            <a:r>
              <a:rPr dirty="0"/>
              <a:t>supervise</a:t>
            </a:r>
            <a:r>
              <a:rPr spc="-95" dirty="0"/>
              <a:t> </a:t>
            </a:r>
            <a:r>
              <a:rPr spc="-10" dirty="0"/>
              <a:t>tasks </a:t>
            </a:r>
            <a:r>
              <a:rPr dirty="0"/>
              <a:t>you</a:t>
            </a:r>
            <a:r>
              <a:rPr spc="-25" dirty="0"/>
              <a:t> </a:t>
            </a:r>
            <a:r>
              <a:rPr dirty="0"/>
              <a:t>have</a:t>
            </a:r>
            <a:r>
              <a:rPr spc="-30" dirty="0"/>
              <a:t> </a:t>
            </a:r>
            <a:r>
              <a:rPr dirty="0"/>
              <a:t>asked</a:t>
            </a:r>
            <a:r>
              <a:rPr spc="-25" dirty="0"/>
              <a:t> </a:t>
            </a:r>
            <a:r>
              <a:rPr dirty="0"/>
              <a:t>other</a:t>
            </a:r>
            <a:r>
              <a:rPr spc="-15" dirty="0"/>
              <a:t> </a:t>
            </a:r>
            <a:r>
              <a:rPr dirty="0"/>
              <a:t>people</a:t>
            </a:r>
            <a:r>
              <a:rPr spc="-30" dirty="0"/>
              <a:t> </a:t>
            </a:r>
            <a:r>
              <a:rPr dirty="0"/>
              <a:t>to</a:t>
            </a:r>
            <a:r>
              <a:rPr spc="-25" dirty="0"/>
              <a:t> </a:t>
            </a:r>
            <a:r>
              <a:rPr spc="-10" dirty="0"/>
              <a:t>carry</a:t>
            </a:r>
          </a:p>
          <a:p>
            <a:pPr marL="3580765">
              <a:lnSpc>
                <a:spcPct val="100000"/>
              </a:lnSpc>
            </a:pPr>
            <a:r>
              <a:rPr spc="-20" dirty="0"/>
              <a:t>out.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0422" y="1849120"/>
            <a:ext cx="7407275" cy="2951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ts val="3835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Delegate</a:t>
            </a:r>
            <a:endParaRPr sz="3200">
              <a:latin typeface="Times New Roman"/>
              <a:cs typeface="Times New Roman"/>
            </a:endParaRPr>
          </a:p>
          <a:p>
            <a:pPr marL="355600" marR="334645" lvl="1" indent="304800">
              <a:lnSpc>
                <a:spcPts val="3829"/>
              </a:lnSpc>
              <a:spcBef>
                <a:spcPts val="130"/>
              </a:spcBef>
              <a:buChar char="–"/>
              <a:tabLst>
                <a:tab pos="660400" algn="l"/>
              </a:tabLst>
            </a:pPr>
            <a:r>
              <a:rPr sz="3200" dirty="0">
                <a:latin typeface="Times New Roman"/>
                <a:cs typeface="Times New Roman"/>
              </a:rPr>
              <a:t>Do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they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have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knowledge,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skills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and </a:t>
            </a:r>
            <a:r>
              <a:rPr sz="3200" dirty="0">
                <a:latin typeface="Times New Roman"/>
                <a:cs typeface="Times New Roman"/>
              </a:rPr>
              <a:t>expertise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carry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out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task?</a:t>
            </a:r>
            <a:endParaRPr sz="3200">
              <a:latin typeface="Times New Roman"/>
              <a:cs typeface="Times New Roman"/>
            </a:endParaRPr>
          </a:p>
          <a:p>
            <a:pPr marL="652780" lvl="1" indent="-297180">
              <a:lnSpc>
                <a:spcPts val="3710"/>
              </a:lnSpc>
              <a:buChar char="–"/>
              <a:tabLst>
                <a:tab pos="652780" algn="l"/>
              </a:tabLst>
            </a:pPr>
            <a:r>
              <a:rPr sz="3200" spc="-20" dirty="0">
                <a:latin typeface="Times New Roman"/>
                <a:cs typeface="Times New Roman"/>
              </a:rPr>
              <a:t>Working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within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their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scope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practice?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50" dirty="0">
                <a:latin typeface="Times New Roman"/>
                <a:cs typeface="Times New Roman"/>
              </a:rPr>
              <a:t>–</a:t>
            </a:r>
            <a:endParaRPr sz="3200">
              <a:latin typeface="Times New Roman"/>
              <a:cs typeface="Times New Roman"/>
            </a:endParaRPr>
          </a:p>
          <a:p>
            <a:pPr marL="355600">
              <a:lnSpc>
                <a:spcPts val="3835"/>
              </a:lnSpc>
              <a:spcBef>
                <a:spcPts val="30"/>
              </a:spcBef>
            </a:pPr>
            <a:r>
              <a:rPr sz="3200" dirty="0">
                <a:latin typeface="Times New Roman"/>
                <a:cs typeface="Times New Roman"/>
              </a:rPr>
              <a:t>Appropriately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supervised</a:t>
            </a:r>
            <a:endParaRPr sz="3200">
              <a:latin typeface="Times New Roman"/>
              <a:cs typeface="Times New Roman"/>
            </a:endParaRPr>
          </a:p>
          <a:p>
            <a:pPr marL="660400" lvl="1" indent="-304800">
              <a:lnSpc>
                <a:spcPts val="3835"/>
              </a:lnSpc>
              <a:buChar char="–"/>
              <a:tabLst>
                <a:tab pos="660400" algn="l"/>
              </a:tabLst>
            </a:pPr>
            <a:r>
              <a:rPr sz="3200" dirty="0">
                <a:latin typeface="Times New Roman"/>
                <a:cs typeface="Times New Roman"/>
              </a:rPr>
              <a:t>Cannot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force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someone!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0316" y="313245"/>
            <a:ext cx="712343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49550" marR="5080" indent="-2737485">
              <a:lnSpc>
                <a:spcPct val="100000"/>
              </a:lnSpc>
              <a:spcBef>
                <a:spcPts val="100"/>
              </a:spcBef>
            </a:pPr>
            <a:r>
              <a:rPr dirty="0"/>
              <a:t>10.</a:t>
            </a:r>
            <a:r>
              <a:rPr spc="-204" dirty="0"/>
              <a:t> </a:t>
            </a:r>
            <a:r>
              <a:rPr spc="-85" dirty="0"/>
              <a:t>You</a:t>
            </a:r>
            <a:r>
              <a:rPr spc="-60" dirty="0"/>
              <a:t> </a:t>
            </a:r>
            <a:r>
              <a:rPr dirty="0"/>
              <a:t>must</a:t>
            </a:r>
            <a:r>
              <a:rPr spc="-60" dirty="0"/>
              <a:t> </a:t>
            </a:r>
            <a:r>
              <a:rPr dirty="0"/>
              <a:t>keep</a:t>
            </a:r>
            <a:r>
              <a:rPr spc="-65" dirty="0"/>
              <a:t> </a:t>
            </a:r>
            <a:r>
              <a:rPr dirty="0"/>
              <a:t>accurate</a:t>
            </a:r>
            <a:r>
              <a:rPr spc="-65" dirty="0"/>
              <a:t> </a:t>
            </a:r>
            <a:r>
              <a:rPr spc="-10" dirty="0"/>
              <a:t>patient records.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698497" rIns="0" bIns="0" rtlCol="0">
            <a:spAutoFit/>
          </a:bodyPr>
          <a:lstStyle/>
          <a:p>
            <a:pPr marL="354965" indent="-342265">
              <a:lnSpc>
                <a:spcPts val="3835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dirty="0"/>
              <a:t>Legal</a:t>
            </a:r>
            <a:r>
              <a:rPr spc="-55" dirty="0"/>
              <a:t> </a:t>
            </a:r>
            <a:r>
              <a:rPr spc="-10" dirty="0"/>
              <a:t>requirement</a:t>
            </a:r>
          </a:p>
          <a:p>
            <a:pPr marL="660400" lvl="1" indent="-304800">
              <a:lnSpc>
                <a:spcPts val="3835"/>
              </a:lnSpc>
              <a:buChar char="–"/>
              <a:tabLst>
                <a:tab pos="660400" algn="l"/>
              </a:tabLst>
            </a:pPr>
            <a:r>
              <a:rPr sz="3200" dirty="0">
                <a:latin typeface="Times New Roman"/>
                <a:cs typeface="Times New Roman"/>
              </a:rPr>
              <a:t>Contemporaneous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(written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time)</a:t>
            </a:r>
            <a:endParaRPr sz="3200">
              <a:latin typeface="Times New Roman"/>
              <a:cs typeface="Times New Roman"/>
            </a:endParaRPr>
          </a:p>
          <a:p>
            <a:pPr marL="660400" lvl="1" indent="-304800">
              <a:lnSpc>
                <a:spcPts val="3835"/>
              </a:lnSpc>
              <a:buChar char="–"/>
              <a:tabLst>
                <a:tab pos="660400" algn="l"/>
              </a:tabLst>
            </a:pPr>
            <a:r>
              <a:rPr sz="3200" spc="-10" dirty="0">
                <a:latin typeface="Times New Roman"/>
                <a:cs typeface="Times New Roman"/>
              </a:rPr>
              <a:t>Legible</a:t>
            </a:r>
            <a:endParaRPr sz="3200">
              <a:latin typeface="Times New Roman"/>
              <a:cs typeface="Times New Roman"/>
            </a:endParaRPr>
          </a:p>
          <a:p>
            <a:pPr marL="660400" lvl="1" indent="-304800">
              <a:lnSpc>
                <a:spcPts val="3835"/>
              </a:lnSpc>
              <a:buChar char="–"/>
              <a:tabLst>
                <a:tab pos="660400" algn="l"/>
              </a:tabLst>
            </a:pPr>
            <a:r>
              <a:rPr sz="3200" dirty="0">
                <a:latin typeface="Times New Roman"/>
                <a:cs typeface="Times New Roman"/>
              </a:rPr>
              <a:t>Protected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loss/theft/damage/tampering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402" y="237045"/>
            <a:ext cx="753364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769" marR="5080" indent="-52705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11.</a:t>
            </a:r>
            <a:r>
              <a:rPr spc="-215" dirty="0"/>
              <a:t> </a:t>
            </a:r>
            <a:r>
              <a:rPr spc="-85" dirty="0"/>
              <a:t>You</a:t>
            </a:r>
            <a:r>
              <a:rPr spc="-75" dirty="0"/>
              <a:t> </a:t>
            </a:r>
            <a:r>
              <a:rPr dirty="0"/>
              <a:t>must</a:t>
            </a:r>
            <a:r>
              <a:rPr spc="-80" dirty="0"/>
              <a:t> </a:t>
            </a:r>
            <a:r>
              <a:rPr dirty="0"/>
              <a:t>limit</a:t>
            </a:r>
            <a:r>
              <a:rPr spc="-75" dirty="0"/>
              <a:t> </a:t>
            </a:r>
            <a:r>
              <a:rPr dirty="0"/>
              <a:t>your</a:t>
            </a:r>
            <a:r>
              <a:rPr spc="-70" dirty="0"/>
              <a:t> </a:t>
            </a:r>
            <a:r>
              <a:rPr dirty="0"/>
              <a:t>work</a:t>
            </a:r>
            <a:r>
              <a:rPr spc="-75" dirty="0"/>
              <a:t> </a:t>
            </a:r>
            <a:r>
              <a:rPr dirty="0"/>
              <a:t>or</a:t>
            </a:r>
            <a:r>
              <a:rPr spc="-70" dirty="0"/>
              <a:t> </a:t>
            </a:r>
            <a:r>
              <a:rPr spc="-20" dirty="0"/>
              <a:t>stop </a:t>
            </a:r>
            <a:r>
              <a:rPr dirty="0"/>
              <a:t>practising</a:t>
            </a:r>
            <a:r>
              <a:rPr spc="-70" dirty="0"/>
              <a:t> </a:t>
            </a:r>
            <a:r>
              <a:rPr dirty="0"/>
              <a:t>if</a:t>
            </a:r>
            <a:r>
              <a:rPr spc="-65" dirty="0"/>
              <a:t> </a:t>
            </a:r>
            <a:r>
              <a:rPr dirty="0"/>
              <a:t>your</a:t>
            </a:r>
            <a:r>
              <a:rPr spc="-65" dirty="0"/>
              <a:t> </a:t>
            </a:r>
            <a:r>
              <a:rPr dirty="0"/>
              <a:t>health</a:t>
            </a:r>
            <a:r>
              <a:rPr spc="-70" dirty="0"/>
              <a:t> </a:t>
            </a:r>
            <a:r>
              <a:rPr dirty="0"/>
              <a:t>affects</a:t>
            </a:r>
            <a:r>
              <a:rPr spc="-65" dirty="0"/>
              <a:t> </a:t>
            </a:r>
            <a:r>
              <a:rPr spc="-20" dirty="0"/>
              <a:t>your</a:t>
            </a:r>
          </a:p>
          <a:p>
            <a:pPr marL="1007110">
              <a:lnSpc>
                <a:spcPct val="100000"/>
              </a:lnSpc>
            </a:pPr>
            <a:r>
              <a:rPr dirty="0"/>
              <a:t>performance</a:t>
            </a:r>
            <a:r>
              <a:rPr spc="-70" dirty="0"/>
              <a:t> </a:t>
            </a:r>
            <a:r>
              <a:rPr dirty="0"/>
              <a:t>or</a:t>
            </a:r>
            <a:r>
              <a:rPr spc="-55" dirty="0"/>
              <a:t> </a:t>
            </a:r>
            <a:r>
              <a:rPr spc="-10" dirty="0"/>
              <a:t>judgement.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514619"/>
            <a:ext cx="3495040" cy="177800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Physical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or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Mental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Modifying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practice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Stopping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practice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8006" y="84645"/>
            <a:ext cx="8027670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985">
              <a:lnSpc>
                <a:spcPct val="100000"/>
              </a:lnSpc>
              <a:spcBef>
                <a:spcPts val="100"/>
              </a:spcBef>
            </a:pPr>
            <a:r>
              <a:rPr dirty="0"/>
              <a:t>12.</a:t>
            </a:r>
            <a:r>
              <a:rPr spc="-204" dirty="0"/>
              <a:t> </a:t>
            </a:r>
            <a:r>
              <a:rPr spc="-85" dirty="0"/>
              <a:t>You</a:t>
            </a:r>
            <a:r>
              <a:rPr spc="-60" dirty="0"/>
              <a:t> </a:t>
            </a:r>
            <a:r>
              <a:rPr dirty="0"/>
              <a:t>must</a:t>
            </a:r>
            <a:r>
              <a:rPr spc="-65" dirty="0"/>
              <a:t> </a:t>
            </a:r>
            <a:r>
              <a:rPr dirty="0"/>
              <a:t>behave</a:t>
            </a:r>
            <a:r>
              <a:rPr spc="-65" dirty="0"/>
              <a:t> </a:t>
            </a:r>
            <a:r>
              <a:rPr dirty="0"/>
              <a:t>with</a:t>
            </a:r>
            <a:r>
              <a:rPr spc="-65" dirty="0"/>
              <a:t> </a:t>
            </a:r>
            <a:r>
              <a:rPr dirty="0"/>
              <a:t>integrity</a:t>
            </a:r>
            <a:r>
              <a:rPr spc="-60" dirty="0"/>
              <a:t> </a:t>
            </a:r>
            <a:r>
              <a:rPr spc="-25" dirty="0"/>
              <a:t>and </a:t>
            </a:r>
            <a:r>
              <a:rPr dirty="0"/>
              <a:t>honesty</a:t>
            </a:r>
            <a:r>
              <a:rPr spc="-45" dirty="0"/>
              <a:t> </a:t>
            </a:r>
            <a:r>
              <a:rPr dirty="0"/>
              <a:t>and</a:t>
            </a:r>
            <a:r>
              <a:rPr spc="-40" dirty="0"/>
              <a:t> </a:t>
            </a:r>
            <a:r>
              <a:rPr dirty="0"/>
              <a:t>ensure</a:t>
            </a:r>
            <a:r>
              <a:rPr spc="-45" dirty="0"/>
              <a:t> </a:t>
            </a:r>
            <a:r>
              <a:rPr dirty="0"/>
              <a:t>that</a:t>
            </a:r>
            <a:r>
              <a:rPr spc="-40" dirty="0"/>
              <a:t> </a:t>
            </a:r>
            <a:r>
              <a:rPr dirty="0"/>
              <a:t>your</a:t>
            </a:r>
            <a:r>
              <a:rPr spc="-35" dirty="0"/>
              <a:t> </a:t>
            </a:r>
            <a:r>
              <a:rPr spc="-10" dirty="0"/>
              <a:t>behaviour</a:t>
            </a:r>
          </a:p>
          <a:p>
            <a:pPr marL="201930" marR="193675" indent="861694">
              <a:lnSpc>
                <a:spcPct val="100000"/>
              </a:lnSpc>
            </a:pPr>
            <a:r>
              <a:rPr dirty="0"/>
              <a:t>does</a:t>
            </a:r>
            <a:r>
              <a:rPr spc="-30" dirty="0"/>
              <a:t> </a:t>
            </a:r>
            <a:r>
              <a:rPr dirty="0"/>
              <a:t>not</a:t>
            </a:r>
            <a:r>
              <a:rPr spc="-30" dirty="0"/>
              <a:t> </a:t>
            </a:r>
            <a:r>
              <a:rPr dirty="0"/>
              <a:t>damage</a:t>
            </a:r>
            <a:r>
              <a:rPr spc="-35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spc="-10" dirty="0"/>
              <a:t>public’s </a:t>
            </a:r>
            <a:r>
              <a:rPr dirty="0"/>
              <a:t>confidence</a:t>
            </a:r>
            <a:r>
              <a:rPr spc="-45" dirty="0"/>
              <a:t> </a:t>
            </a:r>
            <a:r>
              <a:rPr dirty="0"/>
              <a:t>in</a:t>
            </a:r>
            <a:r>
              <a:rPr spc="-40" dirty="0"/>
              <a:t> </a:t>
            </a:r>
            <a:r>
              <a:rPr dirty="0"/>
              <a:t>you</a:t>
            </a:r>
            <a:r>
              <a:rPr spc="-40" dirty="0"/>
              <a:t> </a:t>
            </a:r>
            <a:r>
              <a:rPr dirty="0"/>
              <a:t>or</a:t>
            </a:r>
            <a:r>
              <a:rPr spc="-30" dirty="0"/>
              <a:t> </a:t>
            </a:r>
            <a:r>
              <a:rPr dirty="0"/>
              <a:t>your</a:t>
            </a:r>
            <a:r>
              <a:rPr spc="-35" dirty="0"/>
              <a:t> </a:t>
            </a:r>
            <a:r>
              <a:rPr spc="-10" dirty="0"/>
              <a:t>profession.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438419"/>
            <a:ext cx="7414259" cy="285369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Professional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Ethical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Personal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conduct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699"/>
              </a:lnSpc>
              <a:spcBef>
                <a:spcPts val="730"/>
              </a:spcBef>
              <a:buFont typeface="Arial"/>
              <a:buChar char="•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Undermine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public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confidence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profession (reputation)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5872" y="389445"/>
            <a:ext cx="7112634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3610" marR="5080" indent="-931544">
              <a:lnSpc>
                <a:spcPct val="100000"/>
              </a:lnSpc>
              <a:spcBef>
                <a:spcPts val="100"/>
              </a:spcBef>
            </a:pPr>
            <a:r>
              <a:rPr dirty="0"/>
              <a:t>13.</a:t>
            </a:r>
            <a:r>
              <a:rPr spc="-195" dirty="0"/>
              <a:t> </a:t>
            </a:r>
            <a:r>
              <a:rPr spc="-85" dirty="0"/>
              <a:t>You</a:t>
            </a:r>
            <a:r>
              <a:rPr spc="-50" dirty="0"/>
              <a:t> </a:t>
            </a:r>
            <a:r>
              <a:rPr dirty="0"/>
              <a:t>must</a:t>
            </a:r>
            <a:r>
              <a:rPr spc="-55" dirty="0"/>
              <a:t> </a:t>
            </a:r>
            <a:r>
              <a:rPr dirty="0"/>
              <a:t>deal</a:t>
            </a:r>
            <a:r>
              <a:rPr spc="-50" dirty="0"/>
              <a:t> </a:t>
            </a:r>
            <a:r>
              <a:rPr dirty="0"/>
              <a:t>fairly</a:t>
            </a:r>
            <a:r>
              <a:rPr spc="-50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spc="-10" dirty="0"/>
              <a:t>safely </a:t>
            </a:r>
            <a:r>
              <a:rPr dirty="0"/>
              <a:t>with</a:t>
            </a:r>
            <a:r>
              <a:rPr spc="-40" dirty="0"/>
              <a:t> </a:t>
            </a:r>
            <a:r>
              <a:rPr dirty="0"/>
              <a:t>the</a:t>
            </a:r>
            <a:r>
              <a:rPr spc="-40" dirty="0"/>
              <a:t> </a:t>
            </a:r>
            <a:r>
              <a:rPr dirty="0"/>
              <a:t>risks</a:t>
            </a:r>
            <a:r>
              <a:rPr spc="-30" dirty="0"/>
              <a:t> </a:t>
            </a:r>
            <a:r>
              <a:rPr dirty="0"/>
              <a:t>of</a:t>
            </a:r>
            <a:r>
              <a:rPr spc="-30" dirty="0"/>
              <a:t> </a:t>
            </a:r>
            <a:r>
              <a:rPr spc="-10" dirty="0"/>
              <a:t>infection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828821"/>
            <a:ext cx="3925570" cy="177800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Universal</a:t>
            </a:r>
            <a:r>
              <a:rPr sz="3200" spc="-10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precautions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10" dirty="0">
                <a:latin typeface="Times New Roman"/>
                <a:cs typeface="Times New Roman"/>
              </a:rPr>
              <a:t>Yourself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spc="-55" dirty="0">
                <a:latin typeface="Times New Roman"/>
                <a:cs typeface="Times New Roman"/>
              </a:rPr>
              <a:t>Your</a:t>
            </a:r>
            <a:r>
              <a:rPr sz="3200" spc="-13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Patients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5793" y="116020"/>
            <a:ext cx="787273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72745">
              <a:lnSpc>
                <a:spcPct val="100000"/>
              </a:lnSpc>
              <a:spcBef>
                <a:spcPts val="100"/>
              </a:spcBef>
            </a:pPr>
            <a:r>
              <a:rPr dirty="0"/>
              <a:t>14.</a:t>
            </a:r>
            <a:r>
              <a:rPr spc="-220" dirty="0"/>
              <a:t> </a:t>
            </a:r>
            <a:r>
              <a:rPr spc="-85" dirty="0"/>
              <a:t>You</a:t>
            </a:r>
            <a:r>
              <a:rPr spc="-80" dirty="0"/>
              <a:t> </a:t>
            </a:r>
            <a:r>
              <a:rPr dirty="0"/>
              <a:t>must</a:t>
            </a:r>
            <a:r>
              <a:rPr spc="-75" dirty="0"/>
              <a:t> </a:t>
            </a:r>
            <a:r>
              <a:rPr dirty="0"/>
              <a:t>follow</a:t>
            </a:r>
            <a:r>
              <a:rPr spc="-85" dirty="0"/>
              <a:t> </a:t>
            </a:r>
            <a:r>
              <a:rPr dirty="0"/>
              <a:t>published</a:t>
            </a:r>
            <a:r>
              <a:rPr spc="-80" dirty="0"/>
              <a:t> </a:t>
            </a:r>
            <a:r>
              <a:rPr spc="-25" dirty="0"/>
              <a:t>and </a:t>
            </a:r>
            <a:r>
              <a:rPr dirty="0"/>
              <a:t>accepted</a:t>
            </a:r>
            <a:r>
              <a:rPr spc="-55" dirty="0"/>
              <a:t> </a:t>
            </a:r>
            <a:r>
              <a:rPr dirty="0"/>
              <a:t>guidelines</a:t>
            </a:r>
            <a:r>
              <a:rPr spc="-45" dirty="0"/>
              <a:t> </a:t>
            </a:r>
            <a:r>
              <a:rPr dirty="0"/>
              <a:t>for</a:t>
            </a:r>
            <a:r>
              <a:rPr spc="-50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spc="-10" dirty="0"/>
              <a:t>advertising</a:t>
            </a:r>
          </a:p>
          <a:p>
            <a:pPr marL="2312035">
              <a:lnSpc>
                <a:spcPct val="100000"/>
              </a:lnSpc>
            </a:pPr>
            <a:r>
              <a:rPr dirty="0"/>
              <a:t>of</a:t>
            </a:r>
            <a:r>
              <a:rPr spc="-50" dirty="0"/>
              <a:t> </a:t>
            </a:r>
            <a:r>
              <a:rPr dirty="0"/>
              <a:t>your</a:t>
            </a:r>
            <a:r>
              <a:rPr spc="-50" dirty="0"/>
              <a:t> </a:t>
            </a:r>
            <a:r>
              <a:rPr spc="-10" dirty="0"/>
              <a:t>services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861818"/>
            <a:ext cx="5123815" cy="3594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lnSpc>
                <a:spcPts val="2635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200" spc="-10" dirty="0">
                <a:latin typeface="Times New Roman"/>
                <a:cs typeface="Times New Roman"/>
              </a:rPr>
              <a:t>Accurate</a:t>
            </a:r>
            <a:endParaRPr sz="2200">
              <a:latin typeface="Times New Roman"/>
              <a:cs typeface="Times New Roman"/>
            </a:endParaRPr>
          </a:p>
          <a:p>
            <a:pPr marL="755015" lvl="1" indent="-285115">
              <a:lnSpc>
                <a:spcPts val="2395"/>
              </a:lnSpc>
              <a:buFont typeface="Arial"/>
              <a:buChar char="–"/>
              <a:tabLst>
                <a:tab pos="755015" algn="l"/>
              </a:tabLst>
            </a:pPr>
            <a:r>
              <a:rPr sz="2000" dirty="0">
                <a:latin typeface="Times New Roman"/>
                <a:cs typeface="Times New Roman"/>
              </a:rPr>
              <a:t>Cannot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be</a:t>
            </a:r>
            <a:endParaRPr sz="2000">
              <a:latin typeface="Times New Roman"/>
              <a:cs typeface="Times New Roman"/>
            </a:endParaRPr>
          </a:p>
          <a:p>
            <a:pPr marL="1155065" lvl="2" indent="-227965">
              <a:lnSpc>
                <a:spcPts val="2035"/>
              </a:lnSpc>
              <a:spcBef>
                <a:spcPts val="30"/>
              </a:spcBef>
              <a:buFont typeface="Arial"/>
              <a:buChar char="•"/>
              <a:tabLst>
                <a:tab pos="1155065" algn="l"/>
              </a:tabLst>
            </a:pPr>
            <a:r>
              <a:rPr sz="1700" spc="-10" dirty="0">
                <a:latin typeface="Times New Roman"/>
                <a:cs typeface="Times New Roman"/>
              </a:rPr>
              <a:t>Misleading</a:t>
            </a:r>
            <a:endParaRPr sz="1700">
              <a:latin typeface="Times New Roman"/>
              <a:cs typeface="Times New Roman"/>
            </a:endParaRPr>
          </a:p>
          <a:p>
            <a:pPr marL="1155065" lvl="2" indent="-227965">
              <a:lnSpc>
                <a:spcPts val="2035"/>
              </a:lnSpc>
              <a:buFont typeface="Arial"/>
              <a:buChar char="•"/>
              <a:tabLst>
                <a:tab pos="1155065" algn="l"/>
              </a:tabLst>
            </a:pPr>
            <a:r>
              <a:rPr sz="1700" spc="-10" dirty="0">
                <a:latin typeface="Times New Roman"/>
                <a:cs typeface="Times New Roman"/>
              </a:rPr>
              <a:t>False</a:t>
            </a:r>
            <a:endParaRPr sz="1700">
              <a:latin typeface="Times New Roman"/>
              <a:cs typeface="Times New Roman"/>
            </a:endParaRPr>
          </a:p>
          <a:p>
            <a:pPr marL="1155065" lvl="2" indent="-227965">
              <a:lnSpc>
                <a:spcPts val="2035"/>
              </a:lnSpc>
              <a:buFont typeface="Arial"/>
              <a:buChar char="•"/>
              <a:tabLst>
                <a:tab pos="1155065" algn="l"/>
              </a:tabLst>
            </a:pPr>
            <a:r>
              <a:rPr sz="1700" spc="-10" dirty="0">
                <a:latin typeface="Times New Roman"/>
                <a:cs typeface="Times New Roman"/>
              </a:rPr>
              <a:t>Unfair</a:t>
            </a:r>
            <a:endParaRPr sz="1700">
              <a:latin typeface="Times New Roman"/>
              <a:cs typeface="Times New Roman"/>
            </a:endParaRPr>
          </a:p>
          <a:p>
            <a:pPr marL="1155065" lvl="2" indent="-227965">
              <a:lnSpc>
                <a:spcPts val="2035"/>
              </a:lnSpc>
              <a:buFont typeface="Arial"/>
              <a:buChar char="•"/>
              <a:tabLst>
                <a:tab pos="1155065" algn="l"/>
              </a:tabLst>
            </a:pPr>
            <a:r>
              <a:rPr sz="1700" spc="-10" dirty="0">
                <a:latin typeface="Times New Roman"/>
                <a:cs typeface="Times New Roman"/>
              </a:rPr>
              <a:t>Exaggerated</a:t>
            </a:r>
            <a:endParaRPr sz="1700">
              <a:latin typeface="Times New Roman"/>
              <a:cs typeface="Times New Roman"/>
            </a:endParaRPr>
          </a:p>
          <a:p>
            <a:pPr marL="354965" indent="-342265">
              <a:lnSpc>
                <a:spcPts val="2635"/>
              </a:lnSpc>
              <a:buFont typeface="Arial"/>
              <a:buChar char="•"/>
              <a:tabLst>
                <a:tab pos="354965" algn="l"/>
              </a:tabLst>
            </a:pPr>
            <a:r>
              <a:rPr sz="2200" dirty="0">
                <a:latin typeface="Times New Roman"/>
                <a:cs typeface="Times New Roman"/>
              </a:rPr>
              <a:t>Cannot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claim</a:t>
            </a:r>
            <a:r>
              <a:rPr sz="2200" spc="-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to</a:t>
            </a:r>
            <a:r>
              <a:rPr sz="2200" spc="-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be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better</a:t>
            </a:r>
            <a:r>
              <a:rPr sz="2200" spc="-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than</a:t>
            </a:r>
            <a:r>
              <a:rPr sz="2200" spc="-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anyone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else</a:t>
            </a:r>
            <a:endParaRPr sz="2200">
              <a:latin typeface="Times New Roman"/>
              <a:cs typeface="Times New Roman"/>
            </a:endParaRPr>
          </a:p>
          <a:p>
            <a:pPr marL="354965" indent="-342265">
              <a:lnSpc>
                <a:spcPts val="2635"/>
              </a:lnSpc>
              <a:buFont typeface="Arial"/>
              <a:buChar char="•"/>
              <a:tabLst>
                <a:tab pos="354965" algn="l"/>
              </a:tabLst>
            </a:pPr>
            <a:r>
              <a:rPr sz="2200" dirty="0">
                <a:latin typeface="Times New Roman"/>
                <a:cs typeface="Times New Roman"/>
              </a:rPr>
              <a:t>Unjustifiable</a:t>
            </a:r>
            <a:r>
              <a:rPr sz="2200" spc="-9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statements</a:t>
            </a:r>
            <a:endParaRPr sz="2200">
              <a:latin typeface="Times New Roman"/>
              <a:cs typeface="Times New Roman"/>
            </a:endParaRPr>
          </a:p>
          <a:p>
            <a:pPr marL="755015" lvl="1" indent="-285115">
              <a:lnSpc>
                <a:spcPct val="100000"/>
              </a:lnSpc>
              <a:spcBef>
                <a:spcPts val="30"/>
              </a:spcBef>
              <a:buFont typeface="Arial"/>
              <a:buChar char="–"/>
              <a:tabLst>
                <a:tab pos="755015" algn="l"/>
              </a:tabLst>
            </a:pPr>
            <a:r>
              <a:rPr sz="2000" spc="-10" dirty="0">
                <a:latin typeface="Times New Roman"/>
                <a:cs typeface="Times New Roman"/>
              </a:rPr>
              <a:t>Skills</a:t>
            </a:r>
            <a:endParaRPr sz="2000">
              <a:latin typeface="Times New Roman"/>
              <a:cs typeface="Times New Roman"/>
            </a:endParaRPr>
          </a:p>
          <a:p>
            <a:pPr marL="755015" lvl="1" indent="-285115">
              <a:lnSpc>
                <a:spcPct val="100000"/>
              </a:lnSpc>
              <a:buFont typeface="Arial"/>
              <a:buChar char="–"/>
              <a:tabLst>
                <a:tab pos="755015" algn="l"/>
              </a:tabLst>
            </a:pPr>
            <a:r>
              <a:rPr sz="2000" spc="-10" dirty="0">
                <a:latin typeface="Times New Roman"/>
                <a:cs typeface="Times New Roman"/>
              </a:rPr>
              <a:t>Equipment</a:t>
            </a:r>
            <a:endParaRPr sz="2000">
              <a:latin typeface="Times New Roman"/>
              <a:cs typeface="Times New Roman"/>
            </a:endParaRPr>
          </a:p>
          <a:p>
            <a:pPr marL="755015" lvl="1" indent="-285115">
              <a:lnSpc>
                <a:spcPct val="100000"/>
              </a:lnSpc>
              <a:buFont typeface="Arial"/>
              <a:buChar char="–"/>
              <a:tabLst>
                <a:tab pos="755015" algn="l"/>
              </a:tabLst>
            </a:pPr>
            <a:r>
              <a:rPr sz="2000" spc="-10" dirty="0">
                <a:latin typeface="Times New Roman"/>
                <a:cs typeface="Times New Roman"/>
              </a:rPr>
              <a:t>Facilities</a:t>
            </a:r>
            <a:endParaRPr sz="2000">
              <a:latin typeface="Times New Roman"/>
              <a:cs typeface="Times New Roman"/>
            </a:endParaRPr>
          </a:p>
          <a:p>
            <a:pPr marL="755015" lvl="1" indent="-285115">
              <a:lnSpc>
                <a:spcPct val="100000"/>
              </a:lnSpc>
              <a:buFont typeface="Arial"/>
              <a:buChar char="–"/>
              <a:tabLst>
                <a:tab pos="755015" algn="l"/>
              </a:tabLst>
            </a:pPr>
            <a:r>
              <a:rPr sz="2000" dirty="0">
                <a:latin typeface="Times New Roman"/>
                <a:cs typeface="Times New Roman"/>
              </a:rPr>
              <a:t>Products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services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may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selling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98587" y="-67754"/>
            <a:ext cx="634746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18110" algn="just">
              <a:lnSpc>
                <a:spcPct val="100000"/>
              </a:lnSpc>
              <a:spcBef>
                <a:spcPts val="100"/>
              </a:spcBef>
            </a:pPr>
            <a:r>
              <a:rPr dirty="0"/>
              <a:t>15.</a:t>
            </a:r>
            <a:r>
              <a:rPr spc="-210" dirty="0"/>
              <a:t> </a:t>
            </a:r>
            <a:r>
              <a:rPr spc="-85" dirty="0"/>
              <a:t>You</a:t>
            </a:r>
            <a:r>
              <a:rPr spc="-65" dirty="0"/>
              <a:t> </a:t>
            </a:r>
            <a:r>
              <a:rPr dirty="0"/>
              <a:t>must</a:t>
            </a:r>
            <a:r>
              <a:rPr spc="-70" dirty="0"/>
              <a:t> </a:t>
            </a:r>
            <a:r>
              <a:rPr dirty="0"/>
              <a:t>ensure</a:t>
            </a:r>
            <a:r>
              <a:rPr spc="-70" dirty="0"/>
              <a:t> </a:t>
            </a:r>
            <a:r>
              <a:rPr dirty="0"/>
              <a:t>that</a:t>
            </a:r>
            <a:r>
              <a:rPr spc="-65" dirty="0"/>
              <a:t> </a:t>
            </a:r>
            <a:r>
              <a:rPr spc="-20" dirty="0"/>
              <a:t>your </a:t>
            </a:r>
            <a:r>
              <a:rPr dirty="0"/>
              <a:t>behaviour</a:t>
            </a:r>
            <a:r>
              <a:rPr spc="-55" dirty="0"/>
              <a:t> </a:t>
            </a:r>
            <a:r>
              <a:rPr dirty="0"/>
              <a:t>does</a:t>
            </a:r>
            <a:r>
              <a:rPr spc="-45" dirty="0"/>
              <a:t> </a:t>
            </a:r>
            <a:r>
              <a:rPr dirty="0"/>
              <a:t>not</a:t>
            </a:r>
            <a:r>
              <a:rPr spc="-55" dirty="0"/>
              <a:t> </a:t>
            </a:r>
            <a:r>
              <a:rPr dirty="0"/>
              <a:t>damage</a:t>
            </a:r>
            <a:r>
              <a:rPr spc="-55" dirty="0"/>
              <a:t> </a:t>
            </a:r>
            <a:r>
              <a:rPr spc="-25" dirty="0"/>
              <a:t>the </a:t>
            </a:r>
            <a:r>
              <a:rPr dirty="0"/>
              <a:t>reputation</a:t>
            </a:r>
            <a:r>
              <a:rPr spc="-80" dirty="0"/>
              <a:t> </a:t>
            </a:r>
            <a:r>
              <a:rPr dirty="0"/>
              <a:t>of</a:t>
            </a:r>
            <a:r>
              <a:rPr spc="-70" dirty="0"/>
              <a:t> </a:t>
            </a:r>
            <a:r>
              <a:rPr dirty="0"/>
              <a:t>Sports</a:t>
            </a:r>
            <a:r>
              <a:rPr spc="-140" dirty="0"/>
              <a:t> </a:t>
            </a:r>
            <a:r>
              <a:rPr spc="-10" dirty="0"/>
              <a:t>Therapy.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133621"/>
            <a:ext cx="7221855" cy="324294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456565" indent="-443865">
              <a:lnSpc>
                <a:spcPct val="100000"/>
              </a:lnSpc>
              <a:spcBef>
                <a:spcPts val="860"/>
              </a:spcBef>
              <a:buFont typeface="Arial"/>
              <a:buChar char="•"/>
              <a:tabLst>
                <a:tab pos="456565" algn="l"/>
              </a:tabLst>
            </a:pPr>
            <a:r>
              <a:rPr sz="3200" dirty="0">
                <a:latin typeface="Times New Roman"/>
                <a:cs typeface="Times New Roman"/>
              </a:rPr>
              <a:t>Damage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your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professions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reputation</a:t>
            </a:r>
            <a:endParaRPr sz="32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54965" algn="l"/>
              </a:tabLst>
            </a:pPr>
            <a:r>
              <a:rPr sz="3200" dirty="0">
                <a:latin typeface="Times New Roman"/>
                <a:cs typeface="Times New Roman"/>
              </a:rPr>
              <a:t>Undermines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public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confidence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it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99"/>
              </a:lnSpc>
              <a:spcBef>
                <a:spcPts val="755"/>
              </a:spcBef>
              <a:buFont typeface="Arial"/>
              <a:buChar char="•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Cannot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publically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discredit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or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lower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the </a:t>
            </a:r>
            <a:r>
              <a:rPr sz="3200" dirty="0">
                <a:latin typeface="Times New Roman"/>
                <a:cs typeface="Times New Roman"/>
              </a:rPr>
              <a:t>dignity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another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member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SST,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the </a:t>
            </a:r>
            <a:r>
              <a:rPr sz="3200" dirty="0">
                <a:latin typeface="Times New Roman"/>
                <a:cs typeface="Times New Roman"/>
              </a:rPr>
              <a:t>professional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body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or</a:t>
            </a:r>
            <a:r>
              <a:rPr sz="3200" spc="-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ANY</a:t>
            </a:r>
            <a:r>
              <a:rPr sz="3200" spc="-1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OTHER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body, </a:t>
            </a:r>
            <a:r>
              <a:rPr sz="3200" dirty="0">
                <a:latin typeface="Times New Roman"/>
                <a:cs typeface="Times New Roman"/>
              </a:rPr>
              <a:t>organisation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or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practitioner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98587" y="-67754"/>
            <a:ext cx="634746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18110" algn="just">
              <a:lnSpc>
                <a:spcPct val="100000"/>
              </a:lnSpc>
              <a:spcBef>
                <a:spcPts val="100"/>
              </a:spcBef>
            </a:pPr>
            <a:r>
              <a:rPr dirty="0"/>
              <a:t>15.</a:t>
            </a:r>
            <a:r>
              <a:rPr spc="-210" dirty="0"/>
              <a:t> </a:t>
            </a:r>
            <a:r>
              <a:rPr spc="-85" dirty="0"/>
              <a:t>You</a:t>
            </a:r>
            <a:r>
              <a:rPr spc="-65" dirty="0"/>
              <a:t> </a:t>
            </a:r>
            <a:r>
              <a:rPr dirty="0"/>
              <a:t>must</a:t>
            </a:r>
            <a:r>
              <a:rPr spc="-70" dirty="0"/>
              <a:t> </a:t>
            </a:r>
            <a:r>
              <a:rPr dirty="0"/>
              <a:t>ensure</a:t>
            </a:r>
            <a:r>
              <a:rPr spc="-70" dirty="0"/>
              <a:t> </a:t>
            </a:r>
            <a:r>
              <a:rPr dirty="0"/>
              <a:t>that</a:t>
            </a:r>
            <a:r>
              <a:rPr spc="-65" dirty="0"/>
              <a:t> </a:t>
            </a:r>
            <a:r>
              <a:rPr spc="-20" dirty="0"/>
              <a:t>your </a:t>
            </a:r>
            <a:r>
              <a:rPr dirty="0"/>
              <a:t>behaviour</a:t>
            </a:r>
            <a:r>
              <a:rPr spc="-55" dirty="0"/>
              <a:t> </a:t>
            </a:r>
            <a:r>
              <a:rPr dirty="0"/>
              <a:t>does</a:t>
            </a:r>
            <a:r>
              <a:rPr spc="-45" dirty="0"/>
              <a:t> </a:t>
            </a:r>
            <a:r>
              <a:rPr dirty="0"/>
              <a:t>not</a:t>
            </a:r>
            <a:r>
              <a:rPr spc="-55" dirty="0"/>
              <a:t> </a:t>
            </a:r>
            <a:r>
              <a:rPr dirty="0"/>
              <a:t>damage</a:t>
            </a:r>
            <a:r>
              <a:rPr spc="-55" dirty="0"/>
              <a:t> </a:t>
            </a:r>
            <a:r>
              <a:rPr spc="-25" dirty="0"/>
              <a:t>the </a:t>
            </a:r>
            <a:r>
              <a:rPr dirty="0"/>
              <a:t>reputation</a:t>
            </a:r>
            <a:r>
              <a:rPr spc="-80" dirty="0"/>
              <a:t> </a:t>
            </a:r>
            <a:r>
              <a:rPr dirty="0"/>
              <a:t>of</a:t>
            </a:r>
            <a:r>
              <a:rPr spc="-70" dirty="0"/>
              <a:t> </a:t>
            </a:r>
            <a:r>
              <a:rPr dirty="0"/>
              <a:t>Sports</a:t>
            </a:r>
            <a:r>
              <a:rPr spc="-140" dirty="0"/>
              <a:t> </a:t>
            </a:r>
            <a:r>
              <a:rPr spc="-10" dirty="0"/>
              <a:t>Therapy.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136965"/>
            <a:ext cx="7734934" cy="3258185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355600" marR="1002665" indent="-342900" algn="just">
              <a:lnSpc>
                <a:spcPct val="80100"/>
              </a:lnSpc>
              <a:spcBef>
                <a:spcPts val="815"/>
              </a:spcBef>
              <a:buFont typeface="Arial"/>
              <a:buChar char="•"/>
              <a:tabLst>
                <a:tab pos="355600" algn="l"/>
              </a:tabLst>
            </a:pPr>
            <a:r>
              <a:rPr sz="3000" dirty="0">
                <a:latin typeface="Times New Roman"/>
                <a:cs typeface="Times New Roman"/>
              </a:rPr>
              <a:t>Application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submitted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to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Health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and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spc="-20" dirty="0">
                <a:latin typeface="Times New Roman"/>
                <a:cs typeface="Times New Roman"/>
              </a:rPr>
              <a:t>Care </a:t>
            </a:r>
            <a:r>
              <a:rPr sz="3000" dirty="0">
                <a:latin typeface="Times New Roman"/>
                <a:cs typeface="Times New Roman"/>
              </a:rPr>
              <a:t>Professions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Council</a:t>
            </a:r>
            <a:r>
              <a:rPr sz="3000" spc="-4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(HCPC)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in</a:t>
            </a:r>
            <a:r>
              <a:rPr sz="3000" spc="-4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2006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spc="-25" dirty="0">
                <a:latin typeface="Times New Roman"/>
                <a:cs typeface="Times New Roman"/>
              </a:rPr>
              <a:t>and </a:t>
            </a:r>
            <a:r>
              <a:rPr sz="3000" dirty="0">
                <a:latin typeface="Times New Roman"/>
                <a:cs typeface="Times New Roman"/>
              </a:rPr>
              <a:t>successfully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in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spc="-20" dirty="0">
                <a:latin typeface="Times New Roman"/>
                <a:cs typeface="Times New Roman"/>
              </a:rPr>
              <a:t>2011</a:t>
            </a:r>
            <a:endParaRPr sz="3000">
              <a:latin typeface="Times New Roman"/>
              <a:cs typeface="Times New Roman"/>
            </a:endParaRPr>
          </a:p>
          <a:p>
            <a:pPr marL="355600" marR="18415" indent="-342900" algn="just">
              <a:lnSpc>
                <a:spcPts val="2900"/>
              </a:lnSpc>
              <a:spcBef>
                <a:spcPts val="680"/>
              </a:spcBef>
              <a:buFont typeface="Arial"/>
              <a:buChar char="•"/>
              <a:tabLst>
                <a:tab pos="355600" algn="l"/>
              </a:tabLst>
            </a:pPr>
            <a:r>
              <a:rPr sz="3000" dirty="0">
                <a:latin typeface="Times New Roman"/>
                <a:cs typeface="Times New Roman"/>
              </a:rPr>
              <a:t>Statutorily</a:t>
            </a:r>
            <a:r>
              <a:rPr sz="3000" spc="-6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regulated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(by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law)</a:t>
            </a:r>
            <a:r>
              <a:rPr sz="3000" spc="-5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–</a:t>
            </a:r>
            <a:r>
              <a:rPr sz="3000" spc="-5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Graduate</a:t>
            </a:r>
            <a:r>
              <a:rPr sz="3000" spc="-45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Sports Therapists</a:t>
            </a:r>
            <a:endParaRPr sz="30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79600"/>
              </a:lnSpc>
              <a:spcBef>
                <a:spcPts val="755"/>
              </a:spcBef>
              <a:buFont typeface="Arial"/>
              <a:buChar char="•"/>
              <a:tabLst>
                <a:tab pos="355600" algn="l"/>
              </a:tabLst>
            </a:pPr>
            <a:r>
              <a:rPr sz="3000" dirty="0">
                <a:latin typeface="Times New Roman"/>
                <a:cs typeface="Times New Roman"/>
              </a:rPr>
              <a:t>Department</a:t>
            </a:r>
            <a:r>
              <a:rPr sz="3000" spc="-7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for</a:t>
            </a:r>
            <a:r>
              <a:rPr sz="3000" spc="-7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Health</a:t>
            </a:r>
            <a:r>
              <a:rPr sz="3000" spc="-70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via</a:t>
            </a:r>
            <a:r>
              <a:rPr sz="3000" spc="-65" dirty="0">
                <a:latin typeface="Times New Roman"/>
                <a:cs typeface="Times New Roman"/>
              </a:rPr>
              <a:t> </a:t>
            </a:r>
            <a:r>
              <a:rPr sz="3000" dirty="0">
                <a:latin typeface="Times New Roman"/>
                <a:cs typeface="Times New Roman"/>
              </a:rPr>
              <a:t>Parliamentary</a:t>
            </a:r>
            <a:r>
              <a:rPr sz="3000" spc="-7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Health </a:t>
            </a:r>
            <a:r>
              <a:rPr sz="3000" dirty="0">
                <a:latin typeface="Times New Roman"/>
                <a:cs typeface="Times New Roman"/>
              </a:rPr>
              <a:t>Select</a:t>
            </a:r>
            <a:r>
              <a:rPr sz="3000" spc="-40" dirty="0">
                <a:latin typeface="Times New Roman"/>
                <a:cs typeface="Times New Roman"/>
              </a:rPr>
              <a:t> </a:t>
            </a:r>
            <a:r>
              <a:rPr sz="3000" spc="-10" dirty="0">
                <a:latin typeface="Times New Roman"/>
                <a:cs typeface="Times New Roman"/>
              </a:rPr>
              <a:t>Committee</a:t>
            </a:r>
            <a:endParaRPr sz="3000">
              <a:latin typeface="Times New Roman"/>
              <a:cs typeface="Times New Roman"/>
            </a:endParaRPr>
          </a:p>
          <a:p>
            <a:pPr marL="469900" algn="just">
              <a:lnSpc>
                <a:spcPct val="100000"/>
              </a:lnSpc>
            </a:pPr>
            <a:r>
              <a:rPr sz="2600" dirty="0">
                <a:latin typeface="Arial"/>
                <a:cs typeface="Arial"/>
              </a:rPr>
              <a:t>–</a:t>
            </a:r>
            <a:r>
              <a:rPr sz="2600" spc="55" dirty="0">
                <a:latin typeface="Arial"/>
                <a:cs typeface="Arial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Sept</a:t>
            </a:r>
            <a:r>
              <a:rPr sz="2600" spc="-15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2014,</a:t>
            </a:r>
            <a:r>
              <a:rPr sz="2600" spc="-20" dirty="0">
                <a:latin typeface="Times New Roman"/>
                <a:cs typeface="Times New Roman"/>
              </a:rPr>
              <a:t> </a:t>
            </a:r>
            <a:r>
              <a:rPr sz="2600" dirty="0">
                <a:latin typeface="Times New Roman"/>
                <a:cs typeface="Times New Roman"/>
              </a:rPr>
              <a:t>Feb</a:t>
            </a:r>
            <a:r>
              <a:rPr sz="2600" spc="-15" dirty="0">
                <a:latin typeface="Times New Roman"/>
                <a:cs typeface="Times New Roman"/>
              </a:rPr>
              <a:t> </a:t>
            </a:r>
            <a:r>
              <a:rPr sz="2600" spc="-20" dirty="0">
                <a:latin typeface="Times New Roman"/>
                <a:cs typeface="Times New Roman"/>
              </a:rPr>
              <a:t>2015</a:t>
            </a:r>
            <a:endParaRPr sz="2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875</Words>
  <Application>Microsoft Office PowerPoint</Application>
  <PresentationFormat>On-screen Show (4:3)</PresentationFormat>
  <Paragraphs>121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Times New Roman</vt:lpstr>
      <vt:lpstr>Office Theme</vt:lpstr>
      <vt:lpstr>BMSH4402A</vt:lpstr>
      <vt:lpstr>Professional Issues</vt:lpstr>
      <vt:lpstr>Your duties as a MSST</vt:lpstr>
      <vt:lpstr>Your duties as a MSST</vt:lpstr>
      <vt:lpstr>1. You must ALWAYS act in the best interests of your client</vt:lpstr>
      <vt:lpstr>2. You must ALWAYS respect the confidentiality of your patients/ clients</vt:lpstr>
      <vt:lpstr>3. You must ALWAYS maintain high standards of personal conduct</vt:lpstr>
      <vt:lpstr>4. You must ALWAYS provide relevant information about your conduct,competence and health</vt:lpstr>
      <vt:lpstr>5. You must always keep your professional knowledge and skills up to date.</vt:lpstr>
      <vt:lpstr>6. You must act within the limits of your knowledge, skills and experience and, if necessary, refer the matter to another professional.</vt:lpstr>
      <vt:lpstr>7. You must maintain proper and effective communications with patients/clients and other professionals.</vt:lpstr>
      <vt:lpstr>8. You must obtain informed consent to give treatment (except in an emergency).</vt:lpstr>
      <vt:lpstr>9. You must effectively supervise tasks you have asked other people to carry out.</vt:lpstr>
      <vt:lpstr>10. You must keep accurate patient records.</vt:lpstr>
      <vt:lpstr>11. You must limit your work or stop practising if your health affects your performance or judgement.</vt:lpstr>
      <vt:lpstr>12. You must behave with integrity and honesty and ensure that your behaviour does not damage the public’s confidence in you or your profession.</vt:lpstr>
      <vt:lpstr>13. You must deal fairly and safely with the risks of infection</vt:lpstr>
      <vt:lpstr>14. You must follow published and accepted guidelines for the advertising of your services</vt:lpstr>
      <vt:lpstr>15. You must ensure that your behaviour does not damage the reputation of Sports Therapy.</vt:lpstr>
      <vt:lpstr>15. You must ensure that your behaviour does not damage the reputation of Sports Therapy.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Richard Thomas (IMH)</cp:lastModifiedBy>
  <cp:revision>2</cp:revision>
  <dcterms:created xsi:type="dcterms:W3CDTF">2025-11-25T15:09:54Z</dcterms:created>
  <dcterms:modified xsi:type="dcterms:W3CDTF">2025-11-25T15:12:19Z</dcterms:modified>
</cp:coreProperties>
</file>