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6858000" cx="12192000"/>
  <p:notesSz cx="6858000" cy="9144000"/>
  <p:embeddedFontLst>
    <p:embeddedFont>
      <p:font typeface="Roboto"/>
      <p:regular r:id="rId17"/>
      <p:bold r:id="rId18"/>
      <p:italic r:id="rId19"/>
      <p:boldItalic r:id="rId20"/>
    </p:embeddedFont>
    <p:embeddedFont>
      <p:font typeface="Century Gothic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5" roundtripDataSignature="AMtx7mhr8wEIy+XwLyH3NLr5YgvoSYgfc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86C345BE-90C5-42D2-86D0-EF5B01AB2ED8}">
  <a:tblStyle styleId="{86C345BE-90C5-42D2-86D0-EF5B01AB2ED8}" styleName="Table_0">
    <a:wholeTbl>
      <a:tcTxStyle b="off" i="off">
        <a:font>
          <a:latin typeface="Century Gothic"/>
          <a:ea typeface="Century Gothic"/>
          <a:cs typeface="Century Gothic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AF1"/>
          </a:solidFill>
        </a:fill>
      </a:tcStyle>
    </a:wholeTbl>
    <a:band1H>
      <a:tcTxStyle/>
      <a:tcStyle>
        <a:fill>
          <a:solidFill>
            <a:srgbClr val="CED2E2"/>
          </a:solidFill>
        </a:fill>
      </a:tcStyle>
    </a:band1H>
    <a:band2H>
      <a:tcTxStyle/>
    </a:band2H>
    <a:band1V>
      <a:tcTxStyle/>
      <a:tcStyle>
        <a:fill>
          <a:solidFill>
            <a:srgbClr val="CED2E2"/>
          </a:solidFill>
        </a:fill>
      </a:tcStyle>
    </a:band1V>
    <a:band2V>
      <a:tcTxStyle/>
    </a:band2V>
    <a:lastCol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Italic.fntdata"/><Relationship Id="rId22" Type="http://schemas.openxmlformats.org/officeDocument/2006/relationships/font" Target="fonts/CenturyGothic-bold.fntdata"/><Relationship Id="rId21" Type="http://schemas.openxmlformats.org/officeDocument/2006/relationships/font" Target="fonts/CenturyGothic-regular.fntdata"/><Relationship Id="rId24" Type="http://schemas.openxmlformats.org/officeDocument/2006/relationships/font" Target="fonts/CenturyGothic-boldItalic.fntdata"/><Relationship Id="rId23" Type="http://schemas.openxmlformats.org/officeDocument/2006/relationships/font" Target="fonts/CenturyGothic-italic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5" Type="http://customschemas.google.com/relationships/presentationmetadata" Target="meta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Roboto-regular.fntdata"/><Relationship Id="rId16" Type="http://schemas.openxmlformats.org/officeDocument/2006/relationships/slide" Target="slides/slide11.xml"/><Relationship Id="rId19" Type="http://schemas.openxmlformats.org/officeDocument/2006/relationships/font" Target="fonts/Roboto-italic.fntdata"/><Relationship Id="rId18" Type="http://schemas.openxmlformats.org/officeDocument/2006/relationships/font" Target="fonts/Roboto-bold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6" name="Google Shape;16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2" name="Google Shape;172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9" name="Google Shape;179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2" name="Google Shape;192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5" name="Google Shape;205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9" name="Google Shape;249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5" name="Google Shape;255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3"/>
          <p:cNvSpPr txBox="1"/>
          <p:nvPr>
            <p:ph type="ctrTitle"/>
          </p:nvPr>
        </p:nvSpPr>
        <p:spPr>
          <a:xfrm>
            <a:off x="2589213" y="2514600"/>
            <a:ext cx="8915399" cy="226278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Century Gothic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3"/>
          <p:cNvSpPr txBox="1"/>
          <p:nvPr>
            <p:ph idx="1" type="subTitle"/>
          </p:nvPr>
        </p:nvSpPr>
        <p:spPr>
          <a:xfrm>
            <a:off x="2589213" y="4777379"/>
            <a:ext cx="8915399" cy="112628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6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5" name="Google Shape;45;p13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3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3"/>
          <p:cNvSpPr/>
          <p:nvPr/>
        </p:nvSpPr>
        <p:spPr>
          <a:xfrm>
            <a:off x="0" y="4323810"/>
            <a:ext cx="1744652" cy="778589"/>
          </a:xfrm>
          <a:custGeom>
            <a:rect b="b" l="l" r="r" t="t"/>
            <a:pathLst>
              <a:path extrusionOk="0" h="166" w="372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" name="Google Shape;48;p13"/>
          <p:cNvSpPr txBox="1"/>
          <p:nvPr>
            <p:ph idx="12" type="sldNum"/>
          </p:nvPr>
        </p:nvSpPr>
        <p:spPr>
          <a:xfrm>
            <a:off x="531812" y="4529540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4"/>
          <p:cNvSpPr txBox="1"/>
          <p:nvPr>
            <p:ph type="title"/>
          </p:nvPr>
        </p:nvSpPr>
        <p:spPr>
          <a:xfrm>
            <a:off x="2589212" y="2058750"/>
            <a:ext cx="8915399" cy="146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4"/>
          <p:cNvSpPr txBox="1"/>
          <p:nvPr>
            <p:ph idx="1" type="body"/>
          </p:nvPr>
        </p:nvSpPr>
        <p:spPr>
          <a:xfrm>
            <a:off x="2589212" y="3530129"/>
            <a:ext cx="8915399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52" name="Google Shape;52;p14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4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14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4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5"/>
          <p:cNvSpPr txBox="1"/>
          <p:nvPr>
            <p:ph type="title"/>
          </p:nvPr>
        </p:nvSpPr>
        <p:spPr>
          <a:xfrm>
            <a:off x="2592925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15"/>
          <p:cNvSpPr txBox="1"/>
          <p:nvPr>
            <p:ph idx="1" type="body"/>
          </p:nvPr>
        </p:nvSpPr>
        <p:spPr>
          <a:xfrm>
            <a:off x="2589212" y="2133600"/>
            <a:ext cx="8915400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59" name="Google Shape;59;p15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5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5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15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6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6"/>
          <p:cNvSpPr txBox="1"/>
          <p:nvPr>
            <p:ph idx="1" type="body"/>
          </p:nvPr>
        </p:nvSpPr>
        <p:spPr>
          <a:xfrm>
            <a:off x="2589212" y="2133600"/>
            <a:ext cx="4313864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66" name="Google Shape;66;p16"/>
          <p:cNvSpPr txBox="1"/>
          <p:nvPr>
            <p:ph idx="2" type="body"/>
          </p:nvPr>
        </p:nvSpPr>
        <p:spPr>
          <a:xfrm>
            <a:off x="7190747" y="2126222"/>
            <a:ext cx="4313864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67" name="Google Shape;67;p16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16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16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7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7"/>
          <p:cNvSpPr txBox="1"/>
          <p:nvPr>
            <p:ph idx="1" type="body"/>
          </p:nvPr>
        </p:nvSpPr>
        <p:spPr>
          <a:xfrm>
            <a:off x="2939373" y="1972703"/>
            <a:ext cx="3992732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74" name="Google Shape;74;p17"/>
          <p:cNvSpPr txBox="1"/>
          <p:nvPr>
            <p:ph idx="2" type="body"/>
          </p:nvPr>
        </p:nvSpPr>
        <p:spPr>
          <a:xfrm>
            <a:off x="2589212" y="2548966"/>
            <a:ext cx="4342893" cy="33540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75" name="Google Shape;75;p17"/>
          <p:cNvSpPr txBox="1"/>
          <p:nvPr>
            <p:ph idx="3" type="body"/>
          </p:nvPr>
        </p:nvSpPr>
        <p:spPr>
          <a:xfrm>
            <a:off x="7506629" y="1969475"/>
            <a:ext cx="3999001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76" name="Google Shape;76;p17"/>
          <p:cNvSpPr txBox="1"/>
          <p:nvPr>
            <p:ph idx="4" type="body"/>
          </p:nvPr>
        </p:nvSpPr>
        <p:spPr>
          <a:xfrm>
            <a:off x="7166957" y="2545738"/>
            <a:ext cx="4338674" cy="33540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77" name="Google Shape;77;p17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7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7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17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8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8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8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8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18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9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9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9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19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0"/>
          <p:cNvSpPr txBox="1"/>
          <p:nvPr>
            <p:ph type="title"/>
          </p:nvPr>
        </p:nvSpPr>
        <p:spPr>
          <a:xfrm>
            <a:off x="2589212" y="446088"/>
            <a:ext cx="3505199" cy="9763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Century Gothic"/>
              <a:buNone/>
              <a:defRPr b="0"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20"/>
          <p:cNvSpPr txBox="1"/>
          <p:nvPr>
            <p:ph idx="1" type="body"/>
          </p:nvPr>
        </p:nvSpPr>
        <p:spPr>
          <a:xfrm>
            <a:off x="6323012" y="446088"/>
            <a:ext cx="5181600" cy="54149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95" name="Google Shape;95;p20"/>
          <p:cNvSpPr txBox="1"/>
          <p:nvPr>
            <p:ph idx="2" type="body"/>
          </p:nvPr>
        </p:nvSpPr>
        <p:spPr>
          <a:xfrm>
            <a:off x="2589212" y="1598613"/>
            <a:ext cx="3505199" cy="42624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96" name="Google Shape;96;p20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20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0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20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1"/>
          <p:cNvSpPr txBox="1"/>
          <p:nvPr>
            <p:ph type="title"/>
          </p:nvPr>
        </p:nvSpPr>
        <p:spPr>
          <a:xfrm>
            <a:off x="2589213" y="4800600"/>
            <a:ext cx="8915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21"/>
          <p:cNvSpPr/>
          <p:nvPr>
            <p:ph idx="2" type="pic"/>
          </p:nvPr>
        </p:nvSpPr>
        <p:spPr>
          <a:xfrm>
            <a:off x="2589212" y="634965"/>
            <a:ext cx="8915400" cy="3854970"/>
          </a:xfrm>
          <a:prstGeom prst="rect">
            <a:avLst/>
          </a:prstGeom>
          <a:noFill/>
          <a:ln>
            <a:noFill/>
          </a:ln>
        </p:spPr>
      </p:sp>
      <p:sp>
        <p:nvSpPr>
          <p:cNvPr id="103" name="Google Shape;103;p21"/>
          <p:cNvSpPr txBox="1"/>
          <p:nvPr>
            <p:ph idx="1" type="body"/>
          </p:nvPr>
        </p:nvSpPr>
        <p:spPr>
          <a:xfrm>
            <a:off x="2589213" y="5367338"/>
            <a:ext cx="8915400" cy="4937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104" name="Google Shape;104;p21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21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21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21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2"/>
          <p:cNvSpPr txBox="1"/>
          <p:nvPr>
            <p:ph type="title"/>
          </p:nvPr>
        </p:nvSpPr>
        <p:spPr>
          <a:xfrm>
            <a:off x="2589212" y="609600"/>
            <a:ext cx="8915399" cy="3117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22"/>
          <p:cNvSpPr txBox="1"/>
          <p:nvPr>
            <p:ph idx="1" type="body"/>
          </p:nvPr>
        </p:nvSpPr>
        <p:spPr>
          <a:xfrm>
            <a:off x="2589212" y="4354046"/>
            <a:ext cx="8915399" cy="1555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1" name="Google Shape;111;p22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22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22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22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3"/>
          <p:cNvSpPr txBox="1"/>
          <p:nvPr>
            <p:ph type="title"/>
          </p:nvPr>
        </p:nvSpPr>
        <p:spPr>
          <a:xfrm>
            <a:off x="2849949" y="609600"/>
            <a:ext cx="8393926" cy="289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23"/>
          <p:cNvSpPr txBox="1"/>
          <p:nvPr>
            <p:ph idx="1" type="body"/>
          </p:nvPr>
        </p:nvSpPr>
        <p:spPr>
          <a:xfrm>
            <a:off x="3275012" y="3505200"/>
            <a:ext cx="7536554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 sz="1600">
                <a:solidFill>
                  <a:srgbClr val="7F7F7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18" name="Google Shape;118;p23"/>
          <p:cNvSpPr txBox="1"/>
          <p:nvPr>
            <p:ph idx="2" type="body"/>
          </p:nvPr>
        </p:nvSpPr>
        <p:spPr>
          <a:xfrm>
            <a:off x="2589212" y="4354046"/>
            <a:ext cx="8915399" cy="1555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9" name="Google Shape;119;p23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23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23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23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3" name="Google Shape;123;p2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24" name="Google Shape;124;p23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4"/>
          <p:cNvSpPr txBox="1"/>
          <p:nvPr>
            <p:ph type="title"/>
          </p:nvPr>
        </p:nvSpPr>
        <p:spPr>
          <a:xfrm>
            <a:off x="2589213" y="2438400"/>
            <a:ext cx="8915400" cy="272484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b="0"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24"/>
          <p:cNvSpPr txBox="1"/>
          <p:nvPr>
            <p:ph idx="1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28" name="Google Shape;128;p24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24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" name="Google Shape;130;p24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24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Name Card">
  <p:cSld name="Quote Name Card"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5"/>
          <p:cNvSpPr txBox="1"/>
          <p:nvPr>
            <p:ph type="title"/>
          </p:nvPr>
        </p:nvSpPr>
        <p:spPr>
          <a:xfrm>
            <a:off x="2849949" y="609600"/>
            <a:ext cx="8393926" cy="289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4" name="Google Shape;134;p25"/>
          <p:cNvSpPr txBox="1"/>
          <p:nvPr>
            <p:ph idx="1" type="body"/>
          </p:nvPr>
        </p:nvSpPr>
        <p:spPr>
          <a:xfrm>
            <a:off x="2589212" y="4343400"/>
            <a:ext cx="8915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35" name="Google Shape;135;p25"/>
          <p:cNvSpPr txBox="1"/>
          <p:nvPr>
            <p:ph idx="2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36" name="Google Shape;136;p25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7" name="Google Shape;137;p25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8" name="Google Shape;138;p25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25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40" name="Google Shape;140;p25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41" name="Google Shape;141;p25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ue or False">
  <p:cSld name="True or False"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6"/>
          <p:cNvSpPr txBox="1"/>
          <p:nvPr>
            <p:ph type="title"/>
          </p:nvPr>
        </p:nvSpPr>
        <p:spPr>
          <a:xfrm>
            <a:off x="2589212" y="627407"/>
            <a:ext cx="8915399" cy="28800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800"/>
              <a:buFont typeface="Century Gothic"/>
              <a:buNone/>
              <a:defRPr b="0"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4" name="Google Shape;144;p26"/>
          <p:cNvSpPr txBox="1"/>
          <p:nvPr>
            <p:ph idx="1" type="body"/>
          </p:nvPr>
        </p:nvSpPr>
        <p:spPr>
          <a:xfrm>
            <a:off x="2589212" y="4343400"/>
            <a:ext cx="8915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45" name="Google Shape;145;p26"/>
          <p:cNvSpPr txBox="1"/>
          <p:nvPr>
            <p:ph idx="2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46" name="Google Shape;146;p26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7" name="Google Shape;147;p26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8" name="Google Shape;148;p26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26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7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2" name="Google Shape;152;p27"/>
          <p:cNvSpPr txBox="1"/>
          <p:nvPr>
            <p:ph idx="1" type="body"/>
          </p:nvPr>
        </p:nvSpPr>
        <p:spPr>
          <a:xfrm rot="5400000">
            <a:off x="5103812" y="-381000"/>
            <a:ext cx="3886200" cy="89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53" name="Google Shape;153;p27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4" name="Google Shape;154;p27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5" name="Google Shape;155;p27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27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8"/>
          <p:cNvSpPr txBox="1"/>
          <p:nvPr>
            <p:ph type="title"/>
          </p:nvPr>
        </p:nvSpPr>
        <p:spPr>
          <a:xfrm rot="5400000">
            <a:off x="7756704" y="2165513"/>
            <a:ext cx="5283817" cy="22076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9" name="Google Shape;159;p28"/>
          <p:cNvSpPr txBox="1"/>
          <p:nvPr>
            <p:ph idx="1" type="body"/>
          </p:nvPr>
        </p:nvSpPr>
        <p:spPr>
          <a:xfrm rot="5400000">
            <a:off x="3185803" y="30814"/>
            <a:ext cx="5283817" cy="6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60" name="Google Shape;160;p28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1" name="Google Shape;161;p28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" name="Google Shape;162;p28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28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2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FFFF"/>
            </a:gs>
            <a:gs pos="100000">
              <a:srgbClr val="99C2FC"/>
            </a:gs>
          </a:gsLst>
          <a:path path="circle">
            <a:fillToRect b="100%" l="0%" r="100%" t="0%"/>
          </a:path>
          <a:tileRect b="0%" l="-100%" r="0%" t="-100%"/>
        </a:gra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1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11" name="Google Shape;11;p12"/>
            <p:cNvSpPr/>
            <p:nvPr/>
          </p:nvSpPr>
          <p:spPr>
            <a:xfrm>
              <a:off x="2487613" y="2284413"/>
              <a:ext cx="85725" cy="533400"/>
            </a:xfrm>
            <a:custGeom>
              <a:rect b="b" l="l" r="r" t="t"/>
              <a:pathLst>
                <a:path extrusionOk="0" h="136" w="22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2" name="Google Shape;12;p12"/>
            <p:cNvSpPr/>
            <p:nvPr/>
          </p:nvSpPr>
          <p:spPr>
            <a:xfrm>
              <a:off x="2597151" y="2779713"/>
              <a:ext cx="550863" cy="1978025"/>
            </a:xfrm>
            <a:custGeom>
              <a:rect b="b" l="l" r="r" t="t"/>
              <a:pathLst>
                <a:path extrusionOk="0" h="504" w="140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" name="Google Shape;13;p12"/>
            <p:cNvSpPr/>
            <p:nvPr/>
          </p:nvSpPr>
          <p:spPr>
            <a:xfrm>
              <a:off x="3175001" y="4730750"/>
              <a:ext cx="519113" cy="1209675"/>
            </a:xfrm>
            <a:custGeom>
              <a:rect b="b" l="l" r="r" t="t"/>
              <a:pathLst>
                <a:path extrusionOk="0" h="308" w="132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4" name="Google Shape;14;p12"/>
            <p:cNvSpPr/>
            <p:nvPr/>
          </p:nvSpPr>
          <p:spPr>
            <a:xfrm>
              <a:off x="3305176" y="5630863"/>
              <a:ext cx="146050" cy="309563"/>
            </a:xfrm>
            <a:custGeom>
              <a:rect b="b" l="l" r="r" t="t"/>
              <a:pathLst>
                <a:path extrusionOk="0" h="79" w="37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" name="Google Shape;15;p12"/>
            <p:cNvSpPr/>
            <p:nvPr/>
          </p:nvSpPr>
          <p:spPr>
            <a:xfrm>
              <a:off x="2573338" y="2817813"/>
              <a:ext cx="700088" cy="2835275"/>
            </a:xfrm>
            <a:custGeom>
              <a:rect b="b" l="l" r="r" t="t"/>
              <a:pathLst>
                <a:path extrusionOk="0" h="722" w="178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" name="Google Shape;16;p12"/>
            <p:cNvSpPr/>
            <p:nvPr/>
          </p:nvSpPr>
          <p:spPr>
            <a:xfrm>
              <a:off x="2506663" y="285750"/>
              <a:ext cx="90488" cy="2493963"/>
            </a:xfrm>
            <a:custGeom>
              <a:rect b="b" l="l" r="r" t="t"/>
              <a:pathLst>
                <a:path extrusionOk="0" h="635" w="23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" name="Google Shape;17;p12"/>
            <p:cNvSpPr/>
            <p:nvPr/>
          </p:nvSpPr>
          <p:spPr>
            <a:xfrm>
              <a:off x="2554288" y="2598738"/>
              <a:ext cx="66675" cy="420688"/>
            </a:xfrm>
            <a:custGeom>
              <a:rect b="b" l="l" r="r" t="t"/>
              <a:pathLst>
                <a:path extrusionOk="0" h="107" w="1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" name="Google Shape;18;p12"/>
            <p:cNvSpPr/>
            <p:nvPr/>
          </p:nvSpPr>
          <p:spPr>
            <a:xfrm>
              <a:off x="3143251" y="4757738"/>
              <a:ext cx="161925" cy="873125"/>
            </a:xfrm>
            <a:custGeom>
              <a:rect b="b" l="l" r="r" t="t"/>
              <a:pathLst>
                <a:path extrusionOk="0" h="222" w="41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" name="Google Shape;19;p12"/>
            <p:cNvSpPr/>
            <p:nvPr/>
          </p:nvSpPr>
          <p:spPr>
            <a:xfrm>
              <a:off x="3148013" y="1282700"/>
              <a:ext cx="1768475" cy="3448050"/>
            </a:xfrm>
            <a:custGeom>
              <a:rect b="b" l="l" r="r" t="t"/>
              <a:pathLst>
                <a:path extrusionOk="0" h="878" w="450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" name="Google Shape;20;p12"/>
            <p:cNvSpPr/>
            <p:nvPr/>
          </p:nvSpPr>
          <p:spPr>
            <a:xfrm>
              <a:off x="3273426" y="5653088"/>
              <a:ext cx="138113" cy="287338"/>
            </a:xfrm>
            <a:custGeom>
              <a:rect b="b" l="l" r="r" t="t"/>
              <a:pathLst>
                <a:path extrusionOk="0" h="73" w="35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" name="Google Shape;21;p12"/>
            <p:cNvSpPr/>
            <p:nvPr/>
          </p:nvSpPr>
          <p:spPr>
            <a:xfrm>
              <a:off x="3143251" y="4656138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" name="Google Shape;22;p12"/>
            <p:cNvSpPr/>
            <p:nvPr/>
          </p:nvSpPr>
          <p:spPr>
            <a:xfrm>
              <a:off x="3211513" y="5410200"/>
              <a:ext cx="203200" cy="530225"/>
            </a:xfrm>
            <a:custGeom>
              <a:rect b="b" l="l" r="r" t="t"/>
              <a:pathLst>
                <a:path extrusionOk="0" h="135" w="52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3" name="Google Shape;23;p12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24" name="Google Shape;24;p12"/>
            <p:cNvSpPr/>
            <p:nvPr/>
          </p:nvSpPr>
          <p:spPr>
            <a:xfrm>
              <a:off x="6627813" y="194833"/>
              <a:ext cx="409575" cy="3646488"/>
            </a:xfrm>
            <a:custGeom>
              <a:rect b="b" l="l" r="r" t="t"/>
              <a:pathLst>
                <a:path extrusionOk="0" h="920" w="103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" name="Google Shape;25;p12"/>
            <p:cNvSpPr/>
            <p:nvPr/>
          </p:nvSpPr>
          <p:spPr>
            <a:xfrm>
              <a:off x="7061201" y="3771900"/>
              <a:ext cx="350838" cy="1309688"/>
            </a:xfrm>
            <a:custGeom>
              <a:rect b="b" l="l" r="r" t="t"/>
              <a:pathLst>
                <a:path extrusionOk="0" h="330" w="88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" name="Google Shape;26;p12"/>
            <p:cNvSpPr/>
            <p:nvPr/>
          </p:nvSpPr>
          <p:spPr>
            <a:xfrm>
              <a:off x="7439026" y="5053013"/>
              <a:ext cx="357188" cy="820738"/>
            </a:xfrm>
            <a:custGeom>
              <a:rect b="b" l="l" r="r" t="t"/>
              <a:pathLst>
                <a:path extrusionOk="0" h="207" w="90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" name="Google Shape;27;p12"/>
            <p:cNvSpPr/>
            <p:nvPr/>
          </p:nvSpPr>
          <p:spPr>
            <a:xfrm>
              <a:off x="7037388" y="3811588"/>
              <a:ext cx="457200" cy="1852613"/>
            </a:xfrm>
            <a:custGeom>
              <a:rect b="b" l="l" r="r" t="t"/>
              <a:pathLst>
                <a:path extrusionOk="0" h="467" w="115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" name="Google Shape;28;p12"/>
            <p:cNvSpPr/>
            <p:nvPr/>
          </p:nvSpPr>
          <p:spPr>
            <a:xfrm>
              <a:off x="6992938" y="1263650"/>
              <a:ext cx="144463" cy="2508250"/>
            </a:xfrm>
            <a:custGeom>
              <a:rect b="b" l="l" r="r" t="t"/>
              <a:pathLst>
                <a:path extrusionOk="0" h="633" w="36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" name="Google Shape;29;p12"/>
            <p:cNvSpPr/>
            <p:nvPr/>
          </p:nvSpPr>
          <p:spPr>
            <a:xfrm>
              <a:off x="7526338" y="5640388"/>
              <a:ext cx="111125" cy="233363"/>
            </a:xfrm>
            <a:custGeom>
              <a:rect b="b" l="l" r="r" t="t"/>
              <a:pathLst>
                <a:path extrusionOk="0" h="59" w="28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" name="Google Shape;30;p12"/>
            <p:cNvSpPr/>
            <p:nvPr/>
          </p:nvSpPr>
          <p:spPr>
            <a:xfrm>
              <a:off x="7021513" y="3598863"/>
              <a:ext cx="68263" cy="423863"/>
            </a:xfrm>
            <a:custGeom>
              <a:rect b="b" l="l" r="r" t="t"/>
              <a:pathLst>
                <a:path extrusionOk="0" h="107" w="1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" name="Google Shape;31;p12"/>
            <p:cNvSpPr/>
            <p:nvPr/>
          </p:nvSpPr>
          <p:spPr>
            <a:xfrm>
              <a:off x="7412038" y="2801938"/>
              <a:ext cx="1168400" cy="2251075"/>
            </a:xfrm>
            <a:custGeom>
              <a:rect b="b" l="l" r="r" t="t"/>
              <a:pathLst>
                <a:path extrusionOk="0" h="568" w="294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" name="Google Shape;32;p12"/>
            <p:cNvSpPr/>
            <p:nvPr/>
          </p:nvSpPr>
          <p:spPr>
            <a:xfrm>
              <a:off x="7494588" y="5664200"/>
              <a:ext cx="100013" cy="209550"/>
            </a:xfrm>
            <a:custGeom>
              <a:rect b="b" l="l" r="r" t="t"/>
              <a:pathLst>
                <a:path extrusionOk="0" h="53" w="25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" name="Google Shape;33;p12"/>
            <p:cNvSpPr/>
            <p:nvPr/>
          </p:nvSpPr>
          <p:spPr>
            <a:xfrm>
              <a:off x="7412038" y="5081588"/>
              <a:ext cx="114300" cy="558800"/>
            </a:xfrm>
            <a:custGeom>
              <a:rect b="b" l="l" r="r" t="t"/>
              <a:pathLst>
                <a:path extrusionOk="0" h="141" w="29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" name="Google Shape;34;p12"/>
            <p:cNvSpPr/>
            <p:nvPr/>
          </p:nvSpPr>
          <p:spPr>
            <a:xfrm>
              <a:off x="7412038" y="4978400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" name="Google Shape;35;p12"/>
            <p:cNvSpPr/>
            <p:nvPr/>
          </p:nvSpPr>
          <p:spPr>
            <a:xfrm>
              <a:off x="7439026" y="5434013"/>
              <a:ext cx="174625" cy="439738"/>
            </a:xfrm>
            <a:custGeom>
              <a:rect b="b" l="l" r="r" t="t"/>
              <a:pathLst>
                <a:path extrusionOk="0" h="111" w="44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36" name="Google Shape;36;p12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7" name="Google Shape;37;p12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600"/>
              <a:buFont typeface="Century Gothic"/>
              <a:buNone/>
              <a:defRPr b="0" i="0" sz="3600" u="none" cap="none" strike="noStrike">
                <a:solidFill>
                  <a:srgbClr val="262626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8" name="Google Shape;38;p12"/>
          <p:cNvSpPr txBox="1"/>
          <p:nvPr>
            <p:ph idx="1" type="body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🠶"/>
              <a:defRPr b="0" i="0" sz="18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30200" lvl="1" marL="914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🠶"/>
              <a:defRPr b="0" i="0" sz="16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17500" lvl="2" marL="1371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🠶"/>
              <a:defRPr b="0" i="0" sz="14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04800" lvl="3" marL="1828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04800" lvl="4" marL="22860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04800" lvl="5" marL="2743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04800" lvl="6" marL="3200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04800" lvl="7" marL="3657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04800" lvl="8" marL="4114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9" name="Google Shape;39;p12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0" name="Google Shape;40;p12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1" name="Google Shape;41;p12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"/>
          <p:cNvSpPr txBox="1"/>
          <p:nvPr>
            <p:ph type="ctrTitle"/>
          </p:nvPr>
        </p:nvSpPr>
        <p:spPr>
          <a:xfrm>
            <a:off x="2240280" y="1122363"/>
            <a:ext cx="8427720" cy="358679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Arial"/>
              <a:buNone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MODULE NAME:Problem Solving and Decision Making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MODULE CODE:LCLM4004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STUDENT NAME:Marcia Aguiar De Melo Mussati Ferreira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STUDENT ID:2441938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LECTURER:Thomas Adeyemi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Assignment 1:Presentation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"/>
          <p:cNvSpPr txBox="1"/>
          <p:nvPr>
            <p:ph type="title"/>
          </p:nvPr>
        </p:nvSpPr>
        <p:spPr>
          <a:xfrm>
            <a:off x="684213" y="587905"/>
            <a:ext cx="8534400" cy="86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</a:pPr>
            <a:r>
              <a:rPr b="1" lang="en-GB" sz="3500"/>
              <a:t>OVERVIEW</a:t>
            </a:r>
            <a:endParaRPr sz="3500"/>
          </a:p>
        </p:txBody>
      </p:sp>
      <p:sp>
        <p:nvSpPr>
          <p:cNvPr id="176" name="Google Shape;176;p2"/>
          <p:cNvSpPr txBox="1"/>
          <p:nvPr>
            <p:ph idx="1" type="body"/>
          </p:nvPr>
        </p:nvSpPr>
        <p:spPr>
          <a:xfrm>
            <a:off x="1614569" y="1901952"/>
            <a:ext cx="7604044" cy="40924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en-GB" sz="2400"/>
              <a:t>Introduction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/>
              <a:t>Company background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/>
              <a:t>Problem: Nature and scope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/>
              <a:t>PESTLE ANALYSIS:Green Haven Florists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/>
              <a:t>Cause and effect analysis:Fishbone diagram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/>
              <a:t>Conclusion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/>
              <a:t>References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3"/>
          <p:cNvSpPr txBox="1"/>
          <p:nvPr>
            <p:ph type="title"/>
          </p:nvPr>
        </p:nvSpPr>
        <p:spPr>
          <a:xfrm>
            <a:off x="2589212" y="484632"/>
            <a:ext cx="8915399" cy="55778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</a:pPr>
            <a:r>
              <a:rPr b="1" lang="en-GB"/>
              <a:t>Introduction</a:t>
            </a:r>
            <a:endParaRPr/>
          </a:p>
        </p:txBody>
      </p:sp>
      <p:sp>
        <p:nvSpPr>
          <p:cNvPr id="183" name="Google Shape;183;p3"/>
          <p:cNvSpPr txBox="1"/>
          <p:nvPr>
            <p:ph idx="1" type="body"/>
          </p:nvPr>
        </p:nvSpPr>
        <p:spPr>
          <a:xfrm>
            <a:off x="1850725" y="1258874"/>
            <a:ext cx="10071900" cy="421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-457200" lvl="0" marL="457200" rtl="0" algn="l">
              <a:spcBef>
                <a:spcPts val="0"/>
              </a:spcBef>
              <a:spcAft>
                <a:spcPts val="0"/>
              </a:spcAft>
              <a:buSzPts val="2800"/>
              <a:buFont typeface="Arial"/>
              <a:buChar char="•"/>
            </a:pPr>
            <a:r>
              <a:rPr b="1" lang="en-GB" sz="28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In this presentation I’ll be discussing the company Green Haven Florist</a:t>
            </a:r>
            <a:endParaRPr/>
          </a:p>
          <a:p>
            <a:pPr indent="-457200" lvl="0" marL="457200" rtl="0" algn="l">
              <a:spcBef>
                <a:spcPts val="1000"/>
              </a:spcBef>
              <a:spcAft>
                <a:spcPts val="0"/>
              </a:spcAft>
              <a:buSzPts val="2800"/>
              <a:buFont typeface="Arial"/>
              <a:buChar char="•"/>
            </a:pPr>
            <a:r>
              <a:rPr b="1" lang="en-GB" sz="28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The aim is to identify any causes of this decline and to suggest ways that Green Haven Florists could improve their sales decline.</a:t>
            </a:r>
            <a:endParaRPr/>
          </a:p>
          <a:p>
            <a:pPr indent="-457200" lvl="0" marL="457200" rtl="0" algn="l">
              <a:spcBef>
                <a:spcPts val="1000"/>
              </a:spcBef>
              <a:spcAft>
                <a:spcPts val="0"/>
              </a:spcAft>
              <a:buSzPts val="2800"/>
              <a:buFont typeface="Arial"/>
              <a:buChar char="•"/>
            </a:pPr>
            <a:r>
              <a:rPr b="1" lang="en-GB" sz="28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Over the past year the company has had a drop in sales by 30% </a:t>
            </a:r>
            <a:endParaRPr/>
          </a:p>
          <a:p>
            <a:pPr indent="-457200" lvl="0" marL="457200" rtl="0" algn="l">
              <a:spcBef>
                <a:spcPts val="1000"/>
              </a:spcBef>
              <a:spcAft>
                <a:spcPts val="0"/>
              </a:spcAft>
              <a:buSzPts val="2800"/>
              <a:buFont typeface="Arial"/>
              <a:buChar char="•"/>
            </a:pPr>
            <a:r>
              <a:rPr b="1" lang="en-GB" sz="2800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rPr>
              <a:t>When referring to drop in sales it means a decrease in the amount sold or revenue generated between two periods (Calculator Ultra, 2025).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500"/>
              <a:buNone/>
            </a:pPr>
            <a:r>
              <a:t/>
            </a:r>
            <a:endParaRPr sz="1500">
              <a:solidFill>
                <a:srgbClr val="11111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4"/>
          <p:cNvSpPr txBox="1"/>
          <p:nvPr>
            <p:ph type="title"/>
          </p:nvPr>
        </p:nvSpPr>
        <p:spPr>
          <a:xfrm>
            <a:off x="2589212" y="320040"/>
            <a:ext cx="8915399" cy="75633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</a:pPr>
            <a:r>
              <a:rPr b="1" lang="en-GB"/>
              <a:t>Company background</a:t>
            </a:r>
            <a:endParaRPr/>
          </a:p>
        </p:txBody>
      </p:sp>
      <p:sp>
        <p:nvSpPr>
          <p:cNvPr id="189" name="Google Shape;189;p4"/>
          <p:cNvSpPr txBox="1"/>
          <p:nvPr>
            <p:ph idx="1" type="body"/>
          </p:nvPr>
        </p:nvSpPr>
        <p:spPr>
          <a:xfrm>
            <a:off x="1816517" y="1389888"/>
            <a:ext cx="9688094" cy="51480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chemeClr val="dk1"/>
                </a:solidFill>
              </a:rPr>
              <a:t>Green Haven Florists</a:t>
            </a:r>
            <a:endParaRPr sz="2400">
              <a:solidFill>
                <a:schemeClr val="dk1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Founded in 2016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Owners: Liam and Priya Patel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Sales</a:t>
            </a: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have dropped in 30% in the past year 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Green Haven Florists unique selling point (USP) and brand identity is known for being a bespoke floral arrangements and having an eco friendly and sustainable approach.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This is shown through their packaging, design and sourcing.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The company also has strong ties in the community.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From walk-in clients buying bouquets to corporate clients and weddings </a:t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215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-215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5"/>
          <p:cNvSpPr txBox="1"/>
          <p:nvPr>
            <p:ph type="title"/>
          </p:nvPr>
        </p:nvSpPr>
        <p:spPr>
          <a:xfrm>
            <a:off x="2307857" y="389272"/>
            <a:ext cx="8915399" cy="7132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</a:pPr>
            <a:r>
              <a:rPr b="1" lang="en-GB"/>
              <a:t>Problem: nature and scope</a:t>
            </a:r>
            <a:endParaRPr/>
          </a:p>
        </p:txBody>
      </p:sp>
      <p:sp>
        <p:nvSpPr>
          <p:cNvPr id="195" name="Google Shape;195;p5"/>
          <p:cNvSpPr txBox="1"/>
          <p:nvPr>
            <p:ph idx="1" type="body"/>
          </p:nvPr>
        </p:nvSpPr>
        <p:spPr>
          <a:xfrm>
            <a:off x="4758546" y="1102504"/>
            <a:ext cx="2163892" cy="30810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-GB" sz="2800">
                <a:solidFill>
                  <a:srgbClr val="FF0000"/>
                </a:solidFill>
              </a:rPr>
              <a:t>5W2H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</p:txBody>
      </p:sp>
      <p:graphicFrame>
        <p:nvGraphicFramePr>
          <p:cNvPr id="196" name="Google Shape;196;p5"/>
          <p:cNvGraphicFramePr/>
          <p:nvPr/>
        </p:nvGraphicFramePr>
        <p:xfrm>
          <a:off x="1500371" y="162240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{86C345BE-90C5-42D2-86D0-EF5B01AB2ED8}</a:tableStyleId>
              </a:tblPr>
              <a:tblGrid>
                <a:gridCol w="4595625"/>
                <a:gridCol w="4595625"/>
              </a:tblGrid>
              <a:tr h="6253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Who</a:t>
                      </a:r>
                      <a:endParaRPr/>
                    </a:p>
                  </a:txBody>
                  <a:tcPr marT="45725" marB="45725" marR="91450" marL="914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Liam and Priya Patel – Owners </a:t>
                      </a:r>
                      <a:endParaRPr/>
                    </a:p>
                  </a:txBody>
                  <a:tcPr marT="45725" marB="45725" marR="91450" marL="91450" anchor="ctr"/>
                </a:tc>
              </a:tr>
              <a:tr h="6253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What</a:t>
                      </a:r>
                      <a:endParaRPr/>
                    </a:p>
                  </a:txBody>
                  <a:tcPr marT="45725" marB="45725" marR="91450" marL="914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 30% sales decline and Revenue loss</a:t>
                      </a:r>
                      <a:endParaRPr/>
                    </a:p>
                  </a:txBody>
                  <a:tcPr marT="45725" marB="45725" marR="91450" marL="91450" anchor="ctr"/>
                </a:tc>
              </a:tr>
              <a:tr h="6253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Where</a:t>
                      </a:r>
                      <a:endParaRPr/>
                    </a:p>
                  </a:txBody>
                  <a:tcPr marT="45725" marB="45725" marR="91450" marL="914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Norwich (On a High Street)</a:t>
                      </a:r>
                      <a:endParaRPr/>
                    </a:p>
                  </a:txBody>
                  <a:tcPr marT="45725" marB="45725" marR="91450" marL="91450" anchor="ctr"/>
                </a:tc>
              </a:tr>
              <a:tr h="6253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When</a:t>
                      </a:r>
                      <a:endParaRPr/>
                    </a:p>
                  </a:txBody>
                  <a:tcPr marT="45725" marB="45725" marR="91450" marL="914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Past 12 Months</a:t>
                      </a:r>
                      <a:endParaRPr/>
                    </a:p>
                  </a:txBody>
                  <a:tcPr marT="45725" marB="45725" marR="91450" marL="91450" anchor="ctr"/>
                </a:tc>
              </a:tr>
              <a:tr h="6253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Why</a:t>
                      </a:r>
                      <a:endParaRPr/>
                    </a:p>
                  </a:txBody>
                  <a:tcPr marT="45725" marB="45725" marR="91450" marL="914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Online competition and high rising costs</a:t>
                      </a:r>
                      <a:endParaRPr/>
                    </a:p>
                  </a:txBody>
                  <a:tcPr marT="45725" marB="45725" marR="91450" marL="91450" anchor="ctr"/>
                </a:tc>
              </a:tr>
              <a:tr h="10943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How</a:t>
                      </a:r>
                      <a:endParaRPr/>
                    </a:p>
                  </a:txBody>
                  <a:tcPr marT="45725" marB="45725" marR="91450" marL="914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Lack of digital presence and less walk in customers </a:t>
                      </a:r>
                      <a:endParaRPr/>
                    </a:p>
                  </a:txBody>
                  <a:tcPr marT="45725" marB="45725" marR="91450" marL="91450" anchor="ctr"/>
                </a:tc>
              </a:tr>
              <a:tr h="6253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How much </a:t>
                      </a:r>
                      <a:endParaRPr/>
                    </a:p>
                  </a:txBody>
                  <a:tcPr marT="45725" marB="45725" marR="91450" marL="914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Roboto"/>
                        <a:buNone/>
                      </a:pPr>
                      <a:r>
                        <a:rPr b="1" lang="en-GB" sz="1800" u="none" cap="none" strike="noStrike">
                          <a:latin typeface="Roboto"/>
                          <a:ea typeface="Roboto"/>
                          <a:cs typeface="Roboto"/>
                          <a:sym typeface="Roboto"/>
                        </a:rPr>
                        <a:t>30% of Revenue loss</a:t>
                      </a:r>
                      <a:endParaRPr/>
                    </a:p>
                  </a:txBody>
                  <a:tcPr marT="45725" marB="45725" marR="91450" marL="91450"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6"/>
          <p:cNvSpPr txBox="1"/>
          <p:nvPr>
            <p:ph type="title"/>
          </p:nvPr>
        </p:nvSpPr>
        <p:spPr>
          <a:xfrm>
            <a:off x="1589314" y="870857"/>
            <a:ext cx="9988449" cy="479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Century Gothic"/>
              <a:buNone/>
            </a:pPr>
            <a:r>
              <a:rPr b="1" lang="en-GB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b="1"/>
          </a:p>
        </p:txBody>
      </p:sp>
      <p:sp>
        <p:nvSpPr>
          <p:cNvPr id="202" name="Google Shape;202;p6"/>
          <p:cNvSpPr txBox="1"/>
          <p:nvPr>
            <p:ph idx="1" type="body"/>
          </p:nvPr>
        </p:nvSpPr>
        <p:spPr>
          <a:xfrm>
            <a:off x="1878873" y="1110557"/>
            <a:ext cx="9409329" cy="52820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1700"/>
              <a:buNone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POLITICAL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700"/>
              <a:buFont typeface="Arial"/>
              <a:buChar char="•"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Post brexit means trading barriers have seen an increase in flower importing (Brown et al., 2019)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700"/>
              <a:buFont typeface="Arial"/>
              <a:buChar char="•"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New regulations that have been introduced creates a sense of uncertainty for Small Business in the UK like Green Haven Florists(UK Parliament , 2023)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ECONOMIC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700"/>
              <a:buFont typeface="Arial"/>
              <a:buChar char="•"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Energy prices and economic situations like inflation means a loss in profit (Wilson &amp; Zegarra, 2023)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700"/>
              <a:buFont typeface="Arial"/>
              <a:buChar char="•"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A drop in high street spending has impacted the sales in florist products and services (Ons, 2024)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SOCIAL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700"/>
              <a:buFont typeface="Arial"/>
              <a:buChar char="•"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Customers prefer to shop online and join florist subscriptions (Dey et al., 2022).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700"/>
              <a:buFont typeface="Arial"/>
              <a:buChar char="•"/>
            </a:pPr>
            <a:r>
              <a:rPr b="1" lang="en-GB" sz="17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Sustainable and eco – friendly companies and brands attract a younger audience of customers(Sumrin, 2020)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700"/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7"/>
          <p:cNvSpPr txBox="1"/>
          <p:nvPr>
            <p:ph type="title"/>
          </p:nvPr>
        </p:nvSpPr>
        <p:spPr>
          <a:xfrm>
            <a:off x="1583219" y="624110"/>
            <a:ext cx="9921394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600"/>
              <a:buFont typeface="Century Gothic"/>
              <a:buNone/>
            </a:pPr>
            <a:r>
              <a:rPr b="1" lang="en-GB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/>
          </a:p>
        </p:txBody>
      </p:sp>
      <p:sp>
        <p:nvSpPr>
          <p:cNvPr id="208" name="Google Shape;208;p7"/>
          <p:cNvSpPr txBox="1"/>
          <p:nvPr>
            <p:ph idx="1" type="body"/>
          </p:nvPr>
        </p:nvSpPr>
        <p:spPr>
          <a:xfrm>
            <a:off x="1786998" y="1705138"/>
            <a:ext cx="9921394" cy="49106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TECHNOLOGICAL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Lack of digital knowledge and usage weakens Green Haven Florists competitiveness(Mohamed &amp; Webber, 2020)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Customer feedback on the outdated website reduces visibility and online orders(Johnsons et al., 2020)</a:t>
            </a:r>
            <a:endParaRPr/>
          </a:p>
          <a:p>
            <a:pPr indent="-241300" lvl="0" marL="342900" rtl="0" algn="l">
              <a:spcBef>
                <a:spcPts val="1000"/>
              </a:spcBef>
              <a:spcAft>
                <a:spcPts val="0"/>
              </a:spcAft>
              <a:buSzPts val="1600"/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LEGAL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Eco friendly packaging and sustainability approach means a higher cost for Green Haven Florists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Strict health and safety policies and employment laws and policies mean that there is extra admin tasks  and pressures for Green Haven Florists.</a:t>
            </a:r>
            <a:endParaRPr/>
          </a:p>
          <a:p>
            <a:pPr indent="-241300" lvl="0" marL="342900" rtl="0" algn="l">
              <a:spcBef>
                <a:spcPts val="1000"/>
              </a:spcBef>
              <a:spcAft>
                <a:spcPts val="0"/>
              </a:spcAft>
              <a:buSzPts val="1600"/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ENVIRONMENTAL 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Due to weather conditions and things like climate change can impact flower suppliers chains (Dey et al., 2022)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600"/>
              <a:buChar char="🠶"/>
            </a:pPr>
            <a:r>
              <a:rPr b="1" lang="en-GB" sz="1600">
                <a:latin typeface="Roboto"/>
                <a:ea typeface="Roboto"/>
                <a:cs typeface="Roboto"/>
                <a:sym typeface="Roboto"/>
              </a:rPr>
              <a:t>Sustainable sourcing  and eco friendly supply chains increases costs short-term (Grant, 2021)</a:t>
            </a:r>
            <a:endParaRPr/>
          </a:p>
          <a:p>
            <a:pPr indent="-241300" lvl="0" marL="342900" rtl="0" algn="l">
              <a:spcBef>
                <a:spcPts val="1000"/>
              </a:spcBef>
              <a:spcAft>
                <a:spcPts val="0"/>
              </a:spcAft>
              <a:buSzPts val="1600"/>
              <a:buNone/>
            </a:pPr>
            <a:r>
              <a:t/>
            </a:r>
            <a:endParaRPr b="1" sz="1600">
              <a:latin typeface="Roboto"/>
              <a:ea typeface="Roboto"/>
              <a:cs typeface="Roboto"/>
              <a:sym typeface="Roboto"/>
            </a:endParaRPr>
          </a:p>
          <a:p>
            <a:pPr indent="-241300" lvl="0" marL="342900" rtl="0" algn="l">
              <a:spcBef>
                <a:spcPts val="1000"/>
              </a:spcBef>
              <a:spcAft>
                <a:spcPts val="0"/>
              </a:spcAft>
              <a:buSzPts val="1600"/>
              <a:buNone/>
            </a:pPr>
            <a:r>
              <a:t/>
            </a:r>
            <a:endParaRPr b="1" sz="1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8"/>
          <p:cNvSpPr txBox="1"/>
          <p:nvPr>
            <p:ph type="title"/>
          </p:nvPr>
        </p:nvSpPr>
        <p:spPr>
          <a:xfrm>
            <a:off x="1416904" y="651981"/>
            <a:ext cx="10087707" cy="74196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Century Gothic"/>
              <a:buNone/>
            </a:pPr>
            <a:r>
              <a:rPr b="1" lang="en-GB" sz="3200"/>
              <a:t>Cause and effect analysis: Fishbone diagram</a:t>
            </a:r>
            <a:endParaRPr sz="3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</a:pPr>
            <a:r>
              <a:t/>
            </a:r>
            <a:endParaRPr/>
          </a:p>
        </p:txBody>
      </p:sp>
      <p:sp>
        <p:nvSpPr>
          <p:cNvPr id="214" name="Google Shape;214;p8"/>
          <p:cNvSpPr txBox="1"/>
          <p:nvPr/>
        </p:nvSpPr>
        <p:spPr>
          <a:xfrm>
            <a:off x="9090913" y="5953558"/>
            <a:ext cx="2360902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Competition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5" name="Google Shape;215;p8"/>
          <p:cNvSpPr txBox="1"/>
          <p:nvPr/>
        </p:nvSpPr>
        <p:spPr>
          <a:xfrm>
            <a:off x="4813060" y="1287822"/>
            <a:ext cx="18288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Marketing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6" name="Google Shape;216;p8"/>
          <p:cNvSpPr txBox="1"/>
          <p:nvPr/>
        </p:nvSpPr>
        <p:spPr>
          <a:xfrm>
            <a:off x="9161189" y="995937"/>
            <a:ext cx="18288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Location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7" name="Google Shape;217;p8"/>
          <p:cNvSpPr txBox="1"/>
          <p:nvPr/>
        </p:nvSpPr>
        <p:spPr>
          <a:xfrm>
            <a:off x="5321546" y="5986284"/>
            <a:ext cx="18288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Management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8" name="Google Shape;218;p8"/>
          <p:cNvSpPr txBox="1"/>
          <p:nvPr/>
        </p:nvSpPr>
        <p:spPr>
          <a:xfrm>
            <a:off x="7980738" y="4050908"/>
            <a:ext cx="2360903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Strong online presence from other florist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9" name="Google Shape;219;p8"/>
          <p:cNvSpPr txBox="1"/>
          <p:nvPr/>
        </p:nvSpPr>
        <p:spPr>
          <a:xfrm flipH="1">
            <a:off x="7974568" y="5099747"/>
            <a:ext cx="2232691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Other florist brands and boutiques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0" name="Google Shape;220;p8"/>
          <p:cNvSpPr txBox="1"/>
          <p:nvPr/>
        </p:nvSpPr>
        <p:spPr>
          <a:xfrm>
            <a:off x="4208675" y="5418471"/>
            <a:ext cx="304879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Lack of marketing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1" name="Google Shape;221;p8"/>
          <p:cNvSpPr txBox="1"/>
          <p:nvPr/>
        </p:nvSpPr>
        <p:spPr>
          <a:xfrm flipH="1">
            <a:off x="375727" y="1817548"/>
            <a:ext cx="2492445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Increase in flower prices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2" name="Google Shape;222;p8"/>
          <p:cNvSpPr txBox="1"/>
          <p:nvPr/>
        </p:nvSpPr>
        <p:spPr>
          <a:xfrm>
            <a:off x="5181600" y="3244334"/>
            <a:ext cx="18288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3" name="Google Shape;223;p8"/>
          <p:cNvSpPr txBox="1"/>
          <p:nvPr/>
        </p:nvSpPr>
        <p:spPr>
          <a:xfrm>
            <a:off x="4280809" y="4525552"/>
            <a:ext cx="2232691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Keeping up with digital trends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4" name="Google Shape;224;p8"/>
          <p:cNvSpPr txBox="1"/>
          <p:nvPr/>
        </p:nvSpPr>
        <p:spPr>
          <a:xfrm>
            <a:off x="8727973" y="2640995"/>
            <a:ext cx="1828800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High street that isn’t busy anymore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5" name="Google Shape;225;p8"/>
          <p:cNvSpPr txBox="1"/>
          <p:nvPr/>
        </p:nvSpPr>
        <p:spPr>
          <a:xfrm>
            <a:off x="6460757" y="1714121"/>
            <a:ext cx="3880884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Access to larger markets in the UK from cities like London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6" name="Google Shape;226;p8"/>
          <p:cNvSpPr txBox="1"/>
          <p:nvPr/>
        </p:nvSpPr>
        <p:spPr>
          <a:xfrm>
            <a:off x="1724596" y="1268098"/>
            <a:ext cx="18288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Customers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7" name="Google Shape;227;p8"/>
          <p:cNvSpPr txBox="1"/>
          <p:nvPr/>
        </p:nvSpPr>
        <p:spPr>
          <a:xfrm>
            <a:off x="437116" y="2525962"/>
            <a:ext cx="3595963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Online shopping is more  convenient for customers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8" name="Google Shape;228;p8"/>
          <p:cNvSpPr txBox="1"/>
          <p:nvPr/>
        </p:nvSpPr>
        <p:spPr>
          <a:xfrm>
            <a:off x="2540455" y="6140283"/>
            <a:ext cx="18288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Costs 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9" name="Google Shape;229;p8"/>
          <p:cNvSpPr txBox="1"/>
          <p:nvPr/>
        </p:nvSpPr>
        <p:spPr>
          <a:xfrm>
            <a:off x="1114600" y="3986934"/>
            <a:ext cx="3048791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Sustainable and eco friendly practices mean higher costs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0" name="Google Shape;230;p8"/>
          <p:cNvSpPr txBox="1"/>
          <p:nvPr/>
        </p:nvSpPr>
        <p:spPr>
          <a:xfrm>
            <a:off x="1059072" y="4992839"/>
            <a:ext cx="2395783" cy="1200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Economic and government policies and regulations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1" name="Google Shape;231;p8"/>
          <p:cNvSpPr txBox="1"/>
          <p:nvPr/>
        </p:nvSpPr>
        <p:spPr>
          <a:xfrm>
            <a:off x="4331817" y="2921662"/>
            <a:ext cx="2470569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Outdated website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2" name="Google Shape;232;p8"/>
          <p:cNvSpPr txBox="1"/>
          <p:nvPr/>
        </p:nvSpPr>
        <p:spPr>
          <a:xfrm>
            <a:off x="3704821" y="2078574"/>
            <a:ext cx="3209329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Small amount of social media posts 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233" name="Google Shape;233;p8"/>
          <p:cNvCxnSpPr/>
          <p:nvPr/>
        </p:nvCxnSpPr>
        <p:spPr>
          <a:xfrm flipH="1" rot="10800000">
            <a:off x="1382645" y="3751688"/>
            <a:ext cx="10372239" cy="115071"/>
          </a:xfrm>
          <a:prstGeom prst="straightConnector1">
            <a:avLst/>
          </a:prstGeom>
          <a:noFill/>
          <a:ln cap="rnd" cmpd="sng" w="222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38100" rotWithShape="0" dir="5400000" dist="25400">
              <a:srgbClr val="000000">
                <a:alpha val="24705"/>
              </a:srgbClr>
            </a:outerShdw>
          </a:effectLst>
        </p:spPr>
      </p:cxnSp>
      <p:cxnSp>
        <p:nvCxnSpPr>
          <p:cNvPr id="234" name="Google Shape;234;p8"/>
          <p:cNvCxnSpPr/>
          <p:nvPr/>
        </p:nvCxnSpPr>
        <p:spPr>
          <a:xfrm>
            <a:off x="6041015" y="1716855"/>
            <a:ext cx="1522742" cy="2149904"/>
          </a:xfrm>
          <a:prstGeom prst="straightConnector1">
            <a:avLst/>
          </a:prstGeom>
          <a:noFill/>
          <a:ln cap="rnd" cmpd="sng" w="222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38100" rotWithShape="0" dir="5400000" dist="25400">
              <a:srgbClr val="000000">
                <a:alpha val="24705"/>
              </a:srgbClr>
            </a:outerShdw>
          </a:effectLst>
        </p:spPr>
      </p:cxnSp>
      <p:cxnSp>
        <p:nvCxnSpPr>
          <p:cNvPr id="235" name="Google Shape;235;p8"/>
          <p:cNvCxnSpPr/>
          <p:nvPr/>
        </p:nvCxnSpPr>
        <p:spPr>
          <a:xfrm>
            <a:off x="10062115" y="1632163"/>
            <a:ext cx="891087" cy="2223527"/>
          </a:xfrm>
          <a:prstGeom prst="straightConnector1">
            <a:avLst/>
          </a:prstGeom>
          <a:noFill/>
          <a:ln cap="rnd" cmpd="sng" w="222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38100" rotWithShape="0" dir="5400000" dist="25400">
              <a:srgbClr val="000000">
                <a:alpha val="24705"/>
              </a:srgbClr>
            </a:outerShdw>
          </a:effectLst>
        </p:spPr>
      </p:cxnSp>
      <p:cxnSp>
        <p:nvCxnSpPr>
          <p:cNvPr id="236" name="Google Shape;236;p8"/>
          <p:cNvCxnSpPr/>
          <p:nvPr/>
        </p:nvCxnSpPr>
        <p:spPr>
          <a:xfrm>
            <a:off x="2494642" y="1718368"/>
            <a:ext cx="1631238" cy="2175938"/>
          </a:xfrm>
          <a:prstGeom prst="straightConnector1">
            <a:avLst/>
          </a:prstGeom>
          <a:noFill/>
          <a:ln cap="rnd" cmpd="sng" w="222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38100" rotWithShape="0" dir="5400000" dist="25400">
              <a:srgbClr val="000000">
                <a:alpha val="24705"/>
              </a:srgbClr>
            </a:outerShdw>
          </a:effectLst>
        </p:spPr>
      </p:cxnSp>
      <p:cxnSp>
        <p:nvCxnSpPr>
          <p:cNvPr id="237" name="Google Shape;237;p8"/>
          <p:cNvCxnSpPr/>
          <p:nvPr/>
        </p:nvCxnSpPr>
        <p:spPr>
          <a:xfrm flipH="1">
            <a:off x="3176778" y="3878075"/>
            <a:ext cx="951650" cy="2236818"/>
          </a:xfrm>
          <a:prstGeom prst="straightConnector1">
            <a:avLst/>
          </a:prstGeom>
          <a:noFill/>
          <a:ln cap="rnd" cmpd="sng" w="222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38100" rotWithShape="0" dir="5400000" dist="25400">
              <a:srgbClr val="000000">
                <a:alpha val="24705"/>
              </a:srgbClr>
            </a:outerShdw>
          </a:effectLst>
        </p:spPr>
      </p:cxnSp>
      <p:cxnSp>
        <p:nvCxnSpPr>
          <p:cNvPr id="238" name="Google Shape;238;p8"/>
          <p:cNvCxnSpPr/>
          <p:nvPr/>
        </p:nvCxnSpPr>
        <p:spPr>
          <a:xfrm flipH="1">
            <a:off x="6568764" y="3776182"/>
            <a:ext cx="1029622" cy="2011621"/>
          </a:xfrm>
          <a:prstGeom prst="straightConnector1">
            <a:avLst/>
          </a:prstGeom>
          <a:noFill/>
          <a:ln cap="rnd" cmpd="sng" w="222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38100" rotWithShape="0" dir="5400000" dist="25400">
              <a:srgbClr val="000000">
                <a:alpha val="24705"/>
              </a:srgbClr>
            </a:outerShdw>
          </a:effectLst>
        </p:spPr>
      </p:cxnSp>
      <p:cxnSp>
        <p:nvCxnSpPr>
          <p:cNvPr id="239" name="Google Shape;239;p8"/>
          <p:cNvCxnSpPr/>
          <p:nvPr/>
        </p:nvCxnSpPr>
        <p:spPr>
          <a:xfrm flipH="1">
            <a:off x="9935577" y="3707212"/>
            <a:ext cx="988784" cy="2058529"/>
          </a:xfrm>
          <a:prstGeom prst="straightConnector1">
            <a:avLst/>
          </a:prstGeom>
          <a:noFill/>
          <a:ln cap="rnd" cmpd="sng" w="222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38100" rotWithShape="0" dir="5400000" dist="25400">
              <a:srgbClr val="000000">
                <a:alpha val="24705"/>
              </a:srgbClr>
            </a:outerShdw>
          </a:effectLst>
        </p:spPr>
      </p:cxnSp>
      <p:sp>
        <p:nvSpPr>
          <p:cNvPr id="240" name="Google Shape;240;p8"/>
          <p:cNvSpPr/>
          <p:nvPr/>
        </p:nvSpPr>
        <p:spPr>
          <a:xfrm>
            <a:off x="10795361" y="2856027"/>
            <a:ext cx="1350492" cy="1305125"/>
          </a:xfrm>
          <a:prstGeom prst="ellipse">
            <a:avLst/>
          </a:prstGeom>
          <a:solidFill>
            <a:schemeClr val="accent1"/>
          </a:solidFill>
          <a:ln cap="rnd" cmpd="sng" w="15875">
            <a:solidFill>
              <a:srgbClr val="1F2B4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Decline in sales and profit </a:t>
            </a:r>
            <a:endParaRPr b="1"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9"/>
          <p:cNvSpPr txBox="1"/>
          <p:nvPr>
            <p:ph type="title"/>
          </p:nvPr>
        </p:nvSpPr>
        <p:spPr>
          <a:xfrm>
            <a:off x="2589212" y="338328"/>
            <a:ext cx="8915399" cy="93268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</a:pPr>
            <a:r>
              <a:rPr b="1" lang="en-GB"/>
              <a:t>Conclusion</a:t>
            </a:r>
            <a:endParaRPr/>
          </a:p>
        </p:txBody>
      </p:sp>
      <p:sp>
        <p:nvSpPr>
          <p:cNvPr id="246" name="Google Shape;246;p9"/>
          <p:cNvSpPr txBox="1"/>
          <p:nvPr>
            <p:ph idx="1" type="body"/>
          </p:nvPr>
        </p:nvSpPr>
        <p:spPr>
          <a:xfrm>
            <a:off x="1638300" y="1594884"/>
            <a:ext cx="8915399" cy="41605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To conclude in order for Green Haven Florists to increase sales and profit my recommendation would be to: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1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Update and upgrade their website and any social platform they have regularly – they can do this by hiring a Student social media Manager 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Have regular flower prices and costs reviews 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Review a range of different flower suppliers that are lower in cost but still apply sustainability and eco friendly approach as it is their main USP.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Char char="•"/>
            </a:pPr>
            <a:r>
              <a:rPr b="1" lang="en-GB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Introduce customer promotions like discount or subscription services </a:t>
            </a:r>
            <a:endParaRPr/>
          </a:p>
          <a:p>
            <a:pPr indent="-215900" lvl="0" marL="342900" rtl="0" algn="l">
              <a:spcBef>
                <a:spcPts val="1000"/>
              </a:spcBef>
              <a:spcAft>
                <a:spcPts val="0"/>
              </a:spcAft>
              <a:buSzPts val="20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0"/>
          <p:cNvSpPr txBox="1"/>
          <p:nvPr>
            <p:ph type="title"/>
          </p:nvPr>
        </p:nvSpPr>
        <p:spPr>
          <a:xfrm>
            <a:off x="1913350" y="241125"/>
            <a:ext cx="7985400" cy="798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Century Gothic"/>
              <a:buNone/>
            </a:pPr>
            <a:r>
              <a:rPr b="1" lang="en-GB" sz="3500"/>
              <a:t>References </a:t>
            </a:r>
            <a:endParaRPr sz="3500"/>
          </a:p>
        </p:txBody>
      </p:sp>
      <p:sp>
        <p:nvSpPr>
          <p:cNvPr id="252" name="Google Shape;252;p10"/>
          <p:cNvSpPr txBox="1"/>
          <p:nvPr>
            <p:ph idx="1" type="body"/>
          </p:nvPr>
        </p:nvSpPr>
        <p:spPr>
          <a:xfrm>
            <a:off x="1589700" y="1381599"/>
            <a:ext cx="9915000" cy="4735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0000" lnSpcReduction="20000"/>
          </a:bodyPr>
          <a:lstStyle/>
          <a:p>
            <a:pPr indent="-29972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1600"/>
              <a:t>Brown, R., Liñares-Zegarra, J.M. and Wilson, J.O.S. (2019) ‘</a:t>
            </a:r>
            <a:r>
              <a:rPr i="1" lang="en-GB" sz="1600"/>
              <a:t>The (potential) impact of Brexit on UK SMEs: regional evidence and public policy implications’</a:t>
            </a:r>
            <a:r>
              <a:rPr lang="en-GB" sz="1600"/>
              <a:t>, Regional Studies, 53(5), pp. 761–770.</a:t>
            </a:r>
            <a:endParaRPr sz="1600"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-299720" lvl="0" marL="457200" rtl="0" algn="l"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-GB" sz="1600"/>
              <a:t>UK Parliament (2023) </a:t>
            </a:r>
            <a:r>
              <a:rPr i="1" lang="en-GB" sz="1600"/>
              <a:t>Written evidence submitted to the Business and Trade Committee: Impact of Brexit on </a:t>
            </a:r>
            <a:r>
              <a:rPr lang="en-GB" sz="1600"/>
              <a:t>SMEs. Available at: https://committees.parliament.uk/writtenevidence/110984/pdf/ (Accessed: 5 November 2025).</a:t>
            </a:r>
            <a:endParaRPr sz="1600"/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-299720" lvl="0" marL="457200" rtl="0" algn="l"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-GB" sz="1600"/>
              <a:t>Wilson, J. and Liñares-Zegarra, J. (2023) </a:t>
            </a:r>
            <a:r>
              <a:rPr i="1" lang="en-GB" sz="1600"/>
              <a:t>The impact of Brexit on the internationalisation, innovation and turnover of UK SMEs. Enterprise Research Centre. </a:t>
            </a:r>
            <a:r>
              <a:rPr lang="en-GB" sz="1600"/>
              <a:t>Available at: https://www.enterpriseresearch.ac.uk/publications/the-impact-of-brexit-on-the-internationalisation-innovation-and-turnover-of-uk-smes-implications-for-the-uks-industrial-strategy-and-the-levelling-up-agenda/ (Accessed: 5 November 2025).</a:t>
            </a:r>
            <a:endParaRPr sz="1600"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-299720" lvl="0" marL="457200" rtl="0" algn="l"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-GB" sz="1600"/>
              <a:t>Office for National Statistics (ONS) (2024) </a:t>
            </a:r>
            <a:r>
              <a:rPr i="1" lang="en-GB" sz="1600"/>
              <a:t>UK Retail Sales: August 2024</a:t>
            </a:r>
            <a:r>
              <a:rPr lang="en-GB" sz="1600"/>
              <a:t>. Available at: https://www.ons.gov.uk (Accessed: 5 November 2025).</a:t>
            </a:r>
            <a:endParaRPr sz="1600"/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-299720" lvl="0" marL="457200" rtl="0" algn="l"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-GB" sz="1600"/>
              <a:t>Sumrin, S. (2020) </a:t>
            </a:r>
            <a:r>
              <a:rPr i="1" lang="en-GB" sz="1600"/>
              <a:t>Eco-innovation in the Packaging Industry for Environmental Sustainability: A Study of the UK Food Packaging Industry.</a:t>
            </a:r>
            <a:r>
              <a:rPr lang="en-GB" sz="1600"/>
              <a:t> Brunel University London. Available at: https://bura.brunel.ac.uk/bitstream/2438/21558/1/FullText.pdf (Accessed: 5 November 2025).</a:t>
            </a:r>
            <a:endParaRPr sz="1600"/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/>
          </a:p>
          <a:p>
            <a:pPr indent="-290830" lvl="0" marL="457200" rtl="0" algn="l"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-GB" sz="1400"/>
              <a:t>Mohamed, M. &amp; Weber, P. (2020). </a:t>
            </a:r>
            <a:r>
              <a:rPr i="1" lang="en-GB" sz="1400"/>
              <a:t>Trends of digitalization and adoption of big data &amp; analytics among UK SMEs: Analysis and lessons drawn from a case study of 53 SMEs.</a:t>
            </a:r>
            <a:r>
              <a:rPr lang="en-GB" sz="1400"/>
              <a:t> arXiv preprint arXiv:2002.11623.</a:t>
            </a:r>
            <a:endParaRPr sz="1400"/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-299720" lvl="0" marL="457200" rtl="0" algn="l">
              <a:spcBef>
                <a:spcPts val="1000"/>
              </a:spcBef>
              <a:spcAft>
                <a:spcPts val="0"/>
              </a:spcAft>
              <a:buSzPct val="100000"/>
              <a:buChar char="●"/>
            </a:pPr>
            <a:r>
              <a:rPr lang="en-GB" sz="1600"/>
              <a:t>Calculator Ultra (2025) </a:t>
            </a:r>
            <a:r>
              <a:rPr i="1" lang="en-GB" sz="1600"/>
              <a:t>Drop in Sales Calculator &amp; Formula</a:t>
            </a:r>
            <a:r>
              <a:rPr lang="en-GB" sz="1600"/>
              <a:t>. Available at: https://calculator-ultra.com (Accessed: 6 October 2025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b="1" sz="1800">
              <a:solidFill>
                <a:srgbClr val="1D4ED8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FFFF"/>
            </a:gs>
            <a:gs pos="100000">
              <a:srgbClr val="99C2FC"/>
            </a:gs>
          </a:gsLst>
          <a:path path="circle">
            <a:fillToRect b="100%" l="0%" r="100%" t="0%"/>
          </a:path>
          <a:tileRect b="0%" l="-100%" r="0%" t="-100%"/>
        </a:gradFill>
      </p:bgPr>
    </p:bg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7" name="Google Shape;257;p11"/>
          <p:cNvGrpSpPr/>
          <p:nvPr/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58" name="Google Shape;258;p11"/>
            <p:cNvSpPr/>
            <p:nvPr/>
          </p:nvSpPr>
          <p:spPr>
            <a:xfrm>
              <a:off x="2487613" y="2284413"/>
              <a:ext cx="85725" cy="533400"/>
            </a:xfrm>
            <a:custGeom>
              <a:rect b="b" l="l" r="r" t="t"/>
              <a:pathLst>
                <a:path extrusionOk="0" h="136" w="22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9" name="Google Shape;259;p11"/>
            <p:cNvSpPr/>
            <p:nvPr/>
          </p:nvSpPr>
          <p:spPr>
            <a:xfrm>
              <a:off x="2597151" y="2779713"/>
              <a:ext cx="550863" cy="1978025"/>
            </a:xfrm>
            <a:custGeom>
              <a:rect b="b" l="l" r="r" t="t"/>
              <a:pathLst>
                <a:path extrusionOk="0" h="504" w="140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0" name="Google Shape;260;p11"/>
            <p:cNvSpPr/>
            <p:nvPr/>
          </p:nvSpPr>
          <p:spPr>
            <a:xfrm>
              <a:off x="3175001" y="4730750"/>
              <a:ext cx="519113" cy="1209675"/>
            </a:xfrm>
            <a:custGeom>
              <a:rect b="b" l="l" r="r" t="t"/>
              <a:pathLst>
                <a:path extrusionOk="0" h="308" w="132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1" name="Google Shape;261;p11"/>
            <p:cNvSpPr/>
            <p:nvPr/>
          </p:nvSpPr>
          <p:spPr>
            <a:xfrm>
              <a:off x="3305176" y="5630863"/>
              <a:ext cx="146050" cy="309563"/>
            </a:xfrm>
            <a:custGeom>
              <a:rect b="b" l="l" r="r" t="t"/>
              <a:pathLst>
                <a:path extrusionOk="0" h="79" w="37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2" name="Google Shape;262;p11"/>
            <p:cNvSpPr/>
            <p:nvPr/>
          </p:nvSpPr>
          <p:spPr>
            <a:xfrm>
              <a:off x="2573338" y="2817813"/>
              <a:ext cx="700088" cy="2835275"/>
            </a:xfrm>
            <a:custGeom>
              <a:rect b="b" l="l" r="r" t="t"/>
              <a:pathLst>
                <a:path extrusionOk="0" h="722" w="178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3" name="Google Shape;263;p11"/>
            <p:cNvSpPr/>
            <p:nvPr/>
          </p:nvSpPr>
          <p:spPr>
            <a:xfrm>
              <a:off x="2506663" y="285750"/>
              <a:ext cx="90488" cy="2493963"/>
            </a:xfrm>
            <a:custGeom>
              <a:rect b="b" l="l" r="r" t="t"/>
              <a:pathLst>
                <a:path extrusionOk="0" h="635" w="23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4" name="Google Shape;264;p11"/>
            <p:cNvSpPr/>
            <p:nvPr/>
          </p:nvSpPr>
          <p:spPr>
            <a:xfrm>
              <a:off x="2554288" y="2598738"/>
              <a:ext cx="66675" cy="420688"/>
            </a:xfrm>
            <a:custGeom>
              <a:rect b="b" l="l" r="r" t="t"/>
              <a:pathLst>
                <a:path extrusionOk="0" h="107" w="1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5" name="Google Shape;265;p11"/>
            <p:cNvSpPr/>
            <p:nvPr/>
          </p:nvSpPr>
          <p:spPr>
            <a:xfrm>
              <a:off x="3143251" y="4757738"/>
              <a:ext cx="161925" cy="873125"/>
            </a:xfrm>
            <a:custGeom>
              <a:rect b="b" l="l" r="r" t="t"/>
              <a:pathLst>
                <a:path extrusionOk="0" h="222" w="41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6" name="Google Shape;266;p11"/>
            <p:cNvSpPr/>
            <p:nvPr/>
          </p:nvSpPr>
          <p:spPr>
            <a:xfrm>
              <a:off x="3148013" y="1282700"/>
              <a:ext cx="1768475" cy="3448050"/>
            </a:xfrm>
            <a:custGeom>
              <a:rect b="b" l="l" r="r" t="t"/>
              <a:pathLst>
                <a:path extrusionOk="0" h="878" w="450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7" name="Google Shape;267;p11"/>
            <p:cNvSpPr/>
            <p:nvPr/>
          </p:nvSpPr>
          <p:spPr>
            <a:xfrm>
              <a:off x="3273426" y="5653088"/>
              <a:ext cx="138113" cy="287338"/>
            </a:xfrm>
            <a:custGeom>
              <a:rect b="b" l="l" r="r" t="t"/>
              <a:pathLst>
                <a:path extrusionOk="0" h="73" w="35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8" name="Google Shape;268;p11"/>
            <p:cNvSpPr/>
            <p:nvPr/>
          </p:nvSpPr>
          <p:spPr>
            <a:xfrm>
              <a:off x="3143251" y="4656138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9" name="Google Shape;269;p11"/>
            <p:cNvSpPr/>
            <p:nvPr/>
          </p:nvSpPr>
          <p:spPr>
            <a:xfrm>
              <a:off x="3211513" y="5410200"/>
              <a:ext cx="203200" cy="530225"/>
            </a:xfrm>
            <a:custGeom>
              <a:rect b="b" l="l" r="r" t="t"/>
              <a:pathLst>
                <a:path extrusionOk="0" h="135" w="52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70" name="Google Shape;270;p11"/>
          <p:cNvGrpSpPr/>
          <p:nvPr/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1" name="Google Shape;271;p11"/>
            <p:cNvSpPr/>
            <p:nvPr/>
          </p:nvSpPr>
          <p:spPr>
            <a:xfrm>
              <a:off x="6627813" y="194833"/>
              <a:ext cx="409575" cy="3646488"/>
            </a:xfrm>
            <a:custGeom>
              <a:rect b="b" l="l" r="r" t="t"/>
              <a:pathLst>
                <a:path extrusionOk="0" h="920" w="103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2" name="Google Shape;272;p11"/>
            <p:cNvSpPr/>
            <p:nvPr/>
          </p:nvSpPr>
          <p:spPr>
            <a:xfrm>
              <a:off x="7061201" y="3771900"/>
              <a:ext cx="350838" cy="1309688"/>
            </a:xfrm>
            <a:custGeom>
              <a:rect b="b" l="l" r="r" t="t"/>
              <a:pathLst>
                <a:path extrusionOk="0" h="330" w="88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3" name="Google Shape;273;p11"/>
            <p:cNvSpPr/>
            <p:nvPr/>
          </p:nvSpPr>
          <p:spPr>
            <a:xfrm>
              <a:off x="7439026" y="5053013"/>
              <a:ext cx="357188" cy="820738"/>
            </a:xfrm>
            <a:custGeom>
              <a:rect b="b" l="l" r="r" t="t"/>
              <a:pathLst>
                <a:path extrusionOk="0" h="207" w="90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4" name="Google Shape;274;p11"/>
            <p:cNvSpPr/>
            <p:nvPr/>
          </p:nvSpPr>
          <p:spPr>
            <a:xfrm>
              <a:off x="7037388" y="3811588"/>
              <a:ext cx="457200" cy="1852613"/>
            </a:xfrm>
            <a:custGeom>
              <a:rect b="b" l="l" r="r" t="t"/>
              <a:pathLst>
                <a:path extrusionOk="0" h="467" w="115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5" name="Google Shape;275;p11"/>
            <p:cNvSpPr/>
            <p:nvPr/>
          </p:nvSpPr>
          <p:spPr>
            <a:xfrm>
              <a:off x="6992938" y="1263650"/>
              <a:ext cx="144463" cy="2508250"/>
            </a:xfrm>
            <a:custGeom>
              <a:rect b="b" l="l" r="r" t="t"/>
              <a:pathLst>
                <a:path extrusionOk="0" h="633" w="36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6" name="Google Shape;276;p11"/>
            <p:cNvSpPr/>
            <p:nvPr/>
          </p:nvSpPr>
          <p:spPr>
            <a:xfrm>
              <a:off x="7526338" y="5640388"/>
              <a:ext cx="111125" cy="233363"/>
            </a:xfrm>
            <a:custGeom>
              <a:rect b="b" l="l" r="r" t="t"/>
              <a:pathLst>
                <a:path extrusionOk="0" h="59" w="28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7" name="Google Shape;277;p11"/>
            <p:cNvSpPr/>
            <p:nvPr/>
          </p:nvSpPr>
          <p:spPr>
            <a:xfrm>
              <a:off x="7021513" y="3598863"/>
              <a:ext cx="68263" cy="423863"/>
            </a:xfrm>
            <a:custGeom>
              <a:rect b="b" l="l" r="r" t="t"/>
              <a:pathLst>
                <a:path extrusionOk="0" h="107" w="1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8" name="Google Shape;278;p11"/>
            <p:cNvSpPr/>
            <p:nvPr/>
          </p:nvSpPr>
          <p:spPr>
            <a:xfrm>
              <a:off x="7412038" y="2801938"/>
              <a:ext cx="1168400" cy="2251075"/>
            </a:xfrm>
            <a:custGeom>
              <a:rect b="b" l="l" r="r" t="t"/>
              <a:pathLst>
                <a:path extrusionOk="0" h="568" w="294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9" name="Google Shape;279;p11"/>
            <p:cNvSpPr/>
            <p:nvPr/>
          </p:nvSpPr>
          <p:spPr>
            <a:xfrm>
              <a:off x="7494588" y="5664200"/>
              <a:ext cx="100013" cy="209550"/>
            </a:xfrm>
            <a:custGeom>
              <a:rect b="b" l="l" r="r" t="t"/>
              <a:pathLst>
                <a:path extrusionOk="0" h="53" w="25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0" name="Google Shape;280;p11"/>
            <p:cNvSpPr/>
            <p:nvPr/>
          </p:nvSpPr>
          <p:spPr>
            <a:xfrm>
              <a:off x="7412038" y="5081588"/>
              <a:ext cx="114300" cy="558800"/>
            </a:xfrm>
            <a:custGeom>
              <a:rect b="b" l="l" r="r" t="t"/>
              <a:pathLst>
                <a:path extrusionOk="0" h="141" w="29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1" name="Google Shape;281;p11"/>
            <p:cNvSpPr/>
            <p:nvPr/>
          </p:nvSpPr>
          <p:spPr>
            <a:xfrm>
              <a:off x="7412038" y="4978400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2" name="Google Shape;282;p11"/>
            <p:cNvSpPr/>
            <p:nvPr/>
          </p:nvSpPr>
          <p:spPr>
            <a:xfrm>
              <a:off x="7439026" y="5434013"/>
              <a:ext cx="174625" cy="439738"/>
            </a:xfrm>
            <a:custGeom>
              <a:rect b="b" l="l" r="r" t="t"/>
              <a:pathLst>
                <a:path extrusionOk="0" h="111" w="44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283" name="Google Shape;283;p1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4" name="Google Shape;284;p11"/>
          <p:cNvSpPr/>
          <p:nvPr/>
        </p:nvSpPr>
        <p:spPr>
          <a:xfrm>
            <a:off x="0" y="4323810"/>
            <a:ext cx="1744652" cy="778589"/>
          </a:xfrm>
          <a:custGeom>
            <a:rect b="b" l="l" r="r" t="t"/>
            <a:pathLst>
              <a:path extrusionOk="0" h="166" w="372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5" name="Google Shape;285;p11"/>
          <p:cNvSpPr/>
          <p:nvPr/>
        </p:nvSpPr>
        <p:spPr>
          <a:xfrm>
            <a:off x="0" y="-786"/>
            <a:ext cx="12192000" cy="6854038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99C2FC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6" name="Google Shape;286;p11"/>
          <p:cNvSpPr/>
          <p:nvPr/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cap="sq" cmpd="sng" w="12700">
            <a:solidFill>
              <a:schemeClr val="dk2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pSp>
        <p:nvGrpSpPr>
          <p:cNvPr id="287" name="Google Shape;287;p11"/>
          <p:cNvGrpSpPr/>
          <p:nvPr/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288" name="Google Shape;288;p11"/>
            <p:cNvSpPr/>
            <p:nvPr/>
          </p:nvSpPr>
          <p:spPr>
            <a:xfrm>
              <a:off x="2487613" y="2284413"/>
              <a:ext cx="85725" cy="533400"/>
            </a:xfrm>
            <a:custGeom>
              <a:rect b="b" l="l" r="r" t="t"/>
              <a:pathLst>
                <a:path extrusionOk="0" h="136" w="22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9" name="Google Shape;289;p11"/>
            <p:cNvSpPr/>
            <p:nvPr/>
          </p:nvSpPr>
          <p:spPr>
            <a:xfrm>
              <a:off x="2597151" y="2779713"/>
              <a:ext cx="550863" cy="1978025"/>
            </a:xfrm>
            <a:custGeom>
              <a:rect b="b" l="l" r="r" t="t"/>
              <a:pathLst>
                <a:path extrusionOk="0" h="504" w="140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0" name="Google Shape;290;p11"/>
            <p:cNvSpPr/>
            <p:nvPr/>
          </p:nvSpPr>
          <p:spPr>
            <a:xfrm>
              <a:off x="3175001" y="4730750"/>
              <a:ext cx="519113" cy="1209675"/>
            </a:xfrm>
            <a:custGeom>
              <a:rect b="b" l="l" r="r" t="t"/>
              <a:pathLst>
                <a:path extrusionOk="0" h="308" w="132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1" name="Google Shape;291;p11"/>
            <p:cNvSpPr/>
            <p:nvPr/>
          </p:nvSpPr>
          <p:spPr>
            <a:xfrm>
              <a:off x="3305176" y="5630863"/>
              <a:ext cx="146050" cy="309563"/>
            </a:xfrm>
            <a:custGeom>
              <a:rect b="b" l="l" r="r" t="t"/>
              <a:pathLst>
                <a:path extrusionOk="0" h="79" w="37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2" name="Google Shape;292;p11"/>
            <p:cNvSpPr/>
            <p:nvPr/>
          </p:nvSpPr>
          <p:spPr>
            <a:xfrm>
              <a:off x="2573338" y="2817813"/>
              <a:ext cx="700088" cy="2835275"/>
            </a:xfrm>
            <a:custGeom>
              <a:rect b="b" l="l" r="r" t="t"/>
              <a:pathLst>
                <a:path extrusionOk="0" h="722" w="178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3" name="Google Shape;293;p11"/>
            <p:cNvSpPr/>
            <p:nvPr/>
          </p:nvSpPr>
          <p:spPr>
            <a:xfrm>
              <a:off x="2506663" y="285750"/>
              <a:ext cx="90488" cy="2493963"/>
            </a:xfrm>
            <a:custGeom>
              <a:rect b="b" l="l" r="r" t="t"/>
              <a:pathLst>
                <a:path extrusionOk="0" h="635" w="23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4" name="Google Shape;294;p11"/>
            <p:cNvSpPr/>
            <p:nvPr/>
          </p:nvSpPr>
          <p:spPr>
            <a:xfrm>
              <a:off x="2554288" y="2598738"/>
              <a:ext cx="66675" cy="420688"/>
            </a:xfrm>
            <a:custGeom>
              <a:rect b="b" l="l" r="r" t="t"/>
              <a:pathLst>
                <a:path extrusionOk="0" h="107" w="1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5" name="Google Shape;295;p11"/>
            <p:cNvSpPr/>
            <p:nvPr/>
          </p:nvSpPr>
          <p:spPr>
            <a:xfrm>
              <a:off x="3143251" y="4757738"/>
              <a:ext cx="161925" cy="873125"/>
            </a:xfrm>
            <a:custGeom>
              <a:rect b="b" l="l" r="r" t="t"/>
              <a:pathLst>
                <a:path extrusionOk="0" h="222" w="41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6" name="Google Shape;296;p11"/>
            <p:cNvSpPr/>
            <p:nvPr/>
          </p:nvSpPr>
          <p:spPr>
            <a:xfrm>
              <a:off x="3148013" y="1282700"/>
              <a:ext cx="1768475" cy="3448050"/>
            </a:xfrm>
            <a:custGeom>
              <a:rect b="b" l="l" r="r" t="t"/>
              <a:pathLst>
                <a:path extrusionOk="0" h="878" w="450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7" name="Google Shape;297;p11"/>
            <p:cNvSpPr/>
            <p:nvPr/>
          </p:nvSpPr>
          <p:spPr>
            <a:xfrm>
              <a:off x="3273426" y="5653088"/>
              <a:ext cx="138113" cy="287338"/>
            </a:xfrm>
            <a:custGeom>
              <a:rect b="b" l="l" r="r" t="t"/>
              <a:pathLst>
                <a:path extrusionOk="0" h="73" w="35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8" name="Google Shape;298;p11"/>
            <p:cNvSpPr/>
            <p:nvPr/>
          </p:nvSpPr>
          <p:spPr>
            <a:xfrm>
              <a:off x="3143251" y="4656138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9" name="Google Shape;299;p11"/>
            <p:cNvSpPr/>
            <p:nvPr/>
          </p:nvSpPr>
          <p:spPr>
            <a:xfrm>
              <a:off x="3211513" y="5410200"/>
              <a:ext cx="203200" cy="530225"/>
            </a:xfrm>
            <a:custGeom>
              <a:rect b="b" l="l" r="r" t="t"/>
              <a:pathLst>
                <a:path extrusionOk="0" h="135" w="52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300" name="Google Shape;300;p11"/>
          <p:cNvGrpSpPr/>
          <p:nvPr/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301" name="Google Shape;301;p11"/>
            <p:cNvSpPr/>
            <p:nvPr/>
          </p:nvSpPr>
          <p:spPr>
            <a:xfrm>
              <a:off x="6627813" y="194833"/>
              <a:ext cx="409575" cy="3646488"/>
            </a:xfrm>
            <a:custGeom>
              <a:rect b="b" l="l" r="r" t="t"/>
              <a:pathLst>
                <a:path extrusionOk="0" h="920" w="103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2" name="Google Shape;302;p11"/>
            <p:cNvSpPr/>
            <p:nvPr/>
          </p:nvSpPr>
          <p:spPr>
            <a:xfrm>
              <a:off x="7061201" y="3771900"/>
              <a:ext cx="350838" cy="1309688"/>
            </a:xfrm>
            <a:custGeom>
              <a:rect b="b" l="l" r="r" t="t"/>
              <a:pathLst>
                <a:path extrusionOk="0" h="330" w="88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3" name="Google Shape;303;p11"/>
            <p:cNvSpPr/>
            <p:nvPr/>
          </p:nvSpPr>
          <p:spPr>
            <a:xfrm>
              <a:off x="7439026" y="5053013"/>
              <a:ext cx="357188" cy="820738"/>
            </a:xfrm>
            <a:custGeom>
              <a:rect b="b" l="l" r="r" t="t"/>
              <a:pathLst>
                <a:path extrusionOk="0" h="207" w="90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4" name="Google Shape;304;p11"/>
            <p:cNvSpPr/>
            <p:nvPr/>
          </p:nvSpPr>
          <p:spPr>
            <a:xfrm>
              <a:off x="7037388" y="3811588"/>
              <a:ext cx="457200" cy="1852613"/>
            </a:xfrm>
            <a:custGeom>
              <a:rect b="b" l="l" r="r" t="t"/>
              <a:pathLst>
                <a:path extrusionOk="0" h="467" w="115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5" name="Google Shape;305;p11"/>
            <p:cNvSpPr/>
            <p:nvPr/>
          </p:nvSpPr>
          <p:spPr>
            <a:xfrm>
              <a:off x="6992938" y="1263650"/>
              <a:ext cx="144463" cy="2508250"/>
            </a:xfrm>
            <a:custGeom>
              <a:rect b="b" l="l" r="r" t="t"/>
              <a:pathLst>
                <a:path extrusionOk="0" h="633" w="36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6" name="Google Shape;306;p11"/>
            <p:cNvSpPr/>
            <p:nvPr/>
          </p:nvSpPr>
          <p:spPr>
            <a:xfrm>
              <a:off x="7526338" y="5640388"/>
              <a:ext cx="111125" cy="233363"/>
            </a:xfrm>
            <a:custGeom>
              <a:rect b="b" l="l" r="r" t="t"/>
              <a:pathLst>
                <a:path extrusionOk="0" h="59" w="28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7" name="Google Shape;307;p11"/>
            <p:cNvSpPr/>
            <p:nvPr/>
          </p:nvSpPr>
          <p:spPr>
            <a:xfrm>
              <a:off x="7021513" y="3598863"/>
              <a:ext cx="68263" cy="423863"/>
            </a:xfrm>
            <a:custGeom>
              <a:rect b="b" l="l" r="r" t="t"/>
              <a:pathLst>
                <a:path extrusionOk="0" h="107" w="1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8" name="Google Shape;308;p11"/>
            <p:cNvSpPr/>
            <p:nvPr/>
          </p:nvSpPr>
          <p:spPr>
            <a:xfrm>
              <a:off x="7412038" y="2801938"/>
              <a:ext cx="1168400" cy="2251075"/>
            </a:xfrm>
            <a:custGeom>
              <a:rect b="b" l="l" r="r" t="t"/>
              <a:pathLst>
                <a:path extrusionOk="0" h="568" w="294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9" name="Google Shape;309;p11"/>
            <p:cNvSpPr/>
            <p:nvPr/>
          </p:nvSpPr>
          <p:spPr>
            <a:xfrm>
              <a:off x="7494588" y="5664200"/>
              <a:ext cx="100013" cy="209550"/>
            </a:xfrm>
            <a:custGeom>
              <a:rect b="b" l="l" r="r" t="t"/>
              <a:pathLst>
                <a:path extrusionOk="0" h="53" w="25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0" name="Google Shape;310;p11"/>
            <p:cNvSpPr/>
            <p:nvPr/>
          </p:nvSpPr>
          <p:spPr>
            <a:xfrm>
              <a:off x="7412038" y="5081588"/>
              <a:ext cx="114300" cy="558800"/>
            </a:xfrm>
            <a:custGeom>
              <a:rect b="b" l="l" r="r" t="t"/>
              <a:pathLst>
                <a:path extrusionOk="0" h="141" w="29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1" name="Google Shape;311;p11"/>
            <p:cNvSpPr/>
            <p:nvPr/>
          </p:nvSpPr>
          <p:spPr>
            <a:xfrm>
              <a:off x="7412038" y="4978400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2" name="Google Shape;312;p11"/>
            <p:cNvSpPr/>
            <p:nvPr/>
          </p:nvSpPr>
          <p:spPr>
            <a:xfrm>
              <a:off x="7439026" y="5434013"/>
              <a:ext cx="174625" cy="439738"/>
            </a:xfrm>
            <a:custGeom>
              <a:rect b="b" l="l" r="r" t="t"/>
              <a:pathLst>
                <a:path extrusionOk="0" h="111" w="44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313" name="Google Shape;313;p11"/>
          <p:cNvSpPr txBox="1"/>
          <p:nvPr>
            <p:ph type="title"/>
          </p:nvPr>
        </p:nvSpPr>
        <p:spPr>
          <a:xfrm>
            <a:off x="7722761" y="935647"/>
            <a:ext cx="4340631" cy="242020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100"/>
              <a:buFont typeface="Century Gothic"/>
              <a:buNone/>
            </a:pPr>
            <a:r>
              <a:rPr lang="en-GB" sz="4100"/>
              <a:t>				</a:t>
            </a:r>
            <a:r>
              <a:rPr b="1" lang="en-GB" sz="5400"/>
              <a:t>Questions</a:t>
            </a:r>
            <a:r>
              <a:rPr lang="en-GB" sz="5400"/>
              <a:t> </a:t>
            </a:r>
            <a:endParaRPr/>
          </a:p>
        </p:txBody>
      </p:sp>
      <p:pic>
        <p:nvPicPr>
          <p:cNvPr descr="Thank You Images - Free Download on Freepik" id="314" name="Google Shape;314;p11"/>
          <p:cNvPicPr preferRelativeResize="0"/>
          <p:nvPr/>
        </p:nvPicPr>
        <p:blipFill rotWithShape="1">
          <a:blip r:embed="rId3">
            <a:alphaModFix/>
          </a:blip>
          <a:srcRect b="3" l="2443" r="173" t="0"/>
          <a:stretch/>
        </p:blipFill>
        <p:spPr>
          <a:xfrm>
            <a:off x="929675" y="1250067"/>
            <a:ext cx="4213521" cy="4326599"/>
          </a:xfrm>
          <a:prstGeom prst="rect">
            <a:avLst/>
          </a:prstGeom>
          <a:noFill/>
          <a:ln>
            <a:noFill/>
          </a:ln>
        </p:spPr>
      </p:pic>
      <p:sp>
        <p:nvSpPr>
          <p:cNvPr id="315" name="Google Shape;315;p11"/>
          <p:cNvSpPr/>
          <p:nvPr/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16" name="Google Shape;316;p11"/>
          <p:cNvSpPr/>
          <p:nvPr/>
        </p:nvSpPr>
        <p:spPr>
          <a:xfrm>
            <a:off x="6087355" y="4323810"/>
            <a:ext cx="1744652" cy="778589"/>
          </a:xfrm>
          <a:custGeom>
            <a:rect b="b" l="l" r="r" t="t"/>
            <a:pathLst>
              <a:path extrusionOk="0" h="166" w="372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Wisp">
  <a:themeElements>
    <a:clrScheme name="Blue Warm">
      <a:dk1>
        <a:srgbClr val="000000"/>
      </a:dk1>
      <a:lt1>
        <a:srgbClr val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2024-10-08T15:58:04Z</dcterms:created>
  <dc:creator>Anita Nan</dc:creator>
</cp:coreProperties>
</file>