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443" r:id="rId6"/>
    <p:sldId id="444" r:id="rId7"/>
    <p:sldId id="445" r:id="rId8"/>
    <p:sldId id="446" r:id="rId9"/>
    <p:sldId id="447" r:id="rId10"/>
    <p:sldId id="448" r:id="rId11"/>
    <p:sldId id="449" r:id="rId12"/>
    <p:sldId id="450" r:id="rId13"/>
    <p:sldId id="451" r:id="rId14"/>
    <p:sldId id="452" r:id="rId15"/>
    <p:sldId id="453" r:id="rId16"/>
    <p:sldId id="454" r:id="rId17"/>
    <p:sldId id="455" r:id="rId18"/>
    <p:sldId id="456" r:id="rId19"/>
    <p:sldId id="457" r:id="rId20"/>
    <p:sldId id="458" r:id="rId21"/>
    <p:sldId id="459" r:id="rId22"/>
    <p:sldId id="460" r:id="rId23"/>
    <p:sldId id="461" r:id="rId24"/>
    <p:sldId id="462" r:id="rId25"/>
    <p:sldId id="463" r:id="rId26"/>
    <p:sldId id="464" r:id="rId27"/>
    <p:sldId id="465" r:id="rId28"/>
    <p:sldId id="436" r:id="rId2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73" d="100"/>
          <a:sy n="73" d="100"/>
        </p:scale>
        <p:origin x="148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19/02/2019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19/02/2019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961FB81-88EE-4B57-A99B-75C0ABCB9AED}" type="slidenum">
              <a:rPr lang="en-GB"/>
              <a:pPr/>
              <a:t>2</a:t>
            </a:fld>
            <a:endParaRPr lang="en-GB"/>
          </a:p>
        </p:txBody>
      </p:sp>
      <p:sp>
        <p:nvSpPr>
          <p:cNvPr id="41986" name="Rectangle 2"/>
          <p:cNvSpPr>
            <a:spLocks noGrp="1" noRot="1" noChangeAspect="1" noChangeArrowheads="1" noTextEdit="1"/>
          </p:cNvSpPr>
          <p:nvPr>
            <p:ph type="sldImg"/>
          </p:nvPr>
        </p:nvSpPr>
        <p:spPr>
          <a:xfrm>
            <a:off x="896938" y="731838"/>
            <a:ext cx="4875212" cy="3657600"/>
          </a:xfrm>
          <a:ln/>
        </p:spPr>
      </p:sp>
      <p:sp>
        <p:nvSpPr>
          <p:cNvPr id="41987" name="Rectangle 3"/>
          <p:cNvSpPr>
            <a:spLocks noGrp="1" noChangeArrowheads="1"/>
          </p:cNvSpPr>
          <p:nvPr>
            <p:ph type="body" idx="1"/>
          </p:nvPr>
        </p:nvSpPr>
        <p:spPr/>
        <p:txBody>
          <a:bodyPr/>
          <a:lstStyle/>
          <a:p>
            <a:r>
              <a:rPr lang="en-GB"/>
              <a:t>No figures available from the US because religion is not part of the census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475E1CB-525D-4CCE-8702-7F910CE0F330}" type="slidenum">
              <a:rPr lang="en-GB"/>
              <a:pPr/>
              <a:t>5</a:t>
            </a:fld>
            <a:endParaRPr lang="en-GB"/>
          </a:p>
        </p:txBody>
      </p:sp>
      <p:sp>
        <p:nvSpPr>
          <p:cNvPr id="50178" name="Rectangle 2"/>
          <p:cNvSpPr>
            <a:spLocks noGrp="1" noRot="1" noChangeAspect="1" noChangeArrowheads="1" noTextEdit="1"/>
          </p:cNvSpPr>
          <p:nvPr>
            <p:ph type="sldImg"/>
          </p:nvPr>
        </p:nvSpPr>
        <p:spPr>
          <a:xfrm>
            <a:off x="896938" y="731838"/>
            <a:ext cx="4875212" cy="3657600"/>
          </a:xfrm>
          <a:ln/>
        </p:spPr>
      </p:sp>
      <p:sp>
        <p:nvSpPr>
          <p:cNvPr id="50179" name="Rectangle 3"/>
          <p:cNvSpPr>
            <a:spLocks noGrp="1" noChangeArrowheads="1"/>
          </p:cNvSpPr>
          <p:nvPr>
            <p:ph type="body" idx="1"/>
          </p:nvPr>
        </p:nvSpPr>
        <p:spPr/>
        <p:txBody>
          <a:bodyPr/>
          <a:lstStyle/>
          <a:p>
            <a:r>
              <a:rPr lang="en-GB"/>
              <a:t>Gerald Gardner, Witchcraft Today (1951) </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19/02/2019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19/02/2019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19/02/2019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19/02/2019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19/02/2019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19/02/2019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paganfed.org/"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bbc.co.uk/news/uk-11457795"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pVYyWwBHzVs&amp;index=8&amp;list=LLgP3v3px1hYxrWlleqgGb7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Anthropology of Religion</a:t>
            </a:r>
            <a:r>
              <a:rPr lang="en-GB" b="1" dirty="0"/>
              <a:t> </a:t>
            </a:r>
            <a:r>
              <a:rPr lang="en-GB" dirty="0"/>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0" name="Rectangle 4"/>
          <p:cNvSpPr>
            <a:spLocks noGrp="1" noChangeArrowheads="1"/>
          </p:cNvSpPr>
          <p:nvPr>
            <p:ph type="title"/>
          </p:nvPr>
        </p:nvSpPr>
        <p:spPr/>
        <p:txBody>
          <a:bodyPr/>
          <a:lstStyle/>
          <a:p>
            <a:r>
              <a:rPr lang="en-GB" dirty="0"/>
              <a:t>Paganism </a:t>
            </a:r>
          </a:p>
        </p:txBody>
      </p:sp>
      <p:sp>
        <p:nvSpPr>
          <p:cNvPr id="39942" name="Rectangle 6"/>
          <p:cNvSpPr>
            <a:spLocks noGrp="1" noChangeArrowheads="1"/>
          </p:cNvSpPr>
          <p:nvPr>
            <p:ph idx="1"/>
          </p:nvPr>
        </p:nvSpPr>
        <p:spPr/>
        <p:txBody>
          <a:bodyPr>
            <a:normAutofit lnSpcReduction="10000"/>
          </a:bodyPr>
          <a:lstStyle/>
          <a:p>
            <a:pPr>
              <a:lnSpc>
                <a:spcPct val="90000"/>
              </a:lnSpc>
            </a:pPr>
            <a:r>
              <a:rPr lang="en-GB" dirty="0"/>
              <a:t>In 2001 (national census) 31,000 people in England and Wales identified themselves as Pagans and further 7,000 as Wiccans </a:t>
            </a:r>
            <a:endParaRPr lang="en-GB" dirty="0" smtClean="0"/>
          </a:p>
          <a:p>
            <a:pPr>
              <a:lnSpc>
                <a:spcPct val="90000"/>
              </a:lnSpc>
            </a:pPr>
            <a:r>
              <a:rPr lang="en-GB" dirty="0" smtClean="0"/>
              <a:t>In 2011 (national census): 53,000 in England and 3,500 in Wales and further 11,000 Wiccans in England and 740 </a:t>
            </a:r>
            <a:r>
              <a:rPr lang="en-GB" smtClean="0"/>
              <a:t>in Wales</a:t>
            </a:r>
            <a:endParaRPr lang="en-GB" dirty="0"/>
          </a:p>
          <a:p>
            <a:pPr>
              <a:lnSpc>
                <a:spcPct val="90000"/>
              </a:lnSpc>
            </a:pPr>
            <a:r>
              <a:rPr lang="en-GB" dirty="0"/>
              <a:t>Similar figures in Australia, Canada and New Zealand </a:t>
            </a:r>
          </a:p>
          <a:p>
            <a:pPr>
              <a:lnSpc>
                <a:spcPct val="90000"/>
              </a:lnSpc>
            </a:pPr>
            <a:endParaRPr lang="en-GB" dirty="0"/>
          </a:p>
        </p:txBody>
      </p:sp>
    </p:spTree>
    <p:extLst>
      <p:ext uri="{BB962C8B-B14F-4D97-AF65-F5344CB8AC3E}">
        <p14:creationId xmlns:p14="http://schemas.microsoft.com/office/powerpoint/2010/main" val="21576957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a:t> </a:t>
            </a:r>
            <a:br>
              <a:rPr lang="en-GB" sz="4000" dirty="0"/>
            </a:br>
            <a:r>
              <a:rPr lang="en-GB" sz="4000" dirty="0"/>
              <a:t>History of the term ‘pagan’</a:t>
            </a:r>
            <a:r>
              <a:rPr lang="en-US" dirty="0"/>
              <a:t/>
            </a:r>
            <a:br>
              <a:rPr lang="en-US" dirty="0"/>
            </a:br>
            <a:endParaRPr lang="en-US" dirty="0"/>
          </a:p>
        </p:txBody>
      </p:sp>
      <p:sp>
        <p:nvSpPr>
          <p:cNvPr id="3" name="Content Placeholder 2"/>
          <p:cNvSpPr>
            <a:spLocks noGrp="1"/>
          </p:cNvSpPr>
          <p:nvPr>
            <p:ph idx="1"/>
          </p:nvPr>
        </p:nvSpPr>
        <p:spPr>
          <a:xfrm>
            <a:off x="685800" y="1556792"/>
            <a:ext cx="7772400" cy="4539208"/>
          </a:xfrm>
        </p:spPr>
        <p:txBody>
          <a:bodyPr/>
          <a:lstStyle/>
          <a:p>
            <a:r>
              <a:rPr lang="en-GB" i="1" dirty="0" err="1"/>
              <a:t>Pagus</a:t>
            </a:r>
            <a:r>
              <a:rPr lang="en-GB" i="1" dirty="0"/>
              <a:t> =</a:t>
            </a:r>
            <a:r>
              <a:rPr lang="en-GB" dirty="0"/>
              <a:t> 'locality'. </a:t>
            </a:r>
          </a:p>
          <a:p>
            <a:r>
              <a:rPr lang="en-GB" dirty="0" err="1"/>
              <a:t>P</a:t>
            </a:r>
            <a:r>
              <a:rPr lang="en-GB" i="1" dirty="0" err="1"/>
              <a:t>aganus</a:t>
            </a:r>
            <a:r>
              <a:rPr lang="en-GB" dirty="0"/>
              <a:t> is a 'person of the place' in contrast to </a:t>
            </a:r>
            <a:r>
              <a:rPr lang="en-GB" i="1" dirty="0" err="1"/>
              <a:t>alienus</a:t>
            </a:r>
            <a:r>
              <a:rPr lang="en-GB" dirty="0"/>
              <a:t> as a 'person from elsewhere'. </a:t>
            </a:r>
          </a:p>
          <a:p>
            <a:r>
              <a:rPr lang="en-GB" dirty="0" err="1"/>
              <a:t>P</a:t>
            </a:r>
            <a:r>
              <a:rPr lang="en-GB" i="1" dirty="0" err="1"/>
              <a:t>aganus</a:t>
            </a:r>
            <a:r>
              <a:rPr lang="en-GB" dirty="0"/>
              <a:t> came to signify 'civilian' in contrast to the </a:t>
            </a:r>
            <a:r>
              <a:rPr lang="en-GB" i="1" dirty="0"/>
              <a:t>miles</a:t>
            </a:r>
            <a:r>
              <a:rPr lang="en-GB" dirty="0"/>
              <a:t>/</a:t>
            </a:r>
            <a:r>
              <a:rPr lang="en-GB" i="1" dirty="0" err="1"/>
              <a:t>miletes</a:t>
            </a:r>
            <a:r>
              <a:rPr lang="en-GB" i="1" dirty="0"/>
              <a:t> 'soldier(s)' </a:t>
            </a:r>
            <a:r>
              <a:rPr lang="en-GB" dirty="0"/>
              <a:t>who were the military and later the Christians as 'soldiers of Christ'.</a:t>
            </a:r>
            <a:endParaRPr lang="en-US" dirty="0"/>
          </a:p>
          <a:p>
            <a:endParaRPr lang="en-US" dirty="0"/>
          </a:p>
        </p:txBody>
      </p:sp>
    </p:spTree>
    <p:extLst>
      <p:ext uri="{BB962C8B-B14F-4D97-AF65-F5344CB8AC3E}">
        <p14:creationId xmlns:p14="http://schemas.microsoft.com/office/powerpoint/2010/main" val="32190661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p:cNvSpPr>
            <a:spLocks noGrp="1" noChangeArrowheads="1"/>
          </p:cNvSpPr>
          <p:nvPr>
            <p:ph type="title"/>
          </p:nvPr>
        </p:nvSpPr>
        <p:spPr>
          <a:xfrm>
            <a:off x="685800" y="332656"/>
            <a:ext cx="7772400" cy="1419944"/>
          </a:xfrm>
        </p:spPr>
        <p:txBody>
          <a:bodyPr/>
          <a:lstStyle/>
          <a:p>
            <a:r>
              <a:rPr lang="en-GB" sz="4000" dirty="0"/>
              <a:t>History of term ‘pagan’</a:t>
            </a:r>
          </a:p>
        </p:txBody>
      </p:sp>
      <p:sp>
        <p:nvSpPr>
          <p:cNvPr id="13318" name="Rectangle 6"/>
          <p:cNvSpPr>
            <a:spLocks noGrp="1" noChangeArrowheads="1"/>
          </p:cNvSpPr>
          <p:nvPr>
            <p:ph idx="1"/>
          </p:nvPr>
        </p:nvSpPr>
        <p:spPr>
          <a:xfrm>
            <a:off x="685800" y="1556792"/>
            <a:ext cx="7772400" cy="4104456"/>
          </a:xfrm>
        </p:spPr>
        <p:txBody>
          <a:bodyPr/>
          <a:lstStyle/>
          <a:p>
            <a:pPr>
              <a:lnSpc>
                <a:spcPct val="80000"/>
              </a:lnSpc>
            </a:pPr>
            <a:r>
              <a:rPr lang="en-GB" sz="2800" dirty="0"/>
              <a:t>Later became equivalent for someone who had not yet converted to the new religion </a:t>
            </a:r>
          </a:p>
          <a:p>
            <a:pPr lvl="1">
              <a:lnSpc>
                <a:spcPct val="80000"/>
              </a:lnSpc>
            </a:pPr>
            <a:r>
              <a:rPr lang="en-GB" dirty="0"/>
              <a:t>-&gt; anyone who is not a Christian, Jew or Muslim </a:t>
            </a:r>
          </a:p>
          <a:p>
            <a:pPr>
              <a:lnSpc>
                <a:spcPct val="90000"/>
              </a:lnSpc>
            </a:pPr>
            <a:r>
              <a:rPr lang="en-GB" sz="2800" dirty="0"/>
              <a:t>In the Victorian time associated with countryside </a:t>
            </a:r>
          </a:p>
          <a:p>
            <a:pPr lvl="1">
              <a:lnSpc>
                <a:spcPct val="90000"/>
              </a:lnSpc>
            </a:pPr>
            <a:r>
              <a:rPr lang="en-GB" dirty="0"/>
              <a:t>-&gt; pagan became equivalent for peasant </a:t>
            </a:r>
          </a:p>
          <a:p>
            <a:pPr lvl="1">
              <a:lnSpc>
                <a:spcPct val="80000"/>
              </a:lnSpc>
            </a:pPr>
            <a:endParaRPr lang="en-GB" sz="2000" dirty="0"/>
          </a:p>
          <a:p>
            <a:pPr>
              <a:lnSpc>
                <a:spcPct val="80000"/>
              </a:lnSpc>
            </a:pPr>
            <a:endParaRPr lang="en-GB" sz="2400" dirty="0"/>
          </a:p>
          <a:p>
            <a:pPr>
              <a:lnSpc>
                <a:spcPct val="80000"/>
              </a:lnSpc>
            </a:pPr>
            <a:endParaRPr lang="en-GB" sz="2400" dirty="0"/>
          </a:p>
        </p:txBody>
      </p:sp>
    </p:spTree>
    <p:extLst>
      <p:ext uri="{BB962C8B-B14F-4D97-AF65-F5344CB8AC3E}">
        <p14:creationId xmlns:p14="http://schemas.microsoft.com/office/powerpoint/2010/main" val="29369897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4" name="Rectangle 6"/>
          <p:cNvSpPr>
            <a:spLocks noGrp="1" noChangeArrowheads="1"/>
          </p:cNvSpPr>
          <p:nvPr>
            <p:ph idx="1"/>
          </p:nvPr>
        </p:nvSpPr>
        <p:spPr>
          <a:xfrm>
            <a:off x="685800" y="980728"/>
            <a:ext cx="7772400" cy="5115272"/>
          </a:xfrm>
        </p:spPr>
        <p:txBody>
          <a:bodyPr/>
          <a:lstStyle/>
          <a:p>
            <a:pPr>
              <a:lnSpc>
                <a:spcPct val="90000"/>
              </a:lnSpc>
            </a:pPr>
            <a:r>
              <a:rPr lang="en-GB" sz="2800" dirty="0"/>
              <a:t>In the 19</a:t>
            </a:r>
            <a:r>
              <a:rPr lang="en-GB" sz="2800" baseline="30000" dirty="0"/>
              <a:t>th</a:t>
            </a:r>
            <a:r>
              <a:rPr lang="en-GB" sz="2800" dirty="0"/>
              <a:t> century  ‘</a:t>
            </a:r>
            <a:r>
              <a:rPr lang="en-GB" sz="2800" dirty="0" err="1"/>
              <a:t>romanticisation</a:t>
            </a:r>
            <a:r>
              <a:rPr lang="en-GB" sz="2800" dirty="0"/>
              <a:t>’ of the countryside</a:t>
            </a:r>
          </a:p>
          <a:p>
            <a:pPr lvl="1">
              <a:lnSpc>
                <a:spcPct val="90000"/>
              </a:lnSpc>
            </a:pPr>
            <a:r>
              <a:rPr lang="en-GB" dirty="0"/>
              <a:t>-&gt; pagan became romantically </a:t>
            </a:r>
            <a:r>
              <a:rPr lang="en-GB" dirty="0" smtClean="0"/>
              <a:t>imagined </a:t>
            </a:r>
            <a:r>
              <a:rPr lang="en-GB" dirty="0"/>
              <a:t>as someone who lived in the countryside and practised fertility rituals </a:t>
            </a:r>
          </a:p>
          <a:p>
            <a:r>
              <a:rPr lang="en-GB" sz="2800" dirty="0"/>
              <a:t>Image historically inaccurate but inspired new thinking</a:t>
            </a:r>
          </a:p>
          <a:p>
            <a:r>
              <a:rPr lang="en-GB" sz="2800" dirty="0"/>
              <a:t>foundation of revival of ancestral deities and celebration of natural world in the 1950s</a:t>
            </a:r>
          </a:p>
          <a:p>
            <a:r>
              <a:rPr lang="en-GB" sz="2800" dirty="0"/>
              <a:t>Pagan became label for an old-new religion </a:t>
            </a:r>
          </a:p>
        </p:txBody>
      </p:sp>
    </p:spTree>
    <p:extLst>
      <p:ext uri="{BB962C8B-B14F-4D97-AF65-F5344CB8AC3E}">
        <p14:creationId xmlns:p14="http://schemas.microsoft.com/office/powerpoint/2010/main" val="24116205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dirty="0"/>
              <a:t>What is paganism? </a:t>
            </a:r>
          </a:p>
        </p:txBody>
      </p:sp>
      <p:sp>
        <p:nvSpPr>
          <p:cNvPr id="17411" name="Rectangle 3"/>
          <p:cNvSpPr>
            <a:spLocks noGrp="1" noChangeArrowheads="1"/>
          </p:cNvSpPr>
          <p:nvPr>
            <p:ph idx="1"/>
          </p:nvPr>
        </p:nvSpPr>
        <p:spPr/>
        <p:txBody>
          <a:bodyPr/>
          <a:lstStyle/>
          <a:p>
            <a:pPr>
              <a:lnSpc>
                <a:spcPct val="90000"/>
              </a:lnSpc>
            </a:pPr>
            <a:r>
              <a:rPr lang="en-GB" sz="2800" dirty="0"/>
              <a:t>Not possible to give a concrete definition of paganism </a:t>
            </a:r>
          </a:p>
          <a:p>
            <a:pPr>
              <a:lnSpc>
                <a:spcPct val="90000"/>
              </a:lnSpc>
            </a:pPr>
            <a:r>
              <a:rPr lang="en-GB" sz="2800" dirty="0"/>
              <a:t>Paganism described as diverse, pluralist, growing and living spirituality centrally concerned with celebrating Nature </a:t>
            </a:r>
          </a:p>
          <a:p>
            <a:pPr>
              <a:lnSpc>
                <a:spcPct val="90000"/>
              </a:lnSpc>
            </a:pPr>
            <a:r>
              <a:rPr lang="en-GB" sz="2800" dirty="0"/>
              <a:t>Pagans are “those who honour the Earth”,  “Pagans are people who are listening to the living, speaking Earth” (Graham Harvey, p. 16) </a:t>
            </a:r>
          </a:p>
          <a:p>
            <a:pPr>
              <a:lnSpc>
                <a:spcPct val="90000"/>
              </a:lnSpc>
            </a:pPr>
            <a:endParaRPr lang="en-GB" dirty="0"/>
          </a:p>
          <a:p>
            <a:endParaRPr lang="en-GB" dirty="0"/>
          </a:p>
        </p:txBody>
      </p:sp>
    </p:spTree>
    <p:extLst>
      <p:ext uri="{BB962C8B-B14F-4D97-AF65-F5344CB8AC3E}">
        <p14:creationId xmlns:p14="http://schemas.microsoft.com/office/powerpoint/2010/main" val="15756317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a:xfrm>
            <a:off x="685800" y="1556792"/>
            <a:ext cx="7772400" cy="4539208"/>
          </a:xfrm>
        </p:spPr>
        <p:txBody>
          <a:bodyPr/>
          <a:lstStyle/>
          <a:p>
            <a:r>
              <a:rPr lang="en-GB" dirty="0"/>
              <a:t>Paganism values individual and group rites and practices.</a:t>
            </a:r>
          </a:p>
          <a:p>
            <a:r>
              <a:rPr lang="en-GB" dirty="0"/>
              <a:t>It is not dogmatic and non-doctrinal</a:t>
            </a:r>
          </a:p>
          <a:p>
            <a:r>
              <a:rPr lang="en-GB" dirty="0"/>
              <a:t>Open to interpretation</a:t>
            </a:r>
          </a:p>
          <a:p>
            <a:r>
              <a:rPr lang="en-GB" dirty="0"/>
              <a:t>Guided by natural cycles (lunar phases, equinoxes and solstices)</a:t>
            </a:r>
          </a:p>
          <a:p>
            <a:r>
              <a:rPr lang="en-GB" dirty="0"/>
              <a:t>Life is cyclical instead of linear</a:t>
            </a:r>
          </a:p>
          <a:p>
            <a:endParaRPr lang="en-GB" dirty="0"/>
          </a:p>
        </p:txBody>
      </p:sp>
    </p:spTree>
    <p:extLst>
      <p:ext uri="{BB962C8B-B14F-4D97-AF65-F5344CB8AC3E}">
        <p14:creationId xmlns:p14="http://schemas.microsoft.com/office/powerpoint/2010/main" val="15841571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Contemporary Western Paganism</a:t>
            </a:r>
          </a:p>
        </p:txBody>
      </p:sp>
      <p:sp>
        <p:nvSpPr>
          <p:cNvPr id="3" name="Content Placeholder 2"/>
          <p:cNvSpPr>
            <a:spLocks noGrp="1"/>
          </p:cNvSpPr>
          <p:nvPr>
            <p:ph idx="1"/>
          </p:nvPr>
        </p:nvSpPr>
        <p:spPr/>
        <p:txBody>
          <a:bodyPr/>
          <a:lstStyle/>
          <a:p>
            <a:r>
              <a:rPr lang="en-GB" dirty="0"/>
              <a:t>British in origin, native to Europe</a:t>
            </a:r>
          </a:p>
          <a:p>
            <a:r>
              <a:rPr lang="en-GB" dirty="0"/>
              <a:t>Exists in a variety of forms, usually inspired by landscape and geography, and in different parts of the world</a:t>
            </a:r>
          </a:p>
        </p:txBody>
      </p:sp>
    </p:spTree>
    <p:extLst>
      <p:ext uri="{BB962C8B-B14F-4D97-AF65-F5344CB8AC3E}">
        <p14:creationId xmlns:p14="http://schemas.microsoft.com/office/powerpoint/2010/main" val="22793693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11" name="Rectangle 7"/>
          <p:cNvSpPr>
            <a:spLocks noGrp="1" noChangeArrowheads="1"/>
          </p:cNvSpPr>
          <p:nvPr>
            <p:ph type="title"/>
          </p:nvPr>
        </p:nvSpPr>
        <p:spPr/>
        <p:txBody>
          <a:bodyPr/>
          <a:lstStyle/>
          <a:p>
            <a:r>
              <a:rPr lang="en-GB" sz="4000" dirty="0"/>
              <a:t>The </a:t>
            </a:r>
            <a:r>
              <a:rPr lang="en-GB" sz="4000" dirty="0" smtClean="0"/>
              <a:t>Pagan </a:t>
            </a:r>
            <a:r>
              <a:rPr lang="en-GB" sz="4000" dirty="0"/>
              <a:t>Federation </a:t>
            </a:r>
          </a:p>
        </p:txBody>
      </p:sp>
      <p:sp>
        <p:nvSpPr>
          <p:cNvPr id="21512" name="Rectangle 8"/>
          <p:cNvSpPr>
            <a:spLocks noGrp="1" noChangeArrowheads="1"/>
          </p:cNvSpPr>
          <p:nvPr>
            <p:ph type="body" idx="1"/>
          </p:nvPr>
        </p:nvSpPr>
        <p:spPr/>
        <p:txBody>
          <a:bodyPr/>
          <a:lstStyle/>
          <a:p>
            <a:r>
              <a:rPr lang="en-GB" dirty="0">
                <a:hlinkClick r:id="rId2"/>
              </a:rPr>
              <a:t>British Pagan Federation </a:t>
            </a:r>
            <a:endParaRPr lang="en-GB" dirty="0"/>
          </a:p>
        </p:txBody>
      </p:sp>
      <p:pic>
        <p:nvPicPr>
          <p:cNvPr id="21513" name="Picture 9"/>
          <p:cNvPicPr>
            <a:picLocks noChangeAspect="1" noChangeArrowheads="1"/>
          </p:cNvPicPr>
          <p:nvPr/>
        </p:nvPicPr>
        <p:blipFill>
          <a:blip r:embed="rId3" cstate="print"/>
          <a:srcRect/>
          <a:stretch>
            <a:fillRect/>
          </a:stretch>
        </p:blipFill>
        <p:spPr bwMode="auto">
          <a:xfrm>
            <a:off x="5076825" y="2781300"/>
            <a:ext cx="2952750" cy="2952750"/>
          </a:xfrm>
          <a:prstGeom prst="rect">
            <a:avLst/>
          </a:prstGeom>
          <a:noFill/>
          <a:ln w="9525">
            <a:noFill/>
            <a:miter lim="800000"/>
            <a:headEnd/>
            <a:tailEnd/>
          </a:ln>
          <a:effectLst/>
        </p:spPr>
      </p:pic>
      <p:pic>
        <p:nvPicPr>
          <p:cNvPr id="21514" name="Picture 10"/>
          <p:cNvPicPr>
            <a:picLocks noChangeAspect="1" noChangeArrowheads="1"/>
          </p:cNvPicPr>
          <p:nvPr/>
        </p:nvPicPr>
        <p:blipFill>
          <a:blip r:embed="rId4" cstate="print"/>
          <a:srcRect/>
          <a:stretch>
            <a:fillRect/>
          </a:stretch>
        </p:blipFill>
        <p:spPr bwMode="auto">
          <a:xfrm>
            <a:off x="1116013" y="2781300"/>
            <a:ext cx="2563812" cy="2592388"/>
          </a:xfrm>
          <a:prstGeom prst="rect">
            <a:avLst/>
          </a:prstGeom>
          <a:noFill/>
          <a:ln w="9525">
            <a:noFill/>
            <a:miter lim="800000"/>
            <a:headEnd/>
            <a:tailEnd/>
          </a:ln>
          <a:effectLst/>
        </p:spPr>
      </p:pic>
    </p:spTree>
    <p:extLst>
      <p:ext uri="{BB962C8B-B14F-4D97-AF65-F5344CB8AC3E}">
        <p14:creationId xmlns:p14="http://schemas.microsoft.com/office/powerpoint/2010/main" val="120502792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3" name="Rectangle 7"/>
          <p:cNvSpPr>
            <a:spLocks noGrp="1" noChangeArrowheads="1"/>
          </p:cNvSpPr>
          <p:nvPr>
            <p:ph type="title"/>
          </p:nvPr>
        </p:nvSpPr>
        <p:spPr/>
        <p:txBody>
          <a:bodyPr/>
          <a:lstStyle/>
          <a:p>
            <a:r>
              <a:rPr lang="en-GB" sz="4000" dirty="0"/>
              <a:t>Three Principles </a:t>
            </a:r>
          </a:p>
        </p:txBody>
      </p:sp>
      <p:sp>
        <p:nvSpPr>
          <p:cNvPr id="24584" name="Rectangle 8"/>
          <p:cNvSpPr>
            <a:spLocks noGrp="1" noChangeArrowheads="1"/>
          </p:cNvSpPr>
          <p:nvPr>
            <p:ph type="body" idx="1"/>
          </p:nvPr>
        </p:nvSpPr>
        <p:spPr>
          <a:xfrm>
            <a:off x="685800" y="1628800"/>
            <a:ext cx="7772400" cy="4176464"/>
          </a:xfrm>
        </p:spPr>
        <p:txBody>
          <a:bodyPr/>
          <a:lstStyle/>
          <a:p>
            <a:pPr marL="609600" indent="-609600">
              <a:lnSpc>
                <a:spcPct val="80000"/>
              </a:lnSpc>
              <a:buFontTx/>
              <a:buAutoNum type="arabicPeriod"/>
            </a:pPr>
            <a:r>
              <a:rPr lang="en-GB" sz="2400" dirty="0"/>
              <a:t>Love for and Kinship with Nature. Reverence for the life force and its ever-renewing cycles of life and death. </a:t>
            </a:r>
          </a:p>
          <a:p>
            <a:pPr marL="609600" indent="-609600">
              <a:lnSpc>
                <a:spcPct val="80000"/>
              </a:lnSpc>
              <a:buFontTx/>
              <a:buAutoNum type="arabicPeriod"/>
            </a:pPr>
            <a:r>
              <a:rPr lang="en-GB" sz="2400" dirty="0"/>
              <a:t>A positive morality, in which the individual is responsible for the discovery and development of their true nature in harmony with the outer world and community. This is often expressed as 'Do what you will, as long as it harms none'. </a:t>
            </a:r>
          </a:p>
          <a:p>
            <a:pPr marL="609600" indent="-609600">
              <a:lnSpc>
                <a:spcPct val="80000"/>
              </a:lnSpc>
              <a:buFontTx/>
              <a:buAutoNum type="arabicPeriod"/>
            </a:pPr>
            <a:r>
              <a:rPr lang="en-GB" sz="2400" dirty="0"/>
              <a:t>Recognition of the Divine, which transcends gender, acknowledging both the female and male aspect of Deity. (</a:t>
            </a:r>
            <a:r>
              <a:rPr lang="en-GB" sz="2000" dirty="0"/>
              <a:t>from </a:t>
            </a:r>
            <a:r>
              <a:rPr lang="en-GB" sz="2000" dirty="0" smtClean="0"/>
              <a:t>the website </a:t>
            </a:r>
            <a:r>
              <a:rPr lang="en-GB" sz="2000" dirty="0"/>
              <a:t>of the Pagan Federation, https://paganfed.org/index.php/federation/the-three-principles)</a:t>
            </a:r>
            <a:r>
              <a:rPr lang="en-GB" sz="2800" dirty="0" smtClean="0"/>
              <a:t> </a:t>
            </a:r>
            <a:endParaRPr lang="en-GB" sz="2800" dirty="0"/>
          </a:p>
        </p:txBody>
      </p:sp>
    </p:spTree>
    <p:extLst>
      <p:ext uri="{BB962C8B-B14F-4D97-AF65-F5344CB8AC3E}">
        <p14:creationId xmlns:p14="http://schemas.microsoft.com/office/powerpoint/2010/main" val="21373192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angle 4"/>
          <p:cNvSpPr>
            <a:spLocks noGrp="1" noChangeArrowheads="1"/>
          </p:cNvSpPr>
          <p:nvPr>
            <p:ph type="title"/>
          </p:nvPr>
        </p:nvSpPr>
        <p:spPr/>
        <p:txBody>
          <a:bodyPr/>
          <a:lstStyle/>
          <a:p>
            <a:r>
              <a:rPr lang="en-GB" sz="4000" dirty="0"/>
              <a:t>But….</a:t>
            </a:r>
          </a:p>
        </p:txBody>
      </p:sp>
      <p:sp>
        <p:nvSpPr>
          <p:cNvPr id="28678" name="Rectangle 6"/>
          <p:cNvSpPr>
            <a:spLocks noGrp="1" noChangeArrowheads="1"/>
          </p:cNvSpPr>
          <p:nvPr>
            <p:ph idx="1"/>
          </p:nvPr>
        </p:nvSpPr>
        <p:spPr/>
        <p:txBody>
          <a:bodyPr/>
          <a:lstStyle/>
          <a:p>
            <a:r>
              <a:rPr lang="en-GB" sz="2400" dirty="0"/>
              <a:t>Many pagans reject the Pagan federation’s concept of deities, ethics and sometimes even nature </a:t>
            </a:r>
          </a:p>
          <a:p>
            <a:r>
              <a:rPr lang="en-GB" sz="2400" dirty="0"/>
              <a:t>Some are polytheistic, some animistic and others atheistic </a:t>
            </a:r>
          </a:p>
          <a:p>
            <a:r>
              <a:rPr lang="en-GB" sz="2400" dirty="0"/>
              <a:t>Many sub-groups such as Druids, Wiccan covens, Heathen, Shamans, Goddess-centred groups, Eco-Pagans and many more </a:t>
            </a:r>
          </a:p>
          <a:p>
            <a:endParaRPr lang="en-GB" sz="2400" dirty="0"/>
          </a:p>
        </p:txBody>
      </p:sp>
    </p:spTree>
    <p:extLst>
      <p:ext uri="{BB962C8B-B14F-4D97-AF65-F5344CB8AC3E}">
        <p14:creationId xmlns:p14="http://schemas.microsoft.com/office/powerpoint/2010/main" val="26658875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Michael York, Graham Harvey, Ronald Hutton</a:t>
            </a:r>
            <a:endParaRPr lang="en-US" sz="3600" dirty="0"/>
          </a:p>
        </p:txBody>
      </p:sp>
      <p:pic>
        <p:nvPicPr>
          <p:cNvPr id="4" name="Content Placeholder 3" descr="Good-Hutton-Pic[1].jpg"/>
          <p:cNvPicPr>
            <a:picLocks noGrp="1" noChangeAspect="1"/>
          </p:cNvPicPr>
          <p:nvPr>
            <p:ph idx="1"/>
          </p:nvPr>
        </p:nvPicPr>
        <p:blipFill>
          <a:blip r:embed="rId2" cstate="print"/>
          <a:stretch>
            <a:fillRect/>
          </a:stretch>
        </p:blipFill>
        <p:spPr>
          <a:xfrm>
            <a:off x="6228184" y="1268760"/>
            <a:ext cx="2448272" cy="3676084"/>
          </a:xfrm>
        </p:spPr>
      </p:pic>
      <p:pic>
        <p:nvPicPr>
          <p:cNvPr id="5" name="Picture 4" descr="YorkPodium[1].jpg"/>
          <p:cNvPicPr>
            <a:picLocks noChangeAspect="1"/>
          </p:cNvPicPr>
          <p:nvPr/>
        </p:nvPicPr>
        <p:blipFill>
          <a:blip r:embed="rId3" cstate="print"/>
          <a:stretch>
            <a:fillRect/>
          </a:stretch>
        </p:blipFill>
        <p:spPr>
          <a:xfrm>
            <a:off x="251520" y="1772816"/>
            <a:ext cx="3528392" cy="2945782"/>
          </a:xfrm>
          <a:prstGeom prst="rect">
            <a:avLst/>
          </a:prstGeom>
        </p:spPr>
      </p:pic>
      <p:pic>
        <p:nvPicPr>
          <p:cNvPr id="6" name="Picture 5" descr="graham[1].jpg"/>
          <p:cNvPicPr>
            <a:picLocks noChangeAspect="1"/>
          </p:cNvPicPr>
          <p:nvPr/>
        </p:nvPicPr>
        <p:blipFill>
          <a:blip r:embed="rId4" cstate="print"/>
          <a:stretch>
            <a:fillRect/>
          </a:stretch>
        </p:blipFill>
        <p:spPr>
          <a:xfrm>
            <a:off x="3995936" y="1340768"/>
            <a:ext cx="2016224" cy="3692873"/>
          </a:xfrm>
          <a:prstGeom prst="rect">
            <a:avLst/>
          </a:prstGeom>
        </p:spPr>
      </p:pic>
    </p:spTree>
    <p:extLst>
      <p:ext uri="{BB962C8B-B14F-4D97-AF65-F5344CB8AC3E}">
        <p14:creationId xmlns:p14="http://schemas.microsoft.com/office/powerpoint/2010/main" val="198983205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96752"/>
            <a:ext cx="8229600" cy="4929411"/>
          </a:xfrm>
        </p:spPr>
        <p:txBody>
          <a:bodyPr>
            <a:normAutofit/>
          </a:bodyPr>
          <a:lstStyle/>
          <a:p>
            <a:r>
              <a:rPr lang="en-GB" b="1" dirty="0"/>
              <a:t>Harvey </a:t>
            </a:r>
            <a:r>
              <a:rPr lang="en-GB" dirty="0"/>
              <a:t>says ‘Paganism is a polytheistic and/or animistic religion that celebrates life and living. It is re-creating ways of relating to the Earth and all its inhabitants which express human relationships with all that exists. It is a sense of being “at home” on Earth’… ‘Paganism asserts…that our everyday lives are vitally important’ (Harvey, 1997: 1).</a:t>
            </a:r>
            <a:endParaRPr lang="en-US" dirty="0"/>
          </a:p>
        </p:txBody>
      </p:sp>
    </p:spTree>
    <p:extLst>
      <p:ext uri="{BB962C8B-B14F-4D97-AF65-F5344CB8AC3E}">
        <p14:creationId xmlns:p14="http://schemas.microsoft.com/office/powerpoint/2010/main" val="458622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052736"/>
            <a:ext cx="8229600" cy="5030019"/>
          </a:xfrm>
        </p:spPr>
        <p:txBody>
          <a:bodyPr>
            <a:noAutofit/>
          </a:bodyPr>
          <a:lstStyle/>
          <a:p>
            <a:pPr>
              <a:buNone/>
            </a:pPr>
            <a:r>
              <a:rPr lang="en-GB" sz="2400" b="1" dirty="0"/>
              <a:t>Hutton: </a:t>
            </a:r>
            <a:r>
              <a:rPr lang="en-GB" sz="2400" dirty="0"/>
              <a:t>There is little evidence to support the continuation of a particular tradition. Paganism is a new religious movement that should be congratulated on its imagination and eclecticism.</a:t>
            </a:r>
          </a:p>
          <a:p>
            <a:pPr>
              <a:buNone/>
            </a:pPr>
            <a:r>
              <a:rPr lang="en-GB" sz="2800" dirty="0"/>
              <a:t>Hutton identifies four cultural streams that link ancient and modern Paganisms: </a:t>
            </a:r>
          </a:p>
          <a:p>
            <a:pPr lvl="1"/>
            <a:r>
              <a:rPr lang="en-GB" sz="2400" dirty="0"/>
              <a:t>Ritual Magic</a:t>
            </a:r>
          </a:p>
          <a:p>
            <a:pPr lvl="1"/>
            <a:r>
              <a:rPr lang="en-GB" sz="2400" dirty="0"/>
              <a:t>Cunning Craft</a:t>
            </a:r>
          </a:p>
          <a:p>
            <a:pPr lvl="1"/>
            <a:r>
              <a:rPr lang="en-GB" sz="2400" dirty="0"/>
              <a:t>Folk Rites</a:t>
            </a:r>
          </a:p>
          <a:p>
            <a:pPr lvl="1"/>
            <a:r>
              <a:rPr lang="en-GB" sz="2400" dirty="0"/>
              <a:t>Love affair of Christian culture with the art and literature of the ancient world</a:t>
            </a:r>
            <a:endParaRPr lang="en-US" sz="2400" dirty="0"/>
          </a:p>
        </p:txBody>
      </p:sp>
    </p:spTree>
    <p:extLst>
      <p:ext uri="{BB962C8B-B14F-4D97-AF65-F5344CB8AC3E}">
        <p14:creationId xmlns:p14="http://schemas.microsoft.com/office/powerpoint/2010/main" val="2034335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Hutton says…</a:t>
            </a:r>
          </a:p>
        </p:txBody>
      </p:sp>
      <p:sp>
        <p:nvSpPr>
          <p:cNvPr id="3" name="Content Placeholder 2"/>
          <p:cNvSpPr>
            <a:spLocks noGrp="1"/>
          </p:cNvSpPr>
          <p:nvPr>
            <p:ph idx="1"/>
          </p:nvPr>
        </p:nvSpPr>
        <p:spPr/>
        <p:txBody>
          <a:bodyPr/>
          <a:lstStyle/>
          <a:p>
            <a:r>
              <a:rPr lang="en-GB" sz="2400" dirty="0"/>
              <a:t>Hutton says: ‘All of these streams of images and ideas were, certainly, maintained between the early medieval and modern periods by people who were at least nominally Christian, but none the less they were preserved. The great development of the modern age was for them to be filtered back out of general Christian culture and recombined with an active allegiance to pagan deities to produce a revived and viable set of Pagan religions’</a:t>
            </a:r>
          </a:p>
        </p:txBody>
      </p:sp>
    </p:spTree>
    <p:extLst>
      <p:ext uri="{BB962C8B-B14F-4D97-AF65-F5344CB8AC3E}">
        <p14:creationId xmlns:p14="http://schemas.microsoft.com/office/powerpoint/2010/main" val="3460573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875184"/>
          </a:xfrm>
        </p:spPr>
        <p:txBody>
          <a:bodyPr/>
          <a:lstStyle/>
          <a:p>
            <a:r>
              <a:rPr lang="en-US" dirty="0"/>
              <a:t>Pagan Theology</a:t>
            </a:r>
          </a:p>
        </p:txBody>
      </p:sp>
      <p:sp>
        <p:nvSpPr>
          <p:cNvPr id="3" name="Content Placeholder 2"/>
          <p:cNvSpPr>
            <a:spLocks noGrp="1"/>
          </p:cNvSpPr>
          <p:nvPr>
            <p:ph idx="1"/>
          </p:nvPr>
        </p:nvSpPr>
        <p:spPr>
          <a:xfrm>
            <a:off x="457200" y="908720"/>
            <a:ext cx="8229600" cy="5217443"/>
          </a:xfrm>
        </p:spPr>
        <p:txBody>
          <a:bodyPr>
            <a:normAutofit/>
          </a:bodyPr>
          <a:lstStyle/>
          <a:p>
            <a:pPr>
              <a:buNone/>
            </a:pPr>
            <a:endParaRPr lang="en-GB" sz="2400" b="1" dirty="0"/>
          </a:p>
          <a:p>
            <a:pPr>
              <a:buNone/>
            </a:pPr>
            <a:r>
              <a:rPr lang="en-GB" sz="2400" b="1" dirty="0"/>
              <a:t>York</a:t>
            </a:r>
            <a:r>
              <a:rPr lang="en-GB" sz="2400" dirty="0"/>
              <a:t> offers four options re-assessing pagan identity and theology:</a:t>
            </a:r>
          </a:p>
          <a:p>
            <a:pPr>
              <a:buNone/>
            </a:pPr>
            <a:r>
              <a:rPr lang="en-GB" sz="2400" dirty="0"/>
              <a:t>1. Examination of the surviving indigenous traditions</a:t>
            </a:r>
          </a:p>
          <a:p>
            <a:pPr>
              <a:buNone/>
            </a:pPr>
            <a:r>
              <a:rPr lang="en-GB" sz="2400" dirty="0"/>
              <a:t>2. Comparative inquiry into the classical and pre-Christian traditions</a:t>
            </a:r>
          </a:p>
          <a:p>
            <a:pPr>
              <a:buNone/>
            </a:pPr>
            <a:r>
              <a:rPr lang="en-GB" sz="2400" dirty="0"/>
              <a:t>3. In the light of Christianity’s self-definition in contrast to paganism, paganism’s re-definition of itself in contrast to Christianity</a:t>
            </a:r>
          </a:p>
          <a:p>
            <a:pPr>
              <a:buNone/>
            </a:pPr>
            <a:r>
              <a:rPr lang="en-GB" sz="2400" dirty="0"/>
              <a:t>4. The creation or re-construction of modern Western neo-paganism</a:t>
            </a:r>
            <a:endParaRPr lang="en-US" sz="2400" dirty="0"/>
          </a:p>
        </p:txBody>
      </p:sp>
    </p:spTree>
    <p:extLst>
      <p:ext uri="{BB962C8B-B14F-4D97-AF65-F5344CB8AC3E}">
        <p14:creationId xmlns:p14="http://schemas.microsoft.com/office/powerpoint/2010/main" val="6372311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7772400" cy="1368152"/>
          </a:xfrm>
        </p:spPr>
        <p:txBody>
          <a:bodyPr>
            <a:normAutofit/>
          </a:bodyPr>
          <a:lstStyle/>
          <a:p>
            <a:r>
              <a:rPr lang="en-GB" sz="4000" dirty="0"/>
              <a:t>Where do Pagans find divinity – if at all?</a:t>
            </a:r>
            <a:endParaRPr lang="en-US" sz="4000" dirty="0"/>
          </a:p>
        </p:txBody>
      </p:sp>
      <p:sp>
        <p:nvSpPr>
          <p:cNvPr id="3" name="Content Placeholder 2"/>
          <p:cNvSpPr>
            <a:spLocks noGrp="1"/>
          </p:cNvSpPr>
          <p:nvPr>
            <p:ph idx="1"/>
          </p:nvPr>
        </p:nvSpPr>
        <p:spPr/>
        <p:txBody>
          <a:bodyPr/>
          <a:lstStyle/>
          <a:p>
            <a:r>
              <a:rPr lang="en-GB" sz="2800" dirty="0"/>
              <a:t>Theologically, Christianity is a theistic, monotheistic, transcendent and wholly other than the empirical, material world.</a:t>
            </a:r>
          </a:p>
          <a:p>
            <a:r>
              <a:rPr lang="en-GB" sz="2800" dirty="0"/>
              <a:t> The </a:t>
            </a:r>
            <a:r>
              <a:rPr lang="en-GB" sz="2800" b="1" i="1" dirty="0"/>
              <a:t>pagan godhead, </a:t>
            </a:r>
            <a:r>
              <a:rPr lang="en-GB" sz="2800" dirty="0"/>
              <a:t>according to York, comprises an understanding of a pantheistic, polytheistic and immanent reality that is identified with or at least includes the natural and tangible realms of being.</a:t>
            </a:r>
            <a:endParaRPr lang="en-US" sz="2800" dirty="0"/>
          </a:p>
          <a:p>
            <a:endParaRPr lang="en-US" dirty="0"/>
          </a:p>
        </p:txBody>
      </p:sp>
    </p:spTree>
    <p:extLst>
      <p:ext uri="{BB962C8B-B14F-4D97-AF65-F5344CB8AC3E}">
        <p14:creationId xmlns:p14="http://schemas.microsoft.com/office/powerpoint/2010/main" val="8259271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dirty="0"/>
              <a:t>York says…</a:t>
            </a:r>
          </a:p>
        </p:txBody>
      </p:sp>
      <p:sp>
        <p:nvSpPr>
          <p:cNvPr id="46083" name="Rectangle 3"/>
          <p:cNvSpPr>
            <a:spLocks noGrp="1" noChangeArrowheads="1"/>
          </p:cNvSpPr>
          <p:nvPr>
            <p:ph type="body" idx="1"/>
          </p:nvPr>
        </p:nvSpPr>
        <p:spPr/>
        <p:txBody>
          <a:bodyPr/>
          <a:lstStyle/>
          <a:p>
            <a:r>
              <a:rPr lang="en-GB" dirty="0"/>
              <a:t>the term paganism “furnish frameworks and techniques for encouraging experiential encounters with the godhead for both improving one’s welfare in this world and exploring the otherworld in search of spiritual reward” (p. 14) </a:t>
            </a:r>
          </a:p>
        </p:txBody>
      </p:sp>
    </p:spTree>
    <p:extLst>
      <p:ext uri="{BB962C8B-B14F-4D97-AF65-F5344CB8AC3E}">
        <p14:creationId xmlns:p14="http://schemas.microsoft.com/office/powerpoint/2010/main" val="1622728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More Pagan Theology/</a:t>
            </a:r>
            <a:r>
              <a:rPr lang="en-GB" sz="4000" i="1" dirty="0" err="1"/>
              <a:t>Thea</a:t>
            </a:r>
            <a:r>
              <a:rPr lang="en-GB" sz="4000" dirty="0" err="1"/>
              <a:t>logy</a:t>
            </a:r>
            <a:endParaRPr lang="en-US" sz="4000" dirty="0"/>
          </a:p>
        </p:txBody>
      </p:sp>
      <p:sp>
        <p:nvSpPr>
          <p:cNvPr id="3" name="Content Placeholder 2"/>
          <p:cNvSpPr>
            <a:spLocks noGrp="1"/>
          </p:cNvSpPr>
          <p:nvPr>
            <p:ph idx="1"/>
          </p:nvPr>
        </p:nvSpPr>
        <p:spPr/>
        <p:txBody>
          <a:bodyPr/>
          <a:lstStyle/>
          <a:p>
            <a:r>
              <a:rPr lang="en-GB" sz="2400" dirty="0"/>
              <a:t>Nature is ‘sacred’, the divine is found in the natural world. In fact, there is no separation between sacred and profane</a:t>
            </a:r>
          </a:p>
          <a:p>
            <a:r>
              <a:rPr lang="en-GB" sz="2400" dirty="0"/>
              <a:t>Other beings. These include faery folk, elves, dwarves, elementals, genii loci – or spirits of place/land – and others.</a:t>
            </a:r>
          </a:p>
          <a:p>
            <a:r>
              <a:rPr lang="en-GB" sz="2400" dirty="0"/>
              <a:t> Goddess and God, or goddesses and gods</a:t>
            </a:r>
          </a:p>
          <a:p>
            <a:r>
              <a:rPr lang="en-GB" sz="2400" dirty="0"/>
              <a:t>No divinity – pagan atheists</a:t>
            </a:r>
            <a:endParaRPr lang="en-US" sz="2400" dirty="0"/>
          </a:p>
        </p:txBody>
      </p:sp>
    </p:spTree>
    <p:extLst>
      <p:ext uri="{BB962C8B-B14F-4D97-AF65-F5344CB8AC3E}">
        <p14:creationId xmlns:p14="http://schemas.microsoft.com/office/powerpoint/2010/main" val="24278501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8206680" cy="1563960"/>
          </a:xfrm>
        </p:spPr>
        <p:txBody>
          <a:bodyPr>
            <a:normAutofit/>
          </a:bodyPr>
          <a:lstStyle/>
          <a:p>
            <a:r>
              <a:rPr lang="en-GB" sz="4000" dirty="0"/>
              <a:t>Common types of ‘Western’ cultural Paganism</a:t>
            </a:r>
            <a:endParaRPr lang="en-US" sz="4000" dirty="0"/>
          </a:p>
        </p:txBody>
      </p:sp>
      <p:sp>
        <p:nvSpPr>
          <p:cNvPr id="3" name="Content Placeholder 2"/>
          <p:cNvSpPr>
            <a:spLocks noGrp="1"/>
          </p:cNvSpPr>
          <p:nvPr>
            <p:ph idx="1"/>
          </p:nvPr>
        </p:nvSpPr>
        <p:spPr>
          <a:xfrm>
            <a:off x="685800" y="1484784"/>
            <a:ext cx="7772400" cy="4611216"/>
          </a:xfrm>
        </p:spPr>
        <p:txBody>
          <a:bodyPr>
            <a:normAutofit lnSpcReduction="10000"/>
          </a:bodyPr>
          <a:lstStyle/>
          <a:p>
            <a:r>
              <a:rPr lang="en-GB" dirty="0"/>
              <a:t>Animists</a:t>
            </a:r>
          </a:p>
          <a:p>
            <a:r>
              <a:rPr lang="en-GB" dirty="0" err="1"/>
              <a:t>Druidry</a:t>
            </a:r>
            <a:endParaRPr lang="en-GB" dirty="0"/>
          </a:p>
          <a:p>
            <a:r>
              <a:rPr lang="en-GB" dirty="0"/>
              <a:t>Witchcraft (Wicca, the Craft)</a:t>
            </a:r>
          </a:p>
          <a:p>
            <a:r>
              <a:rPr lang="en-GB" dirty="0"/>
              <a:t>Magic (folk traditions, cunning folk)</a:t>
            </a:r>
          </a:p>
          <a:p>
            <a:r>
              <a:rPr lang="en-GB" dirty="0"/>
              <a:t>Heathenry</a:t>
            </a:r>
          </a:p>
          <a:p>
            <a:r>
              <a:rPr lang="en-GB" dirty="0"/>
              <a:t>Goddess Pagan Spirituality</a:t>
            </a:r>
          </a:p>
          <a:p>
            <a:r>
              <a:rPr lang="en-GB" dirty="0"/>
              <a:t>Shamanism/neo-shamanism</a:t>
            </a:r>
          </a:p>
          <a:p>
            <a:r>
              <a:rPr lang="en-GB" dirty="0"/>
              <a:t>Eco-Pagans</a:t>
            </a:r>
          </a:p>
          <a:p>
            <a:pPr>
              <a:buNone/>
            </a:pPr>
            <a:endParaRPr lang="en-GB" dirty="0"/>
          </a:p>
          <a:p>
            <a:pPr>
              <a:buNone/>
            </a:pPr>
            <a:endParaRPr lang="en-GB" dirty="0"/>
          </a:p>
          <a:p>
            <a:endParaRPr lang="en-US" dirty="0"/>
          </a:p>
        </p:txBody>
      </p:sp>
    </p:spTree>
    <p:extLst>
      <p:ext uri="{BB962C8B-B14F-4D97-AF65-F5344CB8AC3E}">
        <p14:creationId xmlns:p14="http://schemas.microsoft.com/office/powerpoint/2010/main" val="41723017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635968"/>
          </a:xfrm>
        </p:spPr>
        <p:txBody>
          <a:bodyPr>
            <a:normAutofit/>
          </a:bodyPr>
          <a:lstStyle/>
          <a:p>
            <a:r>
              <a:rPr lang="en-GB" dirty="0"/>
              <a:t>English Goddess Pagan Spirituality</a:t>
            </a:r>
            <a:endParaRPr lang="en-US" dirty="0"/>
          </a:p>
        </p:txBody>
      </p:sp>
      <p:pic>
        <p:nvPicPr>
          <p:cNvPr id="4" name="Content Placeholder 3" descr="HPIM1726.JPG"/>
          <p:cNvPicPr>
            <a:picLocks noGrp="1" noChangeAspect="1"/>
          </p:cNvPicPr>
          <p:nvPr>
            <p:ph idx="1"/>
          </p:nvPr>
        </p:nvPicPr>
        <p:blipFill>
          <a:blip r:embed="rId2" cstate="print"/>
          <a:stretch>
            <a:fillRect/>
          </a:stretch>
        </p:blipFill>
        <p:spPr>
          <a:xfrm>
            <a:off x="1567159" y="1600200"/>
            <a:ext cx="6009681" cy="4525963"/>
          </a:xfrm>
        </p:spPr>
      </p:pic>
    </p:spTree>
    <p:extLst>
      <p:ext uri="{BB962C8B-B14F-4D97-AF65-F5344CB8AC3E}">
        <p14:creationId xmlns:p14="http://schemas.microsoft.com/office/powerpoint/2010/main" val="24378745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Common Features of Pagan Ritual</a:t>
            </a:r>
            <a:endParaRPr lang="en-US" sz="4000" dirty="0"/>
          </a:p>
        </p:txBody>
      </p:sp>
      <p:sp>
        <p:nvSpPr>
          <p:cNvPr id="3" name="Content Placeholder 2"/>
          <p:cNvSpPr>
            <a:spLocks noGrp="1"/>
          </p:cNvSpPr>
          <p:nvPr>
            <p:ph idx="1"/>
          </p:nvPr>
        </p:nvSpPr>
        <p:spPr>
          <a:xfrm>
            <a:off x="457200" y="1844824"/>
            <a:ext cx="8229600" cy="4281339"/>
          </a:xfrm>
        </p:spPr>
        <p:txBody>
          <a:bodyPr/>
          <a:lstStyle/>
          <a:p>
            <a:r>
              <a:rPr lang="en-GB" dirty="0"/>
              <a:t>Formation of a circle</a:t>
            </a:r>
          </a:p>
          <a:p>
            <a:r>
              <a:rPr lang="en-GB" dirty="0"/>
              <a:t>The ‘raising of energy’</a:t>
            </a:r>
          </a:p>
          <a:p>
            <a:r>
              <a:rPr lang="en-GB" dirty="0"/>
              <a:t>Acknowledgment of the four cardinal directions: North, East, South and West</a:t>
            </a:r>
          </a:p>
          <a:p>
            <a:r>
              <a:rPr lang="en-GB" dirty="0"/>
              <a:t>Clothing is optional (</a:t>
            </a:r>
            <a:r>
              <a:rPr lang="en-GB" dirty="0" err="1"/>
              <a:t>Skylad</a:t>
            </a:r>
            <a:r>
              <a:rPr lang="en-GB" dirty="0"/>
              <a:t> practice)</a:t>
            </a:r>
          </a:p>
          <a:p>
            <a:endParaRPr lang="en-US" dirty="0"/>
          </a:p>
        </p:txBody>
      </p:sp>
    </p:spTree>
    <p:extLst>
      <p:ext uri="{BB962C8B-B14F-4D97-AF65-F5344CB8AC3E}">
        <p14:creationId xmlns:p14="http://schemas.microsoft.com/office/powerpoint/2010/main" val="13550391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635968"/>
          </a:xfrm>
        </p:spPr>
        <p:txBody>
          <a:bodyPr/>
          <a:lstStyle/>
          <a:p>
            <a:r>
              <a:rPr lang="en-GB" sz="4000" dirty="0"/>
              <a:t>Pagan Wheel of the Year</a:t>
            </a:r>
            <a:endParaRPr lang="en-US" sz="4000" dirty="0"/>
          </a:p>
        </p:txBody>
      </p:sp>
      <p:sp>
        <p:nvSpPr>
          <p:cNvPr id="3" name="Content Placeholder 2"/>
          <p:cNvSpPr>
            <a:spLocks noGrp="1"/>
          </p:cNvSpPr>
          <p:nvPr>
            <p:ph idx="1"/>
          </p:nvPr>
        </p:nvSpPr>
        <p:spPr>
          <a:xfrm>
            <a:off x="685800" y="1268760"/>
            <a:ext cx="7772400" cy="4827240"/>
          </a:xfrm>
        </p:spPr>
        <p:txBody>
          <a:bodyPr>
            <a:normAutofit fontScale="92500" lnSpcReduction="20000"/>
          </a:bodyPr>
          <a:lstStyle/>
          <a:p>
            <a:r>
              <a:rPr lang="en-GB" dirty="0" err="1"/>
              <a:t>Samhain</a:t>
            </a:r>
            <a:r>
              <a:rPr lang="en-GB" dirty="0"/>
              <a:t>, or Halloween</a:t>
            </a:r>
            <a:r>
              <a:rPr lang="en-US" dirty="0"/>
              <a:t> – 31</a:t>
            </a:r>
            <a:r>
              <a:rPr lang="en-US" baseline="30000" dirty="0"/>
              <a:t>st</a:t>
            </a:r>
            <a:r>
              <a:rPr lang="en-US" dirty="0"/>
              <a:t> October/1</a:t>
            </a:r>
            <a:r>
              <a:rPr lang="en-US" baseline="30000" dirty="0"/>
              <a:t>st</a:t>
            </a:r>
            <a:r>
              <a:rPr lang="en-US" dirty="0"/>
              <a:t> of November</a:t>
            </a:r>
          </a:p>
          <a:p>
            <a:r>
              <a:rPr lang="en-GB" dirty="0"/>
              <a:t>Midwinter, Winter Solstice, Yule – 21</a:t>
            </a:r>
            <a:r>
              <a:rPr lang="en-GB" baseline="30000" dirty="0"/>
              <a:t>st</a:t>
            </a:r>
            <a:r>
              <a:rPr lang="en-GB" dirty="0"/>
              <a:t> of December</a:t>
            </a:r>
          </a:p>
          <a:p>
            <a:r>
              <a:rPr lang="en-GB" dirty="0" err="1"/>
              <a:t>Imbolc</a:t>
            </a:r>
            <a:r>
              <a:rPr lang="en-GB" dirty="0"/>
              <a:t> – 1</a:t>
            </a:r>
            <a:r>
              <a:rPr lang="en-GB" baseline="30000" dirty="0"/>
              <a:t>st</a:t>
            </a:r>
            <a:r>
              <a:rPr lang="en-GB" dirty="0"/>
              <a:t> of February</a:t>
            </a:r>
          </a:p>
          <a:p>
            <a:r>
              <a:rPr lang="en-GB" dirty="0"/>
              <a:t>Spring Equinox – 21</a:t>
            </a:r>
            <a:r>
              <a:rPr lang="en-GB" baseline="30000" dirty="0"/>
              <a:t>st</a:t>
            </a:r>
            <a:r>
              <a:rPr lang="en-GB" dirty="0"/>
              <a:t>/22</a:t>
            </a:r>
            <a:r>
              <a:rPr lang="en-GB" baseline="30000" dirty="0"/>
              <a:t>nd</a:t>
            </a:r>
            <a:r>
              <a:rPr lang="en-GB" dirty="0"/>
              <a:t> of March</a:t>
            </a:r>
          </a:p>
          <a:p>
            <a:r>
              <a:rPr lang="en-GB" dirty="0" err="1"/>
              <a:t>Beltain</a:t>
            </a:r>
            <a:r>
              <a:rPr lang="en-GB" dirty="0"/>
              <a:t>, May Day – 1</a:t>
            </a:r>
            <a:r>
              <a:rPr lang="en-GB" baseline="30000" dirty="0"/>
              <a:t>st</a:t>
            </a:r>
            <a:r>
              <a:rPr lang="en-GB" dirty="0"/>
              <a:t> of May</a:t>
            </a:r>
          </a:p>
          <a:p>
            <a:r>
              <a:rPr lang="en-GB" dirty="0"/>
              <a:t>Summer Solstice – 21</a:t>
            </a:r>
            <a:r>
              <a:rPr lang="en-GB" baseline="30000" dirty="0"/>
              <a:t>st</a:t>
            </a:r>
            <a:r>
              <a:rPr lang="en-GB" dirty="0"/>
              <a:t> of June</a:t>
            </a:r>
          </a:p>
          <a:p>
            <a:r>
              <a:rPr lang="en-GB" dirty="0" err="1"/>
              <a:t>Lughnasadh</a:t>
            </a:r>
            <a:r>
              <a:rPr lang="en-GB" dirty="0"/>
              <a:t> or Lammas – 1</a:t>
            </a:r>
            <a:r>
              <a:rPr lang="en-GB" baseline="30000" dirty="0"/>
              <a:t>st</a:t>
            </a:r>
            <a:r>
              <a:rPr lang="en-GB" dirty="0"/>
              <a:t> of August</a:t>
            </a:r>
          </a:p>
          <a:p>
            <a:r>
              <a:rPr lang="en-GB" dirty="0"/>
              <a:t>Autumn Equinox – 21</a:t>
            </a:r>
            <a:r>
              <a:rPr lang="en-GB" baseline="30000" dirty="0"/>
              <a:t>st</a:t>
            </a:r>
            <a:r>
              <a:rPr lang="en-GB" dirty="0"/>
              <a:t> of September</a:t>
            </a:r>
            <a:endParaRPr lang="en-US" dirty="0"/>
          </a:p>
          <a:p>
            <a:pPr lvl="8">
              <a:buNone/>
            </a:pPr>
            <a:endParaRPr lang="en-GB" dirty="0"/>
          </a:p>
        </p:txBody>
      </p:sp>
    </p:spTree>
    <p:extLst>
      <p:ext uri="{BB962C8B-B14F-4D97-AF65-F5344CB8AC3E}">
        <p14:creationId xmlns:p14="http://schemas.microsoft.com/office/powerpoint/2010/main" val="4962677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Pagan Priorities</a:t>
            </a:r>
          </a:p>
        </p:txBody>
      </p:sp>
      <p:sp>
        <p:nvSpPr>
          <p:cNvPr id="3" name="Content Placeholder 2"/>
          <p:cNvSpPr>
            <a:spLocks noGrp="1"/>
          </p:cNvSpPr>
          <p:nvPr>
            <p:ph idx="1"/>
          </p:nvPr>
        </p:nvSpPr>
        <p:spPr/>
        <p:txBody>
          <a:bodyPr/>
          <a:lstStyle/>
          <a:p>
            <a:r>
              <a:rPr lang="en-GB" dirty="0"/>
              <a:t>Magic and/or environmental action</a:t>
            </a:r>
          </a:p>
          <a:p>
            <a:r>
              <a:rPr lang="en-GB" dirty="0"/>
              <a:t>Laws inhibit Pagans from carrying out certain rites, such as funerary rites, in the ways they would </a:t>
            </a:r>
            <a:r>
              <a:rPr lang="en-GB" dirty="0" smtClean="0"/>
              <a:t>prefer</a:t>
            </a:r>
          </a:p>
          <a:p>
            <a:r>
              <a:rPr lang="en-GB" dirty="0" smtClean="0"/>
              <a:t>New development: registration as religion</a:t>
            </a:r>
          </a:p>
          <a:p>
            <a:pPr lvl="1"/>
            <a:r>
              <a:rPr lang="en-GB" dirty="0" smtClean="0">
                <a:hlinkClick r:id="rId2"/>
              </a:rPr>
              <a:t>Link to BBC article </a:t>
            </a:r>
            <a:r>
              <a:rPr lang="en-GB" dirty="0" smtClean="0"/>
              <a:t>about </a:t>
            </a:r>
            <a:r>
              <a:rPr lang="en-GB" sz="3200" dirty="0" err="1"/>
              <a:t>Druidry</a:t>
            </a:r>
            <a:r>
              <a:rPr lang="en-GB" sz="3200" dirty="0"/>
              <a:t> </a:t>
            </a:r>
            <a:r>
              <a:rPr lang="en-GB" sz="3200" dirty="0"/>
              <a:t>classed </a:t>
            </a:r>
            <a:r>
              <a:rPr lang="en-GB" sz="3200" dirty="0"/>
              <a:t>as religion by Charity Commission</a:t>
            </a:r>
          </a:p>
        </p:txBody>
      </p:sp>
    </p:spTree>
    <p:extLst>
      <p:ext uri="{BB962C8B-B14F-4D97-AF65-F5344CB8AC3E}">
        <p14:creationId xmlns:p14="http://schemas.microsoft.com/office/powerpoint/2010/main" val="32848583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paganism</a:t>
            </a:r>
          </a:p>
        </p:txBody>
      </p:sp>
      <p:sp>
        <p:nvSpPr>
          <p:cNvPr id="3" name="Content Placeholder 2"/>
          <p:cNvSpPr>
            <a:spLocks noGrp="1"/>
          </p:cNvSpPr>
          <p:nvPr>
            <p:ph idx="1"/>
          </p:nvPr>
        </p:nvSpPr>
        <p:spPr/>
        <p:txBody>
          <a:bodyPr/>
          <a:lstStyle/>
          <a:p>
            <a:endParaRPr lang="en-GB" dirty="0">
              <a:hlinkClick r:id="rId2"/>
            </a:endParaRPr>
          </a:p>
          <a:p>
            <a:r>
              <a:rPr lang="en-GB" dirty="0">
                <a:hlinkClick r:id="rId2"/>
              </a:rPr>
              <a:t>Presentation about Irish paganism from YouTube </a:t>
            </a:r>
            <a:r>
              <a:rPr lang="en-GB" dirty="0"/>
              <a:t>(app. 13 minutes, from a graduate student at Cork)</a:t>
            </a:r>
          </a:p>
          <a:p>
            <a:endParaRPr lang="en-GB" dirty="0"/>
          </a:p>
          <a:p>
            <a:pPr>
              <a:buNone/>
            </a:pPr>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microsoft.com/office/2006/documentManagement/typ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624</TotalTime>
  <Words>1170</Words>
  <Application>Microsoft Office PowerPoint</Application>
  <PresentationFormat>On-screen Show (4:3)</PresentationFormat>
  <Paragraphs>109</Paragraphs>
  <Slides>25</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Myriad Pro</vt:lpstr>
      <vt:lpstr>20140311PresentationUWTSDTemplate</vt:lpstr>
      <vt:lpstr>Anthropology of Religion  </vt:lpstr>
      <vt:lpstr>Paganism </vt:lpstr>
      <vt:lpstr>  History of the term ‘pagan’ </vt:lpstr>
      <vt:lpstr>History of term ‘pagan’</vt:lpstr>
      <vt:lpstr>PowerPoint Presentation</vt:lpstr>
      <vt:lpstr>What is paganism? </vt:lpstr>
      <vt:lpstr>Continued…</vt:lpstr>
      <vt:lpstr>Contemporary Western Paganism</vt:lpstr>
      <vt:lpstr>The Pagan Federation </vt:lpstr>
      <vt:lpstr>Three Principles </vt:lpstr>
      <vt:lpstr>But….</vt:lpstr>
      <vt:lpstr>Michael York, Graham Harvey, Ronald Hutton</vt:lpstr>
      <vt:lpstr>PowerPoint Presentation</vt:lpstr>
      <vt:lpstr>PowerPoint Presentation</vt:lpstr>
      <vt:lpstr>Hutton says…</vt:lpstr>
      <vt:lpstr>Pagan Theology</vt:lpstr>
      <vt:lpstr>Where do Pagans find divinity – if at all?</vt:lpstr>
      <vt:lpstr>York says…</vt:lpstr>
      <vt:lpstr>More Pagan Theology/Thealogy</vt:lpstr>
      <vt:lpstr>Common types of ‘Western’ cultural Paganism</vt:lpstr>
      <vt:lpstr>English Goddess Pagan Spirituality</vt:lpstr>
      <vt:lpstr>Common Features of Pagan Ritual</vt:lpstr>
      <vt:lpstr>Pagan Wheel of the Year</vt:lpstr>
      <vt:lpstr>Pagan Priorities</vt:lpstr>
      <vt:lpstr>European paganism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87</cp:revision>
  <cp:lastPrinted>2019-02-18T16:59:01Z</cp:lastPrinted>
  <dcterms:created xsi:type="dcterms:W3CDTF">2015-04-14T15:21:28Z</dcterms:created>
  <dcterms:modified xsi:type="dcterms:W3CDTF">2019-02-19T16:37:06Z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