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ppt/tags/tag4.xml" ContentType="application/vnd.openxmlformats-officedocument.presentationml.tags+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Lst>
  <p:notesMasterIdLst>
    <p:notesMasterId r:id="rId31"/>
  </p:notesMasterIdLst>
  <p:sldIdLst>
    <p:sldId id="751" r:id="rId3"/>
    <p:sldId id="257" r:id="rId4"/>
    <p:sldId id="745" r:id="rId5"/>
    <p:sldId id="293" r:id="rId6"/>
    <p:sldId id="752" r:id="rId7"/>
    <p:sldId id="480" r:id="rId8"/>
    <p:sldId id="489" r:id="rId9"/>
    <p:sldId id="309" r:id="rId10"/>
    <p:sldId id="1317" r:id="rId11"/>
    <p:sldId id="1324" r:id="rId12"/>
    <p:sldId id="1323" r:id="rId13"/>
    <p:sldId id="753" r:id="rId14"/>
    <p:sldId id="1325" r:id="rId15"/>
    <p:sldId id="1321" r:id="rId16"/>
    <p:sldId id="265" r:id="rId17"/>
    <p:sldId id="283" r:id="rId18"/>
    <p:sldId id="274" r:id="rId19"/>
    <p:sldId id="275" r:id="rId20"/>
    <p:sldId id="290" r:id="rId21"/>
    <p:sldId id="291" r:id="rId22"/>
    <p:sldId id="750" r:id="rId23"/>
    <p:sldId id="281" r:id="rId24"/>
    <p:sldId id="747" r:id="rId25"/>
    <p:sldId id="748" r:id="rId26"/>
    <p:sldId id="260" r:id="rId27"/>
    <p:sldId id="280" r:id="rId28"/>
    <p:sldId id="272" r:id="rId29"/>
    <p:sldId id="28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A960C0-2E8F-47FA-90EA-F947650FDDE5}" v="11" dt="2023-11-14T17:56:07.7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6930" autoAdjust="0"/>
  </p:normalViewPr>
  <p:slideViewPr>
    <p:cSldViewPr snapToGrid="0">
      <p:cViewPr varScale="1">
        <p:scale>
          <a:sx n="87" d="100"/>
          <a:sy n="87" d="100"/>
        </p:scale>
        <p:origin x="21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6010FFA0-B0E0-4693-935B-086F5F0EA7E8}"/>
    <pc:docChg chg="modSld">
      <pc:chgData name="Helen Evans (Institute of Management and Health)" userId="d9a8b39e-a9d4-4d81-a719-001f6364ef6d" providerId="ADAL" clId="{6010FFA0-B0E0-4693-935B-086F5F0EA7E8}" dt="2023-10-02T14:43:05.855" v="1" actId="20577"/>
      <pc:docMkLst>
        <pc:docMk/>
      </pc:docMkLst>
      <pc:sldChg chg="modSp mod">
        <pc:chgData name="Helen Evans (Institute of Management and Health)" userId="d9a8b39e-a9d4-4d81-a719-001f6364ef6d" providerId="ADAL" clId="{6010FFA0-B0E0-4693-935B-086F5F0EA7E8}" dt="2023-10-02T14:43:05.855" v="1" actId="20577"/>
        <pc:sldMkLst>
          <pc:docMk/>
          <pc:sldMk cId="510358493" sldId="283"/>
        </pc:sldMkLst>
        <pc:spChg chg="mod">
          <ac:chgData name="Helen Evans (Institute of Management and Health)" userId="d9a8b39e-a9d4-4d81-a719-001f6364ef6d" providerId="ADAL" clId="{6010FFA0-B0E0-4693-935B-086F5F0EA7E8}" dt="2023-10-02T14:43:05.855" v="1" actId="20577"/>
          <ac:spMkLst>
            <pc:docMk/>
            <pc:sldMk cId="510358493" sldId="283"/>
            <ac:spMk id="4" creationId="{00000000-0000-0000-0000-000000000000}"/>
          </ac:spMkLst>
        </pc:spChg>
      </pc:sldChg>
    </pc:docChg>
  </pc:docChgLst>
  <pc:docChgLst>
    <pc:chgData name="Helen Evans (Institute of Management and Health)" userId="d9a8b39e-a9d4-4d81-a719-001f6364ef6d" providerId="ADAL" clId="{62A960C0-2E8F-47FA-90EA-F947650FDDE5}"/>
    <pc:docChg chg="undo custSel mod addSld delSld modSld sldOrd">
      <pc:chgData name="Helen Evans (Institute of Management and Health)" userId="d9a8b39e-a9d4-4d81-a719-001f6364ef6d" providerId="ADAL" clId="{62A960C0-2E8F-47FA-90EA-F947650FDDE5}" dt="2023-11-14T17:57:13.231" v="1154" actId="403"/>
      <pc:docMkLst>
        <pc:docMk/>
      </pc:docMkLst>
      <pc:sldChg chg="modSp add mod">
        <pc:chgData name="Helen Evans (Institute of Management and Health)" userId="d9a8b39e-a9d4-4d81-a719-001f6364ef6d" providerId="ADAL" clId="{62A960C0-2E8F-47FA-90EA-F947650FDDE5}" dt="2023-11-14T17:57:13.231" v="1154" actId="403"/>
        <pc:sldMkLst>
          <pc:docMk/>
          <pc:sldMk cId="1370600217" sldId="257"/>
        </pc:sldMkLst>
        <pc:spChg chg="mod">
          <ac:chgData name="Helen Evans (Institute of Management and Health)" userId="d9a8b39e-a9d4-4d81-a719-001f6364ef6d" providerId="ADAL" clId="{62A960C0-2E8F-47FA-90EA-F947650FDDE5}" dt="2023-11-14T17:56:29.500" v="1122" actId="20577"/>
          <ac:spMkLst>
            <pc:docMk/>
            <pc:sldMk cId="1370600217" sldId="257"/>
            <ac:spMk id="2" creationId="{ACB1728B-0330-5CD8-85A4-4AB7F238A2EF}"/>
          </ac:spMkLst>
        </pc:spChg>
        <pc:spChg chg="mod">
          <ac:chgData name="Helen Evans (Institute of Management and Health)" userId="d9a8b39e-a9d4-4d81-a719-001f6364ef6d" providerId="ADAL" clId="{62A960C0-2E8F-47FA-90EA-F947650FDDE5}" dt="2023-11-14T17:57:13.231" v="1154" actId="403"/>
          <ac:spMkLst>
            <pc:docMk/>
            <pc:sldMk cId="1370600217" sldId="257"/>
            <ac:spMk id="4" creationId="{912A14C3-E225-744C-5B11-38F8562046B5}"/>
          </ac:spMkLst>
        </pc:spChg>
      </pc:sldChg>
      <pc:sldChg chg="modSp mod">
        <pc:chgData name="Helen Evans (Institute of Management and Health)" userId="d9a8b39e-a9d4-4d81-a719-001f6364ef6d" providerId="ADAL" clId="{62A960C0-2E8F-47FA-90EA-F947650FDDE5}" dt="2023-11-14T17:45:15.448" v="866" actId="1076"/>
        <pc:sldMkLst>
          <pc:docMk/>
          <pc:sldMk cId="673244210" sldId="265"/>
        </pc:sldMkLst>
        <pc:spChg chg="mod">
          <ac:chgData name="Helen Evans (Institute of Management and Health)" userId="d9a8b39e-a9d4-4d81-a719-001f6364ef6d" providerId="ADAL" clId="{62A960C0-2E8F-47FA-90EA-F947650FDDE5}" dt="2023-11-14T14:40:18.520" v="58" actId="1076"/>
          <ac:spMkLst>
            <pc:docMk/>
            <pc:sldMk cId="673244210" sldId="265"/>
            <ac:spMk id="4" creationId="{00000000-0000-0000-0000-000000000000}"/>
          </ac:spMkLst>
        </pc:spChg>
        <pc:spChg chg="mod">
          <ac:chgData name="Helen Evans (Institute of Management and Health)" userId="d9a8b39e-a9d4-4d81-a719-001f6364ef6d" providerId="ADAL" clId="{62A960C0-2E8F-47FA-90EA-F947650FDDE5}" dt="2023-11-14T17:45:15.448" v="866" actId="1076"/>
          <ac:spMkLst>
            <pc:docMk/>
            <pc:sldMk cId="673244210" sldId="265"/>
            <ac:spMk id="6" creationId="{825C0BFC-6BD7-45F9-9079-7FCF0E32275C}"/>
          </ac:spMkLst>
        </pc:spChg>
      </pc:sldChg>
      <pc:sldChg chg="modNotesTx">
        <pc:chgData name="Helen Evans (Institute of Management and Health)" userId="d9a8b39e-a9d4-4d81-a719-001f6364ef6d" providerId="ADAL" clId="{62A960C0-2E8F-47FA-90EA-F947650FDDE5}" dt="2023-11-14T17:47:54.037" v="893" actId="5793"/>
        <pc:sldMkLst>
          <pc:docMk/>
          <pc:sldMk cId="1432491305" sldId="274"/>
        </pc:sldMkLst>
      </pc:sldChg>
      <pc:sldChg chg="modSp mod modNotesTx">
        <pc:chgData name="Helen Evans (Institute of Management and Health)" userId="d9a8b39e-a9d4-4d81-a719-001f6364ef6d" providerId="ADAL" clId="{62A960C0-2E8F-47FA-90EA-F947650FDDE5}" dt="2023-11-14T17:46:57.059" v="873" actId="1076"/>
        <pc:sldMkLst>
          <pc:docMk/>
          <pc:sldMk cId="510358493" sldId="283"/>
        </pc:sldMkLst>
        <pc:spChg chg="mod">
          <ac:chgData name="Helen Evans (Institute of Management and Health)" userId="d9a8b39e-a9d4-4d81-a719-001f6364ef6d" providerId="ADAL" clId="{62A960C0-2E8F-47FA-90EA-F947650FDDE5}" dt="2023-11-14T17:46:57.059" v="873" actId="1076"/>
          <ac:spMkLst>
            <pc:docMk/>
            <pc:sldMk cId="510358493" sldId="283"/>
            <ac:spMk id="4" creationId="{00000000-0000-0000-0000-000000000000}"/>
          </ac:spMkLst>
        </pc:spChg>
      </pc:sldChg>
      <pc:sldChg chg="modSp mod">
        <pc:chgData name="Helen Evans (Institute of Management and Health)" userId="d9a8b39e-a9d4-4d81-a719-001f6364ef6d" providerId="ADAL" clId="{62A960C0-2E8F-47FA-90EA-F947650FDDE5}" dt="2023-11-14T17:49:54.990" v="935" actId="313"/>
        <pc:sldMkLst>
          <pc:docMk/>
          <pc:sldMk cId="2659762204" sldId="293"/>
        </pc:sldMkLst>
        <pc:spChg chg="mod">
          <ac:chgData name="Helen Evans (Institute of Management and Health)" userId="d9a8b39e-a9d4-4d81-a719-001f6364ef6d" providerId="ADAL" clId="{62A960C0-2E8F-47FA-90EA-F947650FDDE5}" dt="2023-11-14T17:49:54.990" v="935" actId="313"/>
          <ac:spMkLst>
            <pc:docMk/>
            <pc:sldMk cId="2659762204" sldId="293"/>
            <ac:spMk id="4" creationId="{00000000-0000-0000-0000-000000000000}"/>
          </ac:spMkLst>
        </pc:spChg>
      </pc:sldChg>
      <pc:sldChg chg="add">
        <pc:chgData name="Helen Evans (Institute of Management and Health)" userId="d9a8b39e-a9d4-4d81-a719-001f6364ef6d" providerId="ADAL" clId="{62A960C0-2E8F-47FA-90EA-F947650FDDE5}" dt="2023-11-14T17:13:46.728" v="550"/>
        <pc:sldMkLst>
          <pc:docMk/>
          <pc:sldMk cId="3188681690" sldId="309"/>
        </pc:sldMkLst>
      </pc:sldChg>
      <pc:sldChg chg="add">
        <pc:chgData name="Helen Evans (Institute of Management and Health)" userId="d9a8b39e-a9d4-4d81-a719-001f6364ef6d" providerId="ADAL" clId="{62A960C0-2E8F-47FA-90EA-F947650FDDE5}" dt="2023-11-14T15:38:17.727" v="546"/>
        <pc:sldMkLst>
          <pc:docMk/>
          <pc:sldMk cId="3178663745" sldId="480"/>
        </pc:sldMkLst>
      </pc:sldChg>
      <pc:sldChg chg="modSp add mod">
        <pc:chgData name="Helen Evans (Institute of Management and Health)" userId="d9a8b39e-a9d4-4d81-a719-001f6364ef6d" providerId="ADAL" clId="{62A960C0-2E8F-47FA-90EA-F947650FDDE5}" dt="2023-11-14T17:13:53.272" v="551" actId="1076"/>
        <pc:sldMkLst>
          <pc:docMk/>
          <pc:sldMk cId="905730012" sldId="489"/>
        </pc:sldMkLst>
        <pc:spChg chg="mod">
          <ac:chgData name="Helen Evans (Institute of Management and Health)" userId="d9a8b39e-a9d4-4d81-a719-001f6364ef6d" providerId="ADAL" clId="{62A960C0-2E8F-47FA-90EA-F947650FDDE5}" dt="2023-11-14T17:13:53.272" v="551" actId="1076"/>
          <ac:spMkLst>
            <pc:docMk/>
            <pc:sldMk cId="905730012" sldId="489"/>
            <ac:spMk id="2" creationId="{6A6FD76D-9D2F-EBCE-62FD-593E48630DE6}"/>
          </ac:spMkLst>
        </pc:spChg>
      </pc:sldChg>
      <pc:sldChg chg="del">
        <pc:chgData name="Helen Evans (Institute of Management and Health)" userId="d9a8b39e-a9d4-4d81-a719-001f6364ef6d" providerId="ADAL" clId="{62A960C0-2E8F-47FA-90EA-F947650FDDE5}" dt="2023-11-14T17:49:21.337" v="894" actId="47"/>
        <pc:sldMkLst>
          <pc:docMk/>
          <pc:sldMk cId="1909910111" sldId="749"/>
        </pc:sldMkLst>
      </pc:sldChg>
      <pc:sldChg chg="addSp delSp modSp mod modClrScheme chgLayout">
        <pc:chgData name="Helen Evans (Institute of Management and Health)" userId="d9a8b39e-a9d4-4d81-a719-001f6364ef6d" providerId="ADAL" clId="{62A960C0-2E8F-47FA-90EA-F947650FDDE5}" dt="2023-11-14T15:11:42.156" v="67" actId="1076"/>
        <pc:sldMkLst>
          <pc:docMk/>
          <pc:sldMk cId="221797996" sldId="751"/>
        </pc:sldMkLst>
        <pc:spChg chg="add del mod ord">
          <ac:chgData name="Helen Evans (Institute of Management and Health)" userId="d9a8b39e-a9d4-4d81-a719-001f6364ef6d" providerId="ADAL" clId="{62A960C0-2E8F-47FA-90EA-F947650FDDE5}" dt="2023-11-14T15:11:23.203" v="60" actId="700"/>
          <ac:spMkLst>
            <pc:docMk/>
            <pc:sldMk cId="221797996" sldId="751"/>
            <ac:spMk id="2" creationId="{7450B054-13F6-4C19-82F3-6CCF9E1AA2E0}"/>
          </ac:spMkLst>
        </pc:spChg>
        <pc:spChg chg="add del mod ord">
          <ac:chgData name="Helen Evans (Institute of Management and Health)" userId="d9a8b39e-a9d4-4d81-a719-001f6364ef6d" providerId="ADAL" clId="{62A960C0-2E8F-47FA-90EA-F947650FDDE5}" dt="2023-11-14T15:11:29.794" v="61" actId="478"/>
          <ac:spMkLst>
            <pc:docMk/>
            <pc:sldMk cId="221797996" sldId="751"/>
            <ac:spMk id="3" creationId="{A42052A2-1E3A-437A-8679-CBB744F8781A}"/>
          </ac:spMkLst>
        </pc:spChg>
        <pc:spChg chg="mod ord">
          <ac:chgData name="Helen Evans (Institute of Management and Health)" userId="d9a8b39e-a9d4-4d81-a719-001f6364ef6d" providerId="ADAL" clId="{62A960C0-2E8F-47FA-90EA-F947650FDDE5}" dt="2023-11-14T15:11:42.156" v="67" actId="1076"/>
          <ac:spMkLst>
            <pc:docMk/>
            <pc:sldMk cId="221797996" sldId="751"/>
            <ac:spMk id="4" creationId="{F3D489CB-C6B5-405F-9A53-6AEBFB07FAA4}"/>
          </ac:spMkLst>
        </pc:spChg>
        <pc:spChg chg="del">
          <ac:chgData name="Helen Evans (Institute of Management and Health)" userId="d9a8b39e-a9d4-4d81-a719-001f6364ef6d" providerId="ADAL" clId="{62A960C0-2E8F-47FA-90EA-F947650FDDE5}" dt="2023-11-14T14:42:51.319" v="59" actId="700"/>
          <ac:spMkLst>
            <pc:docMk/>
            <pc:sldMk cId="221797996" sldId="751"/>
            <ac:spMk id="5" creationId="{1E6B1AD9-AE1F-481E-96F1-4E337AEB8ABC}"/>
          </ac:spMkLst>
        </pc:spChg>
      </pc:sldChg>
      <pc:sldChg chg="modSp new mod modNotesTx">
        <pc:chgData name="Helen Evans (Institute of Management and Health)" userId="d9a8b39e-a9d4-4d81-a719-001f6364ef6d" providerId="ADAL" clId="{62A960C0-2E8F-47FA-90EA-F947650FDDE5}" dt="2023-11-14T15:33:24.568" v="544"/>
        <pc:sldMkLst>
          <pc:docMk/>
          <pc:sldMk cId="2331711610" sldId="752"/>
        </pc:sldMkLst>
        <pc:spChg chg="mod">
          <ac:chgData name="Helen Evans (Institute of Management and Health)" userId="d9a8b39e-a9d4-4d81-a719-001f6364ef6d" providerId="ADAL" clId="{62A960C0-2E8F-47FA-90EA-F947650FDDE5}" dt="2023-11-14T15:14:49.944" v="86" actId="20577"/>
          <ac:spMkLst>
            <pc:docMk/>
            <pc:sldMk cId="2331711610" sldId="752"/>
            <ac:spMk id="2" creationId="{43B3F21C-8D85-445E-B02A-E5009004FD1C}"/>
          </ac:spMkLst>
        </pc:spChg>
        <pc:spChg chg="mod">
          <ac:chgData name="Helen Evans (Institute of Management and Health)" userId="d9a8b39e-a9d4-4d81-a719-001f6364ef6d" providerId="ADAL" clId="{62A960C0-2E8F-47FA-90EA-F947650FDDE5}" dt="2023-11-14T15:33:24.568" v="544"/>
          <ac:spMkLst>
            <pc:docMk/>
            <pc:sldMk cId="2331711610" sldId="752"/>
            <ac:spMk id="3" creationId="{7009A79E-0152-4249-97B3-83B8F8560ED9}"/>
          </ac:spMkLst>
        </pc:spChg>
      </pc:sldChg>
      <pc:sldChg chg="addSp delSp modSp new mod setBg">
        <pc:chgData name="Helen Evans (Institute of Management and Health)" userId="d9a8b39e-a9d4-4d81-a719-001f6364ef6d" providerId="ADAL" clId="{62A960C0-2E8F-47FA-90EA-F947650FDDE5}" dt="2023-11-14T15:31:30.632" v="543" actId="1076"/>
        <pc:sldMkLst>
          <pc:docMk/>
          <pc:sldMk cId="2296736055" sldId="753"/>
        </pc:sldMkLst>
        <pc:spChg chg="add del mod">
          <ac:chgData name="Helen Evans (Institute of Management and Health)" userId="d9a8b39e-a9d4-4d81-a719-001f6364ef6d" providerId="ADAL" clId="{62A960C0-2E8F-47FA-90EA-F947650FDDE5}" dt="2023-11-14T15:26:12.293" v="120" actId="20577"/>
          <ac:spMkLst>
            <pc:docMk/>
            <pc:sldMk cId="2296736055" sldId="753"/>
            <ac:spMk id="2" creationId="{390D8983-3494-49AF-8DE7-B121D6D2ECC5}"/>
          </ac:spMkLst>
        </pc:spChg>
        <pc:spChg chg="add del mod">
          <ac:chgData name="Helen Evans (Institute of Management and Health)" userId="d9a8b39e-a9d4-4d81-a719-001f6364ef6d" providerId="ADAL" clId="{62A960C0-2E8F-47FA-90EA-F947650FDDE5}" dt="2023-11-14T15:31:30.632" v="543" actId="1076"/>
          <ac:spMkLst>
            <pc:docMk/>
            <pc:sldMk cId="2296736055" sldId="753"/>
            <ac:spMk id="3" creationId="{5DA2F6F5-BBA7-49EA-A00F-74F1D0AC459A}"/>
          </ac:spMkLst>
        </pc:spChg>
        <pc:spChg chg="add">
          <ac:chgData name="Helen Evans (Institute of Management and Health)" userId="d9a8b39e-a9d4-4d81-a719-001f6364ef6d" providerId="ADAL" clId="{62A960C0-2E8F-47FA-90EA-F947650FDDE5}" dt="2023-11-14T15:25:57.792" v="97" actId="26606"/>
          <ac:spMkLst>
            <pc:docMk/>
            <pc:sldMk cId="2296736055" sldId="753"/>
            <ac:spMk id="7" creationId="{04812C46-200A-4DEB-A05E-3ED6C68C2387}"/>
          </ac:spMkLst>
        </pc:spChg>
        <pc:spChg chg="add del">
          <ac:chgData name="Helen Evans (Institute of Management and Health)" userId="d9a8b39e-a9d4-4d81-a719-001f6364ef6d" providerId="ADAL" clId="{62A960C0-2E8F-47FA-90EA-F947650FDDE5}" dt="2023-11-14T15:24:51.322" v="92" actId="26606"/>
          <ac:spMkLst>
            <pc:docMk/>
            <pc:sldMk cId="2296736055" sldId="753"/>
            <ac:spMk id="10" creationId="{3B432D73-5C38-474F-AF96-A3228731BF36}"/>
          </ac:spMkLst>
        </pc:spChg>
        <pc:spChg chg="add">
          <ac:chgData name="Helen Evans (Institute of Management and Health)" userId="d9a8b39e-a9d4-4d81-a719-001f6364ef6d" providerId="ADAL" clId="{62A960C0-2E8F-47FA-90EA-F947650FDDE5}" dt="2023-11-14T15:25:57.792" v="97" actId="26606"/>
          <ac:spMkLst>
            <pc:docMk/>
            <pc:sldMk cId="2296736055" sldId="753"/>
            <ac:spMk id="12" creationId="{D1EA859B-E555-4109-94F3-6700E046E008}"/>
          </ac:spMkLst>
        </pc:spChg>
        <pc:picChg chg="add mod ord">
          <ac:chgData name="Helen Evans (Institute of Management and Health)" userId="d9a8b39e-a9d4-4d81-a719-001f6364ef6d" providerId="ADAL" clId="{62A960C0-2E8F-47FA-90EA-F947650FDDE5}" dt="2023-11-14T15:31:24.959" v="542" actId="1076"/>
          <ac:picMkLst>
            <pc:docMk/>
            <pc:sldMk cId="2296736055" sldId="753"/>
            <ac:picMk id="5" creationId="{C29AA337-3AAD-4D42-B54C-14BC9D2A6A0B}"/>
          </ac:picMkLst>
        </pc:picChg>
      </pc:sldChg>
      <pc:sldChg chg="new del">
        <pc:chgData name="Helen Evans (Institute of Management and Health)" userId="d9a8b39e-a9d4-4d81-a719-001f6364ef6d" providerId="ADAL" clId="{62A960C0-2E8F-47FA-90EA-F947650FDDE5}" dt="2023-11-14T17:50:00.140" v="936" actId="47"/>
        <pc:sldMkLst>
          <pc:docMk/>
          <pc:sldMk cId="2623844569" sldId="754"/>
        </pc:sldMkLst>
      </pc:sldChg>
      <pc:sldChg chg="modSp add mod modTransition modNotesTx">
        <pc:chgData name="Helen Evans (Institute of Management and Health)" userId="d9a8b39e-a9d4-4d81-a719-001f6364ef6d" providerId="ADAL" clId="{62A960C0-2E8F-47FA-90EA-F947650FDDE5}" dt="2023-11-14T17:53:16.349" v="944" actId="113"/>
        <pc:sldMkLst>
          <pc:docMk/>
          <pc:sldMk cId="3954265747" sldId="1317"/>
        </pc:sldMkLst>
        <pc:picChg chg="mod">
          <ac:chgData name="Helen Evans (Institute of Management and Health)" userId="d9a8b39e-a9d4-4d81-a719-001f6364ef6d" providerId="ADAL" clId="{62A960C0-2E8F-47FA-90EA-F947650FDDE5}" dt="2023-11-14T17:35:45.712" v="657" actId="1076"/>
          <ac:picMkLst>
            <pc:docMk/>
            <pc:sldMk cId="3954265747" sldId="1317"/>
            <ac:picMk id="2" creationId="{00000000-0000-0000-0000-000000000000}"/>
          </ac:picMkLst>
        </pc:picChg>
      </pc:sldChg>
      <pc:sldChg chg="modSp add mod ord modTransition modNotesTx">
        <pc:chgData name="Helen Evans (Institute of Management and Health)" userId="d9a8b39e-a9d4-4d81-a719-001f6364ef6d" providerId="ADAL" clId="{62A960C0-2E8F-47FA-90EA-F947650FDDE5}" dt="2023-11-14T17:55:42.098" v="1109" actId="313"/>
        <pc:sldMkLst>
          <pc:docMk/>
          <pc:sldMk cId="1821512029" sldId="1321"/>
        </pc:sldMkLst>
        <pc:picChg chg="mod">
          <ac:chgData name="Helen Evans (Institute of Management and Health)" userId="d9a8b39e-a9d4-4d81-a719-001f6364ef6d" providerId="ADAL" clId="{62A960C0-2E8F-47FA-90EA-F947650FDDE5}" dt="2023-11-14T16:00:17.675" v="549" actId="14100"/>
          <ac:picMkLst>
            <pc:docMk/>
            <pc:sldMk cId="1821512029" sldId="1321"/>
            <ac:picMk id="2" creationId="{00000000-0000-0000-0000-000000000000}"/>
          </ac:picMkLst>
        </pc:picChg>
      </pc:sldChg>
      <pc:sldChg chg="addSp modSp mod">
        <pc:chgData name="Helen Evans (Institute of Management and Health)" userId="d9a8b39e-a9d4-4d81-a719-001f6364ef6d" providerId="ADAL" clId="{62A960C0-2E8F-47FA-90EA-F947650FDDE5}" dt="2023-11-14T17:34:30.568" v="654" actId="113"/>
        <pc:sldMkLst>
          <pc:docMk/>
          <pc:sldMk cId="2189558718" sldId="1323"/>
        </pc:sldMkLst>
        <pc:spChg chg="add mod">
          <ac:chgData name="Helen Evans (Institute of Management and Health)" userId="d9a8b39e-a9d4-4d81-a719-001f6364ef6d" providerId="ADAL" clId="{62A960C0-2E8F-47FA-90EA-F947650FDDE5}" dt="2023-11-14T17:34:30.568" v="654" actId="113"/>
          <ac:spMkLst>
            <pc:docMk/>
            <pc:sldMk cId="2189558718" sldId="1323"/>
            <ac:spMk id="3" creationId="{8FDA0ADB-3458-4DE2-9168-F74F10094D8E}"/>
          </ac:spMkLst>
        </pc:spChg>
        <pc:spChg chg="mod">
          <ac:chgData name="Helen Evans (Institute of Management and Health)" userId="d9a8b39e-a9d4-4d81-a719-001f6364ef6d" providerId="ADAL" clId="{62A960C0-2E8F-47FA-90EA-F947650FDDE5}" dt="2023-11-14T17:33:09.833" v="554" actId="1076"/>
          <ac:spMkLst>
            <pc:docMk/>
            <pc:sldMk cId="2189558718" sldId="1323"/>
            <ac:spMk id="11" creationId="{00000000-0000-0000-0000-000000000000}"/>
          </ac:spMkLst>
        </pc:spChg>
        <pc:picChg chg="mod">
          <ac:chgData name="Helen Evans (Institute of Management and Health)" userId="d9a8b39e-a9d4-4d81-a719-001f6364ef6d" providerId="ADAL" clId="{62A960C0-2E8F-47FA-90EA-F947650FDDE5}" dt="2023-11-14T17:33:13.808" v="556" actId="1076"/>
          <ac:picMkLst>
            <pc:docMk/>
            <pc:sldMk cId="2189558718" sldId="1323"/>
            <ac:picMk id="2" creationId="{00000000-0000-0000-0000-000000000000}"/>
          </ac:picMkLst>
        </pc:picChg>
      </pc:sldChg>
      <pc:sldChg chg="addSp delSp modSp new mod ord setBg modNotesTx">
        <pc:chgData name="Helen Evans (Institute of Management and Health)" userId="d9a8b39e-a9d4-4d81-a719-001f6364ef6d" providerId="ADAL" clId="{62A960C0-2E8F-47FA-90EA-F947650FDDE5}" dt="2023-11-14T17:53:49.313" v="946"/>
        <pc:sldMkLst>
          <pc:docMk/>
          <pc:sldMk cId="1726525325" sldId="1324"/>
        </pc:sldMkLst>
        <pc:picChg chg="add del mod">
          <ac:chgData name="Helen Evans (Institute of Management and Health)" userId="d9a8b39e-a9d4-4d81-a719-001f6364ef6d" providerId="ADAL" clId="{62A960C0-2E8F-47FA-90EA-F947650FDDE5}" dt="2023-11-14T17:39:58.581" v="663" actId="478"/>
          <ac:picMkLst>
            <pc:docMk/>
            <pc:sldMk cId="1726525325" sldId="1324"/>
            <ac:picMk id="2" creationId="{86DD5566-3A9D-4409-BCF0-56F8448DAB39}"/>
          </ac:picMkLst>
        </pc:picChg>
        <pc:picChg chg="add mod">
          <ac:chgData name="Helen Evans (Institute of Management and Health)" userId="d9a8b39e-a9d4-4d81-a719-001f6364ef6d" providerId="ADAL" clId="{62A960C0-2E8F-47FA-90EA-F947650FDDE5}" dt="2023-11-14T17:40:11.787" v="667" actId="1076"/>
          <ac:picMkLst>
            <pc:docMk/>
            <pc:sldMk cId="1726525325" sldId="1324"/>
            <ac:picMk id="1026" creationId="{3C8A6C68-D78B-4255-ACE7-66DEA6CE76D9}"/>
          </ac:picMkLst>
        </pc:picChg>
      </pc:sldChg>
      <pc:sldChg chg="addSp modSp new mod modClrScheme chgLayout">
        <pc:chgData name="Helen Evans (Institute of Management and Health)" userId="d9a8b39e-a9d4-4d81-a719-001f6364ef6d" providerId="ADAL" clId="{62A960C0-2E8F-47FA-90EA-F947650FDDE5}" dt="2023-11-14T17:44:45.463" v="860" actId="1076"/>
        <pc:sldMkLst>
          <pc:docMk/>
          <pc:sldMk cId="2395717838" sldId="1325"/>
        </pc:sldMkLst>
        <pc:spChg chg="add mod">
          <ac:chgData name="Helen Evans (Institute of Management and Health)" userId="d9a8b39e-a9d4-4d81-a719-001f6364ef6d" providerId="ADAL" clId="{62A960C0-2E8F-47FA-90EA-F947650FDDE5}" dt="2023-11-14T17:41:03.495" v="705" actId="20577"/>
          <ac:spMkLst>
            <pc:docMk/>
            <pc:sldMk cId="2395717838" sldId="1325"/>
            <ac:spMk id="2" creationId="{8B5FB52B-9340-4CA0-AF9D-121A7C55A76D}"/>
          </ac:spMkLst>
        </pc:spChg>
        <pc:spChg chg="add mod">
          <ac:chgData name="Helen Evans (Institute of Management and Health)" userId="d9a8b39e-a9d4-4d81-a719-001f6364ef6d" providerId="ADAL" clId="{62A960C0-2E8F-47FA-90EA-F947650FDDE5}" dt="2023-11-14T17:43:36.399" v="855" actId="20577"/>
          <ac:spMkLst>
            <pc:docMk/>
            <pc:sldMk cId="2395717838" sldId="1325"/>
            <ac:spMk id="3" creationId="{BACE4429-21AF-44AF-9144-5BCDBE6196AF}"/>
          </ac:spMkLst>
        </pc:spChg>
        <pc:picChg chg="add mod">
          <ac:chgData name="Helen Evans (Institute of Management and Health)" userId="d9a8b39e-a9d4-4d81-a719-001f6364ef6d" providerId="ADAL" clId="{62A960C0-2E8F-47FA-90EA-F947650FDDE5}" dt="2023-11-14T17:44:45.463" v="860" actId="1076"/>
          <ac:picMkLst>
            <pc:docMk/>
            <pc:sldMk cId="2395717838" sldId="1325"/>
            <ac:picMk id="5" creationId="{EC9A668F-6407-4D41-A1E3-F69186707CD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D4EBB7-B64C-426E-BD35-BEAA0DCA03F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CC49CE7-E069-4AC7-8BBB-A0C3ACEC1319}">
      <dgm:prSet/>
      <dgm:spPr/>
      <dgm:t>
        <a:bodyPr/>
        <a:lstStyle/>
        <a:p>
          <a:r>
            <a:rPr lang="en-GB" b="0" i="0" dirty="0"/>
            <a:t>Corporate culture refers to the beliefs and behaviours that determine how a company's employees and management interact.</a:t>
          </a:r>
          <a:endParaRPr lang="en-US" dirty="0"/>
        </a:p>
      </dgm:t>
    </dgm:pt>
    <dgm:pt modelId="{373D4768-150D-4CC8-A5C6-456662A4CB5D}" type="parTrans" cxnId="{597BAB14-2FE7-4698-9A2B-AC586D598D4F}">
      <dgm:prSet/>
      <dgm:spPr/>
      <dgm:t>
        <a:bodyPr/>
        <a:lstStyle/>
        <a:p>
          <a:endParaRPr lang="en-US"/>
        </a:p>
      </dgm:t>
    </dgm:pt>
    <dgm:pt modelId="{09799368-533F-411F-9207-61A6E3EEFFF4}" type="sibTrans" cxnId="{597BAB14-2FE7-4698-9A2B-AC586D598D4F}">
      <dgm:prSet/>
      <dgm:spPr/>
      <dgm:t>
        <a:bodyPr/>
        <a:lstStyle/>
        <a:p>
          <a:endParaRPr lang="en-US"/>
        </a:p>
      </dgm:t>
    </dgm:pt>
    <dgm:pt modelId="{8DCF5A28-1456-4D0A-B22A-009B169377AA}">
      <dgm:prSet/>
      <dgm:spPr/>
      <dgm:t>
        <a:bodyPr/>
        <a:lstStyle/>
        <a:p>
          <a:r>
            <a:rPr lang="en-GB" b="0" i="0"/>
            <a:t>Corporate culture is also influenced by national cultures and traditions, economic trends, international trade, company size, and products</a:t>
          </a:r>
          <a:endParaRPr lang="en-US"/>
        </a:p>
      </dgm:t>
    </dgm:pt>
    <dgm:pt modelId="{D7119AC7-7BAD-4C0D-A381-82FB435AFB34}" type="parTrans" cxnId="{F58D5BDC-BBBA-4594-8E09-FD4DDC43B1C9}">
      <dgm:prSet/>
      <dgm:spPr/>
      <dgm:t>
        <a:bodyPr/>
        <a:lstStyle/>
        <a:p>
          <a:endParaRPr lang="en-US"/>
        </a:p>
      </dgm:t>
    </dgm:pt>
    <dgm:pt modelId="{A37102FD-9BBF-47AB-B430-152A7064B11B}" type="sibTrans" cxnId="{F58D5BDC-BBBA-4594-8E09-FD4DDC43B1C9}">
      <dgm:prSet/>
      <dgm:spPr/>
      <dgm:t>
        <a:bodyPr/>
        <a:lstStyle/>
        <a:p>
          <a:endParaRPr lang="en-US"/>
        </a:p>
      </dgm:t>
    </dgm:pt>
    <dgm:pt modelId="{8B36E7A6-AC77-422A-98AE-1DD0837C22F0}">
      <dgm:prSet/>
      <dgm:spPr/>
      <dgm:t>
        <a:bodyPr/>
        <a:lstStyle/>
        <a:p>
          <a:r>
            <a:rPr lang="en-GB" b="0" i="0"/>
            <a:t>Corporate cultures, whether shaped intentionally or grown organically, reach to the core of a company’s ideology and practice, and affect every aspect of a business.</a:t>
          </a:r>
          <a:endParaRPr lang="en-US"/>
        </a:p>
      </dgm:t>
    </dgm:pt>
    <dgm:pt modelId="{3EF9477E-56F0-4FF1-B993-3E7557EAA750}" type="parTrans" cxnId="{6414E828-502B-4276-82CA-7845FC37D1F2}">
      <dgm:prSet/>
      <dgm:spPr/>
      <dgm:t>
        <a:bodyPr/>
        <a:lstStyle/>
        <a:p>
          <a:endParaRPr lang="en-US"/>
        </a:p>
      </dgm:t>
    </dgm:pt>
    <dgm:pt modelId="{0B013D6B-A6BB-4382-8D34-D9A6ED928DA2}" type="sibTrans" cxnId="{6414E828-502B-4276-82CA-7845FC37D1F2}">
      <dgm:prSet/>
      <dgm:spPr/>
      <dgm:t>
        <a:bodyPr/>
        <a:lstStyle/>
        <a:p>
          <a:endParaRPr lang="en-US"/>
        </a:p>
      </dgm:t>
    </dgm:pt>
    <dgm:pt modelId="{C32A31A6-EBD8-4433-A48B-D1758CBDC1E6}" type="pres">
      <dgm:prSet presAssocID="{5AD4EBB7-B64C-426E-BD35-BEAA0DCA03F8}" presName="linear" presStyleCnt="0">
        <dgm:presLayoutVars>
          <dgm:animLvl val="lvl"/>
          <dgm:resizeHandles val="exact"/>
        </dgm:presLayoutVars>
      </dgm:prSet>
      <dgm:spPr/>
    </dgm:pt>
    <dgm:pt modelId="{ADBEF0C9-4F05-4488-A622-AB06A58A73EB}" type="pres">
      <dgm:prSet presAssocID="{1CC49CE7-E069-4AC7-8BBB-A0C3ACEC1319}" presName="parentText" presStyleLbl="node1" presStyleIdx="0" presStyleCnt="3">
        <dgm:presLayoutVars>
          <dgm:chMax val="0"/>
          <dgm:bulletEnabled val="1"/>
        </dgm:presLayoutVars>
      </dgm:prSet>
      <dgm:spPr/>
    </dgm:pt>
    <dgm:pt modelId="{A5C005FD-5964-413E-8E1E-778F6630A451}" type="pres">
      <dgm:prSet presAssocID="{09799368-533F-411F-9207-61A6E3EEFFF4}" presName="spacer" presStyleCnt="0"/>
      <dgm:spPr/>
    </dgm:pt>
    <dgm:pt modelId="{3BFD35EC-D7DC-4184-9CE6-12AFFF8C9AF9}" type="pres">
      <dgm:prSet presAssocID="{8DCF5A28-1456-4D0A-B22A-009B169377AA}" presName="parentText" presStyleLbl="node1" presStyleIdx="1" presStyleCnt="3">
        <dgm:presLayoutVars>
          <dgm:chMax val="0"/>
          <dgm:bulletEnabled val="1"/>
        </dgm:presLayoutVars>
      </dgm:prSet>
      <dgm:spPr/>
    </dgm:pt>
    <dgm:pt modelId="{4C6D570C-8381-4251-8897-5F0F4A7F112C}" type="pres">
      <dgm:prSet presAssocID="{A37102FD-9BBF-47AB-B430-152A7064B11B}" presName="spacer" presStyleCnt="0"/>
      <dgm:spPr/>
    </dgm:pt>
    <dgm:pt modelId="{B78A31A8-8174-416E-9F2C-9036D09A0F7A}" type="pres">
      <dgm:prSet presAssocID="{8B36E7A6-AC77-422A-98AE-1DD0837C22F0}" presName="parentText" presStyleLbl="node1" presStyleIdx="2" presStyleCnt="3">
        <dgm:presLayoutVars>
          <dgm:chMax val="0"/>
          <dgm:bulletEnabled val="1"/>
        </dgm:presLayoutVars>
      </dgm:prSet>
      <dgm:spPr/>
    </dgm:pt>
  </dgm:ptLst>
  <dgm:cxnLst>
    <dgm:cxn modelId="{597BAB14-2FE7-4698-9A2B-AC586D598D4F}" srcId="{5AD4EBB7-B64C-426E-BD35-BEAA0DCA03F8}" destId="{1CC49CE7-E069-4AC7-8BBB-A0C3ACEC1319}" srcOrd="0" destOrd="0" parTransId="{373D4768-150D-4CC8-A5C6-456662A4CB5D}" sibTransId="{09799368-533F-411F-9207-61A6E3EEFFF4}"/>
    <dgm:cxn modelId="{6414E828-502B-4276-82CA-7845FC37D1F2}" srcId="{5AD4EBB7-B64C-426E-BD35-BEAA0DCA03F8}" destId="{8B36E7A6-AC77-422A-98AE-1DD0837C22F0}" srcOrd="2" destOrd="0" parTransId="{3EF9477E-56F0-4FF1-B993-3E7557EAA750}" sibTransId="{0B013D6B-A6BB-4382-8D34-D9A6ED928DA2}"/>
    <dgm:cxn modelId="{58AA195C-1A0F-4F15-B410-95E3AC529073}" type="presOf" srcId="{8B36E7A6-AC77-422A-98AE-1DD0837C22F0}" destId="{B78A31A8-8174-416E-9F2C-9036D09A0F7A}" srcOrd="0" destOrd="0" presId="urn:microsoft.com/office/officeart/2005/8/layout/vList2"/>
    <dgm:cxn modelId="{1EB4C691-D385-43B1-BC97-E8C61F03EA03}" type="presOf" srcId="{5AD4EBB7-B64C-426E-BD35-BEAA0DCA03F8}" destId="{C32A31A6-EBD8-4433-A48B-D1758CBDC1E6}" srcOrd="0" destOrd="0" presId="urn:microsoft.com/office/officeart/2005/8/layout/vList2"/>
    <dgm:cxn modelId="{05A59DC6-8E21-4E80-AB93-07BD1E287D21}" type="presOf" srcId="{1CC49CE7-E069-4AC7-8BBB-A0C3ACEC1319}" destId="{ADBEF0C9-4F05-4488-A622-AB06A58A73EB}" srcOrd="0" destOrd="0" presId="urn:microsoft.com/office/officeart/2005/8/layout/vList2"/>
    <dgm:cxn modelId="{F58D5BDC-BBBA-4594-8E09-FD4DDC43B1C9}" srcId="{5AD4EBB7-B64C-426E-BD35-BEAA0DCA03F8}" destId="{8DCF5A28-1456-4D0A-B22A-009B169377AA}" srcOrd="1" destOrd="0" parTransId="{D7119AC7-7BAD-4C0D-A381-82FB435AFB34}" sibTransId="{A37102FD-9BBF-47AB-B430-152A7064B11B}"/>
    <dgm:cxn modelId="{CB5DABDD-24E5-43DF-B339-CBFA3168FDFD}" type="presOf" srcId="{8DCF5A28-1456-4D0A-B22A-009B169377AA}" destId="{3BFD35EC-D7DC-4184-9CE6-12AFFF8C9AF9}" srcOrd="0" destOrd="0" presId="urn:microsoft.com/office/officeart/2005/8/layout/vList2"/>
    <dgm:cxn modelId="{F45D6CBF-80D7-4A24-9027-0179677AC7AB}" type="presParOf" srcId="{C32A31A6-EBD8-4433-A48B-D1758CBDC1E6}" destId="{ADBEF0C9-4F05-4488-A622-AB06A58A73EB}" srcOrd="0" destOrd="0" presId="urn:microsoft.com/office/officeart/2005/8/layout/vList2"/>
    <dgm:cxn modelId="{6A7D6B56-2B28-4E81-B52E-FBBBBAC2721E}" type="presParOf" srcId="{C32A31A6-EBD8-4433-A48B-D1758CBDC1E6}" destId="{A5C005FD-5964-413E-8E1E-778F6630A451}" srcOrd="1" destOrd="0" presId="urn:microsoft.com/office/officeart/2005/8/layout/vList2"/>
    <dgm:cxn modelId="{658A9DC4-761D-46DB-932C-CA7B12BFE6C4}" type="presParOf" srcId="{C32A31A6-EBD8-4433-A48B-D1758CBDC1E6}" destId="{3BFD35EC-D7DC-4184-9CE6-12AFFF8C9AF9}" srcOrd="2" destOrd="0" presId="urn:microsoft.com/office/officeart/2005/8/layout/vList2"/>
    <dgm:cxn modelId="{EF78FA2D-5F0C-49AC-9A03-27BABA657F4E}" type="presParOf" srcId="{C32A31A6-EBD8-4433-A48B-D1758CBDC1E6}" destId="{4C6D570C-8381-4251-8897-5F0F4A7F112C}" srcOrd="3" destOrd="0" presId="urn:microsoft.com/office/officeart/2005/8/layout/vList2"/>
    <dgm:cxn modelId="{CA46A2E9-EE51-4DA4-AB12-44045D094F7A}" type="presParOf" srcId="{C32A31A6-EBD8-4433-A48B-D1758CBDC1E6}" destId="{B78A31A8-8174-416E-9F2C-9036D09A0F7A}"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BEF0C9-4F05-4488-A622-AB06A58A73EB}">
      <dsp:nvSpPr>
        <dsp:cNvPr id="0" name=""/>
        <dsp:cNvSpPr/>
      </dsp:nvSpPr>
      <dsp:spPr>
        <a:xfrm>
          <a:off x="0" y="367150"/>
          <a:ext cx="7886700" cy="13197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t>Corporate culture refers to the beliefs and behaviours that determine how a company's employees and management interact.</a:t>
          </a:r>
          <a:endParaRPr lang="en-US" sz="2400" kern="1200" dirty="0"/>
        </a:p>
      </dsp:txBody>
      <dsp:txXfrm>
        <a:off x="64425" y="431575"/>
        <a:ext cx="7757850" cy="1190909"/>
      </dsp:txXfrm>
    </dsp:sp>
    <dsp:sp modelId="{3BFD35EC-D7DC-4184-9CE6-12AFFF8C9AF9}">
      <dsp:nvSpPr>
        <dsp:cNvPr id="0" name=""/>
        <dsp:cNvSpPr/>
      </dsp:nvSpPr>
      <dsp:spPr>
        <a:xfrm>
          <a:off x="0" y="1756030"/>
          <a:ext cx="7886700" cy="13197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t>Corporate culture is also influenced by national cultures and traditions, economic trends, international trade, company size, and products</a:t>
          </a:r>
          <a:endParaRPr lang="en-US" sz="2400" kern="1200"/>
        </a:p>
      </dsp:txBody>
      <dsp:txXfrm>
        <a:off x="64425" y="1820455"/>
        <a:ext cx="7757850" cy="1190909"/>
      </dsp:txXfrm>
    </dsp:sp>
    <dsp:sp modelId="{B78A31A8-8174-416E-9F2C-9036D09A0F7A}">
      <dsp:nvSpPr>
        <dsp:cNvPr id="0" name=""/>
        <dsp:cNvSpPr/>
      </dsp:nvSpPr>
      <dsp:spPr>
        <a:xfrm>
          <a:off x="0" y="3144910"/>
          <a:ext cx="7886700" cy="13197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t>Corporate cultures, whether shaped intentionally or grown organically, reach to the core of a company’s ideology and practice, and affect every aspect of a business.</a:t>
          </a:r>
          <a:endParaRPr lang="en-US" sz="2400" kern="1200"/>
        </a:p>
      </dsp:txBody>
      <dsp:txXfrm>
        <a:off x="64425" y="3209335"/>
        <a:ext cx="7757850" cy="119090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847305-C7F9-4F2C-AE25-8AB2354D09FE}" type="datetimeFigureOut">
              <a:rPr lang="en-GB" smtClean="0"/>
              <a:t>14/11/2023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84D4A9-3F27-4717-B4EA-7C71F7F47BC7}" type="slidenum">
              <a:rPr lang="en-GB" smtClean="0"/>
              <a:t>‹#›</a:t>
            </a:fld>
            <a:endParaRPr lang="en-GB"/>
          </a:p>
        </p:txBody>
      </p:sp>
    </p:spTree>
    <p:extLst>
      <p:ext uri="{BB962C8B-B14F-4D97-AF65-F5344CB8AC3E}">
        <p14:creationId xmlns:p14="http://schemas.microsoft.com/office/powerpoint/2010/main" val="35368353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impact.disney.com/app/uploads/2023/06/2022-CSR-Report.pdf"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redcarnationhotels.com/our-story/award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EA2DC1-ED92-4CE3-BD6B-DA397AE0D1FD}" type="slidenum">
              <a:rPr lang="en-GB" smtClean="0"/>
              <a:t>2</a:t>
            </a:fld>
            <a:endParaRPr lang="en-GB"/>
          </a:p>
        </p:txBody>
      </p:sp>
    </p:spTree>
    <p:extLst>
      <p:ext uri="{BB962C8B-B14F-4D97-AF65-F5344CB8AC3E}">
        <p14:creationId xmlns:p14="http://schemas.microsoft.com/office/powerpoint/2010/main" val="3417498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8F38699-4B03-4757-A8E8-1F226612475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43570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9FF317F-49C1-9B45-A014-57754B68ECF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9078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Walt Disney Company: 2022 Corporate Social Responsibility Report</a:t>
            </a:r>
            <a:endParaRPr lang="en-GB" dirty="0"/>
          </a:p>
        </p:txBody>
      </p:sp>
      <p:sp>
        <p:nvSpPr>
          <p:cNvPr id="4" name="Slide Number Placeholder 3"/>
          <p:cNvSpPr>
            <a:spLocks noGrp="1"/>
          </p:cNvSpPr>
          <p:nvPr>
            <p:ph type="sldNum" sz="quarter" idx="5"/>
          </p:nvPr>
        </p:nvSpPr>
        <p:spPr/>
        <p:txBody>
          <a:bodyPr/>
          <a:lstStyle/>
          <a:p>
            <a:fld id="{CD84D4A9-3F27-4717-B4EA-7C71F7F47BC7}" type="slidenum">
              <a:rPr lang="en-GB" smtClean="0"/>
              <a:t>5</a:t>
            </a:fld>
            <a:endParaRPr lang="en-GB"/>
          </a:p>
        </p:txBody>
      </p:sp>
    </p:spTree>
    <p:extLst>
      <p:ext uri="{BB962C8B-B14F-4D97-AF65-F5344CB8AC3E}">
        <p14:creationId xmlns:p14="http://schemas.microsoft.com/office/powerpoint/2010/main" val="18290716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this to get some first impressions of the students understanding of the term culture</a:t>
            </a:r>
          </a:p>
          <a:p>
            <a:r>
              <a:rPr lang="en-GB" dirty="0"/>
              <a:t>Can begin to unpick the different between corporate culture and service culture</a:t>
            </a:r>
          </a:p>
          <a:p>
            <a:r>
              <a:rPr lang="en-GB" dirty="0"/>
              <a:t>If they are stuck, as questions like well what does the word ‘corporate’ mean to you?</a:t>
            </a:r>
          </a:p>
          <a:p>
            <a:r>
              <a:rPr lang="en-GB" dirty="0"/>
              <a:t>Ask them about their own experience in their jobs? What do they think the corporate culture or service culture is like there?</a:t>
            </a:r>
          </a:p>
        </p:txBody>
      </p:sp>
      <p:sp>
        <p:nvSpPr>
          <p:cNvPr id="4" name="Slide Number Placeholder 3"/>
          <p:cNvSpPr>
            <a:spLocks noGrp="1"/>
          </p:cNvSpPr>
          <p:nvPr>
            <p:ph type="sldNum" sz="quarter" idx="5"/>
          </p:nvPr>
        </p:nvSpPr>
        <p:spPr/>
        <p:txBody>
          <a:bodyPr/>
          <a:lstStyle/>
          <a:p>
            <a:fld id="{72EA2DC1-ED92-4CE3-BD6B-DA397AE0D1FD}" type="slidenum">
              <a:rPr lang="en-GB" smtClean="0"/>
              <a:t>6</a:t>
            </a:fld>
            <a:endParaRPr lang="en-GB"/>
          </a:p>
        </p:txBody>
      </p:sp>
    </p:spTree>
    <p:extLst>
      <p:ext uri="{BB962C8B-B14F-4D97-AF65-F5344CB8AC3E}">
        <p14:creationId xmlns:p14="http://schemas.microsoft.com/office/powerpoint/2010/main" val="36782229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https://youtu.be/wcLvXLtKQwk</a:t>
            </a:r>
          </a:p>
        </p:txBody>
      </p:sp>
      <p:sp>
        <p:nvSpPr>
          <p:cNvPr id="4" name="Slide Number Placeholder 3"/>
          <p:cNvSpPr>
            <a:spLocks noGrp="1"/>
          </p:cNvSpPr>
          <p:nvPr>
            <p:ph type="sldNum" sz="quarter" idx="5"/>
          </p:nvPr>
        </p:nvSpPr>
        <p:spPr/>
        <p:txBody>
          <a:bodyPr/>
          <a:lstStyle/>
          <a:p>
            <a:fld id="{72EA2DC1-ED92-4CE3-BD6B-DA397AE0D1FD}" type="slidenum">
              <a:rPr lang="en-GB" smtClean="0"/>
              <a:t>7</a:t>
            </a:fld>
            <a:endParaRPr lang="en-GB"/>
          </a:p>
        </p:txBody>
      </p:sp>
    </p:spTree>
    <p:extLst>
      <p:ext uri="{BB962C8B-B14F-4D97-AF65-F5344CB8AC3E}">
        <p14:creationId xmlns:p14="http://schemas.microsoft.com/office/powerpoint/2010/main" val="12133037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Few different definitions to show what corporate culture is</a:t>
            </a:r>
          </a:p>
        </p:txBody>
      </p:sp>
      <p:sp>
        <p:nvSpPr>
          <p:cNvPr id="4" name="Slide Number Placeholder 3"/>
          <p:cNvSpPr>
            <a:spLocks noGrp="1"/>
          </p:cNvSpPr>
          <p:nvPr>
            <p:ph type="sldNum" sz="quarter" idx="5"/>
          </p:nvPr>
        </p:nvSpPr>
        <p:spPr/>
        <p:txBody>
          <a:bodyPr/>
          <a:lstStyle/>
          <a:p>
            <a:fld id="{72EA2DC1-ED92-4CE3-BD6B-DA397AE0D1FD}" type="slidenum">
              <a:rPr lang="en-GB" smtClean="0"/>
              <a:t>8</a:t>
            </a:fld>
            <a:endParaRPr lang="en-GB"/>
          </a:p>
        </p:txBody>
      </p:sp>
    </p:spTree>
    <p:extLst>
      <p:ext uri="{BB962C8B-B14F-4D97-AF65-F5344CB8AC3E}">
        <p14:creationId xmlns:p14="http://schemas.microsoft.com/office/powerpoint/2010/main" val="38285687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sz="1200" b="1" i="0" u="none" strike="noStrike" kern="1200" baseline="0" dirty="0">
                <a:solidFill>
                  <a:schemeClr val="tx1"/>
                </a:solidFill>
                <a:latin typeface="+mn-lt"/>
                <a:ea typeface="+mn-ea"/>
                <a:cs typeface="+mn-cs"/>
              </a:rPr>
              <a:t>Figure 14.2</a:t>
            </a:r>
          </a:p>
          <a:p>
            <a:pPr eaLnBrk="1" hangingPunct="1">
              <a:spcBef>
                <a:spcPct val="0"/>
              </a:spcBef>
            </a:pPr>
            <a:r>
              <a:rPr lang="en-US" sz="1200" b="0" i="0" u="none" strike="noStrike" kern="1200" baseline="0" dirty="0">
                <a:solidFill>
                  <a:schemeClr val="tx1"/>
                </a:solidFill>
                <a:latin typeface="+mn-lt"/>
                <a:ea typeface="+mn-ea"/>
                <a:cs typeface="+mn-cs"/>
              </a:rPr>
              <a:t>Summary of </a:t>
            </a:r>
            <a:r>
              <a:rPr lang="en-US" sz="1200" b="0" i="0" u="none" strike="noStrike" kern="1200" baseline="0" dirty="0" err="1">
                <a:solidFill>
                  <a:schemeClr val="tx1"/>
                </a:solidFill>
                <a:latin typeface="+mn-lt"/>
                <a:ea typeface="+mn-ea"/>
                <a:cs typeface="+mn-cs"/>
              </a:rPr>
              <a:t>organisational</a:t>
            </a:r>
            <a:r>
              <a:rPr lang="en-US" sz="1200" b="0" i="0" u="none" strike="noStrike" kern="1200" baseline="0" dirty="0">
                <a:solidFill>
                  <a:schemeClr val="tx1"/>
                </a:solidFill>
                <a:latin typeface="+mn-lt"/>
                <a:ea typeface="+mn-ea"/>
                <a:cs typeface="+mn-cs"/>
              </a:rPr>
              <a:t> culture</a:t>
            </a:r>
          </a:p>
          <a:p>
            <a:pPr eaLnBrk="1" hangingPunct="1">
              <a:spcBef>
                <a:spcPct val="0"/>
              </a:spcBef>
            </a:pPr>
            <a:endParaRPr lang="en-US" altLang="en-US" sz="1200" b="0" i="0" u="none" strike="noStrike" kern="1200" baseline="0" dirty="0">
              <a:solidFill>
                <a:schemeClr val="tx1"/>
              </a:solidFill>
              <a:latin typeface="+mn-lt"/>
              <a:ea typeface="+mn-ea"/>
              <a:cs typeface="+mn-cs"/>
            </a:endParaRPr>
          </a:p>
          <a:p>
            <a:pPr algn="l"/>
            <a:r>
              <a:rPr lang="en-GB" b="1" i="0" dirty="0">
                <a:solidFill>
                  <a:srgbClr val="371376"/>
                </a:solidFill>
                <a:effectLst/>
                <a:latin typeface="Open Sans" panose="020B0606030504020204" pitchFamily="34" charset="0"/>
              </a:rPr>
              <a:t>Power culture</a:t>
            </a:r>
          </a:p>
          <a:p>
            <a:pPr algn="l"/>
            <a:r>
              <a:rPr lang="en-GB" b="0" i="0" dirty="0">
                <a:solidFill>
                  <a:srgbClr val="2B2438"/>
                </a:solidFill>
                <a:effectLst/>
                <a:latin typeface="Open Sans" panose="020B0606030504020204" pitchFamily="34" charset="0"/>
              </a:rPr>
              <a:t>A centralised culture which focuses on key decision makers. May occur in small businesses where the founder dominates; may come under stress if a business grows and cannot all be run from the centre.</a:t>
            </a:r>
          </a:p>
          <a:p>
            <a:pPr algn="l"/>
            <a:r>
              <a:rPr lang="en-GB" b="1" i="0" dirty="0">
                <a:solidFill>
                  <a:srgbClr val="371376"/>
                </a:solidFill>
                <a:effectLst/>
                <a:latin typeface="Open Sans" panose="020B0606030504020204" pitchFamily="34" charset="0"/>
              </a:rPr>
              <a:t>Role culture</a:t>
            </a:r>
          </a:p>
          <a:p>
            <a:pPr algn="l"/>
            <a:r>
              <a:rPr lang="en-GB" b="0" i="0" dirty="0">
                <a:solidFill>
                  <a:srgbClr val="2B2438"/>
                </a:solidFill>
                <a:effectLst/>
                <a:latin typeface="Open Sans" panose="020B0606030504020204" pitchFamily="34" charset="0"/>
              </a:rPr>
              <a:t>More formalised culture with jobs having clear rules and procedures. Individuals know their position within the hierarchy. May be appropriate for a medium to large business in a stable environment; however, may lead to ‘silo’ mentality where individuals and departments do not communicate or share information.</a:t>
            </a:r>
          </a:p>
          <a:p>
            <a:pPr algn="l"/>
            <a:r>
              <a:rPr lang="en-GB" b="1" i="0" dirty="0">
                <a:solidFill>
                  <a:srgbClr val="371376"/>
                </a:solidFill>
                <a:effectLst/>
                <a:latin typeface="Open Sans" panose="020B0606030504020204" pitchFamily="34" charset="0"/>
              </a:rPr>
              <a:t>Task culture</a:t>
            </a:r>
          </a:p>
          <a:p>
            <a:pPr algn="l"/>
            <a:r>
              <a:rPr lang="en-GB" b="0" i="0" dirty="0">
                <a:solidFill>
                  <a:srgbClr val="2B2438"/>
                </a:solidFill>
                <a:effectLst/>
                <a:latin typeface="Open Sans" panose="020B0606030504020204" pitchFamily="34" charset="0"/>
              </a:rPr>
              <a:t>This is a culture where there is a focus on specific tasks and projects. Individuals are brought in to work on tasks as and when they are required, sharing ideas across functions. It may occur in organisations such as design and advertising agencies.</a:t>
            </a:r>
          </a:p>
          <a:p>
            <a:pPr algn="l"/>
            <a:r>
              <a:rPr lang="en-GB" b="1" i="0" dirty="0">
                <a:solidFill>
                  <a:srgbClr val="371376"/>
                </a:solidFill>
                <a:effectLst/>
                <a:latin typeface="Open Sans" panose="020B0606030504020204" pitchFamily="34" charset="0"/>
              </a:rPr>
              <a:t>People or person culture</a:t>
            </a:r>
          </a:p>
          <a:p>
            <a:pPr algn="l"/>
            <a:r>
              <a:rPr lang="en-GB" b="0" i="0" dirty="0">
                <a:solidFill>
                  <a:srgbClr val="2B2438"/>
                </a:solidFill>
                <a:effectLst/>
                <a:latin typeface="Open Sans" panose="020B0606030504020204" pitchFamily="34" charset="0"/>
              </a:rPr>
              <a:t>Individuals have considerable freedom to act independently. It may occur in organisations such as legal or medical practices where individuals have high levels of specialist technical expertise.</a:t>
            </a:r>
          </a:p>
          <a:p>
            <a:pPr algn="l"/>
            <a:r>
              <a:rPr lang="en-GB" b="1" i="0" dirty="0">
                <a:solidFill>
                  <a:srgbClr val="371376"/>
                </a:solidFill>
                <a:effectLst/>
                <a:latin typeface="Open Sans" panose="020B0606030504020204" pitchFamily="34" charset="0"/>
              </a:rPr>
              <a:t>When you can use this</a:t>
            </a:r>
          </a:p>
          <a:p>
            <a:pPr algn="l">
              <a:buFont typeface="Arial" panose="020B0604020202020204" pitchFamily="34" charset="0"/>
              <a:buChar char="•"/>
            </a:pPr>
            <a:r>
              <a:rPr lang="en-GB" b="0" i="0" dirty="0">
                <a:solidFill>
                  <a:srgbClr val="2B2438"/>
                </a:solidFill>
                <a:effectLst/>
                <a:latin typeface="Open Sans" panose="020B0606030504020204" pitchFamily="34" charset="0"/>
              </a:rPr>
              <a:t>When highlighting different types of culture and the advantages and disadvantages of these.</a:t>
            </a:r>
          </a:p>
          <a:p>
            <a:pPr algn="l">
              <a:buFont typeface="Arial" panose="020B0604020202020204" pitchFamily="34" charset="0"/>
              <a:buChar char="•"/>
            </a:pPr>
            <a:r>
              <a:rPr lang="en-GB" b="0" i="0" dirty="0">
                <a:solidFill>
                  <a:srgbClr val="2B2438"/>
                </a:solidFill>
                <a:effectLst/>
                <a:latin typeface="Open Sans" panose="020B0606030504020204" pitchFamily="34" charset="0"/>
              </a:rPr>
              <a:t>When considering the suitability of different cultures for different types of business and in different environments.</a:t>
            </a:r>
          </a:p>
          <a:p>
            <a:pPr eaLnBrk="1" hangingPunct="1">
              <a:spcBef>
                <a:spcPct val="0"/>
              </a:spcBef>
            </a:pPr>
            <a:endParaRPr lang="en-US" alt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5386662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Schien</a:t>
            </a:r>
            <a:r>
              <a:rPr lang="en-GB" dirty="0"/>
              <a:t> </a:t>
            </a:r>
          </a:p>
        </p:txBody>
      </p:sp>
      <p:sp>
        <p:nvSpPr>
          <p:cNvPr id="4" name="Slide Number Placeholder 3"/>
          <p:cNvSpPr>
            <a:spLocks noGrp="1"/>
          </p:cNvSpPr>
          <p:nvPr>
            <p:ph type="sldNum" sz="quarter" idx="5"/>
          </p:nvPr>
        </p:nvSpPr>
        <p:spPr/>
        <p:txBody>
          <a:bodyPr/>
          <a:lstStyle/>
          <a:p>
            <a:fld id="{CD84D4A9-3F27-4717-B4EA-7C71F7F47BC7}" type="slidenum">
              <a:rPr lang="en-GB" smtClean="0"/>
              <a:t>10</a:t>
            </a:fld>
            <a:endParaRPr lang="en-GB"/>
          </a:p>
        </p:txBody>
      </p:sp>
    </p:spTree>
    <p:extLst>
      <p:ext uri="{BB962C8B-B14F-4D97-AF65-F5344CB8AC3E}">
        <p14:creationId xmlns:p14="http://schemas.microsoft.com/office/powerpoint/2010/main" val="37677696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5458476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84D4A9-3F27-4717-B4EA-7C71F7F47BC7}" type="slidenum">
              <a:rPr lang="en-GB" smtClean="0"/>
              <a:t>12</a:t>
            </a:fld>
            <a:endParaRPr lang="en-GB"/>
          </a:p>
        </p:txBody>
      </p:sp>
    </p:spTree>
    <p:extLst>
      <p:ext uri="{BB962C8B-B14F-4D97-AF65-F5344CB8AC3E}">
        <p14:creationId xmlns:p14="http://schemas.microsoft.com/office/powerpoint/2010/main" val="15579758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sz="1200" b="1" i="0" u="none" strike="noStrike" kern="1200" baseline="0" dirty="0">
                <a:solidFill>
                  <a:schemeClr val="tx1"/>
                </a:solidFill>
                <a:latin typeface="+mn-lt"/>
                <a:ea typeface="+mn-ea"/>
                <a:cs typeface="+mn-cs"/>
              </a:rPr>
              <a:t>Figure 15.6</a:t>
            </a:r>
          </a:p>
          <a:p>
            <a:pPr eaLnBrk="1" hangingPunct="1">
              <a:spcBef>
                <a:spcPct val="0"/>
              </a:spcBef>
            </a:pPr>
            <a:r>
              <a:rPr lang="en-US" sz="1200" b="0" i="0" u="none" strike="noStrike" kern="1200" baseline="0" dirty="0">
                <a:solidFill>
                  <a:schemeClr val="tx1"/>
                </a:solidFill>
                <a:latin typeface="+mn-lt"/>
                <a:ea typeface="+mn-ea"/>
                <a:cs typeface="+mn-cs"/>
              </a:rPr>
              <a:t>Core values of Red Carnation Hotels</a:t>
            </a:r>
          </a:p>
          <a:p>
            <a:pPr eaLnBrk="1" hangingPunct="1">
              <a:spcBef>
                <a:spcPct val="0"/>
              </a:spcBef>
            </a:pPr>
            <a:r>
              <a:rPr lang="en-GB" dirty="0">
                <a:hlinkClick r:id="rId3"/>
              </a:rPr>
              <a:t>Red Carnation Hotels, Awards and accolades</a:t>
            </a:r>
            <a:r>
              <a:rPr lang="en-US" sz="1200" b="0" i="0" u="none" strike="noStrike" kern="1200" baseline="0" dirty="0">
                <a:solidFill>
                  <a:schemeClr val="tx1"/>
                </a:solidFill>
                <a:latin typeface="+mn-lt"/>
                <a:ea typeface="+mn-ea"/>
                <a:cs typeface="+mn-cs"/>
              </a:rPr>
              <a:t> </a:t>
            </a:r>
          </a:p>
          <a:p>
            <a:pPr eaLnBrk="1" hangingPunct="1">
              <a:spcBef>
                <a:spcPct val="0"/>
              </a:spcBef>
            </a:pPr>
            <a:r>
              <a:rPr lang="en-US" altLang="en-US" sz="1200" b="0" i="0" u="none" strike="noStrike" kern="1200" baseline="0" dirty="0">
                <a:solidFill>
                  <a:schemeClr val="tx1"/>
                </a:solidFill>
                <a:latin typeface="+mn-lt"/>
                <a:ea typeface="+mn-ea"/>
                <a:cs typeface="+mn-cs"/>
              </a:rPr>
              <a:t>Organizations today focus on employees as well as service culture as </a:t>
            </a:r>
            <a:r>
              <a:rPr lang="en-US" altLang="en-US" sz="1200" b="0" i="0" u="none" strike="noStrike" kern="1200" baseline="0" dirty="0" err="1">
                <a:solidFill>
                  <a:schemeClr val="tx1"/>
                </a:solidFill>
                <a:latin typeface="+mn-lt"/>
                <a:ea typeface="+mn-ea"/>
                <a:cs typeface="+mn-cs"/>
              </a:rPr>
              <a:t>thet</a:t>
            </a:r>
            <a:r>
              <a:rPr lang="en-US" altLang="en-US" sz="1200" b="0" i="0" u="none" strike="noStrike" kern="1200" baseline="0" dirty="0">
                <a:solidFill>
                  <a:schemeClr val="tx1"/>
                </a:solidFill>
                <a:latin typeface="+mn-lt"/>
                <a:ea typeface="+mn-ea"/>
                <a:cs typeface="+mn-cs"/>
              </a:rPr>
              <a:t> recognize that this is part of not only their internal but external marketing </a:t>
            </a:r>
            <a:endParaRPr lang="en-US" alt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8778262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a:t>
            </a:r>
            <a:r>
              <a:rPr lang="en-GB" b="0" i="0" dirty="0">
                <a:solidFill>
                  <a:srgbClr val="4D5156"/>
                </a:solidFill>
                <a:effectLst/>
                <a:latin typeface="Google Sans"/>
              </a:rPr>
              <a:t>ployee Engagement: </a:t>
            </a:r>
            <a:r>
              <a:rPr lang="en-GB" b="0" i="0" dirty="0">
                <a:solidFill>
                  <a:srgbClr val="040C28"/>
                </a:solidFill>
                <a:effectLst/>
                <a:latin typeface="Google Sans"/>
              </a:rPr>
              <a:t>Internal marketing can keep employees informed about and supportive of your company</a:t>
            </a:r>
            <a:r>
              <a:rPr lang="en-GB" b="0" i="0" dirty="0">
                <a:solidFill>
                  <a:srgbClr val="4D5156"/>
                </a:solidFill>
                <a:effectLst/>
                <a:latin typeface="Google Sans"/>
              </a:rPr>
              <a:t>. If their jobs have a purpose and they feel like they're a valued part of your organization, they're more likely to be enthusiastic about and devoted to their work.</a:t>
            </a:r>
            <a:endParaRPr lang="en-GB" dirty="0"/>
          </a:p>
        </p:txBody>
      </p:sp>
      <p:sp>
        <p:nvSpPr>
          <p:cNvPr id="4" name="Slide Number Placeholder 3"/>
          <p:cNvSpPr>
            <a:spLocks noGrp="1"/>
          </p:cNvSpPr>
          <p:nvPr>
            <p:ph type="sldNum" sz="quarter" idx="5"/>
          </p:nvPr>
        </p:nvSpPr>
        <p:spPr/>
        <p:txBody>
          <a:bodyPr/>
          <a:lstStyle/>
          <a:p>
            <a:fld id="{CD84D4A9-3F27-4717-B4EA-7C71F7F47BC7}" type="slidenum">
              <a:rPr lang="en-GB" smtClean="0"/>
              <a:t>16</a:t>
            </a:fld>
            <a:endParaRPr lang="en-GB"/>
          </a:p>
        </p:txBody>
      </p:sp>
    </p:spTree>
    <p:extLst>
      <p:ext uri="{BB962C8B-B14F-4D97-AF65-F5344CB8AC3E}">
        <p14:creationId xmlns:p14="http://schemas.microsoft.com/office/powerpoint/2010/main" val="37017184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engagement </a:t>
            </a:r>
          </a:p>
        </p:txBody>
      </p:sp>
      <p:sp>
        <p:nvSpPr>
          <p:cNvPr id="4" name="Slide Number Placeholder 3"/>
          <p:cNvSpPr>
            <a:spLocks noGrp="1"/>
          </p:cNvSpPr>
          <p:nvPr>
            <p:ph type="sldNum" sz="quarter" idx="5"/>
          </p:nvPr>
        </p:nvSpPr>
        <p:spPr/>
        <p:txBody>
          <a:bodyPr/>
          <a:lstStyle/>
          <a:p>
            <a:fld id="{CD84D4A9-3F27-4717-B4EA-7C71F7F47BC7}" type="slidenum">
              <a:rPr lang="en-GB" smtClean="0"/>
              <a:t>17</a:t>
            </a:fld>
            <a:endParaRPr lang="en-GB"/>
          </a:p>
        </p:txBody>
      </p:sp>
    </p:spTree>
    <p:extLst>
      <p:ext uri="{BB962C8B-B14F-4D97-AF65-F5344CB8AC3E}">
        <p14:creationId xmlns:p14="http://schemas.microsoft.com/office/powerpoint/2010/main" val="17984654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empowerment and the guest experience. </a:t>
            </a:r>
          </a:p>
        </p:txBody>
      </p:sp>
      <p:sp>
        <p:nvSpPr>
          <p:cNvPr id="4" name="Slide Number Placeholder 3"/>
          <p:cNvSpPr>
            <a:spLocks noGrp="1"/>
          </p:cNvSpPr>
          <p:nvPr>
            <p:ph type="sldNum" sz="quarter" idx="5"/>
          </p:nvPr>
        </p:nvSpPr>
        <p:spPr/>
        <p:txBody>
          <a:bodyPr/>
          <a:lstStyle/>
          <a:p>
            <a:fld id="{CD84D4A9-3F27-4717-B4EA-7C71F7F47BC7}" type="slidenum">
              <a:rPr lang="en-GB" smtClean="0"/>
              <a:t>21</a:t>
            </a:fld>
            <a:endParaRPr lang="en-GB"/>
          </a:p>
        </p:txBody>
      </p:sp>
    </p:spTree>
    <p:extLst>
      <p:ext uri="{BB962C8B-B14F-4D97-AF65-F5344CB8AC3E}">
        <p14:creationId xmlns:p14="http://schemas.microsoft.com/office/powerpoint/2010/main" val="25825300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38D81C3-C527-485F-BC23-22A13BE38CB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728259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037976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80102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723159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442452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313370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963133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11/14/2023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676971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07052792"/>
      </p:ext>
    </p:extLst>
  </p:cSld>
  <p:clrMap bg1="lt1" tx1="dk1" bg2="lt2" tx2="dk2" accent1="accent1" accent2="accent2" accent3="accent3" accent4="accent4" accent5="accent5" accent6="accent6" hlink="hlink" folHlink="folHlink"/>
  <p:sldLayoutIdLst>
    <p:sldLayoutId id="2147483661" r:id="rId1"/>
    <p:sldLayoutId id="214748366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84875467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3.xml"/><Relationship Id="rId1" Type="http://schemas.openxmlformats.org/officeDocument/2006/relationships/video" Target="https://www.youtube.com/embed/wcLvXLtKQwk?feature=oembed" TargetMode="External"/><Relationship Id="rId5" Type="http://schemas.openxmlformats.org/officeDocument/2006/relationships/image" Target="../media/image4.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7.xml"/><Relationship Id="rId7" Type="http://schemas.openxmlformats.org/officeDocument/2006/relationships/diagramColors" Target="../diagrams/colors1.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hyperlink" Target="https://impact.disney.com/app/uploads/2023/06/2022-CSR-Report.pd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impact.disney.com/workforce/"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video" Target="https://www.youtube.com/embed/bwcyXcOpWVs?start=415&amp;feature=oembed" TargetMode="External"/><Relationship Id="rId4" Type="http://schemas.openxmlformats.org/officeDocument/2006/relationships/image" Target="../media/image13.jpeg"/></Relationships>
</file>

<file path=ppt/slides/_rels/slide22.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3D489CB-C6B5-405F-9A53-6AEBFB07FAA4}"/>
              </a:ext>
            </a:extLst>
          </p:cNvPr>
          <p:cNvSpPr>
            <a:spLocks noGrp="1"/>
          </p:cNvSpPr>
          <p:nvPr>
            <p:ph idx="1"/>
          </p:nvPr>
        </p:nvSpPr>
        <p:spPr>
          <a:xfrm>
            <a:off x="3899790" y="3908981"/>
            <a:ext cx="4535079" cy="3864989"/>
          </a:xfrm>
        </p:spPr>
        <p:txBody>
          <a:bodyPr/>
          <a:lstStyle/>
          <a:p>
            <a:pPr algn="ctr"/>
            <a:r>
              <a:rPr lang="en-GB" sz="4400" dirty="0"/>
              <a:t>Service Culture and Empowerment </a:t>
            </a:r>
          </a:p>
        </p:txBody>
      </p:sp>
    </p:spTree>
    <p:extLst>
      <p:ext uri="{BB962C8B-B14F-4D97-AF65-F5344CB8AC3E}">
        <p14:creationId xmlns:p14="http://schemas.microsoft.com/office/powerpoint/2010/main" val="2217979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B1728B-0330-5CD8-85A4-4AB7F238A2EF}"/>
              </a:ext>
            </a:extLst>
          </p:cNvPr>
          <p:cNvSpPr txBox="1"/>
          <p:nvPr/>
        </p:nvSpPr>
        <p:spPr>
          <a:xfrm>
            <a:off x="321357" y="1233987"/>
            <a:ext cx="6271379" cy="1415772"/>
          </a:xfrm>
          <a:prstGeom prst="rect">
            <a:avLst/>
          </a:prstGeom>
          <a:noFill/>
        </p:spPr>
        <p:txBody>
          <a:bodyPr wrap="square" rtlCol="0">
            <a:spAutoFit/>
          </a:bodyPr>
          <a:lstStyle/>
          <a:p>
            <a:pPr defTabSz="457200"/>
            <a:r>
              <a:rPr lang="en-GB" sz="2800" dirty="0">
                <a:solidFill>
                  <a:prstClr val="white"/>
                </a:solidFill>
                <a:latin typeface="Calibri" panose="020F0502020204030204"/>
              </a:rPr>
              <a:t>Hospitality &amp; Guest Services</a:t>
            </a:r>
          </a:p>
          <a:p>
            <a:pPr defTabSz="457200"/>
            <a:r>
              <a:rPr lang="en-GB" sz="2800" dirty="0">
                <a:solidFill>
                  <a:prstClr val="white"/>
                </a:solidFill>
                <a:latin typeface="Calibri" panose="020F0502020204030204"/>
              </a:rPr>
              <a:t>in the Hotel Industry</a:t>
            </a:r>
          </a:p>
          <a:p>
            <a:pPr defTabSz="457200"/>
            <a:endParaRPr lang="en-GB" sz="3000" dirty="0">
              <a:solidFill>
                <a:prstClr val="white"/>
              </a:solidFill>
              <a:latin typeface="Calibri" panose="020F0502020204030204"/>
            </a:endParaRPr>
          </a:p>
        </p:txBody>
      </p:sp>
      <p:sp>
        <p:nvSpPr>
          <p:cNvPr id="4" name="TextBox 3">
            <a:extLst>
              <a:ext uri="{FF2B5EF4-FFF2-40B4-BE49-F238E27FC236}">
                <a16:creationId xmlns:a16="http://schemas.microsoft.com/office/drawing/2014/main" id="{912A14C3-E225-744C-5B11-38F8562046B5}"/>
              </a:ext>
            </a:extLst>
          </p:cNvPr>
          <p:cNvSpPr txBox="1"/>
          <p:nvPr/>
        </p:nvSpPr>
        <p:spPr>
          <a:xfrm>
            <a:off x="321357" y="2946357"/>
            <a:ext cx="6949952" cy="2554545"/>
          </a:xfrm>
          <a:prstGeom prst="rect">
            <a:avLst/>
          </a:prstGeom>
          <a:noFill/>
        </p:spPr>
        <p:txBody>
          <a:bodyPr wrap="square">
            <a:spAutoFit/>
          </a:bodyPr>
          <a:lstStyle/>
          <a:p>
            <a:pPr defTabSz="457200"/>
            <a:endParaRPr lang="en-GB" sz="2400" dirty="0">
              <a:solidFill>
                <a:prstClr val="white"/>
              </a:solidFill>
              <a:latin typeface="Calibri" panose="020F0502020204030204"/>
            </a:endParaRPr>
          </a:p>
          <a:p>
            <a:pPr defTabSz="457200"/>
            <a:r>
              <a:rPr lang="en-GB" sz="4000" b="1" dirty="0">
                <a:solidFill>
                  <a:prstClr val="white"/>
                </a:solidFill>
                <a:latin typeface="Calibri" panose="020F0502020204030204"/>
              </a:rPr>
              <a:t>CULTURE </a:t>
            </a:r>
          </a:p>
          <a:p>
            <a:pPr defTabSz="457200"/>
            <a:endParaRPr lang="en-GB" sz="2400" dirty="0">
              <a:solidFill>
                <a:prstClr val="white"/>
              </a:solidFill>
              <a:latin typeface="Calibri" panose="020F0502020204030204"/>
            </a:endParaRPr>
          </a:p>
          <a:p>
            <a:pPr defTabSz="457200"/>
            <a:r>
              <a:rPr lang="en-GB" sz="2400" dirty="0">
                <a:solidFill>
                  <a:prstClr val="white"/>
                </a:solidFill>
                <a:latin typeface="Calibri" panose="020F0502020204030204"/>
              </a:rPr>
              <a:t>Developing a service culture, empowerment and  </a:t>
            </a:r>
          </a:p>
          <a:p>
            <a:pPr defTabSz="457200"/>
            <a:r>
              <a:rPr lang="en-GB" sz="2400" dirty="0">
                <a:solidFill>
                  <a:prstClr val="white"/>
                </a:solidFill>
                <a:latin typeface="Calibri" panose="020F0502020204030204"/>
              </a:rPr>
              <a:t>Guest Service Expectations </a:t>
            </a:r>
          </a:p>
          <a:p>
            <a:pPr defTabSz="457200"/>
            <a:endParaRPr lang="en-GB" sz="2400" dirty="0">
              <a:solidFill>
                <a:prstClr val="white"/>
              </a:solidFill>
              <a:latin typeface="Calibri" panose="020F0502020204030204"/>
            </a:endParaRPr>
          </a:p>
        </p:txBody>
      </p:sp>
      <p:sp>
        <p:nvSpPr>
          <p:cNvPr id="3" name="Rectangle 2">
            <a:extLst>
              <a:ext uri="{FF2B5EF4-FFF2-40B4-BE49-F238E27FC236}">
                <a16:creationId xmlns:a16="http://schemas.microsoft.com/office/drawing/2014/main" id="{9BA997D6-1CA6-4458-A81E-189575F0F1F1}"/>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370600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61A9655-F516-49E8-9801-1B3D08EA5239}"/>
              </a:ext>
            </a:extLst>
          </p:cNvPr>
          <p:cNvSpPr>
            <a:spLocks noGrp="1"/>
          </p:cNvSpPr>
          <p:nvPr>
            <p:ph idx="1"/>
          </p:nvPr>
        </p:nvSpPr>
        <p:spPr/>
        <p:txBody>
          <a:bodyPr/>
          <a:lstStyle/>
          <a:p>
            <a:endParaRPr lang="en-GB"/>
          </a:p>
        </p:txBody>
      </p:sp>
      <p:sp>
        <p:nvSpPr>
          <p:cNvPr id="5" name="Content Placeholder 4">
            <a:extLst>
              <a:ext uri="{FF2B5EF4-FFF2-40B4-BE49-F238E27FC236}">
                <a16:creationId xmlns:a16="http://schemas.microsoft.com/office/drawing/2014/main" id="{FFA586FB-54F9-495E-8D3C-5A337D152125}"/>
              </a:ext>
            </a:extLst>
          </p:cNvPr>
          <p:cNvSpPr>
            <a:spLocks noGrp="1"/>
          </p:cNvSpPr>
          <p:nvPr>
            <p:ph idx="10"/>
          </p:nvPr>
        </p:nvSpPr>
        <p:spPr/>
        <p:txBody>
          <a:bodyPr/>
          <a:lstStyle/>
          <a:p>
            <a:endParaRPr lang="en-GB"/>
          </a:p>
        </p:txBody>
      </p:sp>
      <p:pic>
        <p:nvPicPr>
          <p:cNvPr id="7" name="Picture 6">
            <a:extLst>
              <a:ext uri="{FF2B5EF4-FFF2-40B4-BE49-F238E27FC236}">
                <a16:creationId xmlns:a16="http://schemas.microsoft.com/office/drawing/2014/main" id="{7382B7EA-8346-40C4-9ED4-98F7D1B97FAD}"/>
              </a:ext>
            </a:extLst>
          </p:cNvPr>
          <p:cNvPicPr>
            <a:picLocks noChangeAspect="1"/>
          </p:cNvPicPr>
          <p:nvPr/>
        </p:nvPicPr>
        <p:blipFill rotWithShape="1">
          <a:blip r:embed="rId3"/>
          <a:srcRect t="1930"/>
          <a:stretch/>
        </p:blipFill>
        <p:spPr>
          <a:xfrm>
            <a:off x="535215" y="1177636"/>
            <a:ext cx="11213440" cy="4856985"/>
          </a:xfrm>
          <a:prstGeom prst="rect">
            <a:avLst/>
          </a:prstGeom>
        </p:spPr>
      </p:pic>
    </p:spTree>
    <p:extLst>
      <p:ext uri="{BB962C8B-B14F-4D97-AF65-F5344CB8AC3E}">
        <p14:creationId xmlns:p14="http://schemas.microsoft.com/office/powerpoint/2010/main" val="2140414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0" y="228600"/>
            <a:ext cx="8382000" cy="609600"/>
          </a:xfrm>
        </p:spPr>
        <p:txBody>
          <a:bodyPr>
            <a:normAutofit fontScale="90000"/>
          </a:bodyPr>
          <a:lstStyle/>
          <a:p>
            <a:pPr algn="ctr"/>
            <a:r>
              <a:rPr lang="en-US" dirty="0"/>
              <a:t>Topics covered</a:t>
            </a:r>
          </a:p>
        </p:txBody>
      </p:sp>
      <p:sp>
        <p:nvSpPr>
          <p:cNvPr id="4" name="Content Placeholder 3"/>
          <p:cNvSpPr>
            <a:spLocks noGrp="1"/>
          </p:cNvSpPr>
          <p:nvPr>
            <p:ph idx="1"/>
          </p:nvPr>
        </p:nvSpPr>
        <p:spPr>
          <a:xfrm>
            <a:off x="907473" y="1295400"/>
            <a:ext cx="9760527" cy="5334000"/>
          </a:xfrm>
        </p:spPr>
        <p:txBody>
          <a:bodyPr/>
          <a:lstStyle/>
          <a:p>
            <a:pPr lvl="1">
              <a:buFont typeface="Courier New" pitchFamily="49" charset="0"/>
              <a:buChar char="o"/>
            </a:pPr>
            <a:r>
              <a:rPr lang="en-CA" b="0" dirty="0"/>
              <a:t>Culture and corporate culture</a:t>
            </a:r>
          </a:p>
          <a:p>
            <a:pPr lvl="1">
              <a:buFont typeface="Courier New" pitchFamily="49" charset="0"/>
              <a:buChar char="o"/>
            </a:pPr>
            <a:r>
              <a:rPr lang="en-CA" b="0" dirty="0"/>
              <a:t>The link between </a:t>
            </a:r>
            <a:r>
              <a:rPr lang="en-CA" dirty="0"/>
              <a:t>culture and guest service </a:t>
            </a:r>
          </a:p>
          <a:p>
            <a:pPr lvl="1">
              <a:buFont typeface="Courier New" pitchFamily="49" charset="0"/>
              <a:buChar char="o"/>
            </a:pPr>
            <a:r>
              <a:rPr lang="en-CA" b="0" dirty="0"/>
              <a:t>A definition of internal marketing</a:t>
            </a:r>
          </a:p>
          <a:p>
            <a:pPr lvl="1">
              <a:buFont typeface="Courier New" pitchFamily="49" charset="0"/>
              <a:buChar char="o"/>
            </a:pPr>
            <a:r>
              <a:rPr lang="en-CA" b="0" dirty="0"/>
              <a:t>The four-step internal marketing process</a:t>
            </a:r>
          </a:p>
          <a:p>
            <a:pPr lvl="1">
              <a:buFont typeface="Courier New" pitchFamily="49" charset="0"/>
              <a:buChar char="o"/>
            </a:pPr>
            <a:r>
              <a:rPr lang="en-US" b="0" dirty="0"/>
              <a:t>Establishing and maintaining a service culture</a:t>
            </a:r>
          </a:p>
          <a:p>
            <a:pPr lvl="1">
              <a:buFont typeface="Courier New" pitchFamily="49" charset="0"/>
              <a:buChar char="o"/>
            </a:pPr>
            <a:r>
              <a:rPr lang="en-US" b="0" dirty="0"/>
              <a:t>Developing a marketing approach to human resource management</a:t>
            </a:r>
          </a:p>
          <a:p>
            <a:pPr lvl="1">
              <a:buFont typeface="Courier New" pitchFamily="49" charset="0"/>
              <a:buChar char="o"/>
            </a:pPr>
            <a:r>
              <a:rPr lang="en-US" b="0" dirty="0"/>
              <a:t>The importance of disseminating marketing information to employees</a:t>
            </a:r>
          </a:p>
          <a:p>
            <a:pPr lvl="1">
              <a:buFont typeface="Courier New" pitchFamily="49" charset="0"/>
              <a:buChar char="o"/>
            </a:pPr>
            <a:r>
              <a:rPr lang="en-US" b="0" dirty="0"/>
              <a:t>The way to implement a reward and recognition system</a:t>
            </a:r>
          </a:p>
          <a:p>
            <a:pPr lvl="1">
              <a:buFont typeface="Courier New" pitchFamily="49" charset="0"/>
              <a:buChar char="o"/>
            </a:pPr>
            <a:endParaRPr lang="en-CA" b="0" dirty="0"/>
          </a:p>
          <a:p>
            <a:pPr lvl="1">
              <a:buFont typeface="Courier New" pitchFamily="49" charset="0"/>
              <a:buChar char="o"/>
            </a:pPr>
            <a:endParaRPr lang="en-US" b="0" dirty="0"/>
          </a:p>
          <a:p>
            <a:pPr lvl="1">
              <a:buFont typeface="Courier New" pitchFamily="49" charset="0"/>
              <a:buChar char="o"/>
            </a:pPr>
            <a:endParaRPr lang="en-CA" b="0" dirty="0"/>
          </a:p>
          <a:p>
            <a:pPr lvl="1">
              <a:buFont typeface="Courier New" pitchFamily="49" charset="0"/>
              <a:buChar char="o"/>
            </a:pPr>
            <a:endParaRPr lang="en-CA" b="0" dirty="0"/>
          </a:p>
          <a:p>
            <a:pPr lvl="1">
              <a:buFont typeface="Courier New" pitchFamily="49" charset="0"/>
              <a:buChar char="o"/>
            </a:pPr>
            <a:endParaRPr lang="en-CA" b="0" dirty="0"/>
          </a:p>
          <a:p>
            <a:pPr lvl="1">
              <a:buFont typeface="Courier New" pitchFamily="49" charset="0"/>
              <a:buChar char="o"/>
            </a:pPr>
            <a:endParaRPr lang="en-US" b="0" dirty="0"/>
          </a:p>
          <a:p>
            <a:pPr>
              <a:buFont typeface="Courier New" pitchFamily="49" charset="0"/>
              <a:buChar char="o"/>
            </a:pPr>
            <a:endParaRPr lang="en-US" b="0" dirty="0"/>
          </a:p>
        </p:txBody>
      </p:sp>
    </p:spTree>
    <p:extLst>
      <p:ext uri="{BB962C8B-B14F-4D97-AF65-F5344CB8AC3E}">
        <p14:creationId xmlns:p14="http://schemas.microsoft.com/office/powerpoint/2010/main" val="26597622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3F21C-8D85-445E-B02A-E5009004FD1C}"/>
              </a:ext>
            </a:extLst>
          </p:cNvPr>
          <p:cNvSpPr>
            <a:spLocks noGrp="1"/>
          </p:cNvSpPr>
          <p:nvPr>
            <p:ph type="title"/>
          </p:nvPr>
        </p:nvSpPr>
        <p:spPr/>
        <p:txBody>
          <a:bodyPr/>
          <a:lstStyle/>
          <a:p>
            <a:r>
              <a:rPr lang="en-GB" dirty="0"/>
              <a:t>What is culture? </a:t>
            </a:r>
          </a:p>
        </p:txBody>
      </p:sp>
      <p:sp>
        <p:nvSpPr>
          <p:cNvPr id="3" name="Content Placeholder 2">
            <a:extLst>
              <a:ext uri="{FF2B5EF4-FFF2-40B4-BE49-F238E27FC236}">
                <a16:creationId xmlns:a16="http://schemas.microsoft.com/office/drawing/2014/main" id="{7009A79E-0152-4249-97B3-83B8F8560ED9}"/>
              </a:ext>
            </a:extLst>
          </p:cNvPr>
          <p:cNvSpPr>
            <a:spLocks noGrp="1"/>
          </p:cNvSpPr>
          <p:nvPr>
            <p:ph idx="1"/>
          </p:nvPr>
        </p:nvSpPr>
        <p:spPr/>
        <p:txBody>
          <a:bodyPr/>
          <a:lstStyle/>
          <a:p>
            <a:r>
              <a:rPr lang="en-GB" dirty="0"/>
              <a:t>Culture–ways of living, built up by a group of human beings, that are transmitted from one generation to another</a:t>
            </a:r>
          </a:p>
          <a:p>
            <a:r>
              <a:rPr lang="en-GB" dirty="0"/>
              <a:t>Through social institutions---family, educational, religious and business institutions</a:t>
            </a:r>
          </a:p>
          <a:p>
            <a:r>
              <a:rPr lang="en-GB" dirty="0"/>
              <a:t>A society is a group of people who share a common set of values and norms</a:t>
            </a:r>
          </a:p>
          <a:p>
            <a:r>
              <a:rPr lang="en-GB" dirty="0"/>
              <a:t>Culture has both conscious and unconscious values, ideas, attitudes, and symbols</a:t>
            </a:r>
          </a:p>
          <a:p>
            <a:endParaRPr lang="en-GB" dirty="0"/>
          </a:p>
        </p:txBody>
      </p:sp>
    </p:spTree>
    <p:extLst>
      <p:ext uri="{BB962C8B-B14F-4D97-AF65-F5344CB8AC3E}">
        <p14:creationId xmlns:p14="http://schemas.microsoft.com/office/powerpoint/2010/main" val="23317116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743AF-16A0-E9B8-E0D5-862AD73A692E}"/>
              </a:ext>
            </a:extLst>
          </p:cNvPr>
          <p:cNvSpPr>
            <a:spLocks noGrp="1"/>
          </p:cNvSpPr>
          <p:nvPr>
            <p:ph type="title"/>
          </p:nvPr>
        </p:nvSpPr>
        <p:spPr/>
        <p:txBody>
          <a:bodyPr/>
          <a:lstStyle/>
          <a:p>
            <a:r>
              <a:rPr lang="en-GB" dirty="0"/>
              <a:t>Group Discussion</a:t>
            </a:r>
          </a:p>
        </p:txBody>
      </p:sp>
      <p:sp>
        <p:nvSpPr>
          <p:cNvPr id="4" name="Cloud 3">
            <a:extLst>
              <a:ext uri="{FF2B5EF4-FFF2-40B4-BE49-F238E27FC236}">
                <a16:creationId xmlns:a16="http://schemas.microsoft.com/office/drawing/2014/main" id="{E68A2D77-49EC-4BA0-2A9B-CFCA5130A134}"/>
              </a:ext>
            </a:extLst>
          </p:cNvPr>
          <p:cNvSpPr/>
          <p:nvPr/>
        </p:nvSpPr>
        <p:spPr>
          <a:xfrm>
            <a:off x="4560850" y="665922"/>
            <a:ext cx="3877472" cy="2379077"/>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What is culture?</a:t>
            </a:r>
          </a:p>
        </p:txBody>
      </p:sp>
      <p:sp>
        <p:nvSpPr>
          <p:cNvPr id="5" name="Cloud 4">
            <a:extLst>
              <a:ext uri="{FF2B5EF4-FFF2-40B4-BE49-F238E27FC236}">
                <a16:creationId xmlns:a16="http://schemas.microsoft.com/office/drawing/2014/main" id="{D13C3033-D341-4962-82D7-D2FCAADBC823}"/>
              </a:ext>
            </a:extLst>
          </p:cNvPr>
          <p:cNvSpPr/>
          <p:nvPr/>
        </p:nvSpPr>
        <p:spPr>
          <a:xfrm>
            <a:off x="1174192" y="3174208"/>
            <a:ext cx="3576712" cy="2501454"/>
          </a:xfrm>
          <a:prstGeom prst="cloud">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What is corporate culture?</a:t>
            </a:r>
          </a:p>
        </p:txBody>
      </p:sp>
      <p:sp>
        <p:nvSpPr>
          <p:cNvPr id="6" name="Cloud 5">
            <a:extLst>
              <a:ext uri="{FF2B5EF4-FFF2-40B4-BE49-F238E27FC236}">
                <a16:creationId xmlns:a16="http://schemas.microsoft.com/office/drawing/2014/main" id="{CCE43A72-733F-8B31-F9BF-DD8EF889CA4E}"/>
              </a:ext>
            </a:extLst>
          </p:cNvPr>
          <p:cNvSpPr/>
          <p:nvPr/>
        </p:nvSpPr>
        <p:spPr>
          <a:xfrm>
            <a:off x="7245626" y="3174208"/>
            <a:ext cx="4218637" cy="2379077"/>
          </a:xfrm>
          <a:prstGeom prst="cloud">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What is service culture?</a:t>
            </a:r>
          </a:p>
        </p:txBody>
      </p:sp>
      <p:sp>
        <p:nvSpPr>
          <p:cNvPr id="3" name="Rectangle 2">
            <a:extLst>
              <a:ext uri="{FF2B5EF4-FFF2-40B4-BE49-F238E27FC236}">
                <a16:creationId xmlns:a16="http://schemas.microsoft.com/office/drawing/2014/main" id="{8F3F2827-136A-435B-A6F5-251D6DF9F45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178663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FD76D-9D2F-EBCE-62FD-593E48630DE6}"/>
              </a:ext>
            </a:extLst>
          </p:cNvPr>
          <p:cNvSpPr>
            <a:spLocks noGrp="1"/>
          </p:cNvSpPr>
          <p:nvPr>
            <p:ph type="title"/>
          </p:nvPr>
        </p:nvSpPr>
        <p:spPr>
          <a:xfrm>
            <a:off x="238353" y="0"/>
            <a:ext cx="10515600" cy="1325563"/>
          </a:xfrm>
        </p:spPr>
        <p:txBody>
          <a:bodyPr/>
          <a:lstStyle/>
          <a:p>
            <a:r>
              <a:rPr lang="en-GB" dirty="0"/>
              <a:t>What is corporate culture?</a:t>
            </a:r>
          </a:p>
        </p:txBody>
      </p:sp>
      <p:pic>
        <p:nvPicPr>
          <p:cNvPr id="4" name="Online Media 3" title="What is Corporate Culture? The Importance of a Positive Corporate Culture">
            <a:hlinkClick r:id="" action="ppaction://media"/>
            <a:extLst>
              <a:ext uri="{FF2B5EF4-FFF2-40B4-BE49-F238E27FC236}">
                <a16:creationId xmlns:a16="http://schemas.microsoft.com/office/drawing/2014/main" id="{FD43DD12-9DB4-0F9D-2626-AA0D45C0731B}"/>
              </a:ext>
            </a:extLst>
          </p:cNvPr>
          <p:cNvPicPr>
            <a:picLocks noRot="1" noChangeAspect="1"/>
          </p:cNvPicPr>
          <p:nvPr>
            <a:videoFile r:link="rId1"/>
          </p:nvPr>
        </p:nvPicPr>
        <p:blipFill>
          <a:blip r:embed="rId5"/>
          <a:stretch>
            <a:fillRect/>
          </a:stretch>
        </p:blipFill>
        <p:spPr>
          <a:xfrm>
            <a:off x="1819180" y="1091821"/>
            <a:ext cx="8130038" cy="4593472"/>
          </a:xfrm>
          <a:prstGeom prst="rect">
            <a:avLst/>
          </a:prstGeom>
        </p:spPr>
      </p:pic>
      <p:sp>
        <p:nvSpPr>
          <p:cNvPr id="3" name="Rectangle 2">
            <a:extLst>
              <a:ext uri="{FF2B5EF4-FFF2-40B4-BE49-F238E27FC236}">
                <a16:creationId xmlns:a16="http://schemas.microsoft.com/office/drawing/2014/main" id="{DAA7D3E8-F48A-49D7-BD21-57C5D5AB7B8A}"/>
              </a:ext>
            </a:extLst>
          </p:cNvPr>
          <p:cNvSpPr/>
          <p:nvPr>
            <p:custDataLst>
              <p:tags r:id="rId2"/>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905730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691D4-552A-CA75-DA5B-6FCB85BAD85B}"/>
              </a:ext>
            </a:extLst>
          </p:cNvPr>
          <p:cNvSpPr>
            <a:spLocks noGrp="1"/>
          </p:cNvSpPr>
          <p:nvPr>
            <p:ph type="title"/>
          </p:nvPr>
        </p:nvSpPr>
        <p:spPr/>
        <p:txBody>
          <a:bodyPr/>
          <a:lstStyle/>
          <a:p>
            <a:pPr algn="ctr"/>
            <a:r>
              <a:rPr lang="en-GB" sz="3200" b="1" dirty="0"/>
              <a:t>Corporate Culture</a:t>
            </a:r>
          </a:p>
        </p:txBody>
      </p:sp>
      <p:graphicFrame>
        <p:nvGraphicFramePr>
          <p:cNvPr id="5" name="Content Placeholder 2">
            <a:extLst>
              <a:ext uri="{FF2B5EF4-FFF2-40B4-BE49-F238E27FC236}">
                <a16:creationId xmlns:a16="http://schemas.microsoft.com/office/drawing/2014/main" id="{860DD47B-E8C2-BC63-83C6-596BC155E995}"/>
              </a:ext>
            </a:extLst>
          </p:cNvPr>
          <p:cNvGraphicFramePr>
            <a:graphicFrameLocks noGrp="1"/>
          </p:cNvGraphicFramePr>
          <p:nvPr>
            <p:ph idx="1"/>
          </p:nvPr>
        </p:nvGraphicFramePr>
        <p:xfrm>
          <a:off x="2152650" y="993913"/>
          <a:ext cx="7886700" cy="48318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2">
            <a:extLst>
              <a:ext uri="{FF2B5EF4-FFF2-40B4-BE49-F238E27FC236}">
                <a16:creationId xmlns:a16="http://schemas.microsoft.com/office/drawing/2014/main" id="{2E3A41F2-F596-4CBB-B278-A2B5B71EDEEB}"/>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188681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50669" y="152990"/>
            <a:ext cx="7114010" cy="5897901"/>
          </a:xfrm>
          <a:prstGeom prst="rect">
            <a:avLst/>
          </a:prstGeom>
        </p:spPr>
      </p:pic>
    </p:spTree>
    <p:extLst>
      <p:ext uri="{BB962C8B-B14F-4D97-AF65-F5344CB8AC3E}">
        <p14:creationId xmlns:p14="http://schemas.microsoft.com/office/powerpoint/2010/main" val="39542657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The Importance of Culture Fit For Sourcing the Perfect Candidate">
            <a:extLst>
              <a:ext uri="{FF2B5EF4-FFF2-40B4-BE49-F238E27FC236}">
                <a16:creationId xmlns:a16="http://schemas.microsoft.com/office/drawing/2014/main" id="{3C8A6C68-D78B-4255-ACE7-66DEA6CE76D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415459" y="95795"/>
            <a:ext cx="7582501" cy="5857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65253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2"/>
          <p:cNvSpPr txBox="1">
            <a:spLocks noChangeArrowheads="1"/>
          </p:cNvSpPr>
          <p:nvPr/>
        </p:nvSpPr>
        <p:spPr>
          <a:xfrm>
            <a:off x="746012" y="232468"/>
            <a:ext cx="8472725" cy="1143000"/>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defRPr/>
            </a:pPr>
            <a:r>
              <a:rPr lang="en-US" sz="3200" kern="0" dirty="0"/>
              <a:t>Characteristic features of a healthy </a:t>
            </a:r>
            <a:r>
              <a:rPr lang="en-US" sz="3200" kern="0" dirty="0" err="1"/>
              <a:t>organisational</a:t>
            </a:r>
            <a:r>
              <a:rPr lang="en-US" sz="3200" kern="0" dirty="0"/>
              <a:t> climate</a:t>
            </a:r>
            <a:endParaRPr lang="en-US" sz="3200" kern="0" dirty="0">
              <a:latin typeface="Arial"/>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31860" y="1330211"/>
            <a:ext cx="6245475" cy="4197577"/>
          </a:xfrm>
          <a:prstGeom prst="rect">
            <a:avLst/>
          </a:prstGeom>
        </p:spPr>
      </p:pic>
      <p:sp>
        <p:nvSpPr>
          <p:cNvPr id="3" name="TextBox 2">
            <a:extLst>
              <a:ext uri="{FF2B5EF4-FFF2-40B4-BE49-F238E27FC236}">
                <a16:creationId xmlns:a16="http://schemas.microsoft.com/office/drawing/2014/main" id="{8FDA0ADB-3458-4DE2-9168-F74F10094D8E}"/>
              </a:ext>
            </a:extLst>
          </p:cNvPr>
          <p:cNvSpPr txBox="1"/>
          <p:nvPr/>
        </p:nvSpPr>
        <p:spPr>
          <a:xfrm>
            <a:off x="9144000" y="4579315"/>
            <a:ext cx="2838298" cy="646331"/>
          </a:xfrm>
          <a:prstGeom prst="rect">
            <a:avLst/>
          </a:prstGeom>
          <a:noFill/>
        </p:spPr>
        <p:txBody>
          <a:bodyPr wrap="square" rtlCol="0">
            <a:spAutoFit/>
          </a:bodyPr>
          <a:lstStyle/>
          <a:p>
            <a:r>
              <a:rPr lang="en-GB" b="1" dirty="0">
                <a:solidFill>
                  <a:srgbClr val="FF0000"/>
                </a:solidFill>
              </a:rPr>
              <a:t>How does this impacts on  guest services ……?</a:t>
            </a:r>
          </a:p>
        </p:txBody>
      </p:sp>
    </p:spTree>
    <p:extLst>
      <p:ext uri="{BB962C8B-B14F-4D97-AF65-F5344CB8AC3E}">
        <p14:creationId xmlns:p14="http://schemas.microsoft.com/office/powerpoint/2010/main" val="21895587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hild in a dress and fireworks&#10;&#10;Description automatically generated">
            <a:extLst>
              <a:ext uri="{FF2B5EF4-FFF2-40B4-BE49-F238E27FC236}">
                <a16:creationId xmlns:a16="http://schemas.microsoft.com/office/drawing/2014/main" id="{C29AA337-3AAD-4D42-B54C-14BC9D2A6A0B}"/>
              </a:ext>
            </a:extLst>
          </p:cNvPr>
          <p:cNvPicPr>
            <a:picLocks noChangeAspect="1"/>
          </p:cNvPicPr>
          <p:nvPr/>
        </p:nvPicPr>
        <p:blipFill rotWithShape="1">
          <a:blip r:embed="rId3"/>
          <a:srcRect r="2712" b="1"/>
          <a:stretch/>
        </p:blipFill>
        <p:spPr>
          <a:xfrm>
            <a:off x="134279" y="175575"/>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0D8983-3494-49AF-8DE7-B121D6D2ECC5}"/>
              </a:ext>
            </a:extLst>
          </p:cNvPr>
          <p:cNvSpPr>
            <a:spLocks noGrp="1"/>
          </p:cNvSpPr>
          <p:nvPr>
            <p:ph type="title"/>
          </p:nvPr>
        </p:nvSpPr>
        <p:spPr>
          <a:xfrm>
            <a:off x="7531610" y="365125"/>
            <a:ext cx="3822189" cy="1899912"/>
          </a:xfrm>
        </p:spPr>
        <p:txBody>
          <a:bodyPr>
            <a:normAutofit/>
          </a:bodyPr>
          <a:lstStyle/>
          <a:p>
            <a:r>
              <a:rPr lang="en-GB" sz="4000" dirty="0"/>
              <a:t>CSR and culture </a:t>
            </a:r>
          </a:p>
        </p:txBody>
      </p:sp>
      <p:sp>
        <p:nvSpPr>
          <p:cNvPr id="3" name="Content Placeholder 2">
            <a:extLst>
              <a:ext uri="{FF2B5EF4-FFF2-40B4-BE49-F238E27FC236}">
                <a16:creationId xmlns:a16="http://schemas.microsoft.com/office/drawing/2014/main" id="{5DA2F6F5-BBA7-49EA-A00F-74F1D0AC459A}"/>
              </a:ext>
            </a:extLst>
          </p:cNvPr>
          <p:cNvSpPr>
            <a:spLocks noGrp="1"/>
          </p:cNvSpPr>
          <p:nvPr>
            <p:ph idx="1"/>
          </p:nvPr>
        </p:nvSpPr>
        <p:spPr>
          <a:xfrm>
            <a:off x="7531610" y="2061125"/>
            <a:ext cx="3822189" cy="3742762"/>
          </a:xfrm>
        </p:spPr>
        <p:txBody>
          <a:bodyPr>
            <a:normAutofit lnSpcReduction="10000"/>
          </a:bodyPr>
          <a:lstStyle/>
          <a:p>
            <a:r>
              <a:rPr lang="en-GB" sz="1800" dirty="0">
                <a:hlinkClick r:id="rId4"/>
              </a:rPr>
              <a:t>The Walt Disney Company: 2022 Corporate Social Responsibility Report</a:t>
            </a:r>
            <a:endParaRPr lang="en-GB" sz="1800" dirty="0"/>
          </a:p>
          <a:p>
            <a:r>
              <a:rPr lang="en-GB" sz="2000" dirty="0"/>
              <a:t>Take a 20 minutes to look through this CSR report</a:t>
            </a:r>
          </a:p>
          <a:p>
            <a:r>
              <a:rPr lang="en-GB" sz="2000" dirty="0"/>
              <a:t>How does the CSR policy contribute to the Disney’s exceptional service culture?</a:t>
            </a:r>
          </a:p>
          <a:p>
            <a:r>
              <a:rPr lang="en-GB" sz="2000" dirty="0"/>
              <a:t>What key areas can you see documented that support this service culture and why?</a:t>
            </a:r>
          </a:p>
          <a:p>
            <a:r>
              <a:rPr lang="en-GB" sz="2000" dirty="0"/>
              <a:t>Why is a CSR policy important for an organisation? </a:t>
            </a:r>
          </a:p>
          <a:p>
            <a:endParaRPr lang="en-GB" sz="2000" dirty="0"/>
          </a:p>
        </p:txBody>
      </p:sp>
    </p:spTree>
    <p:extLst>
      <p:ext uri="{BB962C8B-B14F-4D97-AF65-F5344CB8AC3E}">
        <p14:creationId xmlns:p14="http://schemas.microsoft.com/office/powerpoint/2010/main" val="22967360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FB52B-9340-4CA0-AF9D-121A7C55A76D}"/>
              </a:ext>
            </a:extLst>
          </p:cNvPr>
          <p:cNvSpPr>
            <a:spLocks noGrp="1"/>
          </p:cNvSpPr>
          <p:nvPr>
            <p:ph type="title"/>
          </p:nvPr>
        </p:nvSpPr>
        <p:spPr/>
        <p:txBody>
          <a:bodyPr/>
          <a:lstStyle/>
          <a:p>
            <a:r>
              <a:rPr lang="en-GB" dirty="0"/>
              <a:t>Service Culture </a:t>
            </a:r>
          </a:p>
        </p:txBody>
      </p:sp>
      <p:sp>
        <p:nvSpPr>
          <p:cNvPr id="3" name="Content Placeholder 2">
            <a:extLst>
              <a:ext uri="{FF2B5EF4-FFF2-40B4-BE49-F238E27FC236}">
                <a16:creationId xmlns:a16="http://schemas.microsoft.com/office/drawing/2014/main" id="{BACE4429-21AF-44AF-9144-5BCDBE6196AF}"/>
              </a:ext>
            </a:extLst>
          </p:cNvPr>
          <p:cNvSpPr>
            <a:spLocks noGrp="1"/>
          </p:cNvSpPr>
          <p:nvPr>
            <p:ph idx="1"/>
          </p:nvPr>
        </p:nvSpPr>
        <p:spPr/>
        <p:txBody>
          <a:bodyPr/>
          <a:lstStyle/>
          <a:p>
            <a:r>
              <a:rPr lang="en-GB" dirty="0"/>
              <a:t>Happy employees</a:t>
            </a:r>
          </a:p>
          <a:p>
            <a:r>
              <a:rPr lang="en-GB" dirty="0"/>
              <a:t>Diversity and inclusion</a:t>
            </a:r>
          </a:p>
          <a:p>
            <a:r>
              <a:rPr lang="en-GB" dirty="0"/>
              <a:t>Investing in people</a:t>
            </a:r>
          </a:p>
          <a:p>
            <a:r>
              <a:rPr lang="en-GB" dirty="0"/>
              <a:t>Service culture </a:t>
            </a:r>
          </a:p>
          <a:p>
            <a:r>
              <a:rPr lang="en-GB" dirty="0"/>
              <a:t>Impact on Guest services? </a:t>
            </a:r>
          </a:p>
          <a:p>
            <a:endParaRPr lang="en-GB" dirty="0"/>
          </a:p>
          <a:p>
            <a:r>
              <a:rPr lang="en-GB" dirty="0">
                <a:hlinkClick r:id="rId2"/>
              </a:rPr>
              <a:t>Workforce - Disney Social Responsibility</a:t>
            </a:r>
            <a:endParaRPr lang="en-GB" dirty="0"/>
          </a:p>
        </p:txBody>
      </p:sp>
      <p:pic>
        <p:nvPicPr>
          <p:cNvPr id="5" name="Picture 4">
            <a:extLst>
              <a:ext uri="{FF2B5EF4-FFF2-40B4-BE49-F238E27FC236}">
                <a16:creationId xmlns:a16="http://schemas.microsoft.com/office/drawing/2014/main" id="{EC9A668F-6407-4D41-A1E3-F69186707CDC}"/>
              </a:ext>
            </a:extLst>
          </p:cNvPr>
          <p:cNvPicPr>
            <a:picLocks noChangeAspect="1"/>
          </p:cNvPicPr>
          <p:nvPr/>
        </p:nvPicPr>
        <p:blipFill>
          <a:blip r:embed="rId3"/>
          <a:stretch>
            <a:fillRect/>
          </a:stretch>
        </p:blipFill>
        <p:spPr>
          <a:xfrm>
            <a:off x="7261153" y="538063"/>
            <a:ext cx="4301653" cy="4229879"/>
          </a:xfrm>
          <a:prstGeom prst="rect">
            <a:avLst/>
          </a:prstGeom>
        </p:spPr>
      </p:pic>
    </p:spTree>
    <p:extLst>
      <p:ext uri="{BB962C8B-B14F-4D97-AF65-F5344CB8AC3E}">
        <p14:creationId xmlns:p14="http://schemas.microsoft.com/office/powerpoint/2010/main" val="23957178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26387" y="228601"/>
            <a:ext cx="7615123" cy="5815067"/>
          </a:xfrm>
          <a:prstGeom prst="rect">
            <a:avLst/>
          </a:prstGeom>
        </p:spPr>
      </p:pic>
      <p:sp>
        <p:nvSpPr>
          <p:cNvPr id="3" name="Rectangle 2"/>
          <p:cNvSpPr/>
          <p:nvPr/>
        </p:nvSpPr>
        <p:spPr>
          <a:xfrm>
            <a:off x="1892808" y="6109156"/>
            <a:ext cx="7976616" cy="215444"/>
          </a:xfrm>
          <a:prstGeom prst="rect">
            <a:avLst/>
          </a:prstGeom>
        </p:spPr>
        <p:txBody>
          <a:bodyPr wrap="square">
            <a:spAutoFit/>
          </a:bodyPr>
          <a:lstStyle/>
          <a:p>
            <a:r>
              <a:rPr lang="en-US" sz="800" i="1" dirty="0"/>
              <a:t>Source</a:t>
            </a:r>
            <a:r>
              <a:rPr lang="en-US" sz="800" dirty="0"/>
              <a:t>: https://www.redcarnationhotels.com/about/core-values. Used by permission from Red Carnation Hotels.</a:t>
            </a:r>
            <a:endParaRPr lang="en-IN" dirty="0"/>
          </a:p>
        </p:txBody>
      </p:sp>
    </p:spTree>
    <p:extLst>
      <p:ext uri="{BB962C8B-B14F-4D97-AF65-F5344CB8AC3E}">
        <p14:creationId xmlns:p14="http://schemas.microsoft.com/office/powerpoint/2010/main" val="18215120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0" y="304800"/>
            <a:ext cx="6858000" cy="609600"/>
          </a:xfrm>
        </p:spPr>
        <p:txBody>
          <a:bodyPr>
            <a:normAutofit fontScale="90000"/>
          </a:bodyPr>
          <a:lstStyle/>
          <a:p>
            <a:pPr algn="ctr"/>
            <a:r>
              <a:rPr lang="en-US" dirty="0"/>
              <a:t>‘At Your Service’ Spotlight: </a:t>
            </a:r>
            <a:br>
              <a:rPr lang="en-US" dirty="0"/>
            </a:br>
            <a:r>
              <a:rPr lang="en-US" sz="2800" dirty="0"/>
              <a:t>Four Seasons Hotels and Resorts</a:t>
            </a:r>
          </a:p>
        </p:txBody>
      </p:sp>
      <p:sp>
        <p:nvSpPr>
          <p:cNvPr id="4" name="Rectangle 3"/>
          <p:cNvSpPr/>
          <p:nvPr/>
        </p:nvSpPr>
        <p:spPr>
          <a:xfrm>
            <a:off x="307068" y="914400"/>
            <a:ext cx="10110132" cy="5309146"/>
          </a:xfrm>
          <a:prstGeom prst="rect">
            <a:avLst/>
          </a:prstGeom>
        </p:spPr>
        <p:txBody>
          <a:bodyPr wrap="square">
            <a:spAutoFit/>
          </a:bodyPr>
          <a:lstStyle/>
          <a:p>
            <a:pPr marL="0" marR="0" lvl="0" indent="0" algn="ctr" defTabSz="914400" rtl="0" eaLnBrk="1" fontAlgn="auto" latinLnBrk="0" hangingPunct="1">
              <a:lnSpc>
                <a:spcPct val="100000"/>
              </a:lnSpc>
              <a:spcBef>
                <a:spcPts val="1200"/>
              </a:spcBef>
              <a:spcAft>
                <a:spcPts val="0"/>
              </a:spcAft>
              <a:buClrTx/>
              <a:buSzTx/>
              <a:buFontTx/>
              <a:buNone/>
              <a:tabLst/>
              <a:defRPr/>
            </a:pPr>
            <a:r>
              <a:rPr kumimoji="0" lang="en-US" sz="2000" b="0" i="1" u="none" strike="noStrike" kern="1200" cap="none" spc="0" normalizeH="0" baseline="0" noProof="0" dirty="0">
                <a:ln>
                  <a:noFill/>
                </a:ln>
                <a:solidFill>
                  <a:prstClr val="black"/>
                </a:solidFill>
                <a:effectLst/>
                <a:uLnTx/>
                <a:uFillTx/>
                <a:latin typeface="Calibri" panose="020F0502020204030204"/>
                <a:ea typeface="+mn-ea"/>
                <a:cs typeface="+mn-cs"/>
              </a:rPr>
              <a:t>The Golden Rule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60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Focus on managing mid-sized luxury hotels</a:t>
            </a:r>
          </a:p>
          <a:p>
            <a:pPr marL="0" marR="0" lvl="0" indent="0" algn="l" defTabSz="914400" rtl="0" eaLnBrk="1" fontAlgn="auto" latinLnBrk="0" hangingPunct="1">
              <a:lnSpc>
                <a:spcPct val="100000"/>
              </a:lnSpc>
              <a:spcBef>
                <a:spcPts val="60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Service more important than fixtures and fittings </a:t>
            </a:r>
          </a:p>
          <a:p>
            <a:pPr marL="742950" marR="0" lvl="1" indent="-28575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Value-added extras</a:t>
            </a:r>
          </a:p>
          <a:p>
            <a:pPr marL="0" marR="0" lvl="0" indent="0" algn="l" defTabSz="914400" rtl="0" eaLnBrk="1" fontAlgn="auto" latinLnBrk="0" hangingPunct="1">
              <a:lnSpc>
                <a:spcPct val="100000"/>
              </a:lnSpc>
              <a:spcBef>
                <a:spcPts val="60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External quality control audits </a:t>
            </a:r>
          </a:p>
          <a:p>
            <a:pPr marL="742950" marR="0" lvl="1" indent="-28575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300 operating standards </a:t>
            </a:r>
          </a:p>
          <a:p>
            <a:pPr marL="0" marR="0" lvl="0" indent="0" algn="l" defTabSz="914400" rtl="0" eaLnBrk="1" fontAlgn="auto" latinLnBrk="0" hangingPunct="1">
              <a:lnSpc>
                <a:spcPct val="100000"/>
              </a:lnSpc>
              <a:spcBef>
                <a:spcPts val="60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Strong internal service culture</a:t>
            </a:r>
          </a:p>
          <a:p>
            <a:pPr marL="742950" marR="0" lvl="1" indent="-28575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Staff recruitment, perks, awards and internal promotion</a:t>
            </a:r>
          </a:p>
          <a:p>
            <a:pPr marL="0" marR="0" lvl="0" indent="0" algn="l" defTabSz="914400" rtl="0" eaLnBrk="1" fontAlgn="auto" latinLnBrk="0" hangingPunct="1">
              <a:lnSpc>
                <a:spcPct val="100000"/>
              </a:lnSpc>
              <a:spcBef>
                <a:spcPts val="60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Customer base </a:t>
            </a:r>
          </a:p>
          <a:p>
            <a:pPr marL="746125" marR="0" lvl="0" indent="-288925"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Repeat guests, willing to pay, recommend to friends</a:t>
            </a:r>
          </a:p>
          <a:p>
            <a:pPr marL="0" marR="0" lvl="0" indent="0" algn="l" defTabSz="914400" rtl="0" eaLnBrk="1" fontAlgn="auto" latinLnBrk="0" hangingPunct="1">
              <a:lnSpc>
                <a:spcPct val="100000"/>
              </a:lnSpc>
              <a:spcBef>
                <a:spcPts val="60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Recognition and Awards</a:t>
            </a:r>
          </a:p>
          <a:p>
            <a:pPr marL="746125" marR="0" lvl="0" indent="-34925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Five Diamond Award, Fortune’s Hall of Fame,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09560" y="1210564"/>
            <a:ext cx="2707640" cy="3056636"/>
          </a:xfrm>
          <a:prstGeom prst="rect">
            <a:avLst/>
          </a:prstGeom>
        </p:spPr>
      </p:pic>
      <p:sp>
        <p:nvSpPr>
          <p:cNvPr id="6" name="TextBox 5">
            <a:extLst>
              <a:ext uri="{FF2B5EF4-FFF2-40B4-BE49-F238E27FC236}">
                <a16:creationId xmlns:a16="http://schemas.microsoft.com/office/drawing/2014/main" id="{825C0BFC-6BD7-45F9-9079-7FCF0E32275C}"/>
              </a:ext>
            </a:extLst>
          </p:cNvPr>
          <p:cNvSpPr txBox="1"/>
          <p:nvPr/>
        </p:nvSpPr>
        <p:spPr>
          <a:xfrm>
            <a:off x="2640067" y="5871589"/>
            <a:ext cx="6096000"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chemeClr val="bg1"/>
                </a:solidFill>
                <a:effectLst/>
                <a:uLnTx/>
                <a:uFillTx/>
                <a:latin typeface="Calibri" panose="020F0502020204030204"/>
                <a:ea typeface="+mn-ea"/>
                <a:cs typeface="+mn-cs"/>
              </a:rPr>
              <a:t>Great Place to Work® Award, Robb Report ‘most exclusive brands of all time’</a:t>
            </a:r>
          </a:p>
        </p:txBody>
      </p:sp>
    </p:spTree>
    <p:extLst>
      <p:ext uri="{BB962C8B-B14F-4D97-AF65-F5344CB8AC3E}">
        <p14:creationId xmlns:p14="http://schemas.microsoft.com/office/powerpoint/2010/main" val="6732442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2200" y="228600"/>
            <a:ext cx="8305800" cy="609600"/>
          </a:xfrm>
        </p:spPr>
        <p:txBody>
          <a:bodyPr>
            <a:normAutofit fontScale="90000"/>
          </a:bodyPr>
          <a:lstStyle/>
          <a:p>
            <a:pPr algn="ctr"/>
            <a:r>
              <a:rPr lang="en-US" dirty="0"/>
              <a:t>Internal marketing </a:t>
            </a:r>
          </a:p>
        </p:txBody>
      </p:sp>
      <p:sp>
        <p:nvSpPr>
          <p:cNvPr id="4" name="Rectangle 3"/>
          <p:cNvSpPr/>
          <p:nvPr/>
        </p:nvSpPr>
        <p:spPr>
          <a:xfrm>
            <a:off x="846679" y="838200"/>
            <a:ext cx="10972800" cy="547842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…marketing aimed internally at a company’s own employees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Enables employees to deliver brand promise and satisfy guests</a:t>
            </a:r>
          </a:p>
          <a:p>
            <a:pPr marL="285750" marR="0" lvl="0" indent="-28575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Ensure consistently high service</a:t>
            </a:r>
          </a:p>
          <a:p>
            <a:pPr marL="285750" marR="0" lvl="0" indent="-28575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Four-step process: </a:t>
            </a:r>
          </a:p>
          <a:p>
            <a:pPr marL="742950" marR="0" lvl="1" indent="-28575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Establish a service culture</a:t>
            </a:r>
          </a:p>
          <a:p>
            <a:pPr marL="742950" marR="0" lvl="1" indent="-28575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Develop a marketing approach to human resource management</a:t>
            </a:r>
          </a:p>
          <a:p>
            <a:pPr marL="742950" marR="0" lvl="1" indent="-28575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Disseminate marketing information </a:t>
            </a:r>
          </a:p>
          <a:p>
            <a:pPr marL="742950" marR="0" lvl="1" indent="-28575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Implement reward and recognition system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Too few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organisations</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apply the concept </a:t>
            </a:r>
          </a:p>
          <a:p>
            <a:pPr marL="285750" marR="0" lvl="0" indent="-28575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Corporate distraction (boost revenues, cut costs)</a:t>
            </a:r>
          </a:p>
          <a:p>
            <a:pPr marL="285750" marR="0" lvl="0" indent="-28575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But growing awareness that internal marketing will lead to profits</a:t>
            </a:r>
          </a:p>
          <a:p>
            <a:pPr marL="285750" marR="0" lvl="0" indent="-285750" algn="l" defTabSz="914400" rtl="0" eaLnBrk="1" fontAlgn="auto" latinLnBrk="0" hangingPunct="1">
              <a:lnSpc>
                <a:spcPct val="100000"/>
              </a:lnSpc>
              <a:spcBef>
                <a:spcPts val="0"/>
              </a:spcBef>
              <a:spcAft>
                <a:spcPts val="0"/>
              </a:spcAft>
              <a:buClrTx/>
              <a:buSzTx/>
              <a:buFont typeface="Courier New" pitchFamily="49" charset="0"/>
              <a:buChar char="o"/>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03584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2286000" y="457200"/>
            <a:ext cx="8382000" cy="609600"/>
          </a:xfrm>
        </p:spPr>
        <p:txBody>
          <a:bodyPr>
            <a:normAutofit fontScale="90000"/>
          </a:bodyPr>
          <a:lstStyle/>
          <a:p>
            <a:pPr algn="ctr"/>
            <a:r>
              <a:rPr lang="en-CA" dirty="0"/>
              <a:t>Link between internal marketing </a:t>
            </a:r>
            <a:br>
              <a:rPr lang="en-CA" dirty="0"/>
            </a:br>
            <a:r>
              <a:rPr lang="en-CA" dirty="0"/>
              <a:t>and profits</a:t>
            </a:r>
            <a:endParaRPr lang="en-US" sz="2800" dirty="0"/>
          </a:p>
        </p:txBody>
      </p:sp>
      <p:pic>
        <p:nvPicPr>
          <p:cNvPr id="2052"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8873" y="1066800"/>
            <a:ext cx="10834253" cy="333529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3" name="Rectangle 2"/>
          <p:cNvSpPr/>
          <p:nvPr/>
        </p:nvSpPr>
        <p:spPr>
          <a:xfrm>
            <a:off x="9752749" y="4248203"/>
            <a:ext cx="915251"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rPr>
              <a:t>Figure 4.1</a:t>
            </a:r>
          </a:p>
        </p:txBody>
      </p:sp>
    </p:spTree>
    <p:extLst>
      <p:ext uri="{BB962C8B-B14F-4D97-AF65-F5344CB8AC3E}">
        <p14:creationId xmlns:p14="http://schemas.microsoft.com/office/powerpoint/2010/main" val="14324913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4100" y="228600"/>
            <a:ext cx="8343900" cy="609600"/>
          </a:xfrm>
        </p:spPr>
        <p:txBody>
          <a:bodyPr>
            <a:normAutofit fontScale="90000"/>
          </a:bodyPr>
          <a:lstStyle/>
          <a:p>
            <a:pPr algn="ctr"/>
            <a:r>
              <a:rPr lang="en-US" dirty="0"/>
              <a:t>Establishment of a service culture </a:t>
            </a:r>
          </a:p>
        </p:txBody>
      </p:sp>
      <p:sp>
        <p:nvSpPr>
          <p:cNvPr id="4" name="Rectangle 3"/>
          <p:cNvSpPr/>
          <p:nvPr/>
        </p:nvSpPr>
        <p:spPr>
          <a:xfrm>
            <a:off x="2621280" y="1143000"/>
            <a:ext cx="7696200" cy="3939540"/>
          </a:xfrm>
          <a:prstGeom prst="rect">
            <a:avLst/>
          </a:prstGeom>
        </p:spPr>
        <p:txBody>
          <a:bodyPr wrap="square">
            <a:spAutoFit/>
          </a:bodyPr>
          <a:lstStyle/>
          <a:p>
            <a:pPr marL="342900" marR="0" lvl="0" indent="-342900" algn="l" defTabSz="914400" rtl="0" eaLnBrk="1" fontAlgn="auto" latinLnBrk="0" hangingPunct="1">
              <a:lnSpc>
                <a:spcPct val="100000"/>
              </a:lnSpc>
              <a:spcBef>
                <a:spcPts val="0"/>
              </a:spcBef>
              <a:spcAft>
                <a:spcPts val="600"/>
              </a:spcAft>
              <a:buClrTx/>
              <a:buSzTx/>
              <a:buFont typeface="Courier New" pitchFamily="49" charset="0"/>
              <a:buChar char="o"/>
              <a:tabLst/>
              <a:defRPr/>
            </a:pP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rPr>
              <a:t>Organisational</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culture </a:t>
            </a:r>
          </a:p>
          <a:p>
            <a:pPr marL="800100" marR="0" lvl="1" indent="-34290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Formal and informal guidelines, actually activities</a:t>
            </a:r>
          </a:p>
          <a:p>
            <a:pPr marL="800100" marR="0" lvl="1" indent="-34290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Shared values and beliefs, </a:t>
            </a: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rPr>
              <a:t>behavioural</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norms</a:t>
            </a:r>
          </a:p>
          <a:p>
            <a:pPr marL="800100" marR="0" lvl="1" indent="-34290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Individuals understanding of </a:t>
            </a: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rPr>
              <a:t>organisational</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functions </a:t>
            </a:r>
          </a:p>
          <a:p>
            <a:pPr marL="342900" marR="0" lvl="0" indent="-342900" algn="l" defTabSz="914400" rtl="0" eaLnBrk="1" fontAlgn="auto" latinLnBrk="0" hangingPunct="1">
              <a:lnSpc>
                <a:spcPct val="100000"/>
              </a:lnSpc>
              <a:spcBef>
                <a:spcPts val="0"/>
              </a:spcBef>
              <a:spcAft>
                <a:spcPts val="600"/>
              </a:spcAft>
              <a:buClrTx/>
              <a:buSzTx/>
              <a:buFont typeface="Arial" pitchFamily="34" charset="0"/>
              <a:buChar char="•"/>
              <a:tabLst/>
              <a:defRPr/>
            </a:pP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Tx/>
              <a:buFont typeface="Courier New" pitchFamily="49" charset="0"/>
              <a:buChar char="o"/>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Marketing culture </a:t>
            </a:r>
          </a:p>
          <a:p>
            <a:pPr marL="800100" marR="0" lvl="1" indent="-34290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Unwritten policies and guidelines and behavioral norms </a:t>
            </a:r>
          </a:p>
          <a:p>
            <a:pPr marL="800100" marR="0" lvl="1" indent="-34290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Defines importance of marketing, manner of execution</a:t>
            </a:r>
          </a:p>
          <a:p>
            <a:pPr marL="800100" marR="0" lvl="1" indent="-34290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Particularly important for service </a:t>
            </a: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rPr>
              <a:t>organisations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800100" marR="0" lvl="1" indent="-34290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Strong link between type of marketing culture and profits</a:t>
            </a:r>
          </a:p>
          <a:p>
            <a:pPr marL="800100" marR="0" lvl="1" indent="-342900" algn="l" defTabSz="914400" rtl="0" eaLnBrk="1" fontAlgn="auto" latinLnBrk="0" hangingPunct="1">
              <a:lnSpc>
                <a:spcPct val="100000"/>
              </a:lnSpc>
              <a:spcBef>
                <a:spcPts val="0"/>
              </a:spcBef>
              <a:spcAft>
                <a:spcPts val="600"/>
              </a:spcAft>
              <a:buClrTx/>
              <a:buSzTx/>
              <a:buFont typeface="Courier New" pitchFamily="49" charset="0"/>
              <a:buChar char="o"/>
              <a:tabLst/>
              <a:defRPr/>
            </a:pP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68082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07920" y="228600"/>
            <a:ext cx="8229600" cy="609600"/>
          </a:xfrm>
        </p:spPr>
        <p:txBody>
          <a:bodyPr>
            <a:normAutofit fontScale="90000"/>
          </a:bodyPr>
          <a:lstStyle/>
          <a:p>
            <a:pPr algn="ctr"/>
            <a:r>
              <a:rPr lang="en-US" dirty="0"/>
              <a:t>Service culture</a:t>
            </a:r>
          </a:p>
        </p:txBody>
      </p:sp>
      <p:sp>
        <p:nvSpPr>
          <p:cNvPr id="5" name="Rectangle 4"/>
          <p:cNvSpPr/>
          <p:nvPr/>
        </p:nvSpPr>
        <p:spPr>
          <a:xfrm>
            <a:off x="2453640" y="1143001"/>
            <a:ext cx="8229600" cy="5293757"/>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a culture that supports customer service through policies, </a:t>
            </a:r>
            <a:b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procedures, reward systems, and actions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Culture must support customer service </a:t>
            </a:r>
          </a:p>
          <a:p>
            <a:pPr marL="285750" marR="0" lvl="0" indent="-28575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Leaders crucial for transmitting, preserving culture </a:t>
            </a:r>
          </a:p>
          <a:p>
            <a:pPr marL="285750" marR="0" lvl="0" indent="-28575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Commitment from management </a:t>
            </a:r>
          </a:p>
          <a:p>
            <a:pPr marL="742950" marR="0" lvl="1" indent="-28575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Positive attitude toward customers and employees</a:t>
            </a:r>
          </a:p>
          <a:p>
            <a:pPr marL="742950" marR="0" lvl="1" indent="-28575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Time and money transmitting value system </a:t>
            </a:r>
          </a:p>
          <a:p>
            <a:pPr marL="742950" marR="0" lvl="1" indent="-28575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Properly trained employees respond appropriately</a:t>
            </a:r>
          </a:p>
          <a:p>
            <a:pPr marL="742950" marR="0" lvl="1" indent="-28575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Empowered to do so by the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organisation</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85750" marR="0" lvl="0" indent="-285750" algn="l" defTabSz="914400" rtl="0" eaLnBrk="1" fontAlgn="auto" latinLnBrk="0" hangingPunct="1">
              <a:lnSpc>
                <a:spcPct val="100000"/>
              </a:lnSpc>
              <a:spcBef>
                <a:spcPts val="0"/>
              </a:spcBef>
              <a:spcAft>
                <a:spcPts val="0"/>
              </a:spcAft>
              <a:buClrTx/>
              <a:buSzTx/>
              <a:buFont typeface="Courier New" pitchFamily="49" charset="0"/>
              <a:buChar char="o"/>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Establishing a service culture may have regional characteristics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39431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3160" y="228600"/>
            <a:ext cx="8229600" cy="609600"/>
          </a:xfrm>
        </p:spPr>
        <p:txBody>
          <a:bodyPr>
            <a:normAutofit fontScale="90000"/>
          </a:bodyPr>
          <a:lstStyle/>
          <a:p>
            <a:pPr algn="ctr"/>
            <a:r>
              <a:rPr lang="en-US" dirty="0"/>
              <a:t>The importance of empowerment</a:t>
            </a:r>
          </a:p>
        </p:txBody>
      </p:sp>
      <p:sp>
        <p:nvSpPr>
          <p:cNvPr id="4" name="Rectangle 3"/>
          <p:cNvSpPr/>
          <p:nvPr/>
        </p:nvSpPr>
        <p:spPr>
          <a:xfrm>
            <a:off x="353292" y="865909"/>
            <a:ext cx="10730345" cy="5586145"/>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….the act of giving employees the authority to identify and solve guest problems or complaints on the spot, and to make improvements in the work processes when necessary</a:t>
            </a:r>
          </a:p>
          <a:p>
            <a:pPr marL="285750" marR="0" lvl="0" indent="-285750" algn="l" defTabSz="914400" rtl="0" eaLnBrk="1" fontAlgn="auto" latinLnBrk="0" hangingPunct="1">
              <a:lnSpc>
                <a:spcPct val="100000"/>
              </a:lnSpc>
              <a:spcBef>
                <a:spcPts val="0"/>
              </a:spcBef>
              <a:spcAft>
                <a:spcPts val="0"/>
              </a:spcAft>
              <a:buClrTx/>
              <a:buSzTx/>
              <a:buFont typeface="Courier New" pitchFamily="49" charset="0"/>
              <a:buChar char="o"/>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Impacts customer perceptions of service quality </a:t>
            </a:r>
          </a:p>
          <a:p>
            <a:pPr marL="342900" marR="0" lvl="0" indent="-34290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Essential aspect of internal marketing</a:t>
            </a:r>
          </a:p>
          <a:p>
            <a:pPr marL="342900" marR="0" lvl="0" indent="-34290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Involves </a:t>
            </a: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rPr>
              <a:t>decentralised</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decision-making</a:t>
            </a:r>
          </a:p>
          <a:p>
            <a:pPr marL="800100" marR="0" lvl="1" indent="-342900" algn="l" defTabSz="914400" rtl="0" eaLnBrk="1" fontAlgn="auto" latinLnBrk="0" hangingPunct="1">
              <a:lnSpc>
                <a:spcPct val="100000"/>
              </a:lnSpc>
              <a:spcBef>
                <a:spcPts val="60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Demonstrated trust, respect for employees’ judgment</a:t>
            </a:r>
          </a:p>
          <a:p>
            <a:pPr marL="342900" marR="0" lvl="0" indent="-34290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rPr>
              <a:t>Gronroos’s</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(1990) interactive marketing concept</a:t>
            </a:r>
          </a:p>
          <a:p>
            <a:pPr marL="800100" marR="0" lvl="1" indent="-34290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Empowered front-line employees</a:t>
            </a:r>
          </a:p>
          <a:p>
            <a:pPr marL="800100" marR="0" lvl="1" indent="-342900" algn="l" defTabSz="914400" rtl="0" eaLnBrk="1" fontAlgn="auto" latinLnBrk="0" hangingPunct="1">
              <a:lnSpc>
                <a:spcPct val="100000"/>
              </a:lnSpc>
              <a:spcBef>
                <a:spcPts val="60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Control over task performance </a:t>
            </a:r>
          </a:p>
          <a:p>
            <a:pPr marL="342900" marR="0" lvl="0" indent="-34290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Contingent on variability of customer needs, task complexity</a:t>
            </a:r>
          </a:p>
          <a:p>
            <a:pPr marL="342900" marR="0" lvl="0" indent="-34290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Not suited to all employees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67898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9F4E0-6FEE-42E6-9983-7E92ECC28D26}"/>
              </a:ext>
            </a:extLst>
          </p:cNvPr>
          <p:cNvSpPr>
            <a:spLocks noGrp="1"/>
          </p:cNvSpPr>
          <p:nvPr>
            <p:ph type="title"/>
          </p:nvPr>
        </p:nvSpPr>
        <p:spPr/>
        <p:txBody>
          <a:bodyPr/>
          <a:lstStyle/>
          <a:p>
            <a:r>
              <a:rPr lang="en-GB" b="1" i="0" dirty="0">
                <a:solidFill>
                  <a:srgbClr val="0F0F0F"/>
                </a:solidFill>
                <a:effectLst/>
                <a:latin typeface="YouTube Sans"/>
              </a:rPr>
              <a:t>The Secret Ingredients of Great Hospitality</a:t>
            </a:r>
            <a:br>
              <a:rPr lang="en-GB" b="1" i="0" dirty="0">
                <a:solidFill>
                  <a:srgbClr val="0F0F0F"/>
                </a:solidFill>
                <a:effectLst/>
                <a:latin typeface="YouTube Sans"/>
              </a:rPr>
            </a:br>
            <a:endParaRPr lang="en-GB" dirty="0"/>
          </a:p>
        </p:txBody>
      </p:sp>
      <p:pic>
        <p:nvPicPr>
          <p:cNvPr id="4" name="Online Media 3" title="The Secret Ingredients of Great Hospitality | Will Guidara | TED">
            <a:hlinkClick r:id="" action="ppaction://media"/>
            <a:extLst>
              <a:ext uri="{FF2B5EF4-FFF2-40B4-BE49-F238E27FC236}">
                <a16:creationId xmlns:a16="http://schemas.microsoft.com/office/drawing/2014/main" id="{BF8C17EB-5C97-4299-83C5-8754602111C7}"/>
              </a:ext>
            </a:extLst>
          </p:cNvPr>
          <p:cNvPicPr>
            <a:picLocks noGrp="1" noRot="1" noChangeAspect="1"/>
          </p:cNvPicPr>
          <p:nvPr>
            <p:ph idx="1"/>
            <a:videoFile r:link="rId1"/>
          </p:nvPr>
        </p:nvPicPr>
        <p:blipFill>
          <a:blip r:embed="rId4"/>
          <a:stretch>
            <a:fillRect/>
          </a:stretch>
        </p:blipFill>
        <p:spPr>
          <a:xfrm>
            <a:off x="1284348" y="1179646"/>
            <a:ext cx="9213802" cy="4941476"/>
          </a:xfrm>
          <a:prstGeom prst="rect">
            <a:avLst/>
          </a:prstGeom>
        </p:spPr>
      </p:pic>
    </p:spTree>
    <p:extLst>
      <p:ext uri="{BB962C8B-B14F-4D97-AF65-F5344CB8AC3E}">
        <p14:creationId xmlns:p14="http://schemas.microsoft.com/office/powerpoint/2010/main" val="20232614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362199" y="457200"/>
            <a:ext cx="8305800" cy="609600"/>
          </a:xfrm>
        </p:spPr>
        <p:txBody>
          <a:bodyPr>
            <a:normAutofit fontScale="90000"/>
          </a:bodyPr>
          <a:lstStyle/>
          <a:p>
            <a:pPr algn="ctr"/>
            <a:r>
              <a:rPr lang="en-US" dirty="0"/>
              <a:t>Empowerment and disempowerment:  tourism and hospitality operations</a:t>
            </a:r>
          </a:p>
        </p:txBody>
      </p:sp>
      <p:pic>
        <p:nvPicPr>
          <p:cNvPr id="3075"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9804"/>
          <a:stretch/>
        </p:blipFill>
        <p:spPr bwMode="auto">
          <a:xfrm>
            <a:off x="2514600" y="1676400"/>
            <a:ext cx="8001001" cy="309611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Rectangle 3"/>
          <p:cNvSpPr/>
          <p:nvPr/>
        </p:nvSpPr>
        <p:spPr>
          <a:xfrm>
            <a:off x="2514599" y="4587850"/>
            <a:ext cx="4148572"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Table 4.1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(Source: based on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Lashley</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1995)</a:t>
            </a:r>
          </a:p>
        </p:txBody>
      </p:sp>
    </p:spTree>
    <p:extLst>
      <p:ext uri="{BB962C8B-B14F-4D97-AF65-F5344CB8AC3E}">
        <p14:creationId xmlns:p14="http://schemas.microsoft.com/office/powerpoint/2010/main" val="696596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533400"/>
            <a:ext cx="8229600" cy="609600"/>
          </a:xfrm>
        </p:spPr>
        <p:txBody>
          <a:bodyPr>
            <a:normAutofit fontScale="90000"/>
          </a:bodyPr>
          <a:lstStyle/>
          <a:p>
            <a:pPr algn="ctr"/>
            <a:r>
              <a:rPr lang="en-US" dirty="0"/>
              <a:t>Marketing approach to human resource management</a:t>
            </a:r>
          </a:p>
        </p:txBody>
      </p:sp>
      <p:sp>
        <p:nvSpPr>
          <p:cNvPr id="4" name="Rectangle 3"/>
          <p:cNvSpPr/>
          <p:nvPr/>
        </p:nvSpPr>
        <p:spPr>
          <a:xfrm>
            <a:off x="2667000" y="1524000"/>
            <a:ext cx="8001000" cy="4601260"/>
          </a:xfrm>
          <a:prstGeom prst="rect">
            <a:avLst/>
          </a:prstGeom>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Courier New" pitchFamily="49" charset="0"/>
              <a:buChar char="o"/>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Involves the use of marketing techniques to attract and retain good employees</a:t>
            </a:r>
          </a:p>
          <a:p>
            <a:pPr marL="800100" marR="0" lvl="1" indent="-34290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Thinking creatively attracting qualified employees</a:t>
            </a:r>
          </a:p>
          <a:p>
            <a:pPr marL="800100" marR="0" lvl="1" indent="-34290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Understanding the employee market</a:t>
            </a:r>
          </a:p>
          <a:p>
            <a:pPr marL="800100" marR="0" lvl="1" indent="-342900" algn="l" defTabSz="914400" rtl="0" eaLnBrk="1" fontAlgn="auto" latinLnBrk="0" hangingPunct="1">
              <a:lnSpc>
                <a:spcPct val="100000"/>
              </a:lnSpc>
              <a:spcBef>
                <a:spcPts val="60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Building a positive company image</a:t>
            </a:r>
          </a:p>
          <a:p>
            <a:pPr marL="342900" marR="0" lvl="0" indent="-34290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Assist with employee motivation, incentives, training </a:t>
            </a:r>
          </a:p>
          <a:p>
            <a:pPr marL="800100" marR="0" lvl="1" indent="-34290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Changing behaviors difficult, costly post-recruitment</a:t>
            </a:r>
          </a:p>
          <a:p>
            <a:pPr marL="800100" marR="0" lvl="2" indent="-34290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Right type of training can reduce ambiguity, and improve service delivery</a:t>
            </a:r>
          </a:p>
          <a:p>
            <a:pPr marL="342900" marR="0" lvl="0" indent="-34290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Continuous training can improve morale and reduce turnover </a:t>
            </a:r>
          </a:p>
          <a:p>
            <a:pPr marL="800100" marR="0" lvl="1" indent="-34290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Hospitality industry turnover double that of other industries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472930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533400"/>
            <a:ext cx="8229600" cy="609600"/>
          </a:xfrm>
        </p:spPr>
        <p:txBody>
          <a:bodyPr>
            <a:normAutofit fontScale="90000"/>
          </a:bodyPr>
          <a:lstStyle/>
          <a:p>
            <a:pPr algn="ctr"/>
            <a:r>
              <a:rPr lang="en-US" dirty="0"/>
              <a:t>Developing employee pride</a:t>
            </a:r>
          </a:p>
        </p:txBody>
      </p:sp>
      <p:sp>
        <p:nvSpPr>
          <p:cNvPr id="4" name="Rectangle 3"/>
          <p:cNvSpPr/>
          <p:nvPr/>
        </p:nvSpPr>
        <p:spPr>
          <a:xfrm>
            <a:off x="2667000" y="1524001"/>
            <a:ext cx="8001000" cy="3170099"/>
          </a:xfrm>
          <a:prstGeom prst="rect">
            <a:avLst/>
          </a:prstGeom>
        </p:spPr>
        <p:txBody>
          <a:bodyPr wrap="square">
            <a:spAutoFit/>
          </a:bodyPr>
          <a:lstStyle/>
          <a:p>
            <a:pPr marL="342900" marR="0" lvl="0" indent="-34290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Pride motivates people to excel </a:t>
            </a:r>
          </a:p>
          <a:p>
            <a:pPr marL="800100" marR="0" lvl="1" indent="-34290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More effective than money or position </a:t>
            </a:r>
          </a:p>
          <a:p>
            <a:pPr marL="342900" marR="0" lvl="0" indent="-34290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Pride builders accomplish this by </a:t>
            </a:r>
          </a:p>
          <a:p>
            <a:pPr marL="800100" marR="0" lvl="1" indent="-34290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Setting aspirations that touch emotions</a:t>
            </a:r>
          </a:p>
          <a:p>
            <a:pPr marL="800100" marR="0" lvl="1" indent="-34290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Pursuing a meaningful purpose</a:t>
            </a:r>
          </a:p>
          <a:p>
            <a:pPr marL="800100" marR="0" lvl="1" indent="-34290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Cultivating personal relationships of respect</a:t>
            </a:r>
          </a:p>
          <a:p>
            <a:pPr marL="800100" marR="0" lvl="1" indent="-34290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Becoming a person of high character</a:t>
            </a:r>
          </a:p>
          <a:p>
            <a:pPr marL="800100" marR="0" lvl="1" indent="-34290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Injecting humor along the way</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89008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304800"/>
            <a:ext cx="8991600" cy="609600"/>
          </a:xfrm>
        </p:spPr>
        <p:txBody>
          <a:bodyPr>
            <a:normAutofit fontScale="90000"/>
          </a:bodyPr>
          <a:lstStyle/>
          <a:p>
            <a:pPr algn="ctr"/>
            <a:r>
              <a:rPr lang="en-US" dirty="0"/>
              <a:t>Snapshot: </a:t>
            </a:r>
            <a:br>
              <a:rPr lang="en-US" dirty="0"/>
            </a:br>
            <a:r>
              <a:rPr lang="en-US" sz="2800" dirty="0"/>
              <a:t>WestJet : Fostering a caring culture</a:t>
            </a:r>
          </a:p>
        </p:txBody>
      </p:sp>
      <p:sp>
        <p:nvSpPr>
          <p:cNvPr id="3" name="Rectangle 2"/>
          <p:cNvSpPr/>
          <p:nvPr/>
        </p:nvSpPr>
        <p:spPr>
          <a:xfrm>
            <a:off x="318655" y="1327826"/>
            <a:ext cx="10273145" cy="5539979"/>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Canada’s Most Admired Corporate Culture</a:t>
            </a:r>
            <a:endParaRPr kumimoji="0" lang="en-CA" sz="18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Courier New" pitchFamily="49" charset="0"/>
              <a:buChar char="o"/>
              <a:tabLst/>
              <a:defRPr/>
            </a:pPr>
            <a:endParaRPr kumimoji="0" lang="en-CA"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Airline loved by consumers, media and travel trade</a:t>
            </a:r>
          </a:p>
          <a:p>
            <a:pPr marL="285750" marR="0" lvl="0" indent="-28575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Pride in product intrinsic to WestJet’s success</a:t>
            </a:r>
          </a:p>
          <a:p>
            <a:pPr marL="285750" marR="0" lvl="0" indent="-28575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Internal service as important as external service </a:t>
            </a:r>
          </a:p>
          <a:p>
            <a:pPr marL="742950" marR="0" lvl="1"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Employee empowerment fundamental for spontaneity</a:t>
            </a:r>
          </a:p>
          <a:p>
            <a:pPr marL="742950" marR="0" lvl="1"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CA" sz="1800" b="0" i="0" u="none" strike="noStrike" kern="1200" cap="none" spc="0" normalizeH="0" baseline="0" noProof="0" dirty="0">
                <a:ln>
                  <a:noFill/>
                </a:ln>
                <a:solidFill>
                  <a:prstClr val="black"/>
                </a:solidFill>
                <a:effectLst/>
                <a:uLnTx/>
                <a:uFillTx/>
                <a:latin typeface="Calibri" panose="020F0502020204030204"/>
                <a:ea typeface="+mn-ea"/>
                <a:cs typeface="+mn-cs"/>
              </a:rPr>
              <a:t>4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Kudos program  </a:t>
            </a:r>
          </a:p>
          <a:p>
            <a:pPr marL="742950" marR="0" lvl="1"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CARE department – Create A Remarkable Experience</a:t>
            </a:r>
          </a:p>
          <a:p>
            <a:pPr marL="742950" marR="0" lvl="1"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Sense of ownership, profit sharing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Hire for attitude and train for skill</a:t>
            </a:r>
          </a:p>
          <a:p>
            <a:pPr marL="285750" marR="0" lvl="0" indent="-2857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Consistently profitable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742950" marR="0" lvl="1" indent="-2857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39891" y="2237509"/>
            <a:ext cx="3505200" cy="2514600"/>
          </a:xfrm>
          <a:prstGeom prst="rect">
            <a:avLst/>
          </a:prstGeom>
        </p:spPr>
      </p:pic>
    </p:spTree>
    <p:extLst>
      <p:ext uri="{BB962C8B-B14F-4D97-AF65-F5344CB8AC3E}">
        <p14:creationId xmlns:p14="http://schemas.microsoft.com/office/powerpoint/2010/main" val="28282475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2200" y="381000"/>
            <a:ext cx="8305800" cy="609600"/>
          </a:xfrm>
        </p:spPr>
        <p:txBody>
          <a:bodyPr>
            <a:normAutofit fontScale="90000"/>
          </a:bodyPr>
          <a:lstStyle/>
          <a:p>
            <a:pPr algn="ctr"/>
            <a:r>
              <a:rPr lang="en-US" dirty="0"/>
              <a:t>Dissemination of marketing information to employees</a:t>
            </a:r>
          </a:p>
        </p:txBody>
      </p:sp>
      <p:sp>
        <p:nvSpPr>
          <p:cNvPr id="4" name="Rectangle 3"/>
          <p:cNvSpPr/>
          <p:nvPr/>
        </p:nvSpPr>
        <p:spPr>
          <a:xfrm>
            <a:off x="2819400" y="1447800"/>
            <a:ext cx="7701116" cy="4093428"/>
          </a:xfrm>
          <a:prstGeom prst="rect">
            <a:avLst/>
          </a:prstGeom>
        </p:spPr>
        <p:txBody>
          <a:bodyPr wrap="square">
            <a:spAutoFit/>
          </a:bodyPr>
          <a:lstStyle/>
          <a:p>
            <a:pPr marL="342900" marR="0" lvl="0" indent="-34290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Frequency, quality, accuracy of communication </a:t>
            </a:r>
          </a:p>
          <a:p>
            <a:pPr marL="800100" marR="0" lvl="1" indent="-34290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Moderates ambiguity </a:t>
            </a:r>
          </a:p>
          <a:p>
            <a:pPr marL="800100" marR="0" lvl="1" indent="-342900" algn="l" defTabSz="914400" rtl="0" eaLnBrk="1" fontAlgn="auto" latinLnBrk="0" hangingPunct="1">
              <a:lnSpc>
                <a:spcPct val="100000"/>
              </a:lnSpc>
              <a:spcBef>
                <a:spcPts val="600"/>
              </a:spcBef>
              <a:spcAft>
                <a:spcPts val="60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Increases job satisfaction</a:t>
            </a:r>
          </a:p>
          <a:p>
            <a:pPr marL="342900" marR="0" lvl="0" indent="-34290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Communication mechanisms</a:t>
            </a:r>
          </a:p>
          <a:p>
            <a:pPr marL="800100" marR="0" lvl="1" indent="-34290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One-to-one </a:t>
            </a:r>
          </a:p>
          <a:p>
            <a:pPr marL="800100" marR="0" lvl="1" indent="-34290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Company meetings</a:t>
            </a:r>
          </a:p>
          <a:p>
            <a:pPr marL="800100" marR="0" lvl="1" indent="-34290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Training sessions</a:t>
            </a:r>
          </a:p>
          <a:p>
            <a:pPr marL="800100" marR="0" lvl="1" indent="-34290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Newsletters, emails, reports, Videos</a:t>
            </a:r>
          </a:p>
          <a:p>
            <a:pPr marL="800100" marR="0" lvl="1" indent="-34290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Social media</a:t>
            </a:r>
          </a:p>
          <a:p>
            <a:pPr marL="800100" marR="0" lvl="1" indent="-34290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Blogs</a:t>
            </a:r>
          </a:p>
        </p:txBody>
      </p:sp>
    </p:spTree>
    <p:extLst>
      <p:ext uri="{BB962C8B-B14F-4D97-AF65-F5344CB8AC3E}">
        <p14:creationId xmlns:p14="http://schemas.microsoft.com/office/powerpoint/2010/main" val="10938569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9239" y="381000"/>
            <a:ext cx="8099322" cy="609600"/>
          </a:xfrm>
        </p:spPr>
        <p:txBody>
          <a:bodyPr>
            <a:normAutofit fontScale="90000"/>
          </a:bodyPr>
          <a:lstStyle/>
          <a:p>
            <a:pPr algn="ctr"/>
            <a:r>
              <a:rPr lang="en-US" dirty="0"/>
              <a:t>Employee exclusion from </a:t>
            </a:r>
            <a:br>
              <a:rPr lang="en-US" dirty="0"/>
            </a:br>
            <a:r>
              <a:rPr lang="en-US" dirty="0"/>
              <a:t>the communication cycle </a:t>
            </a:r>
          </a:p>
        </p:txBody>
      </p:sp>
      <p:sp>
        <p:nvSpPr>
          <p:cNvPr id="4" name="Rectangle 3"/>
          <p:cNvSpPr/>
          <p:nvPr/>
        </p:nvSpPr>
        <p:spPr>
          <a:xfrm>
            <a:off x="831272" y="1179523"/>
            <a:ext cx="10529455" cy="567847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Many companies exclude customer-contact employees from communication cycle</a:t>
            </a:r>
          </a:p>
          <a:p>
            <a:pPr marL="285750" marR="0" lvl="0" indent="-28575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Managers or supervisors fail to convey information </a:t>
            </a:r>
          </a:p>
          <a:p>
            <a:pPr marL="285750" marR="0" lvl="0" indent="-28575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Frontline employees should be informed of</a:t>
            </a:r>
          </a:p>
          <a:p>
            <a:pPr marL="800100" marR="0" lvl="1" indent="-34290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Promotions and new products </a:t>
            </a:r>
          </a:p>
          <a:p>
            <a:pPr marL="800100" marR="0" lvl="1" indent="-34290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Changes in the service delivery processes </a:t>
            </a:r>
          </a:p>
          <a:p>
            <a:pPr marL="800100" marR="0" lvl="1" indent="-342900" algn="l" defTabSz="914400" rtl="0" eaLnBrk="1" fontAlgn="auto" latinLnBrk="0" hangingPunct="1">
              <a:lnSpc>
                <a:spcPct val="100000"/>
              </a:lnSpc>
              <a:spcBef>
                <a:spcPts val="0"/>
              </a:spcBef>
              <a:spcAft>
                <a:spcPts val="600"/>
              </a:spcAft>
              <a:buClrTx/>
              <a:buSzTx/>
              <a:buFont typeface="Arial"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Action steps in marketing plan </a:t>
            </a:r>
          </a:p>
          <a:p>
            <a:pPr marL="285750" marR="0" lvl="0" indent="-285750" algn="l" defTabSz="914400" rtl="0" eaLnBrk="1" fontAlgn="auto" latinLnBrk="0" hangingPunct="1">
              <a:lnSpc>
                <a:spcPct val="100000"/>
              </a:lnSpc>
              <a:spcBef>
                <a:spcPts val="1200"/>
              </a:spcBef>
              <a:spcAft>
                <a:spcPts val="0"/>
              </a:spcAft>
              <a:buClrTx/>
              <a:buSzTx/>
              <a:buFont typeface="Courier New" pitchFamily="49" charset="0"/>
              <a:buChar char="o"/>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Poor internal communication a service quality risk</a:t>
            </a:r>
          </a:p>
          <a:p>
            <a:pPr marL="800100" marR="0" lvl="1" indent="-34290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Customer-contact employees not able to deliver advertising promises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60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600"/>
              </a:spcBef>
              <a:spcAft>
                <a:spcPts val="60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81569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3484" y="152400"/>
            <a:ext cx="8234516" cy="838200"/>
          </a:xfrm>
        </p:spPr>
        <p:txBody>
          <a:bodyPr>
            <a:normAutofit fontScale="90000"/>
          </a:bodyPr>
          <a:lstStyle/>
          <a:p>
            <a:pPr algn="ctr"/>
            <a:r>
              <a:rPr lang="en-US" dirty="0"/>
              <a:t>Implementation of reward </a:t>
            </a:r>
            <a:br>
              <a:rPr lang="en-US" dirty="0"/>
            </a:br>
            <a:r>
              <a:rPr lang="en-US" dirty="0"/>
              <a:t>and recognition systems</a:t>
            </a:r>
          </a:p>
        </p:txBody>
      </p:sp>
      <p:sp>
        <p:nvSpPr>
          <p:cNvPr id="4" name="Rectangle 3"/>
          <p:cNvSpPr/>
          <p:nvPr/>
        </p:nvSpPr>
        <p:spPr>
          <a:xfrm>
            <a:off x="1052945" y="1219201"/>
            <a:ext cx="7176656" cy="5001369"/>
          </a:xfrm>
          <a:prstGeom prst="rect">
            <a:avLst/>
          </a:prstGeom>
        </p:spPr>
        <p:txBody>
          <a:bodyPr wrap="square">
            <a:spAutoFit/>
          </a:bodyPr>
          <a:lstStyle/>
          <a:p>
            <a:pPr marL="285750" marR="0" lvl="0" indent="-285750" algn="l" defTabSz="914400" rtl="0" eaLnBrk="1" fontAlgn="auto" latinLnBrk="0" hangingPunct="1">
              <a:lnSpc>
                <a:spcPct val="100000"/>
              </a:lnSpc>
              <a:spcBef>
                <a:spcPts val="600"/>
              </a:spcBef>
              <a:spcAft>
                <a:spcPts val="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Employees should be made to feel happy and proud of their jobs </a:t>
            </a:r>
          </a:p>
          <a:p>
            <a:pPr marL="742950" marR="0" lvl="1" indent="-28575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Canadian survey - being made to feel valued important motivator</a:t>
            </a:r>
          </a:p>
          <a:p>
            <a:pPr marL="285750" marR="0" lvl="0" indent="-285750" algn="l" defTabSz="914400" rtl="0" eaLnBrk="1" fontAlgn="auto" latinLnBrk="0" hangingPunct="1">
              <a:lnSpc>
                <a:spcPct val="100000"/>
              </a:lnSpc>
              <a:spcBef>
                <a:spcPts val="600"/>
              </a:spcBef>
              <a:spcAft>
                <a:spcPts val="0"/>
              </a:spcAft>
              <a:buClrTx/>
              <a:buSzTx/>
              <a:buFont typeface="Courier New" pitchFamily="49" charset="0"/>
              <a:buChar char="o"/>
              <a:tabLst/>
              <a:defRPr/>
            </a:pP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Organisations</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should</a:t>
            </a:r>
          </a:p>
          <a:p>
            <a:pPr marL="742950" marR="0" lvl="1" indent="-28575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Communicate performance objectives </a:t>
            </a:r>
          </a:p>
          <a:p>
            <a:pPr marL="742950" marR="0" lvl="1" indent="-28575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Provide relevant training</a:t>
            </a:r>
          </a:p>
          <a:p>
            <a:pPr marL="742950" marR="0" lvl="1" indent="-28575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Provide feedback</a:t>
            </a:r>
          </a:p>
          <a:p>
            <a:pPr marL="742950" marR="0" lvl="1" indent="-285750" algn="l" defTabSz="914400" rtl="0" eaLnBrk="1" fontAlgn="auto" latinLnBrk="0" hangingPunct="1">
              <a:lnSpc>
                <a:spcPct val="100000"/>
              </a:lnSpc>
              <a:spcBef>
                <a:spcPts val="600"/>
              </a:spcBef>
              <a:spcAft>
                <a:spcPts val="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Provide recognition (non-cash rewards) </a:t>
            </a:r>
          </a:p>
          <a:p>
            <a:pPr marL="742950" marR="0" lvl="1" indent="-285750" algn="l" defTabSz="914400" rtl="0" eaLnBrk="1" fontAlgn="auto" latinLnBrk="0" hangingPunct="1">
              <a:lnSpc>
                <a:spcPct val="100000"/>
              </a:lnSpc>
              <a:spcBef>
                <a:spcPts val="600"/>
              </a:spcBef>
              <a:spcAft>
                <a:spcPts val="600"/>
              </a:spcAft>
              <a:buClrTx/>
              <a:buSzTx/>
              <a:buFont typeface="Arial"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Tailor rewards to the interests of the employees</a:t>
            </a:r>
          </a:p>
          <a:p>
            <a:pPr marL="285750" marR="0" lvl="0" indent="-285750" algn="l" defTabSz="914400" rtl="0" eaLnBrk="1" fontAlgn="auto" latinLnBrk="0" hangingPunct="1">
              <a:lnSpc>
                <a:spcPct val="100000"/>
              </a:lnSpc>
              <a:spcBef>
                <a:spcPts val="600"/>
              </a:spcBef>
              <a:spcAft>
                <a:spcPts val="600"/>
              </a:spcAft>
              <a:buClrTx/>
              <a:buSzTx/>
              <a:buFont typeface="Courier New" pitchFamily="49" charset="0"/>
              <a:buChar char="o"/>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Employee dissatisfaction may lead to bad publicity</a:t>
            </a:r>
          </a:p>
          <a:p>
            <a:pPr marL="285750" marR="0" lvl="0" indent="-285750" algn="l" defTabSz="914400" rtl="0" eaLnBrk="1" fontAlgn="auto" latinLnBrk="0" hangingPunct="1">
              <a:lnSpc>
                <a:spcPct val="100000"/>
              </a:lnSpc>
              <a:spcBef>
                <a:spcPts val="600"/>
              </a:spcBef>
              <a:spcAft>
                <a:spcPts val="600"/>
              </a:spcAft>
              <a:buClrTx/>
              <a:buSzTx/>
              <a:buFont typeface="Courier New" pitchFamily="49" charset="0"/>
              <a:buChar char="o"/>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600"/>
              </a:spcBef>
              <a:spcAft>
                <a:spcPts val="600"/>
              </a:spcAft>
              <a:buClrTx/>
              <a:buSzTx/>
              <a:buFont typeface="Courier New" pitchFamily="49" charset="0"/>
              <a:buChar char="o"/>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600"/>
              </a:spcBef>
              <a:spcAft>
                <a:spcPts val="600"/>
              </a:spcAft>
              <a:buClrTx/>
              <a:buSzTx/>
              <a:buFont typeface="Courier New" pitchFamily="49" charset="0"/>
              <a:buChar char="o"/>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600"/>
              </a:spcBef>
              <a:spcAft>
                <a:spcPts val="600"/>
              </a:spcAft>
              <a:buClrTx/>
              <a:buSzTx/>
              <a:buFont typeface="Courier New" pitchFamily="49" charset="0"/>
              <a:buChar char="o"/>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29602" y="2057400"/>
            <a:ext cx="2270021" cy="3352800"/>
          </a:xfrm>
          <a:prstGeom prst="rect">
            <a:avLst/>
          </a:prstGeom>
        </p:spPr>
      </p:pic>
    </p:spTree>
    <p:extLst>
      <p:ext uri="{BB962C8B-B14F-4D97-AF65-F5344CB8AC3E}">
        <p14:creationId xmlns:p14="http://schemas.microsoft.com/office/powerpoint/2010/main" val="4120672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1541</Words>
  <Application>Microsoft Office PowerPoint</Application>
  <PresentationFormat>Widescreen</PresentationFormat>
  <Paragraphs>243</Paragraphs>
  <Slides>28</Slides>
  <Notes>16</Notes>
  <HiddenSlides>0</HiddenSlides>
  <MMClips>2</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28</vt:i4>
      </vt:variant>
    </vt:vector>
  </HeadingPairs>
  <TitlesOfParts>
    <vt:vector size="37" baseType="lpstr">
      <vt:lpstr>Google Sans</vt:lpstr>
      <vt:lpstr>YouTube Sans</vt:lpstr>
      <vt:lpstr>Arial</vt:lpstr>
      <vt:lpstr>Calibri</vt:lpstr>
      <vt:lpstr>Calibri Light</vt:lpstr>
      <vt:lpstr>Courier New</vt:lpstr>
      <vt:lpstr>Open Sans</vt:lpstr>
      <vt:lpstr>UWTSD 200_Title Page 2</vt:lpstr>
      <vt:lpstr>UWTSD 200_Text 1</vt:lpstr>
      <vt:lpstr>PowerPoint Presentation</vt:lpstr>
      <vt:lpstr>PowerPoint Presentation</vt:lpstr>
      <vt:lpstr>PowerPoint Presentation</vt:lpstr>
      <vt:lpstr>Topics covered</vt:lpstr>
      <vt:lpstr>What is culture? </vt:lpstr>
      <vt:lpstr>Group Discussion</vt:lpstr>
      <vt:lpstr>What is corporate culture?</vt:lpstr>
      <vt:lpstr>Corporate Culture</vt:lpstr>
      <vt:lpstr>PowerPoint Presentation</vt:lpstr>
      <vt:lpstr>PowerPoint Presentation</vt:lpstr>
      <vt:lpstr>PowerPoint Presentation</vt:lpstr>
      <vt:lpstr>CSR and culture </vt:lpstr>
      <vt:lpstr>Service Culture </vt:lpstr>
      <vt:lpstr>PowerPoint Presentation</vt:lpstr>
      <vt:lpstr>‘At Your Service’ Spotlight:  Four Seasons Hotels and Resorts</vt:lpstr>
      <vt:lpstr>Internal marketing </vt:lpstr>
      <vt:lpstr>Link between internal marketing  and profits</vt:lpstr>
      <vt:lpstr>Establishment of a service culture </vt:lpstr>
      <vt:lpstr>Service culture</vt:lpstr>
      <vt:lpstr>The importance of empowerment</vt:lpstr>
      <vt:lpstr>The Secret Ingredients of Great Hospitality </vt:lpstr>
      <vt:lpstr>Empowerment and disempowerment:  tourism and hospitality operations</vt:lpstr>
      <vt:lpstr>Marketing approach to human resource management</vt:lpstr>
      <vt:lpstr>Developing employee pride</vt:lpstr>
      <vt:lpstr>Snapshot:  WestJet : Fostering a caring culture</vt:lpstr>
      <vt:lpstr>Dissemination of marketing information to employees</vt:lpstr>
      <vt:lpstr>Employee exclusion from  the communication cycle </vt:lpstr>
      <vt:lpstr>Implementation of reward  and recognition systems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Evans (Institute of Management and Health)</dc:creator>
  <cp:lastModifiedBy>Helen Evans (Institute of Management and Health)</cp:lastModifiedBy>
  <cp:revision>1</cp:revision>
  <dcterms:created xsi:type="dcterms:W3CDTF">2023-11-14T17:40:04Z</dcterms:created>
  <dcterms:modified xsi:type="dcterms:W3CDTF">2023-11-14T17:57:17Z</dcterms:modified>
</cp:coreProperties>
</file>