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slides/slide115.xml" ContentType="application/vnd.openxmlformats-officedocument.presentationml.slide+xml"/>
  <Override PartName="/ppt/slides/slide116.xml" ContentType="application/vnd.openxmlformats-officedocument.presentationml.slide+xml"/>
  <Override PartName="/ppt/slides/slide117.xml" ContentType="application/vnd.openxmlformats-officedocument.presentationml.slide+xml"/>
  <Override PartName="/ppt/slides/slide118.xml" ContentType="application/vnd.openxmlformats-officedocument.presentationml.slide+xml"/>
  <Override PartName="/ppt/slides/slide119.xml" ContentType="application/vnd.openxmlformats-officedocument.presentationml.slide+xml"/>
  <Override PartName="/ppt/slides/slide120.xml" ContentType="application/vnd.openxmlformats-officedocument.presentationml.slide+xml"/>
  <Override PartName="/ppt/slides/slide121.xml" ContentType="application/vnd.openxmlformats-officedocument.presentationml.slide+xml"/>
  <Override PartName="/ppt/slides/slide122.xml" ContentType="application/vnd.openxmlformats-officedocument.presentationml.slide+xml"/>
  <Override PartName="/ppt/slides/slide123.xml" ContentType="application/vnd.openxmlformats-officedocument.presentationml.slide+xml"/>
  <Override PartName="/ppt/slides/slide124.xml" ContentType="application/vnd.openxmlformats-officedocument.presentationml.slide+xml"/>
  <Override PartName="/ppt/slides/slide125.xml" ContentType="application/vnd.openxmlformats-officedocument.presentationml.slide+xml"/>
  <Override PartName="/ppt/slides/slide126.xml" ContentType="application/vnd.openxmlformats-officedocument.presentationml.slide+xml"/>
  <Override PartName="/ppt/slides/slide127.xml" ContentType="application/vnd.openxmlformats-officedocument.presentationml.slide+xml"/>
  <Override PartName="/ppt/slides/slide128.xml" ContentType="application/vnd.openxmlformats-officedocument.presentationml.slide+xml"/>
  <Override PartName="/ppt/slides/slide129.xml" ContentType="application/vnd.openxmlformats-officedocument.presentationml.slide+xml"/>
  <Override PartName="/ppt/slides/slide130.xml" ContentType="application/vnd.openxmlformats-officedocument.presentationml.slide+xml"/>
  <Override PartName="/ppt/slides/slide131.xml" ContentType="application/vnd.openxmlformats-officedocument.presentationml.slide+xml"/>
  <Override PartName="/ppt/slides/slide132.xml" ContentType="application/vnd.openxmlformats-officedocument.presentationml.slide+xml"/>
  <Override PartName="/ppt/slides/slide133.xml" ContentType="application/vnd.openxmlformats-officedocument.presentationml.slide+xml"/>
  <Override PartName="/ppt/slides/slide134.xml" ContentType="application/vnd.openxmlformats-officedocument.presentationml.slide+xml"/>
  <Override PartName="/ppt/slides/slide135.xml" ContentType="application/vnd.openxmlformats-officedocument.presentationml.slide+xml"/>
  <Override PartName="/ppt/slides/slide136.xml" ContentType="application/vnd.openxmlformats-officedocument.presentationml.slide+xml"/>
  <Override PartName="/ppt/slides/slide137.xml" ContentType="application/vnd.openxmlformats-officedocument.presentationml.slide+xml"/>
  <Override PartName="/ppt/slides/slide138.xml" ContentType="application/vnd.openxmlformats-officedocument.presentationml.slide+xml"/>
  <Override PartName="/ppt/slides/slide139.xml" ContentType="application/vnd.openxmlformats-officedocument.presentationml.slide+xml"/>
  <Override PartName="/ppt/slides/slide140.xml" ContentType="application/vnd.openxmlformats-officedocument.presentationml.slide+xml"/>
  <Override PartName="/ppt/slides/slide141.xml" ContentType="application/vnd.openxmlformats-officedocument.presentationml.slide+xml"/>
  <Override PartName="/ppt/slides/slide142.xml" ContentType="application/vnd.openxmlformats-officedocument.presentationml.slide+xml"/>
  <Override PartName="/ppt/slides/slide143.xml" ContentType="application/vnd.openxmlformats-officedocument.presentationml.slide+xml"/>
  <Override PartName="/ppt/slides/slide144.xml" ContentType="application/vnd.openxmlformats-officedocument.presentationml.slide+xml"/>
  <Override PartName="/ppt/slides/slide145.xml" ContentType="application/vnd.openxmlformats-officedocument.presentationml.slide+xml"/>
  <Override PartName="/ppt/slides/slide146.xml" ContentType="application/vnd.openxmlformats-officedocument.presentationml.slide+xml"/>
  <Override PartName="/ppt/slides/slide147.xml" ContentType="application/vnd.openxmlformats-officedocument.presentationml.slide+xml"/>
  <Override PartName="/ppt/slides/slide148.xml" ContentType="application/vnd.openxmlformats-officedocument.presentationml.slide+xml"/>
  <Override PartName="/ppt/slides/slide149.xml" ContentType="application/vnd.openxmlformats-officedocument.presentationml.slide+xml"/>
  <Override PartName="/ppt/slides/slide150.xml" ContentType="application/vnd.openxmlformats-officedocument.presentationml.slide+xml"/>
  <Override PartName="/ppt/slides/slide151.xml" ContentType="application/vnd.openxmlformats-officedocument.presentationml.slide+xml"/>
  <Override PartName="/ppt/slides/slide152.xml" ContentType="application/vnd.openxmlformats-officedocument.presentationml.slide+xml"/>
  <Override PartName="/ppt/slides/slide153.xml" ContentType="application/vnd.openxmlformats-officedocument.presentationml.slide+xml"/>
  <Override PartName="/ppt/slides/slide154.xml" ContentType="application/vnd.openxmlformats-officedocument.presentationml.slide+xml"/>
  <Override PartName="/ppt/slides/slide155.xml" ContentType="application/vnd.openxmlformats-officedocument.presentationml.slide+xml"/>
  <Override PartName="/ppt/slides/slide156.xml" ContentType="application/vnd.openxmlformats-officedocument.presentationml.slide+xml"/>
  <Override PartName="/ppt/slides/slide157.xml" ContentType="application/vnd.openxmlformats-officedocument.presentationml.slide+xml"/>
  <Override PartName="/ppt/slides/slide158.xml" ContentType="application/vnd.openxmlformats-officedocument.presentationml.slide+xml"/>
  <Override PartName="/ppt/slides/slide159.xml" ContentType="application/vnd.openxmlformats-officedocument.presentationml.slide+xml"/>
  <Override PartName="/ppt/slides/slide160.xml" ContentType="application/vnd.openxmlformats-officedocument.presentationml.slide+xml"/>
  <Override PartName="/ppt/slides/slide161.xml" ContentType="application/vnd.openxmlformats-officedocument.presentationml.slide+xml"/>
  <Override PartName="/ppt/slides/slide162.xml" ContentType="application/vnd.openxmlformats-officedocument.presentationml.slide+xml"/>
  <Override PartName="/ppt/slides/slide163.xml" ContentType="application/vnd.openxmlformats-officedocument.presentationml.slide+xml"/>
  <Override PartName="/ppt/slides/slide164.xml" ContentType="application/vnd.openxmlformats-officedocument.presentationml.slide+xml"/>
  <Override PartName="/ppt/slides/slide165.xml" ContentType="application/vnd.openxmlformats-officedocument.presentationml.slide+xml"/>
  <Override PartName="/ppt/slides/slide166.xml" ContentType="application/vnd.openxmlformats-officedocument.presentationml.slide+xml"/>
  <Override PartName="/ppt/slides/slide167.xml" ContentType="application/vnd.openxmlformats-officedocument.presentationml.slide+xml"/>
  <Override PartName="/ppt/slides/slide168.xml" ContentType="application/vnd.openxmlformats-officedocument.presentationml.slide+xml"/>
  <Override PartName="/ppt/slides/slide169.xml" ContentType="application/vnd.openxmlformats-officedocument.presentationml.slide+xml"/>
  <Override PartName="/ppt/slides/slide170.xml" ContentType="application/vnd.openxmlformats-officedocument.presentationml.slide+xml"/>
  <Override PartName="/ppt/slides/slide171.xml" ContentType="application/vnd.openxmlformats-officedocument.presentationml.slide+xml"/>
  <Override PartName="/ppt/slides/slide172.xml" ContentType="application/vnd.openxmlformats-officedocument.presentationml.slide+xml"/>
  <Override PartName="/ppt/slides/slide173.xml" ContentType="application/vnd.openxmlformats-officedocument.presentationml.slide+xml"/>
  <Override PartName="/ppt/slides/slide174.xml" ContentType="application/vnd.openxmlformats-officedocument.presentationml.slide+xml"/>
  <Override PartName="/ppt/slides/slide175.xml" ContentType="application/vnd.openxmlformats-officedocument.presentationml.slide+xml"/>
  <Override PartName="/ppt/slides/slide176.xml" ContentType="application/vnd.openxmlformats-officedocument.presentationml.slide+xml"/>
  <Override PartName="/ppt/slides/slide177.xml" ContentType="application/vnd.openxmlformats-officedocument.presentationml.slide+xml"/>
  <Override PartName="/ppt/slides/slide178.xml" ContentType="application/vnd.openxmlformats-officedocument.presentationml.slide+xml"/>
  <Override PartName="/ppt/slides/slide179.xml" ContentType="application/vnd.openxmlformats-officedocument.presentationml.slide+xml"/>
  <Override PartName="/ppt/slides/slide180.xml" ContentType="application/vnd.openxmlformats-officedocument.presentationml.slide+xml"/>
  <Override PartName="/ppt/slides/slide181.xml" ContentType="application/vnd.openxmlformats-officedocument.presentationml.slide+xml"/>
  <Override PartName="/ppt/slides/slide182.xml" ContentType="application/vnd.openxmlformats-officedocument.presentationml.slide+xml"/>
  <Override PartName="/ppt/slides/slide183.xml" ContentType="application/vnd.openxmlformats-officedocument.presentationml.slide+xml"/>
  <Override PartName="/ppt/slides/slide184.xml" ContentType="application/vnd.openxmlformats-officedocument.presentationml.slide+xml"/>
  <Override PartName="/ppt/slides/slide185.xml" ContentType="application/vnd.openxmlformats-officedocument.presentationml.slide+xml"/>
  <Override PartName="/ppt/slides/slide186.xml" ContentType="application/vnd.openxmlformats-officedocument.presentationml.slide+xml"/>
  <Override PartName="/ppt/slides/slide187.xml" ContentType="application/vnd.openxmlformats-officedocument.presentationml.slide+xml"/>
  <Override PartName="/ppt/slides/slide188.xml" ContentType="application/vnd.openxmlformats-officedocument.presentationml.slide+xml"/>
  <Override PartName="/ppt/slides/slide189.xml" ContentType="application/vnd.openxmlformats-officedocument.presentationml.slide+xml"/>
  <Override PartName="/ppt/slides/slide190.xml" ContentType="application/vnd.openxmlformats-officedocument.presentationml.slide+xml"/>
  <Override PartName="/ppt/slides/slide191.xml" ContentType="application/vnd.openxmlformats-officedocument.presentationml.slide+xml"/>
  <Override PartName="/ppt/slides/slide192.xml" ContentType="application/vnd.openxmlformats-officedocument.presentationml.slide+xml"/>
  <Override PartName="/ppt/slides/slide193.xml" ContentType="application/vnd.openxmlformats-officedocument.presentationml.slide+xml"/>
  <Override PartName="/ppt/slides/slide194.xml" ContentType="application/vnd.openxmlformats-officedocument.presentationml.slide+xml"/>
  <Override PartName="/ppt/slides/slide195.xml" ContentType="application/vnd.openxmlformats-officedocument.presentationml.slide+xml"/>
  <Override PartName="/ppt/slides/slide196.xml" ContentType="application/vnd.openxmlformats-officedocument.presentationml.slide+xml"/>
  <Override PartName="/ppt/slides/slide197.xml" ContentType="application/vnd.openxmlformats-officedocument.presentationml.slide+xml"/>
  <Override PartName="/ppt/slides/slide198.xml" ContentType="application/vnd.openxmlformats-officedocument.presentationml.slide+xml"/>
  <Override PartName="/ppt/slides/slide199.xml" ContentType="application/vnd.openxmlformats-officedocument.presentationml.slide+xml"/>
  <Override PartName="/ppt/slides/slide200.xml" ContentType="application/vnd.openxmlformats-officedocument.presentationml.slide+xml"/>
  <Override PartName="/ppt/slides/slide201.xml" ContentType="application/vnd.openxmlformats-officedocument.presentationml.slide+xml"/>
  <Override PartName="/ppt/slides/slide202.xml" ContentType="application/vnd.openxmlformats-officedocument.presentationml.slide+xml"/>
  <Override PartName="/ppt/slides/slide203.xml" ContentType="application/vnd.openxmlformats-officedocument.presentationml.slide+xml"/>
  <Override PartName="/ppt/slides/slide204.xml" ContentType="application/vnd.openxmlformats-officedocument.presentationml.slide+xml"/>
  <Override PartName="/ppt/slides/slide205.xml" ContentType="application/vnd.openxmlformats-officedocument.presentationml.slide+xml"/>
  <Override PartName="/ppt/slides/slide206.xml" ContentType="application/vnd.openxmlformats-officedocument.presentationml.slide+xml"/>
  <Override PartName="/ppt/slides/slide207.xml" ContentType="application/vnd.openxmlformats-officedocument.presentationml.slide+xml"/>
  <Override PartName="/ppt/slides/slide208.xml" ContentType="application/vnd.openxmlformats-officedocument.presentationml.slide+xml"/>
  <Override PartName="/ppt/slides/slide209.xml" ContentType="application/vnd.openxmlformats-officedocument.presentationml.slide+xml"/>
  <Override PartName="/ppt/slides/slide210.xml" ContentType="application/vnd.openxmlformats-officedocument.presentationml.slide+xml"/>
  <Override PartName="/ppt/slides/slide211.xml" ContentType="application/vnd.openxmlformats-officedocument.presentationml.slide+xml"/>
  <Override PartName="/ppt/slides/slide212.xml" ContentType="application/vnd.openxmlformats-officedocument.presentationml.slide+xml"/>
  <Override PartName="/ppt/slides/slide213.xml" ContentType="application/vnd.openxmlformats-officedocument.presentationml.slide+xml"/>
  <Override PartName="/ppt/slides/slide214.xml" ContentType="application/vnd.openxmlformats-officedocument.presentationml.slide+xml"/>
  <Override PartName="/ppt/slides/slide215.xml" ContentType="application/vnd.openxmlformats-officedocument.presentationml.slide+xml"/>
  <Override PartName="/ppt/slides/slide216.xml" ContentType="application/vnd.openxmlformats-officedocument.presentationml.slide+xml"/>
  <Override PartName="/ppt/slides/slide217.xml" ContentType="application/vnd.openxmlformats-officedocument.presentationml.slide+xml"/>
  <Override PartName="/ppt/slides/slide218.xml" ContentType="application/vnd.openxmlformats-officedocument.presentationml.slide+xml"/>
  <Override PartName="/ppt/slides/slide219.xml" ContentType="application/vnd.openxmlformats-officedocument.presentationml.slide+xml"/>
  <Override PartName="/ppt/slides/slide220.xml" ContentType="application/vnd.openxmlformats-officedocument.presentationml.slide+xml"/>
  <Override PartName="/ppt/slides/slide221.xml" ContentType="application/vnd.openxmlformats-officedocument.presentationml.slide+xml"/>
  <Override PartName="/ppt/slides/slide222.xml" ContentType="application/vnd.openxmlformats-officedocument.presentationml.slide+xml"/>
  <Override PartName="/ppt/slides/slide223.xml" ContentType="application/vnd.openxmlformats-officedocument.presentationml.slide+xml"/>
  <Override PartName="/ppt/slides/slide224.xml" ContentType="application/vnd.openxmlformats-officedocument.presentationml.slide+xml"/>
  <Override PartName="/ppt/slides/slide225.xml" ContentType="application/vnd.openxmlformats-officedocument.presentationml.slide+xml"/>
  <Override PartName="/ppt/slides/slide226.xml" ContentType="application/vnd.openxmlformats-officedocument.presentationml.slide+xml"/>
  <Override PartName="/ppt/slides/slide227.xml" ContentType="application/vnd.openxmlformats-officedocument.presentationml.slide+xml"/>
  <Override PartName="/ppt/slides/slide228.xml" ContentType="application/vnd.openxmlformats-officedocument.presentationml.slide+xml"/>
  <Override PartName="/ppt/slides/slide229.xml" ContentType="application/vnd.openxmlformats-officedocument.presentationml.slide+xml"/>
  <Override PartName="/ppt/slides/slide230.xml" ContentType="application/vnd.openxmlformats-officedocument.presentationml.slide+xml"/>
  <Override PartName="/ppt/slides/slide231.xml" ContentType="application/vnd.openxmlformats-officedocument.presentationml.slide+xml"/>
  <Override PartName="/ppt/slides/slide232.xml" ContentType="application/vnd.openxmlformats-officedocument.presentationml.slide+xml"/>
  <Override PartName="/ppt/slides/slide233.xml" ContentType="application/vnd.openxmlformats-officedocument.presentationml.slide+xml"/>
  <Override PartName="/ppt/slides/slide234.xml" ContentType="application/vnd.openxmlformats-officedocument.presentationml.slide+xml"/>
  <Override PartName="/ppt/slides/slide235.xml" ContentType="application/vnd.openxmlformats-officedocument.presentationml.slide+xml"/>
  <Override PartName="/ppt/slides/slide236.xml" ContentType="application/vnd.openxmlformats-officedocument.presentationml.slide+xml"/>
  <Override PartName="/ppt/slides/slide237.xml" ContentType="application/vnd.openxmlformats-officedocument.presentationml.slide+xml"/>
  <Override PartName="/ppt/slides/slide238.xml" ContentType="application/vnd.openxmlformats-officedocument.presentationml.slide+xml"/>
  <Override PartName="/ppt/slides/slide239.xml" ContentType="application/vnd.openxmlformats-officedocument.presentationml.slide+xml"/>
  <Override PartName="/ppt/slides/slide240.xml" ContentType="application/vnd.openxmlformats-officedocument.presentationml.slide+xml"/>
  <Override PartName="/ppt/slides/slide241.xml" ContentType="application/vnd.openxmlformats-officedocument.presentationml.slide+xml"/>
  <Override PartName="/ppt/slides/slide242.xml" ContentType="application/vnd.openxmlformats-officedocument.presentationml.slide+xml"/>
  <Override PartName="/ppt/slides/slide243.xml" ContentType="application/vnd.openxmlformats-officedocument.presentationml.slide+xml"/>
  <Override PartName="/ppt/slides/slide244.xml" ContentType="application/vnd.openxmlformats-officedocument.presentationml.slide+xml"/>
  <Override PartName="/ppt/slides/slide245.xml" ContentType="application/vnd.openxmlformats-officedocument.presentationml.slide+xml"/>
  <Override PartName="/ppt/slides/slide246.xml" ContentType="application/vnd.openxmlformats-officedocument.presentationml.slide+xml"/>
  <Override PartName="/ppt/slides/slide247.xml" ContentType="application/vnd.openxmlformats-officedocument.presentationml.slide+xml"/>
  <Override PartName="/ppt/slides/slide248.xml" ContentType="application/vnd.openxmlformats-officedocument.presentationml.slide+xml"/>
  <Override PartName="/ppt/slides/slide249.xml" ContentType="application/vnd.openxmlformats-officedocument.presentationml.slide+xml"/>
  <Override PartName="/ppt/slides/slide250.xml" ContentType="application/vnd.openxmlformats-officedocument.presentationml.slide+xml"/>
  <Override PartName="/ppt/slides/slide251.xml" ContentType="application/vnd.openxmlformats-officedocument.presentationml.slide+xml"/>
  <Override PartName="/ppt/slides/slide252.xml" ContentType="application/vnd.openxmlformats-officedocument.presentationml.slide+xml"/>
  <Override PartName="/ppt/slides/slide253.xml" ContentType="application/vnd.openxmlformats-officedocument.presentationml.slide+xml"/>
  <Override PartName="/ppt/slides/slide254.xml" ContentType="application/vnd.openxmlformats-officedocument.presentationml.slide+xml"/>
  <Override PartName="/ppt/slides/slide255.xml" ContentType="application/vnd.openxmlformats-officedocument.presentationml.slide+xml"/>
  <Override PartName="/ppt/slides/slide256.xml" ContentType="application/vnd.openxmlformats-officedocument.presentationml.slide+xml"/>
  <Override PartName="/ppt/slides/slide257.xml" ContentType="application/vnd.openxmlformats-officedocument.presentationml.slide+xml"/>
  <Override PartName="/ppt/slides/slide258.xml" ContentType="application/vnd.openxmlformats-officedocument.presentationml.slide+xml"/>
  <Override PartName="/ppt/slides/slide259.xml" ContentType="application/vnd.openxmlformats-officedocument.presentationml.slide+xml"/>
  <Override PartName="/ppt/slides/slide260.xml" ContentType="application/vnd.openxmlformats-officedocument.presentationml.slide+xml"/>
  <Override PartName="/ppt/slides/slide261.xml" ContentType="application/vnd.openxmlformats-officedocument.presentationml.slide+xml"/>
  <Override PartName="/ppt/slides/slide262.xml" ContentType="application/vnd.openxmlformats-officedocument.presentationml.slide+xml"/>
  <Override PartName="/ppt/slides/slide263.xml" ContentType="application/vnd.openxmlformats-officedocument.presentationml.slide+xml"/>
  <Override PartName="/ppt/slides/slide264.xml" ContentType="application/vnd.openxmlformats-officedocument.presentationml.slide+xml"/>
  <Override PartName="/ppt/slides/slide265.xml" ContentType="application/vnd.openxmlformats-officedocument.presentationml.slide+xml"/>
  <Override PartName="/ppt/slides/slide266.xml" ContentType="application/vnd.openxmlformats-officedocument.presentationml.slide+xml"/>
  <Override PartName="/ppt/slides/slide267.xml" ContentType="application/vnd.openxmlformats-officedocument.presentationml.slide+xml"/>
  <Override PartName="/ppt/slides/slide268.xml" ContentType="application/vnd.openxmlformats-officedocument.presentationml.slide+xml"/>
  <Override PartName="/ppt/slides/slide269.xml" ContentType="application/vnd.openxmlformats-officedocument.presentationml.slide+xml"/>
  <Override PartName="/ppt/slides/slide270.xml" ContentType="application/vnd.openxmlformats-officedocument.presentationml.slide+xml"/>
  <Override PartName="/ppt/slides/slide271.xml" ContentType="application/vnd.openxmlformats-officedocument.presentationml.slide+xml"/>
  <Override PartName="/ppt/slides/slide272.xml" ContentType="application/vnd.openxmlformats-officedocument.presentationml.slide+xml"/>
  <Override PartName="/ppt/slides/slide273.xml" ContentType="application/vnd.openxmlformats-officedocument.presentationml.slide+xml"/>
  <Override PartName="/ppt/slides/slide274.xml" ContentType="application/vnd.openxmlformats-officedocument.presentationml.slide+xml"/>
  <Override PartName="/ppt/slides/slide275.xml" ContentType="application/vnd.openxmlformats-officedocument.presentationml.slide+xml"/>
  <Override PartName="/ppt/slides/slide276.xml" ContentType="application/vnd.openxmlformats-officedocument.presentationml.slide+xml"/>
  <Override PartName="/ppt/slides/slide277.xml" ContentType="application/vnd.openxmlformats-officedocument.presentationml.slide+xml"/>
  <Override PartName="/ppt/slides/slide278.xml" ContentType="application/vnd.openxmlformats-officedocument.presentationml.slide+xml"/>
  <Override PartName="/ppt/slides/slide279.xml" ContentType="application/vnd.openxmlformats-officedocument.presentationml.slide+xml"/>
  <Override PartName="/ppt/slides/slide280.xml" ContentType="application/vnd.openxmlformats-officedocument.presentationml.slide+xml"/>
  <Override PartName="/ppt/slides/slide281.xml" ContentType="application/vnd.openxmlformats-officedocument.presentationml.slide+xml"/>
  <Override PartName="/ppt/slides/slide282.xml" ContentType="application/vnd.openxmlformats-officedocument.presentationml.slide+xml"/>
  <Override PartName="/ppt/slides/slide283.xml" ContentType="application/vnd.openxmlformats-officedocument.presentationml.slide+xml"/>
  <Override PartName="/ppt/slides/slide284.xml" ContentType="application/vnd.openxmlformats-officedocument.presentationml.slide+xml"/>
  <Override PartName="/ppt/slides/slide285.xml" ContentType="application/vnd.openxmlformats-officedocument.presentationml.slide+xml"/>
  <Override PartName="/ppt/slides/slide286.xml" ContentType="application/vnd.openxmlformats-officedocument.presentationml.slide+xml"/>
  <Override PartName="/ppt/slides/slide287.xml" ContentType="application/vnd.openxmlformats-officedocument.presentationml.slide+xml"/>
  <Override PartName="/ppt/slides/slide288.xml" ContentType="application/vnd.openxmlformats-officedocument.presentationml.slide+xml"/>
  <Override PartName="/ppt/slides/slide289.xml" ContentType="application/vnd.openxmlformats-officedocument.presentationml.slide+xml"/>
  <Override PartName="/ppt/slides/slide290.xml" ContentType="application/vnd.openxmlformats-officedocument.presentationml.slide+xml"/>
  <Override PartName="/ppt/slides/slide291.xml" ContentType="application/vnd.openxmlformats-officedocument.presentationml.slide+xml"/>
  <Override PartName="/ppt/slides/slide292.xml" ContentType="application/vnd.openxmlformats-officedocument.presentationml.slide+xml"/>
  <Override PartName="/ppt/slides/slide293.xml" ContentType="application/vnd.openxmlformats-officedocument.presentationml.slide+xml"/>
  <Override PartName="/ppt/slides/slide294.xml" ContentType="application/vnd.openxmlformats-officedocument.presentationml.slide+xml"/>
  <Override PartName="/ppt/slides/slide295.xml" ContentType="application/vnd.openxmlformats-officedocument.presentationml.slide+xml"/>
  <Override PartName="/ppt/slides/slide296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theme/theme1.xml" ContentType="application/vnd.openxmlformats-officedocument.theme+xml"/>
  <Override PartName="/ppt/theme/theme2.xml" ContentType="application/vnd.openxmlformats-officedocument.theme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98"/>
  </p:handoutMasterIdLst>
  <p:sldIdLst>
    <p:sldId id="256" r:id="rId2"/>
    <p:sldId id="257" r:id="rId3"/>
    <p:sldId id="790" r:id="rId4"/>
    <p:sldId id="277" r:id="rId5"/>
    <p:sldId id="791" r:id="rId6"/>
    <p:sldId id="278" r:id="rId7"/>
    <p:sldId id="279" r:id="rId8"/>
    <p:sldId id="280" r:id="rId9"/>
    <p:sldId id="792" r:id="rId10"/>
    <p:sldId id="295" r:id="rId11"/>
    <p:sldId id="416" r:id="rId12"/>
    <p:sldId id="415" r:id="rId13"/>
    <p:sldId id="417" r:id="rId14"/>
    <p:sldId id="418" r:id="rId15"/>
    <p:sldId id="419" r:id="rId16"/>
    <p:sldId id="420" r:id="rId17"/>
    <p:sldId id="421" r:id="rId18"/>
    <p:sldId id="422" r:id="rId19"/>
    <p:sldId id="423" r:id="rId20"/>
    <p:sldId id="435" r:id="rId21"/>
    <p:sldId id="424" r:id="rId22"/>
    <p:sldId id="425" r:id="rId23"/>
    <p:sldId id="426" r:id="rId24"/>
    <p:sldId id="427" r:id="rId25"/>
    <p:sldId id="428" r:id="rId26"/>
    <p:sldId id="429" r:id="rId27"/>
    <p:sldId id="430" r:id="rId28"/>
    <p:sldId id="431" r:id="rId29"/>
    <p:sldId id="432" r:id="rId30"/>
    <p:sldId id="433" r:id="rId31"/>
    <p:sldId id="434" r:id="rId32"/>
    <p:sldId id="464" r:id="rId33"/>
    <p:sldId id="465" r:id="rId34"/>
    <p:sldId id="466" r:id="rId35"/>
    <p:sldId id="296" r:id="rId36"/>
    <p:sldId id="282" r:id="rId37"/>
    <p:sldId id="297" r:id="rId38"/>
    <p:sldId id="456" r:id="rId39"/>
    <p:sldId id="460" r:id="rId40"/>
    <p:sldId id="457" r:id="rId41"/>
    <p:sldId id="458" r:id="rId42"/>
    <p:sldId id="459" r:id="rId43"/>
    <p:sldId id="463" r:id="rId44"/>
    <p:sldId id="461" r:id="rId45"/>
    <p:sldId id="462" r:id="rId46"/>
    <p:sldId id="283" r:id="rId47"/>
    <p:sldId id="299" r:id="rId48"/>
    <p:sldId id="298" r:id="rId49"/>
    <p:sldId id="301" r:id="rId50"/>
    <p:sldId id="300" r:id="rId51"/>
    <p:sldId id="303" r:id="rId52"/>
    <p:sldId id="302" r:id="rId53"/>
    <p:sldId id="305" r:id="rId54"/>
    <p:sldId id="304" r:id="rId55"/>
    <p:sldId id="307" r:id="rId56"/>
    <p:sldId id="306" r:id="rId57"/>
    <p:sldId id="309" r:id="rId58"/>
    <p:sldId id="308" r:id="rId59"/>
    <p:sldId id="437" r:id="rId60"/>
    <p:sldId id="438" r:id="rId61"/>
    <p:sldId id="311" r:id="rId62"/>
    <p:sldId id="436" r:id="rId63"/>
    <p:sldId id="310" r:id="rId64"/>
    <p:sldId id="313" r:id="rId65"/>
    <p:sldId id="312" r:id="rId66"/>
    <p:sldId id="315" r:id="rId67"/>
    <p:sldId id="314" r:id="rId68"/>
    <p:sldId id="317" r:id="rId69"/>
    <p:sldId id="316" r:id="rId70"/>
    <p:sldId id="319" r:id="rId71"/>
    <p:sldId id="318" r:id="rId72"/>
    <p:sldId id="321" r:id="rId73"/>
    <p:sldId id="320" r:id="rId74"/>
    <p:sldId id="376" r:id="rId75"/>
    <p:sldId id="323" r:id="rId76"/>
    <p:sldId id="322" r:id="rId77"/>
    <p:sldId id="377" r:id="rId78"/>
    <p:sldId id="327" r:id="rId79"/>
    <p:sldId id="326" r:id="rId80"/>
    <p:sldId id="378" r:id="rId81"/>
    <p:sldId id="379" r:id="rId82"/>
    <p:sldId id="440" r:id="rId83"/>
    <p:sldId id="439" r:id="rId84"/>
    <p:sldId id="441" r:id="rId85"/>
    <p:sldId id="442" r:id="rId86"/>
    <p:sldId id="443" r:id="rId87"/>
    <p:sldId id="444" r:id="rId88"/>
    <p:sldId id="445" r:id="rId89"/>
    <p:sldId id="446" r:id="rId90"/>
    <p:sldId id="447" r:id="rId91"/>
    <p:sldId id="329" r:id="rId92"/>
    <p:sldId id="448" r:id="rId93"/>
    <p:sldId id="328" r:id="rId94"/>
    <p:sldId id="380" r:id="rId95"/>
    <p:sldId id="381" r:id="rId96"/>
    <p:sldId id="382" r:id="rId97"/>
    <p:sldId id="449" r:id="rId98"/>
    <p:sldId id="450" r:id="rId99"/>
    <p:sldId id="451" r:id="rId100"/>
    <p:sldId id="452" r:id="rId101"/>
    <p:sldId id="335" r:id="rId102"/>
    <p:sldId id="334" r:id="rId103"/>
    <p:sldId id="383" r:id="rId104"/>
    <p:sldId id="384" r:id="rId105"/>
    <p:sldId id="337" r:id="rId106"/>
    <p:sldId id="385" r:id="rId107"/>
    <p:sldId id="336" r:id="rId108"/>
    <p:sldId id="339" r:id="rId109"/>
    <p:sldId id="341" r:id="rId110"/>
    <p:sldId id="340" r:id="rId111"/>
    <p:sldId id="387" r:id="rId112"/>
    <p:sldId id="345" r:id="rId113"/>
    <p:sldId id="344" r:id="rId114"/>
    <p:sldId id="347" r:id="rId115"/>
    <p:sldId id="346" r:id="rId116"/>
    <p:sldId id="388" r:id="rId117"/>
    <p:sldId id="389" r:id="rId118"/>
    <p:sldId id="349" r:id="rId119"/>
    <p:sldId id="348" r:id="rId120"/>
    <p:sldId id="351" r:id="rId121"/>
    <p:sldId id="453" r:id="rId122"/>
    <p:sldId id="350" r:id="rId123"/>
    <p:sldId id="353" r:id="rId124"/>
    <p:sldId id="352" r:id="rId125"/>
    <p:sldId id="390" r:id="rId126"/>
    <p:sldId id="391" r:id="rId127"/>
    <p:sldId id="355" r:id="rId128"/>
    <p:sldId id="354" r:id="rId129"/>
    <p:sldId id="392" r:id="rId130"/>
    <p:sldId id="393" r:id="rId131"/>
    <p:sldId id="357" r:id="rId132"/>
    <p:sldId id="356" r:id="rId133"/>
    <p:sldId id="394" r:id="rId134"/>
    <p:sldId id="395" r:id="rId135"/>
    <p:sldId id="359" r:id="rId136"/>
    <p:sldId id="401" r:id="rId137"/>
    <p:sldId id="396" r:id="rId138"/>
    <p:sldId id="358" r:id="rId139"/>
    <p:sldId id="398" r:id="rId140"/>
    <p:sldId id="397" r:id="rId141"/>
    <p:sldId id="399" r:id="rId142"/>
    <p:sldId id="400" r:id="rId143"/>
    <p:sldId id="361" r:id="rId144"/>
    <p:sldId id="360" r:id="rId145"/>
    <p:sldId id="402" r:id="rId146"/>
    <p:sldId id="403" r:id="rId147"/>
    <p:sldId id="363" r:id="rId148"/>
    <p:sldId id="362" r:id="rId149"/>
    <p:sldId id="404" r:id="rId150"/>
    <p:sldId id="405" r:id="rId151"/>
    <p:sldId id="365" r:id="rId152"/>
    <p:sldId id="364" r:id="rId153"/>
    <p:sldId id="454" r:id="rId154"/>
    <p:sldId id="455" r:id="rId155"/>
    <p:sldId id="369" r:id="rId156"/>
    <p:sldId id="368" r:id="rId157"/>
    <p:sldId id="371" r:id="rId158"/>
    <p:sldId id="406" r:id="rId159"/>
    <p:sldId id="407" r:id="rId160"/>
    <p:sldId id="408" r:id="rId161"/>
    <p:sldId id="409" r:id="rId162"/>
    <p:sldId id="410" r:id="rId163"/>
    <p:sldId id="373" r:id="rId164"/>
    <p:sldId id="372" r:id="rId165"/>
    <p:sldId id="411" r:id="rId166"/>
    <p:sldId id="412" r:id="rId167"/>
    <p:sldId id="375" r:id="rId168"/>
    <p:sldId id="374" r:id="rId169"/>
    <p:sldId id="413" r:id="rId170"/>
    <p:sldId id="467" r:id="rId171"/>
    <p:sldId id="662" r:id="rId172"/>
    <p:sldId id="663" r:id="rId173"/>
    <p:sldId id="664" r:id="rId174"/>
    <p:sldId id="665" r:id="rId175"/>
    <p:sldId id="666" r:id="rId176"/>
    <p:sldId id="667" r:id="rId177"/>
    <p:sldId id="668" r:id="rId178"/>
    <p:sldId id="670" r:id="rId179"/>
    <p:sldId id="671" r:id="rId180"/>
    <p:sldId id="672" r:id="rId181"/>
    <p:sldId id="673" r:id="rId182"/>
    <p:sldId id="674" r:id="rId183"/>
    <p:sldId id="675" r:id="rId184"/>
    <p:sldId id="676" r:id="rId185"/>
    <p:sldId id="677" r:id="rId186"/>
    <p:sldId id="678" r:id="rId187"/>
    <p:sldId id="679" r:id="rId188"/>
    <p:sldId id="680" r:id="rId189"/>
    <p:sldId id="681" r:id="rId190"/>
    <p:sldId id="682" r:id="rId191"/>
    <p:sldId id="683" r:id="rId192"/>
    <p:sldId id="684" r:id="rId193"/>
    <p:sldId id="685" r:id="rId194"/>
    <p:sldId id="686" r:id="rId195"/>
    <p:sldId id="687" r:id="rId196"/>
    <p:sldId id="688" r:id="rId197"/>
    <p:sldId id="689" r:id="rId198"/>
    <p:sldId id="690" r:id="rId199"/>
    <p:sldId id="691" r:id="rId200"/>
    <p:sldId id="692" r:id="rId201"/>
    <p:sldId id="693" r:id="rId202"/>
    <p:sldId id="694" r:id="rId203"/>
    <p:sldId id="695" r:id="rId204"/>
    <p:sldId id="696" r:id="rId205"/>
    <p:sldId id="697" r:id="rId206"/>
    <p:sldId id="698" r:id="rId207"/>
    <p:sldId id="699" r:id="rId208"/>
    <p:sldId id="700" r:id="rId209"/>
    <p:sldId id="701" r:id="rId210"/>
    <p:sldId id="702" r:id="rId211"/>
    <p:sldId id="703" r:id="rId212"/>
    <p:sldId id="704" r:id="rId213"/>
    <p:sldId id="705" r:id="rId214"/>
    <p:sldId id="706" r:id="rId215"/>
    <p:sldId id="707" r:id="rId216"/>
    <p:sldId id="708" r:id="rId217"/>
    <p:sldId id="709" r:id="rId218"/>
    <p:sldId id="710" r:id="rId219"/>
    <p:sldId id="711" r:id="rId220"/>
    <p:sldId id="713" r:id="rId221"/>
    <p:sldId id="715" r:id="rId222"/>
    <p:sldId id="716" r:id="rId223"/>
    <p:sldId id="717" r:id="rId224"/>
    <p:sldId id="718" r:id="rId225"/>
    <p:sldId id="719" r:id="rId226"/>
    <p:sldId id="720" r:id="rId227"/>
    <p:sldId id="721" r:id="rId228"/>
    <p:sldId id="722" r:id="rId229"/>
    <p:sldId id="723" r:id="rId230"/>
    <p:sldId id="724" r:id="rId231"/>
    <p:sldId id="725" r:id="rId232"/>
    <p:sldId id="726" r:id="rId233"/>
    <p:sldId id="727" r:id="rId234"/>
    <p:sldId id="728" r:id="rId235"/>
    <p:sldId id="729" r:id="rId236"/>
    <p:sldId id="730" r:id="rId237"/>
    <p:sldId id="731" r:id="rId238"/>
    <p:sldId id="732" r:id="rId239"/>
    <p:sldId id="733" r:id="rId240"/>
    <p:sldId id="734" r:id="rId241"/>
    <p:sldId id="736" r:id="rId242"/>
    <p:sldId id="735" r:id="rId243"/>
    <p:sldId id="737" r:id="rId244"/>
    <p:sldId id="738" r:id="rId245"/>
    <p:sldId id="739" r:id="rId246"/>
    <p:sldId id="740" r:id="rId247"/>
    <p:sldId id="741" r:id="rId248"/>
    <p:sldId id="742" r:id="rId249"/>
    <p:sldId id="743" r:id="rId250"/>
    <p:sldId id="744" r:id="rId251"/>
    <p:sldId id="745" r:id="rId252"/>
    <p:sldId id="746" r:id="rId253"/>
    <p:sldId id="747" r:id="rId254"/>
    <p:sldId id="748" r:id="rId255"/>
    <p:sldId id="749" r:id="rId256"/>
    <p:sldId id="750" r:id="rId257"/>
    <p:sldId id="751" r:id="rId258"/>
    <p:sldId id="752" r:id="rId259"/>
    <p:sldId id="753" r:id="rId260"/>
    <p:sldId id="754" r:id="rId261"/>
    <p:sldId id="755" r:id="rId262"/>
    <p:sldId id="756" r:id="rId263"/>
    <p:sldId id="757" r:id="rId264"/>
    <p:sldId id="758" r:id="rId265"/>
    <p:sldId id="759" r:id="rId266"/>
    <p:sldId id="760" r:id="rId267"/>
    <p:sldId id="761" r:id="rId268"/>
    <p:sldId id="762" r:id="rId269"/>
    <p:sldId id="764" r:id="rId270"/>
    <p:sldId id="763" r:id="rId271"/>
    <p:sldId id="765" r:id="rId272"/>
    <p:sldId id="766" r:id="rId273"/>
    <p:sldId id="767" r:id="rId274"/>
    <p:sldId id="768" r:id="rId275"/>
    <p:sldId id="769" r:id="rId276"/>
    <p:sldId id="770" r:id="rId277"/>
    <p:sldId id="771" r:id="rId278"/>
    <p:sldId id="772" r:id="rId279"/>
    <p:sldId id="773" r:id="rId280"/>
    <p:sldId id="774" r:id="rId281"/>
    <p:sldId id="775" r:id="rId282"/>
    <p:sldId id="776" r:id="rId283"/>
    <p:sldId id="777" r:id="rId284"/>
    <p:sldId id="778" r:id="rId285"/>
    <p:sldId id="779" r:id="rId286"/>
    <p:sldId id="780" r:id="rId287"/>
    <p:sldId id="781" r:id="rId288"/>
    <p:sldId id="782" r:id="rId289"/>
    <p:sldId id="783" r:id="rId290"/>
    <p:sldId id="784" r:id="rId291"/>
    <p:sldId id="785" r:id="rId292"/>
    <p:sldId id="786" r:id="rId293"/>
    <p:sldId id="787" r:id="rId294"/>
    <p:sldId id="788" r:id="rId295"/>
    <p:sldId id="789" r:id="rId296"/>
    <p:sldId id="414" r:id="rId297"/>
  </p:sldIdLst>
  <p:sldSz cx="12192000" cy="6858000"/>
  <p:notesSz cx="6807200" cy="9939338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無樣式、無格線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70" autoAdjust="0"/>
    <p:restoredTop sz="94660"/>
  </p:normalViewPr>
  <p:slideViewPr>
    <p:cSldViewPr snapToGrid="0">
      <p:cViewPr varScale="1">
        <p:scale>
          <a:sx n="57" d="100"/>
          <a:sy n="57" d="100"/>
        </p:scale>
        <p:origin x="42" y="25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7" Type="http://schemas.openxmlformats.org/officeDocument/2006/relationships/slide" Target="slides/slide116.xml"/><Relationship Id="rId299" Type="http://schemas.openxmlformats.org/officeDocument/2006/relationships/presProps" Target="presProps.xml"/><Relationship Id="rId21" Type="http://schemas.openxmlformats.org/officeDocument/2006/relationships/slide" Target="slides/slide20.xml"/><Relationship Id="rId63" Type="http://schemas.openxmlformats.org/officeDocument/2006/relationships/slide" Target="slides/slide62.xml"/><Relationship Id="rId159" Type="http://schemas.openxmlformats.org/officeDocument/2006/relationships/slide" Target="slides/slide158.xml"/><Relationship Id="rId170" Type="http://schemas.openxmlformats.org/officeDocument/2006/relationships/slide" Target="slides/slide169.xml"/><Relationship Id="rId226" Type="http://schemas.openxmlformats.org/officeDocument/2006/relationships/slide" Target="slides/slide225.xml"/><Relationship Id="rId268" Type="http://schemas.openxmlformats.org/officeDocument/2006/relationships/slide" Target="slides/slide267.xml"/><Relationship Id="rId32" Type="http://schemas.openxmlformats.org/officeDocument/2006/relationships/slide" Target="slides/slide31.xml"/><Relationship Id="rId74" Type="http://schemas.openxmlformats.org/officeDocument/2006/relationships/slide" Target="slides/slide73.xml"/><Relationship Id="rId128" Type="http://schemas.openxmlformats.org/officeDocument/2006/relationships/slide" Target="slides/slide127.xml"/><Relationship Id="rId5" Type="http://schemas.openxmlformats.org/officeDocument/2006/relationships/slide" Target="slides/slide4.xml"/><Relationship Id="rId181" Type="http://schemas.openxmlformats.org/officeDocument/2006/relationships/slide" Target="slides/slide180.xml"/><Relationship Id="rId237" Type="http://schemas.openxmlformats.org/officeDocument/2006/relationships/slide" Target="slides/slide236.xml"/><Relationship Id="rId279" Type="http://schemas.openxmlformats.org/officeDocument/2006/relationships/slide" Target="slides/slide278.xml"/><Relationship Id="rId43" Type="http://schemas.openxmlformats.org/officeDocument/2006/relationships/slide" Target="slides/slide42.xml"/><Relationship Id="rId139" Type="http://schemas.openxmlformats.org/officeDocument/2006/relationships/slide" Target="slides/slide138.xml"/><Relationship Id="rId290" Type="http://schemas.openxmlformats.org/officeDocument/2006/relationships/slide" Target="slides/slide289.xml"/><Relationship Id="rId304" Type="http://schemas.openxmlformats.org/officeDocument/2006/relationships/customXml" Target="../customXml/item2.xml"/><Relationship Id="rId85" Type="http://schemas.openxmlformats.org/officeDocument/2006/relationships/slide" Target="slides/slide84.xml"/><Relationship Id="rId150" Type="http://schemas.openxmlformats.org/officeDocument/2006/relationships/slide" Target="slides/slide149.xml"/><Relationship Id="rId192" Type="http://schemas.openxmlformats.org/officeDocument/2006/relationships/slide" Target="slides/slide191.xml"/><Relationship Id="rId206" Type="http://schemas.openxmlformats.org/officeDocument/2006/relationships/slide" Target="slides/slide205.xml"/><Relationship Id="rId248" Type="http://schemas.openxmlformats.org/officeDocument/2006/relationships/slide" Target="slides/slide247.xml"/><Relationship Id="rId12" Type="http://schemas.openxmlformats.org/officeDocument/2006/relationships/slide" Target="slides/slide11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96" Type="http://schemas.openxmlformats.org/officeDocument/2006/relationships/slide" Target="slides/slide95.xml"/><Relationship Id="rId161" Type="http://schemas.openxmlformats.org/officeDocument/2006/relationships/slide" Target="slides/slide160.xml"/><Relationship Id="rId217" Type="http://schemas.openxmlformats.org/officeDocument/2006/relationships/slide" Target="slides/slide216.xml"/><Relationship Id="rId259" Type="http://schemas.openxmlformats.org/officeDocument/2006/relationships/slide" Target="slides/slide258.xml"/><Relationship Id="rId23" Type="http://schemas.openxmlformats.org/officeDocument/2006/relationships/slide" Target="slides/slide22.xml"/><Relationship Id="rId119" Type="http://schemas.openxmlformats.org/officeDocument/2006/relationships/slide" Target="slides/slide118.xml"/><Relationship Id="rId270" Type="http://schemas.openxmlformats.org/officeDocument/2006/relationships/slide" Target="slides/slide269.xml"/><Relationship Id="rId291" Type="http://schemas.openxmlformats.org/officeDocument/2006/relationships/slide" Target="slides/slide290.xml"/><Relationship Id="rId305" Type="http://schemas.openxmlformats.org/officeDocument/2006/relationships/customXml" Target="../customXml/item3.xml"/><Relationship Id="rId44" Type="http://schemas.openxmlformats.org/officeDocument/2006/relationships/slide" Target="slides/slide43.xml"/><Relationship Id="rId65" Type="http://schemas.openxmlformats.org/officeDocument/2006/relationships/slide" Target="slides/slide64.xml"/><Relationship Id="rId86" Type="http://schemas.openxmlformats.org/officeDocument/2006/relationships/slide" Target="slides/slide85.xml"/><Relationship Id="rId130" Type="http://schemas.openxmlformats.org/officeDocument/2006/relationships/slide" Target="slides/slide129.xml"/><Relationship Id="rId151" Type="http://schemas.openxmlformats.org/officeDocument/2006/relationships/slide" Target="slides/slide150.xml"/><Relationship Id="rId172" Type="http://schemas.openxmlformats.org/officeDocument/2006/relationships/slide" Target="slides/slide171.xml"/><Relationship Id="rId193" Type="http://schemas.openxmlformats.org/officeDocument/2006/relationships/slide" Target="slides/slide192.xml"/><Relationship Id="rId207" Type="http://schemas.openxmlformats.org/officeDocument/2006/relationships/slide" Target="slides/slide206.xml"/><Relationship Id="rId228" Type="http://schemas.openxmlformats.org/officeDocument/2006/relationships/slide" Target="slides/slide227.xml"/><Relationship Id="rId249" Type="http://schemas.openxmlformats.org/officeDocument/2006/relationships/slide" Target="slides/slide248.xml"/><Relationship Id="rId13" Type="http://schemas.openxmlformats.org/officeDocument/2006/relationships/slide" Target="slides/slide12.xml"/><Relationship Id="rId109" Type="http://schemas.openxmlformats.org/officeDocument/2006/relationships/slide" Target="slides/slide108.xml"/><Relationship Id="rId260" Type="http://schemas.openxmlformats.org/officeDocument/2006/relationships/slide" Target="slides/slide259.xml"/><Relationship Id="rId281" Type="http://schemas.openxmlformats.org/officeDocument/2006/relationships/slide" Target="slides/slide280.xml"/><Relationship Id="rId34" Type="http://schemas.openxmlformats.org/officeDocument/2006/relationships/slide" Target="slides/slide33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20" Type="http://schemas.openxmlformats.org/officeDocument/2006/relationships/slide" Target="slides/slide119.xml"/><Relationship Id="rId141" Type="http://schemas.openxmlformats.org/officeDocument/2006/relationships/slide" Target="slides/slide140.xml"/><Relationship Id="rId7" Type="http://schemas.openxmlformats.org/officeDocument/2006/relationships/slide" Target="slides/slide6.xml"/><Relationship Id="rId162" Type="http://schemas.openxmlformats.org/officeDocument/2006/relationships/slide" Target="slides/slide161.xml"/><Relationship Id="rId183" Type="http://schemas.openxmlformats.org/officeDocument/2006/relationships/slide" Target="slides/slide182.xml"/><Relationship Id="rId218" Type="http://schemas.openxmlformats.org/officeDocument/2006/relationships/slide" Target="slides/slide217.xml"/><Relationship Id="rId239" Type="http://schemas.openxmlformats.org/officeDocument/2006/relationships/slide" Target="slides/slide238.xml"/><Relationship Id="rId250" Type="http://schemas.openxmlformats.org/officeDocument/2006/relationships/slide" Target="slides/slide249.xml"/><Relationship Id="rId271" Type="http://schemas.openxmlformats.org/officeDocument/2006/relationships/slide" Target="slides/slide270.xml"/><Relationship Id="rId292" Type="http://schemas.openxmlformats.org/officeDocument/2006/relationships/slide" Target="slides/slide291.xml"/><Relationship Id="rId24" Type="http://schemas.openxmlformats.org/officeDocument/2006/relationships/slide" Target="slides/slide23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31" Type="http://schemas.openxmlformats.org/officeDocument/2006/relationships/slide" Target="slides/slide130.xml"/><Relationship Id="rId152" Type="http://schemas.openxmlformats.org/officeDocument/2006/relationships/slide" Target="slides/slide151.xml"/><Relationship Id="rId173" Type="http://schemas.openxmlformats.org/officeDocument/2006/relationships/slide" Target="slides/slide172.xml"/><Relationship Id="rId194" Type="http://schemas.openxmlformats.org/officeDocument/2006/relationships/slide" Target="slides/slide193.xml"/><Relationship Id="rId208" Type="http://schemas.openxmlformats.org/officeDocument/2006/relationships/slide" Target="slides/slide207.xml"/><Relationship Id="rId229" Type="http://schemas.openxmlformats.org/officeDocument/2006/relationships/slide" Target="slides/slide228.xml"/><Relationship Id="rId240" Type="http://schemas.openxmlformats.org/officeDocument/2006/relationships/slide" Target="slides/slide239.xml"/><Relationship Id="rId261" Type="http://schemas.openxmlformats.org/officeDocument/2006/relationships/slide" Target="slides/slide260.xml"/><Relationship Id="rId14" Type="http://schemas.openxmlformats.org/officeDocument/2006/relationships/slide" Target="slides/slide13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282" Type="http://schemas.openxmlformats.org/officeDocument/2006/relationships/slide" Target="slides/slide281.xml"/><Relationship Id="rId8" Type="http://schemas.openxmlformats.org/officeDocument/2006/relationships/slide" Target="slides/slide7.xml"/><Relationship Id="rId98" Type="http://schemas.openxmlformats.org/officeDocument/2006/relationships/slide" Target="slides/slide97.xml"/><Relationship Id="rId121" Type="http://schemas.openxmlformats.org/officeDocument/2006/relationships/slide" Target="slides/slide120.xml"/><Relationship Id="rId142" Type="http://schemas.openxmlformats.org/officeDocument/2006/relationships/slide" Target="slides/slide141.xml"/><Relationship Id="rId163" Type="http://schemas.openxmlformats.org/officeDocument/2006/relationships/slide" Target="slides/slide162.xml"/><Relationship Id="rId184" Type="http://schemas.openxmlformats.org/officeDocument/2006/relationships/slide" Target="slides/slide183.xml"/><Relationship Id="rId219" Type="http://schemas.openxmlformats.org/officeDocument/2006/relationships/slide" Target="slides/slide218.xml"/><Relationship Id="rId230" Type="http://schemas.openxmlformats.org/officeDocument/2006/relationships/slide" Target="slides/slide229.xml"/><Relationship Id="rId251" Type="http://schemas.openxmlformats.org/officeDocument/2006/relationships/slide" Target="slides/slide250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272" Type="http://schemas.openxmlformats.org/officeDocument/2006/relationships/slide" Target="slides/slide271.xml"/><Relationship Id="rId293" Type="http://schemas.openxmlformats.org/officeDocument/2006/relationships/slide" Target="slides/slide29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32" Type="http://schemas.openxmlformats.org/officeDocument/2006/relationships/slide" Target="slides/slide131.xml"/><Relationship Id="rId153" Type="http://schemas.openxmlformats.org/officeDocument/2006/relationships/slide" Target="slides/slide152.xml"/><Relationship Id="rId174" Type="http://schemas.openxmlformats.org/officeDocument/2006/relationships/slide" Target="slides/slide173.xml"/><Relationship Id="rId195" Type="http://schemas.openxmlformats.org/officeDocument/2006/relationships/slide" Target="slides/slide194.xml"/><Relationship Id="rId209" Type="http://schemas.openxmlformats.org/officeDocument/2006/relationships/slide" Target="slides/slide208.xml"/><Relationship Id="rId220" Type="http://schemas.openxmlformats.org/officeDocument/2006/relationships/slide" Target="slides/slide219.xml"/><Relationship Id="rId241" Type="http://schemas.openxmlformats.org/officeDocument/2006/relationships/slide" Target="slides/slide24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262" Type="http://schemas.openxmlformats.org/officeDocument/2006/relationships/slide" Target="slides/slide261.xml"/><Relationship Id="rId283" Type="http://schemas.openxmlformats.org/officeDocument/2006/relationships/slide" Target="slides/slide282.xml"/><Relationship Id="rId78" Type="http://schemas.openxmlformats.org/officeDocument/2006/relationships/slide" Target="slides/slide77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Relationship Id="rId122" Type="http://schemas.openxmlformats.org/officeDocument/2006/relationships/slide" Target="slides/slide121.xml"/><Relationship Id="rId143" Type="http://schemas.openxmlformats.org/officeDocument/2006/relationships/slide" Target="slides/slide142.xml"/><Relationship Id="rId164" Type="http://schemas.openxmlformats.org/officeDocument/2006/relationships/slide" Target="slides/slide163.xml"/><Relationship Id="rId185" Type="http://schemas.openxmlformats.org/officeDocument/2006/relationships/slide" Target="slides/slide184.xml"/><Relationship Id="rId9" Type="http://schemas.openxmlformats.org/officeDocument/2006/relationships/slide" Target="slides/slide8.xml"/><Relationship Id="rId210" Type="http://schemas.openxmlformats.org/officeDocument/2006/relationships/slide" Target="slides/slide209.xml"/><Relationship Id="rId26" Type="http://schemas.openxmlformats.org/officeDocument/2006/relationships/slide" Target="slides/slide25.xml"/><Relationship Id="rId231" Type="http://schemas.openxmlformats.org/officeDocument/2006/relationships/slide" Target="slides/slide230.xml"/><Relationship Id="rId252" Type="http://schemas.openxmlformats.org/officeDocument/2006/relationships/slide" Target="slides/slide251.xml"/><Relationship Id="rId273" Type="http://schemas.openxmlformats.org/officeDocument/2006/relationships/slide" Target="slides/slide272.xml"/><Relationship Id="rId294" Type="http://schemas.openxmlformats.org/officeDocument/2006/relationships/slide" Target="slides/slide293.xml"/><Relationship Id="rId47" Type="http://schemas.openxmlformats.org/officeDocument/2006/relationships/slide" Target="slides/slide46.xml"/><Relationship Id="rId68" Type="http://schemas.openxmlformats.org/officeDocument/2006/relationships/slide" Target="slides/slide67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33" Type="http://schemas.openxmlformats.org/officeDocument/2006/relationships/slide" Target="slides/slide132.xml"/><Relationship Id="rId154" Type="http://schemas.openxmlformats.org/officeDocument/2006/relationships/slide" Target="slides/slide153.xml"/><Relationship Id="rId175" Type="http://schemas.openxmlformats.org/officeDocument/2006/relationships/slide" Target="slides/slide174.xml"/><Relationship Id="rId196" Type="http://schemas.openxmlformats.org/officeDocument/2006/relationships/slide" Target="slides/slide195.xml"/><Relationship Id="rId200" Type="http://schemas.openxmlformats.org/officeDocument/2006/relationships/slide" Target="slides/slide199.xml"/><Relationship Id="rId16" Type="http://schemas.openxmlformats.org/officeDocument/2006/relationships/slide" Target="slides/slide15.xml"/><Relationship Id="rId221" Type="http://schemas.openxmlformats.org/officeDocument/2006/relationships/slide" Target="slides/slide220.xml"/><Relationship Id="rId242" Type="http://schemas.openxmlformats.org/officeDocument/2006/relationships/slide" Target="slides/slide241.xml"/><Relationship Id="rId263" Type="http://schemas.openxmlformats.org/officeDocument/2006/relationships/slide" Target="slides/slide262.xml"/><Relationship Id="rId284" Type="http://schemas.openxmlformats.org/officeDocument/2006/relationships/slide" Target="slides/slide283.xml"/><Relationship Id="rId37" Type="http://schemas.openxmlformats.org/officeDocument/2006/relationships/slide" Target="slides/slide36.xml"/><Relationship Id="rId58" Type="http://schemas.openxmlformats.org/officeDocument/2006/relationships/slide" Target="slides/slide57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123" Type="http://schemas.openxmlformats.org/officeDocument/2006/relationships/slide" Target="slides/slide122.xml"/><Relationship Id="rId144" Type="http://schemas.openxmlformats.org/officeDocument/2006/relationships/slide" Target="slides/slide143.xml"/><Relationship Id="rId90" Type="http://schemas.openxmlformats.org/officeDocument/2006/relationships/slide" Target="slides/slide89.xml"/><Relationship Id="rId165" Type="http://schemas.openxmlformats.org/officeDocument/2006/relationships/slide" Target="slides/slide164.xml"/><Relationship Id="rId186" Type="http://schemas.openxmlformats.org/officeDocument/2006/relationships/slide" Target="slides/slide185.xml"/><Relationship Id="rId211" Type="http://schemas.openxmlformats.org/officeDocument/2006/relationships/slide" Target="slides/slide210.xml"/><Relationship Id="rId232" Type="http://schemas.openxmlformats.org/officeDocument/2006/relationships/slide" Target="slides/slide231.xml"/><Relationship Id="rId253" Type="http://schemas.openxmlformats.org/officeDocument/2006/relationships/slide" Target="slides/slide252.xml"/><Relationship Id="rId274" Type="http://schemas.openxmlformats.org/officeDocument/2006/relationships/slide" Target="slides/slide273.xml"/><Relationship Id="rId295" Type="http://schemas.openxmlformats.org/officeDocument/2006/relationships/slide" Target="slides/slide294.xml"/><Relationship Id="rId27" Type="http://schemas.openxmlformats.org/officeDocument/2006/relationships/slide" Target="slides/slide26.xml"/><Relationship Id="rId48" Type="http://schemas.openxmlformats.org/officeDocument/2006/relationships/slide" Target="slides/slide47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34" Type="http://schemas.openxmlformats.org/officeDocument/2006/relationships/slide" Target="slides/slide133.xml"/><Relationship Id="rId80" Type="http://schemas.openxmlformats.org/officeDocument/2006/relationships/slide" Target="slides/slide79.xml"/><Relationship Id="rId155" Type="http://schemas.openxmlformats.org/officeDocument/2006/relationships/slide" Target="slides/slide154.xml"/><Relationship Id="rId176" Type="http://schemas.openxmlformats.org/officeDocument/2006/relationships/slide" Target="slides/slide175.xml"/><Relationship Id="rId197" Type="http://schemas.openxmlformats.org/officeDocument/2006/relationships/slide" Target="slides/slide196.xml"/><Relationship Id="rId201" Type="http://schemas.openxmlformats.org/officeDocument/2006/relationships/slide" Target="slides/slide200.xml"/><Relationship Id="rId222" Type="http://schemas.openxmlformats.org/officeDocument/2006/relationships/slide" Target="slides/slide221.xml"/><Relationship Id="rId243" Type="http://schemas.openxmlformats.org/officeDocument/2006/relationships/slide" Target="slides/slide242.xml"/><Relationship Id="rId264" Type="http://schemas.openxmlformats.org/officeDocument/2006/relationships/slide" Target="slides/slide263.xml"/><Relationship Id="rId285" Type="http://schemas.openxmlformats.org/officeDocument/2006/relationships/slide" Target="slides/slide284.xml"/><Relationship Id="rId17" Type="http://schemas.openxmlformats.org/officeDocument/2006/relationships/slide" Target="slides/slide16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24" Type="http://schemas.openxmlformats.org/officeDocument/2006/relationships/slide" Target="slides/slide123.xml"/><Relationship Id="rId70" Type="http://schemas.openxmlformats.org/officeDocument/2006/relationships/slide" Target="slides/slide69.xml"/><Relationship Id="rId91" Type="http://schemas.openxmlformats.org/officeDocument/2006/relationships/slide" Target="slides/slide90.xml"/><Relationship Id="rId145" Type="http://schemas.openxmlformats.org/officeDocument/2006/relationships/slide" Target="slides/slide144.xml"/><Relationship Id="rId166" Type="http://schemas.openxmlformats.org/officeDocument/2006/relationships/slide" Target="slides/slide165.xml"/><Relationship Id="rId187" Type="http://schemas.openxmlformats.org/officeDocument/2006/relationships/slide" Target="slides/slide186.xml"/><Relationship Id="rId1" Type="http://schemas.openxmlformats.org/officeDocument/2006/relationships/slideMaster" Target="slideMasters/slideMaster1.xml"/><Relationship Id="rId212" Type="http://schemas.openxmlformats.org/officeDocument/2006/relationships/slide" Target="slides/slide211.xml"/><Relationship Id="rId233" Type="http://schemas.openxmlformats.org/officeDocument/2006/relationships/slide" Target="slides/slide232.xml"/><Relationship Id="rId254" Type="http://schemas.openxmlformats.org/officeDocument/2006/relationships/slide" Target="slides/slide253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275" Type="http://schemas.openxmlformats.org/officeDocument/2006/relationships/slide" Target="slides/slide274.xml"/><Relationship Id="rId296" Type="http://schemas.openxmlformats.org/officeDocument/2006/relationships/slide" Target="slides/slide295.xml"/><Relationship Id="rId300" Type="http://schemas.openxmlformats.org/officeDocument/2006/relationships/viewProps" Target="viewProps.xml"/><Relationship Id="rId60" Type="http://schemas.openxmlformats.org/officeDocument/2006/relationships/slide" Target="slides/slide59.xml"/><Relationship Id="rId81" Type="http://schemas.openxmlformats.org/officeDocument/2006/relationships/slide" Target="slides/slide80.xml"/><Relationship Id="rId135" Type="http://schemas.openxmlformats.org/officeDocument/2006/relationships/slide" Target="slides/slide134.xml"/><Relationship Id="rId156" Type="http://schemas.openxmlformats.org/officeDocument/2006/relationships/slide" Target="slides/slide155.xml"/><Relationship Id="rId177" Type="http://schemas.openxmlformats.org/officeDocument/2006/relationships/slide" Target="slides/slide176.xml"/><Relationship Id="rId198" Type="http://schemas.openxmlformats.org/officeDocument/2006/relationships/slide" Target="slides/slide197.xml"/><Relationship Id="rId202" Type="http://schemas.openxmlformats.org/officeDocument/2006/relationships/slide" Target="slides/slide201.xml"/><Relationship Id="rId223" Type="http://schemas.openxmlformats.org/officeDocument/2006/relationships/slide" Target="slides/slide222.xml"/><Relationship Id="rId244" Type="http://schemas.openxmlformats.org/officeDocument/2006/relationships/slide" Target="slides/slide243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265" Type="http://schemas.openxmlformats.org/officeDocument/2006/relationships/slide" Target="slides/slide264.xml"/><Relationship Id="rId286" Type="http://schemas.openxmlformats.org/officeDocument/2006/relationships/slide" Target="slides/slide285.xml"/><Relationship Id="rId50" Type="http://schemas.openxmlformats.org/officeDocument/2006/relationships/slide" Target="slides/slide49.xml"/><Relationship Id="rId104" Type="http://schemas.openxmlformats.org/officeDocument/2006/relationships/slide" Target="slides/slide103.xml"/><Relationship Id="rId125" Type="http://schemas.openxmlformats.org/officeDocument/2006/relationships/slide" Target="slides/slide124.xml"/><Relationship Id="rId146" Type="http://schemas.openxmlformats.org/officeDocument/2006/relationships/slide" Target="slides/slide145.xml"/><Relationship Id="rId167" Type="http://schemas.openxmlformats.org/officeDocument/2006/relationships/slide" Target="slides/slide166.xml"/><Relationship Id="rId188" Type="http://schemas.openxmlformats.org/officeDocument/2006/relationships/slide" Target="slides/slide187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13" Type="http://schemas.openxmlformats.org/officeDocument/2006/relationships/slide" Target="slides/slide212.xml"/><Relationship Id="rId234" Type="http://schemas.openxmlformats.org/officeDocument/2006/relationships/slide" Target="slides/slide233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55" Type="http://schemas.openxmlformats.org/officeDocument/2006/relationships/slide" Target="slides/slide254.xml"/><Relationship Id="rId276" Type="http://schemas.openxmlformats.org/officeDocument/2006/relationships/slide" Target="slides/slide275.xml"/><Relationship Id="rId297" Type="http://schemas.openxmlformats.org/officeDocument/2006/relationships/slide" Target="slides/slide296.xml"/><Relationship Id="rId40" Type="http://schemas.openxmlformats.org/officeDocument/2006/relationships/slide" Target="slides/slide39.xml"/><Relationship Id="rId115" Type="http://schemas.openxmlformats.org/officeDocument/2006/relationships/slide" Target="slides/slide114.xml"/><Relationship Id="rId136" Type="http://schemas.openxmlformats.org/officeDocument/2006/relationships/slide" Target="slides/slide135.xml"/><Relationship Id="rId157" Type="http://schemas.openxmlformats.org/officeDocument/2006/relationships/slide" Target="slides/slide156.xml"/><Relationship Id="rId178" Type="http://schemas.openxmlformats.org/officeDocument/2006/relationships/slide" Target="slides/slide177.xml"/><Relationship Id="rId301" Type="http://schemas.openxmlformats.org/officeDocument/2006/relationships/theme" Target="theme/theme1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9" Type="http://schemas.openxmlformats.org/officeDocument/2006/relationships/slide" Target="slides/slide198.xml"/><Relationship Id="rId203" Type="http://schemas.openxmlformats.org/officeDocument/2006/relationships/slide" Target="slides/slide202.xml"/><Relationship Id="rId19" Type="http://schemas.openxmlformats.org/officeDocument/2006/relationships/slide" Target="slides/slide18.xml"/><Relationship Id="rId224" Type="http://schemas.openxmlformats.org/officeDocument/2006/relationships/slide" Target="slides/slide223.xml"/><Relationship Id="rId245" Type="http://schemas.openxmlformats.org/officeDocument/2006/relationships/slide" Target="slides/slide244.xml"/><Relationship Id="rId266" Type="http://schemas.openxmlformats.org/officeDocument/2006/relationships/slide" Target="slides/slide265.xml"/><Relationship Id="rId287" Type="http://schemas.openxmlformats.org/officeDocument/2006/relationships/slide" Target="slides/slide286.xml"/><Relationship Id="rId30" Type="http://schemas.openxmlformats.org/officeDocument/2006/relationships/slide" Target="slides/slide29.xml"/><Relationship Id="rId105" Type="http://schemas.openxmlformats.org/officeDocument/2006/relationships/slide" Target="slides/slide104.xml"/><Relationship Id="rId126" Type="http://schemas.openxmlformats.org/officeDocument/2006/relationships/slide" Target="slides/slide125.xml"/><Relationship Id="rId147" Type="http://schemas.openxmlformats.org/officeDocument/2006/relationships/slide" Target="slides/slide146.xml"/><Relationship Id="rId168" Type="http://schemas.openxmlformats.org/officeDocument/2006/relationships/slide" Target="slides/slide16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189" Type="http://schemas.openxmlformats.org/officeDocument/2006/relationships/slide" Target="slides/slide188.xml"/><Relationship Id="rId3" Type="http://schemas.openxmlformats.org/officeDocument/2006/relationships/slide" Target="slides/slide2.xml"/><Relationship Id="rId214" Type="http://schemas.openxmlformats.org/officeDocument/2006/relationships/slide" Target="slides/slide213.xml"/><Relationship Id="rId235" Type="http://schemas.openxmlformats.org/officeDocument/2006/relationships/slide" Target="slides/slide234.xml"/><Relationship Id="rId256" Type="http://schemas.openxmlformats.org/officeDocument/2006/relationships/slide" Target="slides/slide255.xml"/><Relationship Id="rId277" Type="http://schemas.openxmlformats.org/officeDocument/2006/relationships/slide" Target="slides/slide276.xml"/><Relationship Id="rId298" Type="http://schemas.openxmlformats.org/officeDocument/2006/relationships/handoutMaster" Target="handoutMasters/handoutMaster1.xml"/><Relationship Id="rId116" Type="http://schemas.openxmlformats.org/officeDocument/2006/relationships/slide" Target="slides/slide115.xml"/><Relationship Id="rId137" Type="http://schemas.openxmlformats.org/officeDocument/2006/relationships/slide" Target="slides/slide136.xml"/><Relationship Id="rId158" Type="http://schemas.openxmlformats.org/officeDocument/2006/relationships/slide" Target="slides/slide157.xml"/><Relationship Id="rId302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179" Type="http://schemas.openxmlformats.org/officeDocument/2006/relationships/slide" Target="slides/slide178.xml"/><Relationship Id="rId190" Type="http://schemas.openxmlformats.org/officeDocument/2006/relationships/slide" Target="slides/slide189.xml"/><Relationship Id="rId204" Type="http://schemas.openxmlformats.org/officeDocument/2006/relationships/slide" Target="slides/slide203.xml"/><Relationship Id="rId225" Type="http://schemas.openxmlformats.org/officeDocument/2006/relationships/slide" Target="slides/slide224.xml"/><Relationship Id="rId246" Type="http://schemas.openxmlformats.org/officeDocument/2006/relationships/slide" Target="slides/slide245.xml"/><Relationship Id="rId267" Type="http://schemas.openxmlformats.org/officeDocument/2006/relationships/slide" Target="slides/slide266.xml"/><Relationship Id="rId288" Type="http://schemas.openxmlformats.org/officeDocument/2006/relationships/slide" Target="slides/slide287.xml"/><Relationship Id="rId106" Type="http://schemas.openxmlformats.org/officeDocument/2006/relationships/slide" Target="slides/slide105.xml"/><Relationship Id="rId127" Type="http://schemas.openxmlformats.org/officeDocument/2006/relationships/slide" Target="slides/slide12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94" Type="http://schemas.openxmlformats.org/officeDocument/2006/relationships/slide" Target="slides/slide93.xml"/><Relationship Id="rId148" Type="http://schemas.openxmlformats.org/officeDocument/2006/relationships/slide" Target="slides/slide147.xml"/><Relationship Id="rId169" Type="http://schemas.openxmlformats.org/officeDocument/2006/relationships/slide" Target="slides/slide168.xml"/><Relationship Id="rId4" Type="http://schemas.openxmlformats.org/officeDocument/2006/relationships/slide" Target="slides/slide3.xml"/><Relationship Id="rId180" Type="http://schemas.openxmlformats.org/officeDocument/2006/relationships/slide" Target="slides/slide179.xml"/><Relationship Id="rId215" Type="http://schemas.openxmlformats.org/officeDocument/2006/relationships/slide" Target="slides/slide214.xml"/><Relationship Id="rId236" Type="http://schemas.openxmlformats.org/officeDocument/2006/relationships/slide" Target="slides/slide235.xml"/><Relationship Id="rId257" Type="http://schemas.openxmlformats.org/officeDocument/2006/relationships/slide" Target="slides/slide256.xml"/><Relationship Id="rId278" Type="http://schemas.openxmlformats.org/officeDocument/2006/relationships/slide" Target="slides/slide277.xml"/><Relationship Id="rId303" Type="http://schemas.openxmlformats.org/officeDocument/2006/relationships/customXml" Target="../customXml/item1.xml"/><Relationship Id="rId42" Type="http://schemas.openxmlformats.org/officeDocument/2006/relationships/slide" Target="slides/slide41.xml"/><Relationship Id="rId84" Type="http://schemas.openxmlformats.org/officeDocument/2006/relationships/slide" Target="slides/slide83.xml"/><Relationship Id="rId138" Type="http://schemas.openxmlformats.org/officeDocument/2006/relationships/slide" Target="slides/slide137.xml"/><Relationship Id="rId191" Type="http://schemas.openxmlformats.org/officeDocument/2006/relationships/slide" Target="slides/slide190.xml"/><Relationship Id="rId205" Type="http://schemas.openxmlformats.org/officeDocument/2006/relationships/slide" Target="slides/slide204.xml"/><Relationship Id="rId247" Type="http://schemas.openxmlformats.org/officeDocument/2006/relationships/slide" Target="slides/slide246.xml"/><Relationship Id="rId107" Type="http://schemas.openxmlformats.org/officeDocument/2006/relationships/slide" Target="slides/slide106.xml"/><Relationship Id="rId289" Type="http://schemas.openxmlformats.org/officeDocument/2006/relationships/slide" Target="slides/slide288.xml"/><Relationship Id="rId11" Type="http://schemas.openxmlformats.org/officeDocument/2006/relationships/slide" Target="slides/slide10.xml"/><Relationship Id="rId53" Type="http://schemas.openxmlformats.org/officeDocument/2006/relationships/slide" Target="slides/slide52.xml"/><Relationship Id="rId149" Type="http://schemas.openxmlformats.org/officeDocument/2006/relationships/slide" Target="slides/slide148.xml"/><Relationship Id="rId95" Type="http://schemas.openxmlformats.org/officeDocument/2006/relationships/slide" Target="slides/slide94.xml"/><Relationship Id="rId160" Type="http://schemas.openxmlformats.org/officeDocument/2006/relationships/slide" Target="slides/slide159.xml"/><Relationship Id="rId216" Type="http://schemas.openxmlformats.org/officeDocument/2006/relationships/slide" Target="slides/slide215.xml"/><Relationship Id="rId258" Type="http://schemas.openxmlformats.org/officeDocument/2006/relationships/slide" Target="slides/slide257.xml"/><Relationship Id="rId22" Type="http://schemas.openxmlformats.org/officeDocument/2006/relationships/slide" Target="slides/slide21.xml"/><Relationship Id="rId64" Type="http://schemas.openxmlformats.org/officeDocument/2006/relationships/slide" Target="slides/slide63.xml"/><Relationship Id="rId118" Type="http://schemas.openxmlformats.org/officeDocument/2006/relationships/slide" Target="slides/slide117.xml"/><Relationship Id="rId171" Type="http://schemas.openxmlformats.org/officeDocument/2006/relationships/slide" Target="slides/slide170.xml"/><Relationship Id="rId227" Type="http://schemas.openxmlformats.org/officeDocument/2006/relationships/slide" Target="slides/slide226.xml"/><Relationship Id="rId269" Type="http://schemas.openxmlformats.org/officeDocument/2006/relationships/slide" Target="slides/slide268.xml"/><Relationship Id="rId33" Type="http://schemas.openxmlformats.org/officeDocument/2006/relationships/slide" Target="slides/slide32.xml"/><Relationship Id="rId129" Type="http://schemas.openxmlformats.org/officeDocument/2006/relationships/slide" Target="slides/slide128.xml"/><Relationship Id="rId280" Type="http://schemas.openxmlformats.org/officeDocument/2006/relationships/slide" Target="slides/slide279.xml"/><Relationship Id="rId75" Type="http://schemas.openxmlformats.org/officeDocument/2006/relationships/slide" Target="slides/slide74.xml"/><Relationship Id="rId140" Type="http://schemas.openxmlformats.org/officeDocument/2006/relationships/slide" Target="slides/slide139.xml"/><Relationship Id="rId182" Type="http://schemas.openxmlformats.org/officeDocument/2006/relationships/slide" Target="slides/slide181.xml"/><Relationship Id="rId6" Type="http://schemas.openxmlformats.org/officeDocument/2006/relationships/slide" Target="slides/slide5.xml"/><Relationship Id="rId238" Type="http://schemas.openxmlformats.org/officeDocument/2006/relationships/slide" Target="slides/slide23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9787" cy="4986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55838" y="0"/>
            <a:ext cx="2949787" cy="49869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41D580-79DC-49F4-935B-E3ACCCD684F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9440647"/>
            <a:ext cx="2949787" cy="4986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55838" y="9440647"/>
            <a:ext cx="2949787" cy="49869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16A9BF-C658-48DE-9855-C5265303F224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6667481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4144429A-A057-4EE1-99D0-FB94A10606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AEAF0078-92B2-41E9-8C3A-8463946E5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TW" altLang="en-US"/>
              <a:t>按一下以編輯母片子標題樣式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3ACE18A-59AD-4705-8F97-CD0C4C25A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10F22B25-6D41-4C01-B0D6-A7C2DE4D1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FAA5A077-7BB8-42FE-A635-A0CF1E466C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549470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F464CF5E-628B-4344-9F67-108DD53913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DF5FAFD9-D6C7-4199-9013-38C00B2F0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1A70D24C-8936-4BE2-9ECD-FA1B62891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B2735381-38FE-40FE-9377-583BF9397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EEB57808-7E44-4D39-805B-4E6EA42206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92906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846EB94-8D4D-4FE4-BE3E-74984B67B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AE8F3D83-16A5-4946-8979-B2437DF517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2825F779-57A2-498E-A75F-8EA4E7198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48F87D20-011C-4548-A2AC-C0732DA246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85387DAB-44CA-446E-BFE6-588432D45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438400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個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2FF1BAFD-79F3-481F-B67E-C2D1B6B4C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FA4C6382-9B0F-4D83-9B6F-A939D7F874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78E1018-C7C2-4AB3-BD5F-0D7576DBC1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5C369F34-5191-4E3B-83E2-88674B91A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DD4BA32B-83D6-46A4-AF43-9FEDE386E4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F77FDC2D-E60F-445C-8177-2A232B151F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867477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6E25EC12-EDC9-47E4-AF0F-AED53AE9F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B9A89041-E429-4D4F-96B3-DF4AE0F234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內容版面配置區 3">
            <a:extLst>
              <a:ext uri="{FF2B5EF4-FFF2-40B4-BE49-F238E27FC236}">
                <a16:creationId xmlns:a16="http://schemas.microsoft.com/office/drawing/2014/main" id="{149B523E-9DF6-4431-841F-59444C543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5" name="文字版面配置區 4">
            <a:extLst>
              <a:ext uri="{FF2B5EF4-FFF2-40B4-BE49-F238E27FC236}">
                <a16:creationId xmlns:a16="http://schemas.microsoft.com/office/drawing/2014/main" id="{98DBA9B2-985B-457B-AFEC-A2AFCAA57D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內容版面配置區 5">
            <a:extLst>
              <a:ext uri="{FF2B5EF4-FFF2-40B4-BE49-F238E27FC236}">
                <a16:creationId xmlns:a16="http://schemas.microsoft.com/office/drawing/2014/main" id="{C5FE8BA1-592A-4BDC-AC04-615167541E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7" name="日期版面配置區 6">
            <a:extLst>
              <a:ext uri="{FF2B5EF4-FFF2-40B4-BE49-F238E27FC236}">
                <a16:creationId xmlns:a16="http://schemas.microsoft.com/office/drawing/2014/main" id="{1FA3AF53-C3BA-415A-9BE7-40A64D764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8" name="頁尾版面配置區 7">
            <a:extLst>
              <a:ext uri="{FF2B5EF4-FFF2-40B4-BE49-F238E27FC236}">
                <a16:creationId xmlns:a16="http://schemas.microsoft.com/office/drawing/2014/main" id="{09D01F25-2220-45E7-9C81-CEB86F5075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>
            <a:extLst>
              <a:ext uri="{FF2B5EF4-FFF2-40B4-BE49-F238E27FC236}">
                <a16:creationId xmlns:a16="http://schemas.microsoft.com/office/drawing/2014/main" id="{01CAA23B-40D2-4574-9646-17E4E874F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012821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CEEDA4DA-B183-4501-A238-2899D9F30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日期版面配置區 2">
            <a:extLst>
              <a:ext uri="{FF2B5EF4-FFF2-40B4-BE49-F238E27FC236}">
                <a16:creationId xmlns:a16="http://schemas.microsoft.com/office/drawing/2014/main" id="{EDEB6C62-3CF7-4A11-B64A-581C01C13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4" name="頁尾版面配置區 3">
            <a:extLst>
              <a:ext uri="{FF2B5EF4-FFF2-40B4-BE49-F238E27FC236}">
                <a16:creationId xmlns:a16="http://schemas.microsoft.com/office/drawing/2014/main" id="{D292FFB8-8826-4957-8102-9B70C6F43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>
            <a:extLst>
              <a:ext uri="{FF2B5EF4-FFF2-40B4-BE49-F238E27FC236}">
                <a16:creationId xmlns:a16="http://schemas.microsoft.com/office/drawing/2014/main" id="{E454022C-0DF7-467B-855D-9B79BE79F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63451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>
            <a:extLst>
              <a:ext uri="{FF2B5EF4-FFF2-40B4-BE49-F238E27FC236}">
                <a16:creationId xmlns:a16="http://schemas.microsoft.com/office/drawing/2014/main" id="{FF1B6948-5358-4BEE-8199-525688F798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3" name="頁尾版面配置區 2">
            <a:extLst>
              <a:ext uri="{FF2B5EF4-FFF2-40B4-BE49-F238E27FC236}">
                <a16:creationId xmlns:a16="http://schemas.microsoft.com/office/drawing/2014/main" id="{B5323F54-4339-4DA4-B684-D5CAAFC940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id="{9E164F30-8A1A-48C1-8D8B-D43BB2C3FF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112562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0C6A3BE-3A4C-4B01-85DC-A0D3DFF87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694A003F-349E-4B8B-94B9-131F79C0F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498DCD92-6550-4197-A45E-DBBCFDE371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42ECA69F-23EC-4AF7-A9C7-5A2BC8FF9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A74B880A-5AAE-4F3D-B4BF-B3D86974BA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D2375AE0-D363-4D7A-B0DA-755323FF2F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774240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9CD7A0D0-0BDB-43AF-9D21-3A85E802A5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圖片版面配置區 2">
            <a:extLst>
              <a:ext uri="{FF2B5EF4-FFF2-40B4-BE49-F238E27FC236}">
                <a16:creationId xmlns:a16="http://schemas.microsoft.com/office/drawing/2014/main" id="{F5E57A51-FD7F-4730-9FF7-AE44F9F995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>
            <a:extLst>
              <a:ext uri="{FF2B5EF4-FFF2-40B4-BE49-F238E27FC236}">
                <a16:creationId xmlns:a16="http://schemas.microsoft.com/office/drawing/2014/main" id="{3B7B47F4-C336-40C9-A535-C35111EA9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日期版面配置區 4">
            <a:extLst>
              <a:ext uri="{FF2B5EF4-FFF2-40B4-BE49-F238E27FC236}">
                <a16:creationId xmlns:a16="http://schemas.microsoft.com/office/drawing/2014/main" id="{1844D4FD-47F4-491D-A412-7DCDB6D129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6" name="頁尾版面配置區 5">
            <a:extLst>
              <a:ext uri="{FF2B5EF4-FFF2-40B4-BE49-F238E27FC236}">
                <a16:creationId xmlns:a16="http://schemas.microsoft.com/office/drawing/2014/main" id="{463C7469-B78C-4C03-BAC1-6CEF1DFC5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>
            <a:extLst>
              <a:ext uri="{FF2B5EF4-FFF2-40B4-BE49-F238E27FC236}">
                <a16:creationId xmlns:a16="http://schemas.microsoft.com/office/drawing/2014/main" id="{0C9ADBB8-4442-46D1-B341-F8164AD188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422121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15FED3EC-B99C-4E32-A6E1-8C8C0EC0EC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FE053765-7BA1-4141-81CD-BD6CB9078F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79A99A2E-2C3B-47E2-A546-B58FCEEA5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53F3CF4B-E304-41F1-B3A5-1BC20D908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3D23D02B-D4DA-413E-ADEC-AE50D5A32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6021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>
            <a:extLst>
              <a:ext uri="{FF2B5EF4-FFF2-40B4-BE49-F238E27FC236}">
                <a16:creationId xmlns:a16="http://schemas.microsoft.com/office/drawing/2014/main" id="{DD1341E4-6091-4917-828D-FC5145B1D4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直排文字版面配置區 2">
            <a:extLst>
              <a:ext uri="{FF2B5EF4-FFF2-40B4-BE49-F238E27FC236}">
                <a16:creationId xmlns:a16="http://schemas.microsoft.com/office/drawing/2014/main" id="{EC220529-7711-4624-BD4C-007990C7CC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580FFF23-AE79-40AD-9F58-988C50883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A8D6FE5E-B6D9-454E-B95B-30F46EE0B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75A30912-F155-4830-846D-A4E9355DB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018440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>
            <a:extLst>
              <a:ext uri="{FF2B5EF4-FFF2-40B4-BE49-F238E27FC236}">
                <a16:creationId xmlns:a16="http://schemas.microsoft.com/office/drawing/2014/main" id="{E33386D7-1F0E-4DC4-AB0A-54EBDAF98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/>
              <a:t>按一下以編輯母片標題樣式</a:t>
            </a:r>
          </a:p>
        </p:txBody>
      </p:sp>
      <p:sp>
        <p:nvSpPr>
          <p:cNvPr id="3" name="文字版面配置區 2">
            <a:extLst>
              <a:ext uri="{FF2B5EF4-FFF2-40B4-BE49-F238E27FC236}">
                <a16:creationId xmlns:a16="http://schemas.microsoft.com/office/drawing/2014/main" id="{386D67A2-6A6C-45B9-A049-DC7AC1FD0D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4" name="日期版面配置區 3">
            <a:extLst>
              <a:ext uri="{FF2B5EF4-FFF2-40B4-BE49-F238E27FC236}">
                <a16:creationId xmlns:a16="http://schemas.microsoft.com/office/drawing/2014/main" id="{F4250F87-CE45-4767-916C-5E3D4FCC008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418985-D00D-4655-83FF-7E85BC7D70D4}" type="datetimeFigureOut">
              <a:rPr lang="zh-TW" altLang="en-US" smtClean="0"/>
              <a:pPr/>
              <a:t>2020/10/26</a:t>
            </a:fld>
            <a:endParaRPr lang="zh-TW" altLang="en-US"/>
          </a:p>
        </p:txBody>
      </p:sp>
      <p:sp>
        <p:nvSpPr>
          <p:cNvPr id="5" name="頁尾版面配置區 4">
            <a:extLst>
              <a:ext uri="{FF2B5EF4-FFF2-40B4-BE49-F238E27FC236}">
                <a16:creationId xmlns:a16="http://schemas.microsoft.com/office/drawing/2014/main" id="{5846C86C-40E0-45A5-81E9-9D2DAE9758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>
            <a:extLst>
              <a:ext uri="{FF2B5EF4-FFF2-40B4-BE49-F238E27FC236}">
                <a16:creationId xmlns:a16="http://schemas.microsoft.com/office/drawing/2014/main" id="{5569DB7E-2207-4DF1-9247-E7C7828014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619595-08EF-4BE1-9667-246CB97D02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65983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群書治要詩經、尚書選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王偉勇</a:t>
            </a:r>
          </a:p>
        </p:txBody>
      </p:sp>
    </p:spTree>
    <p:extLst>
      <p:ext uri="{BB962C8B-B14F-4D97-AF65-F5344CB8AC3E}">
        <p14:creationId xmlns:p14="http://schemas.microsoft.com/office/powerpoint/2010/main" val="27095023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竊惟載籍之興，其來尚矣！左史右史，記事記言，皆所以昭德塞違，勸善懲惡。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故作而可紀，薰風揚乎百代；動而不法，炯戒垂乎千祀。是以歷觀前聖，撫運膺期，莫不懍乎御朽，自強不息；朝乾夕惕，意在茲乎！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97970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近古皇王，時有撰述；並皆包括天地，牢籠群有。競采浮豔之詞，爭馳迂誕之說；騁末學之傳聞，飾雕蟲之小伎。流宕忘反，殊途同致。雖辯周萬物，愈失司契之源；術總百端，彌乖得一之旨。</a:t>
            </a:r>
          </a:p>
        </p:txBody>
      </p:sp>
    </p:spTree>
    <p:extLst>
      <p:ext uri="{BB962C8B-B14F-4D97-AF65-F5344CB8AC3E}">
        <p14:creationId xmlns:p14="http://schemas.microsoft.com/office/powerpoint/2010/main" val="3215413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皇上以天縱之多才，運生知之睿思，性與道合，動妙幾神。玄德潛通，化前王之所未化；損己利物，行列聖之所不能行。翰海龍庭之野，並為郡國；扶桑若木之域，咸襲纓冕。天地承平，外內禔福。猶且為而不恃，雖休勿休；俯協堯舜，式遵稽古。不察貌乎止水，將取鑒乎哲人。以為六籍紛綸，百家蹖駁，窮理盡性，則勞而少功；周覽泛觀，則博而寡要。故爰命臣等，采摭群書，翦截淫放，光昭訓典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15879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聖思所存，務乎政術；綴敘大略，咸發神衷。雅致鉤深，規摹宏遠；網羅治體，事非一目。若乃欽明之后，屈己以救時；無道之君，樂身以亡國。或臨難而知懼，在危而獲安；或得志而驕居，業成以致敗者，莫不備其得失，以著為君之難。</a:t>
            </a:r>
          </a:p>
        </p:txBody>
      </p:sp>
    </p:spTree>
    <p:extLst>
      <p:ext uri="{BB962C8B-B14F-4D97-AF65-F5344CB8AC3E}">
        <p14:creationId xmlns:p14="http://schemas.microsoft.com/office/powerpoint/2010/main" val="1102963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其委質策名，立功樹惠；貞心直道，忘軀殉國；身殞百年之中，聲馳千載之外。或大奸巨猾，轉日回天；社鼠城狐，反白仰黑，忠良由其放逐，邦國因以危亡者，咸亦述其終始，以顯為臣不易。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其立德立言，作訓垂範；為綱為紀，經天緯地。金聲玉振，騰實飛英；雅論徽猷，嘉言美事，可以弘獎名教，崇太平之基者，固亦片善不遺，將以丕顯皇極。</a:t>
            </a:r>
          </a:p>
        </p:txBody>
      </p:sp>
    </p:spTree>
    <p:extLst>
      <p:ext uri="{BB962C8B-B14F-4D97-AF65-F5344CB8AC3E}">
        <p14:creationId xmlns:p14="http://schemas.microsoft.com/office/powerpoint/2010/main" val="3459321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至於母儀嬪則，懿后良妃，參徽猷於十亂，著深誡於辭輦。或傾城哲婦，亡國豔妻，候晨雞以先鳴，待舉烽而後笑者，時有所存，以備勸戒。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爰自六經，訖乎諸子；上始五帝，下盡晉年。凡為五帙，合五十卷，本求治，故以治要為名。</a:t>
            </a:r>
          </a:p>
        </p:txBody>
      </p:sp>
    </p:spTree>
    <p:extLst>
      <p:ext uri="{BB962C8B-B14F-4D97-AF65-F5344CB8AC3E}">
        <p14:creationId xmlns:p14="http://schemas.microsoft.com/office/powerpoint/2010/main" val="21486988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但皇覽遍略，隨方類聚，名目互顯，首尾混亂；文義斷絕，尋究為難。今之所撰，異乎先作；總立新名，各全舊體，欲令見本知末，原始要終；並棄彼春華，采茲秋實。一書之內，牙角無遺；一事之中，羽毛咸盡。用之當今，足以鑒覽前古；傳之來葉，可以貽厥孫謀。</a:t>
            </a:r>
          </a:p>
        </p:txBody>
      </p:sp>
    </p:spTree>
    <p:extLst>
      <p:ext uri="{BB962C8B-B14F-4D97-AF65-F5344CB8AC3E}">
        <p14:creationId xmlns:p14="http://schemas.microsoft.com/office/powerpoint/2010/main" val="9318633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引而申之，觸類而長，蓋亦言之者無罪，聞之者足以戒。庶弘茲九德，簡而易從；觀彼百王，不疾而速。崇巍巍之盛業，開蕩蕩之王道。可久可大之功，並天地之貞觀；日用日新之德，將金鏡以長懸矣。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秘書監鉅鹿男臣魏徵等奉敕撰</a:t>
            </a:r>
          </a:p>
        </p:txBody>
      </p:sp>
    </p:spTree>
    <p:extLst>
      <p:ext uri="{BB962C8B-B14F-4D97-AF65-F5344CB8AC3E}">
        <p14:creationId xmlns:p14="http://schemas.microsoft.com/office/powerpoint/2010/main" val="15921693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詩經選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5289118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之名稱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（一）漢以前，或單稱「詩」，或稱「詩三百」。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司馬遷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B.C.145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B.C.86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儒林列傳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：「申公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獨以詩經為訓以教。」（此處「詩經」非書名，「經」用來與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「訓」、「詁」、「傳」等解經之書對舉。）</a:t>
            </a:r>
          </a:p>
        </p:txBody>
      </p:sp>
    </p:spTree>
    <p:extLst>
      <p:ext uri="{BB962C8B-B14F-4D97-AF65-F5344CB8AC3E}">
        <p14:creationId xmlns:p14="http://schemas.microsoft.com/office/powerpoint/2010/main" val="2522286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之名稱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（三）依屈萬里先生（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1907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1979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詩經釋義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詩經詮釋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敘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論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考證：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正式以「詩經」為書名，可能起於南宋初廖剛：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詩經講義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元代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已用於書名，明代以後，幾成定名。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按：廖剛（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1071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1143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），歷仕徽、欽、高三朝，高宗時推崇「元祐之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學」，廖剛為楊時（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1053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1135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）弟子，被秦檜（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1091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1155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）薦舉為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官。然主張抗金之立場，與秦檜相左，被逐出朝廷。卒後贈少師，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諡文肅。</a:t>
            </a:r>
          </a:p>
        </p:txBody>
      </p:sp>
    </p:spTree>
    <p:extLst>
      <p:ext uri="{BB962C8B-B14F-4D97-AF65-F5344CB8AC3E}">
        <p14:creationId xmlns:p14="http://schemas.microsoft.com/office/powerpoint/2010/main" val="16381067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 latinLnBrk="1">
              <a:lnSpc>
                <a:spcPts val="5000"/>
              </a:lnSpc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之內容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春官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大師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稱：「教六詩」，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毛詩序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稱：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「詩有六義」，均指風、賦、比、興、雅、頌。此中「風」、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「雅」、「頌」為詩之內容，茲簡述如次：今日流傳之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，依序分為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》31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魯頌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》4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首詩、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首詩，合計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首詩）共有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305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篇；另有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南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陔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白華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華黍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由庚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崇丘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由儀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</a:p>
          <a:p>
            <a:pPr marL="0" indent="0" algn="just" latinLnBrk="1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篇，有篇名而「亡其辭」，總計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311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篇。</a:t>
            </a:r>
          </a:p>
        </p:txBody>
      </p:sp>
    </p:spTree>
    <p:extLst>
      <p:ext uri="{BB962C8B-B14F-4D97-AF65-F5344CB8AC3E}">
        <p14:creationId xmlns:p14="http://schemas.microsoft.com/office/powerpoint/2010/main" val="1214900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之內容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「風」係寫各國之風土。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「雅」與「夏」古音相近，夏本指西方黃河流域一帶，故西方之周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常自稱「夏」，因之流行於王朝當地之詩，遂統稱「雅」；多半由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士大夫所作，用於宴饗之樂稱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，用於會朝之樂稱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（此乃朱熹（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1130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1200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之見解）。此中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亦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有不少類似風謠以寫勞人思婦之辭，然因樂調不同，故列入「雅」。</a:t>
            </a:r>
          </a:p>
        </p:txBody>
      </p:sp>
    </p:spTree>
    <p:extLst>
      <p:ext uri="{BB962C8B-B14F-4D97-AF65-F5344CB8AC3E}">
        <p14:creationId xmlns:p14="http://schemas.microsoft.com/office/powerpoint/2010/main" val="25644646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之內容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.〈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詩大序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云：「頌者，美盛德之形容，以其成功告於神明者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也。」清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阮元稱「頌」乃歌舞並作之宗廟祭祀音樂，極能掌握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「頌」之作用與精神。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   按：阮元（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1764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1849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），字伯元，號芸臺，江蘇儀徵人，為乾嘉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       學派經學家，編纂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皇清經解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十三經注疏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等。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1841917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三、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之作法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（一）賦──鋪陳直敘，類似今日敘述法。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（二）比──以彼物比此物，類似今日修辭學所謂之比喻、譬喻。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（三）興──先言他物，以引起所詠之詞也。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以上皆本朱熹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立說，此中「比」與「興」，皆託物，然「比」與所託之物有相當關係，「興」則僅託物以起義，仍有區別。</a:t>
            </a:r>
          </a:p>
        </p:txBody>
      </p:sp>
    </p:spTree>
    <p:extLst>
      <p:ext uri="{BB962C8B-B14F-4D97-AF65-F5344CB8AC3E}">
        <p14:creationId xmlns:p14="http://schemas.microsoft.com/office/powerpoint/2010/main" val="9378198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四、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之作者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乃古代詩歌之總集，經五、六百年集體創作，並由不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同時代之人予以採錄、編集、加工而成，作者實難考定。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中有四篇作者，據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應可考定：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：「家父作誦，以究王訩。」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：「寺人孟子，作為此詩。」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崧高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：「吉甫作誦，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以贈申伯。」</a:t>
            </a:r>
          </a:p>
          <a:p>
            <a:pPr marL="0" indent="0" algn="just">
              <a:lnSpc>
                <a:spcPts val="4000"/>
              </a:lnSpc>
              <a:spcBef>
                <a:spcPts val="5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4.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：「吉甫作誦，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仲山甫永懷。」</a:t>
            </a:r>
          </a:p>
        </p:txBody>
      </p:sp>
    </p:spTree>
    <p:extLst>
      <p:ext uri="{BB962C8B-B14F-4D97-AF65-F5344CB8AC3E}">
        <p14:creationId xmlns:p14="http://schemas.microsoft.com/office/powerpoint/2010/main" val="20055463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之時代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大抵而言，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之編次雖始於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而終於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，然其寫作之先後依次為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。全部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之著成時代，約在西元前一千一百年至六百年之間。茲簡述如次：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：率為西周初年之作。</a:t>
            </a: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  <a:r>
              <a:rPr lang="zh-TW" altLang="zh-TW" dirty="0"/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：春秋中期。</a:t>
            </a: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：多數作於西周中葉以後，少數為西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周初年作品；而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又早於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（四）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：多數作於春秋時代，少數作品已遲至春秋中葉。</a:t>
            </a:r>
            <a:endParaRPr lang="zh-TW" altLang="en-US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35791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六、孔子刪詩之問題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孔子世家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：「古者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三千餘篇，及至孔子，去其重，取可施於禮義，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三百五篇，孔子皆弦歌之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（一）贊成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之說：宋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歐陽脩（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1007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1072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）、王應麟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1223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1296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）、鄭樵（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1104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1162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顧炎武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1613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1682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）、王崧（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1752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1838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）等。</a:t>
            </a:r>
          </a:p>
        </p:txBody>
      </p:sp>
    </p:spTree>
    <p:extLst>
      <p:ext uri="{BB962C8B-B14F-4D97-AF65-F5344CB8AC3E}">
        <p14:creationId xmlns:p14="http://schemas.microsoft.com/office/powerpoint/2010/main" val="10623530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六、孔子刪詩之問題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（二）反對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之說：唐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孔穎達（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574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648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朱熹、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葉適（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1150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1223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）；清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王士禎（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1634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1711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）、朱彝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尊（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1629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1709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）、趙翼（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1727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1814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）、崔述（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1740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1816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）；（日）瀧川龜太郎（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1865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1946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，字資言）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史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記會注考證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；臺灣屈萬里先生。</a:t>
            </a:r>
          </a:p>
        </p:txBody>
      </p:sp>
    </p:spTree>
    <p:extLst>
      <p:ext uri="{BB962C8B-B14F-4D97-AF65-F5344CB8AC3E}">
        <p14:creationId xmlns:p14="http://schemas.microsoft.com/office/powerpoint/2010/main" val="19422516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六、孔子刪詩之問題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然孔子即使未曾刪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，仍與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有相當程度之關係；屈萬里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詩經釋義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及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詩經詮釋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敘論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，即主張今傳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次第仍由孔子論定。</a:t>
            </a:r>
          </a:p>
        </p:txBody>
      </p:sp>
    </p:spTree>
    <p:extLst>
      <p:ext uri="{BB962C8B-B14F-4D97-AF65-F5344CB8AC3E}">
        <p14:creationId xmlns:p14="http://schemas.microsoft.com/office/powerpoint/2010/main" val="6779233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七、三家詩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漢代今文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，又分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三家。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傳自齊人轅固，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傳自魯人申培；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傳自燕人韓嬰。此中，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自漢武帝時即流行，影響最大；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將陰陽五行與詩結合，興盛於西漢後期，極盛於東漢前期；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興於文、景之際，然影響不大，僅限於燕、趙。</a:t>
            </a:r>
          </a:p>
        </p:txBody>
      </p:sp>
    </p:spTree>
    <p:extLst>
      <p:ext uri="{BB962C8B-B14F-4D97-AF65-F5344CB8AC3E}">
        <p14:creationId xmlns:p14="http://schemas.microsoft.com/office/powerpoint/2010/main" val="2235386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七、三家詩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東漢初年起，古文經學逐漸取得地位，三家詩逐漸被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所取代。據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隋書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經籍志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記載，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亡於魏，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亡於西晉，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韓詩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則於宋室南渡前亡佚。又，三家詩均採春秋及雜說，對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之說解穿鑿附會，往往未能把握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之本義；唯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魯詩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較平實。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齊詩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尤好摻雜陰陽五行之說，亡佚亦最早。其次，西漢今文家大抵好假經書發揮政治哲理，配合政治進行說解，以闡述個人之政治主張，自不免附會怪奇之說，三家詩之亡佚，此或為另一要因。</a:t>
            </a:r>
          </a:p>
        </p:txBody>
      </p:sp>
    </p:spTree>
    <p:extLst>
      <p:ext uri="{BB962C8B-B14F-4D97-AF65-F5344CB8AC3E}">
        <p14:creationId xmlns:p14="http://schemas.microsoft.com/office/powerpoint/2010/main" val="104453812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（一）東漢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班固（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32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92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漢書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藝文志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稱「又有毛公之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學，自謂子夏所傳」；唐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孔穎達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正義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引鄭玄（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127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200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詩譜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，稱有大、小毛公；迄乎三國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陸璣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261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303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毛詩草木鳥獸蟲魚疏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則稱：「荀卿授魯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國毛亨，亨作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詁訓傳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，以授趙國毛萇。時人謂亨為大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毛公，萇則為小毛公。以其所傳，故名其詩曰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382858425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傳至毛萇，被「廣求天下善書」的河間獻王劉德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（景帝第三子）任命為博士，並將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獻予朝廷，但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仍未立於學官，僅傳授於民間。至西漢後期立為學官後，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始逐漸取代三家詩；今日所讀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，即為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08091106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八、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與三家之經文並無大異，唯古字較多而已。其次，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以解說經義為主，著重文字、名物之訓詁，較少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迷信妄誕之說；亦即將詩轉向政治教化、道德修養，所謂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「不語怪力亂神」、「溫柔敦厚，詩教也」，確乎取徑較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為康莊。</a:t>
            </a:r>
          </a:p>
        </p:txBody>
      </p:sp>
    </p:spTree>
    <p:extLst>
      <p:ext uri="{BB962C8B-B14F-4D97-AF65-F5344CB8AC3E}">
        <p14:creationId xmlns:p14="http://schemas.microsoft.com/office/powerpoint/2010/main" val="42410057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655642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九、詩經之價值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（並參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論語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》〈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陽貨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季氏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禮記．經解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（一）古人以為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可以擴大眼界、增長知識、涵養性情，提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升言談內容。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（二）傅斯年先生（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1896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1950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）於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詩經講義稿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稱：「我們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去研究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應當有三個態度：一、欣賞它的文辭；二、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拿它當一堆極有價值的歷史材料去整理；三、拿它當一部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極有價值的古代言語學材料書。」</a:t>
            </a:r>
          </a:p>
        </p:txBody>
      </p:sp>
    </p:spTree>
    <p:extLst>
      <p:ext uri="{BB962C8B-B14F-4D97-AF65-F5344CB8AC3E}">
        <p14:creationId xmlns:p14="http://schemas.microsoft.com/office/powerpoint/2010/main" val="21058278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ts val="5000"/>
              </a:lnSpc>
              <a:spcBef>
                <a:spcPts val="1200"/>
              </a:spcBef>
              <a:buNone/>
            </a:pPr>
            <a:r>
              <a:rPr lang="zh-TW" altLang="en-US" sz="3000" b="1" dirty="0">
                <a:latin typeface="標楷體" panose="03000509000000000000" pitchFamily="65" charset="-120"/>
                <a:ea typeface="標楷體" panose="03000509000000000000" pitchFamily="65" charset="-120"/>
              </a:rPr>
              <a:t>九、詩經之價值</a:t>
            </a:r>
            <a:endParaRPr lang="en-US" altLang="zh-TW" sz="30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六義中之賦、比、興寫作技巧，依然可作為今日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文學創作者之借鑒。至於風、雅、頌所錄之詩篇，遍及周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代之思想、政治、禮法、風俗、民情、農業、物產等，足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作為研究周代思想史、制度史、社會史、農業史之憑藉。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末則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又為中國最早之詩文總集，保存許多古代字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1200"/>
              </a:spcBef>
              <a:buNone/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詞、音義，足供中國古文字學、聲韻學、語言學等研究取資。</a:t>
            </a:r>
          </a:p>
        </p:txBody>
      </p:sp>
    </p:spTree>
    <p:extLst>
      <p:ext uri="{BB962C8B-B14F-4D97-AF65-F5344CB8AC3E}">
        <p14:creationId xmlns:p14="http://schemas.microsoft.com/office/powerpoint/2010/main" val="26944440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選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概述</a:t>
            </a:r>
            <a:endParaRPr lang="en-US" altLang="zh-TW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（ㄧ）計選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毛詩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78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》24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》31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大雅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》8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篇。十五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中，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陳風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檜風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豳風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，一篇未選；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唐風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各選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篇與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篇，餘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皆各選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篇。二雅凡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105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篇，入選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篇，比例最高，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篇，僅選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篇，明顯偏低。依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詩大序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言：「言天下之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事，形四方之風，謂之雅。雅者，正也，言王政之所由廢興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也。」此與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群書治要序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所稱「聖思所存，務乎政術」之目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標相符，故入選比例較高，自可想見。</a:t>
            </a:r>
          </a:p>
        </p:txBody>
      </p:sp>
    </p:spTree>
    <p:extLst>
      <p:ext uri="{BB962C8B-B14F-4D97-AF65-F5344CB8AC3E}">
        <p14:creationId xmlns:p14="http://schemas.microsoft.com/office/powerpoint/2010/main" val="8898286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選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概述</a:t>
            </a:r>
            <a:endParaRPr lang="en-US" altLang="zh-TW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（二）魏徵等人採摭詩篇，隨文夾註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毛詩正義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標註「傳云」、「箋云」之方式不同。所選僅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一詩全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錄，餘皆節選。其節選方式有二：一為刪削，常見於重章複沓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，二雅及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少見。如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卷耳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等，皆如此為之。一為移置，謂擇取詩篇、詩句，予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以拼湊，多用之於二雅，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少見。如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，僅採第一章之一、二、五、六詩句，拼湊而成。次如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，則摘錄第一章前四句、第二章後四句、第三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章全八句，予以拼湊成章，此讀者所宜明察也。</a:t>
            </a:r>
            <a:endParaRPr lang="zh-TW" altLang="en-US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771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概說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十、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選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詩經</a:t>
            </a:r>
            <a:r>
              <a:rPr lang="en-US" altLang="zh-TW" b="1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b="1" dirty="0">
                <a:latin typeface="標楷體" panose="03000509000000000000" pitchFamily="65" charset="-120"/>
                <a:ea typeface="標楷體" panose="03000509000000000000" pitchFamily="65" charset="-120"/>
              </a:rPr>
              <a:t>概述</a:t>
            </a:r>
            <a:endParaRPr lang="en-US" altLang="zh-TW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（三）如此剪裁之結果：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刪削重章疊唱之形式，勢必犧牲詩之結構及用韻之特色，削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弱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之文學性與藝術性。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2.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對敘事性詩篇予以移置、拼湊，其詩旨之完整性與多樣性亦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大大減少。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3.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此等裁剪手法，足以使編者之治國理念益聚焦，讀者亦可迅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速掌握其精要道理，斯可見編者乃有意為之也。</a:t>
            </a:r>
          </a:p>
        </p:txBody>
      </p:sp>
    </p:spTree>
    <p:extLst>
      <p:ext uri="{BB962C8B-B14F-4D97-AF65-F5344CB8AC3E}">
        <p14:creationId xmlns:p14="http://schemas.microsoft.com/office/powerpoint/2010/main" val="262900643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附錄一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篇目一覽表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2">
            <a:noAutofit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周南：關雎、卷耳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邶風：柏舟、谷風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衛風：淇奧、芄蘭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鄭風：風雨、子衿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魏風：伐檀、碩鼠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秦風：晨風、渭陽、權輿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召南：甘棠、何彼襛矣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鄘風：相鼠、干旄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王風：葛藟、采葛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齊風：雞鳴、甫田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唐風：杕杜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曹風：蜉蝣、候人</a:t>
            </a:r>
          </a:p>
        </p:txBody>
      </p:sp>
    </p:spTree>
    <p:extLst>
      <p:ext uri="{BB962C8B-B14F-4D97-AF65-F5344CB8AC3E}">
        <p14:creationId xmlns:p14="http://schemas.microsoft.com/office/powerpoint/2010/main" val="402668017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附錄一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篇目一覽表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小雅：鹿鳴、皇皇者華、常棣、伐木、天保、南山有臺、蓼蕭、湛露、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六月、車攻、鴻雁、白駒、節南山、正月、十月之交、小旻、小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宛、小弁、巧言、巷伯、谷風、蓼莪、北山、青蠅、賓之初筵、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采菽、角弓、菀柳、隰桑、白華、何草不黃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大雅：文王、大明、思齊、靈台、行葦、假樂、民勞、板、蕩、抑、桑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柔、雲漢、崧高、烝民、瞻卬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周頌：清廟、振鷺、雝、有客、敬之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魯頌：閟宮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商頌：長發、殷武 </a:t>
            </a:r>
          </a:p>
        </p:txBody>
      </p:sp>
    </p:spTree>
    <p:extLst>
      <p:ext uri="{BB962C8B-B14F-4D97-AF65-F5344CB8AC3E}">
        <p14:creationId xmlns:p14="http://schemas.microsoft.com/office/powerpoint/2010/main" val="103064723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附錄二參考教材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魏徵、褚遂良、虞世南：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詩經選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，臺北：世界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　　書局，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2011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毛亨傳、鄭玄箋，唐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孔穎達疏：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毛詩正義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，臺北：藝文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印書館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十三經注疏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本，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1976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三、南宋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朱熹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詩集傳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 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: 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藝文印書館，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四、屈萬里先生：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詩經詮釋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，臺北：聯經出版公司，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1983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按：此書乃翼鵬師遺著，係就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詩經釋義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增訂而成，該書由臺北：華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岡出版部於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1952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五、糜文開、裴普賢先生：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詩經欣賞與研究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，臺北：三民書局，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1977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</p:txBody>
      </p:sp>
    </p:spTree>
    <p:extLst>
      <p:ext uri="{BB962C8B-B14F-4D97-AF65-F5344CB8AC3E}">
        <p14:creationId xmlns:p14="http://schemas.microsoft.com/office/powerpoint/2010/main" val="292731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詩大序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者，志之所之也，在心為志，發言為詩。情動於中而形於言，言之不足，故嗟嘆之；嗟嘆之不足，故永歌之；永歌之不足，不知手之舞之、足之蹈之也。情發於聲，聲成文謂之音。治世之音安以樂，其政和；亂世之音怨以怒，其政乖；亡國之音哀以思，其民困。故正得失，動天地，感鬼神，莫近於詩。先王以是經夫婦，成孝敬，厚人倫，美教化，移風俗。故詩有六義焉，一曰風，二曰賦，三曰比，四曰興，五曰雅，六曰頌。</a:t>
            </a:r>
          </a:p>
        </p:txBody>
      </p:sp>
    </p:spTree>
    <p:extLst>
      <p:ext uri="{BB962C8B-B14F-4D97-AF65-F5344CB8AC3E}">
        <p14:creationId xmlns:p14="http://schemas.microsoft.com/office/powerpoint/2010/main" val="41429435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詩大序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上以風化下，下以風刺上，主文而譎諫，言之者無罪，聞之者足以戒，故曰風。至於王道衰，禮義廢，政教失，國異政，家殊俗，而變風變雅作矣。國史明乎得失之跡，傷人倫之廢，哀刑政之苛，吟詠情性，以風其上，達於事變，而懷其舊俗者也。故變風發乎情，止乎禮義。發乎情，民之性也；止乎禮義，先王之澤也。是以一國之事，繫一人之本，謂之風；言天下之事，形四方之風，謂之雅。雅者，正也，言王政之所由廢興也。政有小大，故有小雅焉，有大雅焉。頌者，美盛德之形容，以其成功告於神明者也。是謂四始，詩之至也。</a:t>
            </a:r>
          </a:p>
        </p:txBody>
      </p:sp>
    </p:spTree>
    <p:extLst>
      <p:ext uri="{BB962C8B-B14F-4D97-AF65-F5344CB8AC3E}">
        <p14:creationId xmlns:p14="http://schemas.microsoft.com/office/powerpoint/2010/main" val="312416243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詩大序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然則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麟趾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之化，王者之風，故繫之周公。南，言化自北而南也。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鵲巢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騶虞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之德，諸侯之風也，先王之所以教，故繫之召公。周南召南，正始之道，王化之基。是以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樂得淑女以配君子，憂在進賢，不淫其色，哀窈窕，思賢才，而無傷善之心焉，是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之義也。</a:t>
            </a:r>
          </a:p>
        </p:txBody>
      </p:sp>
    </p:spTree>
    <p:extLst>
      <p:ext uri="{BB962C8B-B14F-4D97-AF65-F5344CB8AC3E}">
        <p14:creationId xmlns:p14="http://schemas.microsoft.com/office/powerpoint/2010/main" val="4761026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「關雎，后妃之德也。風之始也，所以風天下而正夫婦也。故用之鄉人焉，用之邦國焉！」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「賀南國諸侯或其子之婚也。」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糜、裴：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男子追求女子，以致成婚迎娶之作。</a:t>
            </a:r>
          </a:p>
        </p:txBody>
      </p:sp>
    </p:spTree>
    <p:extLst>
      <p:ext uri="{BB962C8B-B14F-4D97-AF65-F5344CB8AC3E}">
        <p14:creationId xmlns:p14="http://schemas.microsoft.com/office/powerpoint/2010/main" val="29455406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附：四始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》……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是所謂四始，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之至也。」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2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孔子世家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之亂，以為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始；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之始；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始，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始。」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3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詩緯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汎歷樞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大明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在亥，水始也；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在寅，木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始也；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嘉魚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在巳，火始也；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鴻雁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在申，金始也。」（見孔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　　穎達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毛詩正義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「四始」下引）</a:t>
            </a:r>
          </a:p>
        </p:txBody>
      </p:sp>
    </p:spTree>
    <p:extLst>
      <p:ext uri="{BB962C8B-B14F-4D97-AF65-F5344CB8AC3E}">
        <p14:creationId xmlns:p14="http://schemas.microsoft.com/office/powerpoint/2010/main" val="276686559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2">
            <a:normAutofit fontScale="85000" lnSpcReduction="20000"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關關雎鳩，在河之洲。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窈窕淑女，君子好逑。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參差荇菜，左右流之。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窈窕淑女，寤寐求之。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求之不得，寤寐思服。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悠哉悠哉，輾轉反側。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參差荇菜，左右采之。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窈窕淑女，琴瑟友之。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參差荇菜，左右芼之。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　窈窕淑女，鐘鼓樂之。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水鳥兒咕咕和唱，在河中青草洲上。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俊姑娘文文靜靜，哥兒要和你成雙。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水荇菜參差不齊，流盪著左右東西。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俊姑娘文文靜靜，追求他夢裡相思。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追求他不得門兒，追求他日夜思量。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夜漫漫啊夜悠悠，儘翻身不見天亮。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高和低水邊荇菜，蹲下去左採右採。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俊姑娘文文靜靜，彈琴瑟增進友愛。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水荇菜有長有短，燒熟了左嘗右嘗。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俊姑娘文文靜靜，娶他來鐘鼓齊響。</a:t>
            </a:r>
          </a:p>
        </p:txBody>
      </p:sp>
    </p:spTree>
    <p:extLst>
      <p:ext uri="{BB962C8B-B14F-4D97-AF65-F5344CB8AC3E}">
        <p14:creationId xmlns:p14="http://schemas.microsoft.com/office/powerpoint/2010/main" val="284152300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rmAutofit fontScale="85000" lnSpcReduction="20000"/>
          </a:bodyPr>
          <a:lstStyle/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標音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關關雎（音疽）鳩，在河之洲。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窈（音杳）窕（徒了反）淑女，君子好逑（音求）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興也）。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參（初金反）差（初宜反）荇（音杏）菜，左右流之。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窈窕淑女，寤寐求之。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求之不得，寤寐思服（叶蒲北反）。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悠哉悠哉，輾（音展）轉反側。（興也）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參差荇菜，左右采（叶此禮反）之。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窈窕淑女，琴瑟友（叶羽已反）之。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參差荇菜，左右芼（音帽叶音邈）之。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窈窕淑女，鐘鼓樂（音洛）之。（興也）</a:t>
            </a:r>
          </a:p>
        </p:txBody>
      </p:sp>
    </p:spTree>
    <p:extLst>
      <p:ext uri="{BB962C8B-B14F-4D97-AF65-F5344CB8AC3E}">
        <p14:creationId xmlns:p14="http://schemas.microsoft.com/office/powerpoint/2010/main" val="20944423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二、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，刺幽王也。民勞苦，孝子不得終養爾。」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屈：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謂此人民勞苦，孝子不得終養之詩。」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糜、裴：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此是孝子悼念父母之詩，至情流露，備極哀痛，幾於一字一淚</a:t>
            </a:r>
          </a:p>
        </p:txBody>
      </p:sp>
    </p:spTree>
    <p:extLst>
      <p:ext uri="{BB962C8B-B14F-4D97-AF65-F5344CB8AC3E}">
        <p14:creationId xmlns:p14="http://schemas.microsoft.com/office/powerpoint/2010/main" val="131898387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025" y="1447061"/>
            <a:ext cx="11991975" cy="5161224"/>
          </a:xfrm>
        </p:spPr>
        <p:txBody>
          <a:bodyPr numCol="2">
            <a:norm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蓼蓼者莪，匪莪伊蒿。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哀哀父母，生我劬勞！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蓼蓼者莪，匪莪伊蔚。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哀哀父母，生我勞瘁！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缾之罄矣，維罍之恥。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鮮民之生，不如死之久矣！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無父何怙？無母何恃？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出則銜恤，入則靡至。</a:t>
            </a:r>
            <a:endParaRPr lang="en-US" altLang="zh-TW" sz="2400" b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又高又大的莪菜，哦，不是莪菜是賤蒿。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可憐呀父親母親，生育我受盡辛勞！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又高又大的莪菜，哦，不是莪菜是粗蔚。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可憐呀父親母親，生育我形容憔悴！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酒瓶空了時，酒甕該羞恥。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這種人在世，不如早些死！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沒了父母依靠誰？沒了母親誰依靠？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出了家門滿懷憂傷，進了家門仍像沒有到。</a:t>
            </a:r>
          </a:p>
        </p:txBody>
      </p:sp>
    </p:spTree>
    <p:extLst>
      <p:ext uri="{BB962C8B-B14F-4D97-AF65-F5344CB8AC3E}">
        <p14:creationId xmlns:p14="http://schemas.microsoft.com/office/powerpoint/2010/main" val="191237700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550" y="1447061"/>
            <a:ext cx="11858625" cy="5161224"/>
          </a:xfrm>
        </p:spPr>
        <p:txBody>
          <a:bodyPr numCol="2">
            <a:normAutofit/>
          </a:bodyPr>
          <a:lstStyle/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父兮生我，母兮鞠我，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拊我畜我，長我育我，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顧我復我，出入腹我。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b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欲報之德，昊天罔極！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南山烈烈，飄風發發。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民莫不穀，我獨何害？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南山律律，飄風弗弗。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　民莫不穀，我獨不卒？</a:t>
            </a: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endParaRPr lang="en-US" altLang="zh-TW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父親呀生了我，母親呀哺育我，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撫摸我，餵飽我，使我能長大，使我有美德。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不厭其煩地照料我，出去進來都搋著我。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要報此恩德，恩德天樣濶！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南山層疊而崢嶸，旋風迅疾又強勁。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人家都快樂美滿，為什麼單只我遭受不幸？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南山層疊而突兀，旋風迅疾聲呼呼。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buNone/>
            </a:pP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人家都快樂美滿，為什麼單只我不能終養父母？ </a:t>
            </a:r>
          </a:p>
        </p:txBody>
      </p:sp>
    </p:spTree>
    <p:extLst>
      <p:ext uri="{BB962C8B-B14F-4D97-AF65-F5344CB8AC3E}">
        <p14:creationId xmlns:p14="http://schemas.microsoft.com/office/powerpoint/2010/main" val="249352116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開場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 numCol="1">
            <a:normAutofit fontScale="85000" lnSpcReduction="10000"/>
          </a:bodyPr>
          <a:lstStyle/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附：朱熹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詩集傳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標音</a:t>
            </a:r>
          </a:p>
          <a:p>
            <a:pPr marL="0" indent="0" algn="just">
              <a:lnSpc>
                <a:spcPct val="1100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蓼蓼（音六）者莪，匪莪伊蒿。哀哀父母，生我劬勞！（比也）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蓼蓼者莪，匪莪伊蔚（音尉）。哀哀父母，生我勞瘁！（比也）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缾之罄矣。維罍之恥。鮮（上聲）民之生。不如死之久（叶舉里反）矣！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無父何怙？無母何恃？出則銜恤。入則靡至。（比也）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父兮生我，母兮鞠我，拊（音撫）我畜（音旭）我，長（上聲）我育我，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顧我復我，出入腹我。欲報之德，昊天罔極！（賦也）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南山烈烈，飄風發發。民莫不榖，我獨何害？（叶音曷）（興也）</a:t>
            </a:r>
          </a:p>
          <a:p>
            <a:pPr marL="0" indent="0" algn="just">
              <a:lnSpc>
                <a:spcPct val="110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南山律律，飄風弗弗（叶分聿反）。民莫不榖，我獨不卒？（興也）</a:t>
            </a:r>
          </a:p>
        </p:txBody>
      </p:sp>
    </p:spTree>
    <p:extLst>
      <p:ext uri="{BB962C8B-B14F-4D97-AF65-F5344CB8AC3E}">
        <p14:creationId xmlns:p14="http://schemas.microsoft.com/office/powerpoint/2010/main" val="422275448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關雎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見開場</a:t>
            </a:r>
          </a:p>
        </p:txBody>
      </p:sp>
    </p:spTree>
    <p:extLst>
      <p:ext uri="{BB962C8B-B14F-4D97-AF65-F5344CB8AC3E}">
        <p14:creationId xmlns:p14="http://schemas.microsoft.com/office/powerpoint/2010/main" val="342593476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召南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「甘棠，美召伯也。召伯之教，明於南國。」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「南國之人，愛召穆公虎而及其所曾憩息之樹，因作是詩。」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韓詩外傳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：「昔者，周道之盛，邵伯在朝，有司請營邵以居。邵伯曰：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嗟！以吾而勞百姓，此非吾先君文王之志。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」乃出而就阡陌隴畝之間聽斷焉。詩人見召伯休息之棠梨樹，爰美而歌之。</a:t>
            </a:r>
          </a:p>
        </p:txBody>
      </p:sp>
    </p:spTree>
    <p:extLst>
      <p:ext uri="{BB962C8B-B14F-4D97-AF65-F5344CB8AC3E}">
        <p14:creationId xmlns:p14="http://schemas.microsoft.com/office/powerpoint/2010/main" val="276118329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召南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甘棠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蔽芾甘棠，勿翦勿伐，召伯所茇。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蔽芾甘棠，勿翦勿敗，召伯所憩。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蔽芾甘棠，勿翦勿拜，召伯所說。</a:t>
            </a:r>
          </a:p>
        </p:txBody>
      </p:sp>
    </p:spTree>
    <p:extLst>
      <p:ext uri="{BB962C8B-B14F-4D97-AF65-F5344CB8AC3E}">
        <p14:creationId xmlns:p14="http://schemas.microsoft.com/office/powerpoint/2010/main" val="245653972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邶風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「柏舟，言仁而不遇也。衛頃公之時，仁人不遇，小人在側。」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柏舟，言仁而不遇也。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婦人不得於其夫，故以柏舟自比。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以詩義衡，似以序說為長。」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此乃忠耿不願隨人俯仰者，得罪小人，滿懷憂憤，無可告訴者所作之詩。</a:t>
            </a:r>
          </a:p>
        </p:txBody>
      </p:sp>
    </p:spTree>
    <p:extLst>
      <p:ext uri="{BB962C8B-B14F-4D97-AF65-F5344CB8AC3E}">
        <p14:creationId xmlns:p14="http://schemas.microsoft.com/office/powerpoint/2010/main" val="143706334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邶風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柏舟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汎彼柏舟，亦汎其流。耿耿不寐，如有隱憂。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微我無酒，以敖以遊。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我心匪鑒，不可以茹。亦有兄弟，不可以據。薄言往愬，逢彼之怒。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我心匪石，不可轉也。我心匪席，不可卷也。威儀棣棣，不可選也。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憂心悄悄，慍于群小。覯閔既多，受侮不少。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靜言思之，寤辟有摽。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日居月諸，胡迭而微。心之憂矣，如匪澣衣。靜言思之，不能奮飛。</a:t>
            </a:r>
          </a:p>
        </p:txBody>
      </p:sp>
    </p:spTree>
    <p:extLst>
      <p:ext uri="{BB962C8B-B14F-4D97-AF65-F5344CB8AC3E}">
        <p14:creationId xmlns:p14="http://schemas.microsoft.com/office/powerpoint/2010/main" val="211144652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鄘風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相鼠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「相鼠，刺無禮也。衛文公能正其群臣而刺在位，承先君之化，無禮儀也。」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相鼠，刺無禮也。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刺人而無禮，則連賤鼠亦不如。</a:t>
            </a:r>
          </a:p>
        </p:txBody>
      </p:sp>
    </p:spTree>
    <p:extLst>
      <p:ext uri="{BB962C8B-B14F-4D97-AF65-F5344CB8AC3E}">
        <p14:creationId xmlns:p14="http://schemas.microsoft.com/office/powerpoint/2010/main" val="3079727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鄘風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相鼠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相鼠有皮，人而無儀。人而無儀，不死何為。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相鼠有齒，人而無止。人而無止，不死何俟。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相鼠有體，人而無禮。人而無禮，胡不遄死。</a:t>
            </a:r>
          </a:p>
          <a:p>
            <a:pPr marL="0" indent="0" algn="ctr">
              <a:lnSpc>
                <a:spcPts val="5000"/>
              </a:lnSpc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95548146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衛風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「淇奧，美武公之德也。有文章，又能聽其規諫，以禮自防，故能入相于周，美而作是詩也。」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美武公之德也。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徐幹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中論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云：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昔衛武公年過九十，猶夙夜不怠，思聞訓道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衛人頌其德，為賦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衛人讚美衛武公的詩。</a:t>
            </a:r>
          </a:p>
        </p:txBody>
      </p:sp>
    </p:spTree>
    <p:extLst>
      <p:ext uri="{BB962C8B-B14F-4D97-AF65-F5344CB8AC3E}">
        <p14:creationId xmlns:p14="http://schemas.microsoft.com/office/powerpoint/2010/main" val="42439643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衛風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淇奧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瞻彼淇奧，綠竹猗猗。有匪君子，如切如磋，如琢如磨。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瑟兮僴兮，赫兮咺兮。有匪君子，終不可諼兮。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瞻彼淇奧，綠竹青青。有匪君子，充耳琇瑩，會弁如星。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瑟兮僴兮，赫兮咺兮。有匪君子，終不可諼兮。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瞻彼淇奧，綠竹如簀。有匪君子，如金如錫，如圭如璧。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寬兮綽兮，猗重較兮。善戲謔兮，不為虐兮。</a:t>
            </a:r>
          </a:p>
        </p:txBody>
      </p:sp>
    </p:spTree>
    <p:extLst>
      <p:ext uri="{BB962C8B-B14F-4D97-AF65-F5344CB8AC3E}">
        <p14:creationId xmlns:p14="http://schemas.microsoft.com/office/powerpoint/2010/main" val="1509027825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葛藟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「葛藟，王族刺平王也。周室道衰，棄其九族焉。」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「此流落異鄉者感傷之詩。」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這是大動亂時代流落異鄉者的悲歌。</a:t>
            </a:r>
          </a:p>
        </p:txBody>
      </p:sp>
    </p:spTree>
    <p:extLst>
      <p:ext uri="{BB962C8B-B14F-4D97-AF65-F5344CB8AC3E}">
        <p14:creationId xmlns:p14="http://schemas.microsoft.com/office/powerpoint/2010/main" val="1545310785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葛藟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緜緜葛藟，在河之滸。終遠兄弟，謂他人父。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謂他人父，亦莫我顧。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緜緜葛藟，在河之涘。終遠兄弟，謂他人母。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謂他人母，亦莫我有。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緜緜葛藟，在河之漘。終遠兄弟，謂他人昆。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謂他人昆，亦莫我聞。</a:t>
            </a:r>
          </a:p>
        </p:txBody>
      </p:sp>
    </p:spTree>
    <p:extLst>
      <p:ext uri="{BB962C8B-B14F-4D97-AF65-F5344CB8AC3E}">
        <p14:creationId xmlns:p14="http://schemas.microsoft.com/office/powerpoint/2010/main" val="136217492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子衿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「子衿，刺學校廢也。亂世則學校不脩焉。」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「此女子思其所愛者之詩。」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戀愛中女子心理的描寫。</a:t>
            </a:r>
          </a:p>
        </p:txBody>
      </p:sp>
    </p:spTree>
    <p:extLst>
      <p:ext uri="{BB962C8B-B14F-4D97-AF65-F5344CB8AC3E}">
        <p14:creationId xmlns:p14="http://schemas.microsoft.com/office/powerpoint/2010/main" val="83762054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鄭風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子衿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青青子衿，悠悠我心。縱我不往，子寧不嗣音。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青青子佩，悠悠我思。縱我不往，子寧不來。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挑兮達兮，在城闕兮。一日不見，如三月兮。</a:t>
            </a:r>
          </a:p>
        </p:txBody>
      </p:sp>
    </p:spTree>
    <p:extLst>
      <p:ext uri="{BB962C8B-B14F-4D97-AF65-F5344CB8AC3E}">
        <p14:creationId xmlns:p14="http://schemas.microsoft.com/office/powerpoint/2010/main" val="3995077463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齊風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雞鳴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「雞鳴，思賢妃也。哀公荒淫怠慢，故陳賢妃貞女，夙夜警戒相成之道焉。」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「此男女幽會之詩。」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以白描手法，摹寫夫妻床頭對話，神情活現。</a:t>
            </a:r>
          </a:p>
        </p:txBody>
      </p:sp>
    </p:spTree>
    <p:extLst>
      <p:ext uri="{BB962C8B-B14F-4D97-AF65-F5344CB8AC3E}">
        <p14:creationId xmlns:p14="http://schemas.microsoft.com/office/powerpoint/2010/main" val="2702110430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齊風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雞鳴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雞既鳴矣，朝既盈矣。匪雞則鳴，蒼蠅之聲。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東方明矣，朝既昌矣。匪東方則明，月出之光。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蟲飛薨薨，甘與子同夢。會且歸矣，無庶予子憎。</a:t>
            </a:r>
          </a:p>
        </p:txBody>
      </p:sp>
    </p:spTree>
    <p:extLst>
      <p:ext uri="{BB962C8B-B14F-4D97-AF65-F5344CB8AC3E}">
        <p14:creationId xmlns:p14="http://schemas.microsoft.com/office/powerpoint/2010/main" val="226589675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魏風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「碩鼠，刺重斂也。國人刺其君重斂蠶食於民，不脩其政，貪而畏人，若大鼠也。」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碩鼠，刺重斂也。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詩經稗疏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卷一：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郭璞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爾雅註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云：鼫鼠，形大如鼠，頭似兔，尾有毛，青黃色，好在田中食粟豆。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廣雅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謂之䶂鼠。陸璣所謂河東有大鼠，能人立，交前兩腳於頸上跳舞，善鳴，食人禾苗。魏在河東，正與此合。」</a:t>
            </a:r>
          </a:p>
        </p:txBody>
      </p:sp>
    </p:spTree>
    <p:extLst>
      <p:ext uri="{BB962C8B-B14F-4D97-AF65-F5344CB8AC3E}">
        <p14:creationId xmlns:p14="http://schemas.microsoft.com/office/powerpoint/2010/main" val="409392520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魏風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統治者貪婪重斂，百姓困苦無告，因將統治者喻大鼠而責之，並告知將棄此而去，以發心中之怨憤。</a:t>
            </a:r>
          </a:p>
        </p:txBody>
      </p:sp>
    </p:spTree>
    <p:extLst>
      <p:ext uri="{BB962C8B-B14F-4D97-AF65-F5344CB8AC3E}">
        <p14:creationId xmlns:p14="http://schemas.microsoft.com/office/powerpoint/2010/main" val="4117426863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魏風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碩鼠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碩鼠碩鼠，無食我黍。三歲貫女，莫我肯顧。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逝將去女，適彼樂土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樂土樂土，爰得我所。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碩鼠碩鼠，無食我麥。三歲貫女，莫我肯德。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逝將去女，適彼樂國。樂國樂國，爰得我直。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碩鼠碩鼠，無食我苗。三歲貫女，莫我肯勞。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逝將去女，適彼樂郊。樂郊樂郊，誰之永號。</a:t>
            </a:r>
          </a:p>
        </p:txBody>
      </p:sp>
    </p:spTree>
    <p:extLst>
      <p:ext uri="{BB962C8B-B14F-4D97-AF65-F5344CB8AC3E}">
        <p14:creationId xmlns:p14="http://schemas.microsoft.com/office/powerpoint/2010/main" val="4061121418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唐風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杕杜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「杕杜，刺時也。君不能親其宗族，骨肉離散，獨居而無兄弟，將為沃所并爾。」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此無兄弟自傷其孤特，而求助於人之詞。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48845772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唐風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杕杜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有杕之杜，其葉湑湑。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獨行踽踽，豈無他人，不如我同父。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嗟行之人，胡不比焉。人無兄弟，胡不佽焉。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有杕之杜，其葉菁菁。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獨行睘睘，豈無他人，不如我同姓。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嗟行之人，胡不比焉。人無兄弟，胡不佽焉。</a:t>
            </a:r>
          </a:p>
        </p:txBody>
      </p:sp>
    </p:spTree>
    <p:extLst>
      <p:ext uri="{BB962C8B-B14F-4D97-AF65-F5344CB8AC3E}">
        <p14:creationId xmlns:p14="http://schemas.microsoft.com/office/powerpoint/2010/main" val="407043294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秦風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「渭陽，康公念母也。康公之母，晉獻公之女。文公遭麗姬之難未反，而秦姬卒。穆公納文公，康公時為大子，贈送文公于渭之陽，念母之不見也。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我見舅氏，如母存焉。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及其即位，思而作是詩也。」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「此秦康公為太子時送其舅晉公子重耳返國之詩。」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晉文公自秦返國時，秦穆公之太子罃送別至渭陽，作詩送別。</a:t>
            </a:r>
          </a:p>
        </p:txBody>
      </p:sp>
    </p:spTree>
    <p:extLst>
      <p:ext uri="{BB962C8B-B14F-4D97-AF65-F5344CB8AC3E}">
        <p14:creationId xmlns:p14="http://schemas.microsoft.com/office/powerpoint/2010/main" val="3281638516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秦風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渭陽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我送舅氏，曰至渭陽。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何以贈之，路車乘黃。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我送舅氏，悠悠我思。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何以贈之，瓊瑰玉佩。</a:t>
            </a:r>
          </a:p>
        </p:txBody>
      </p:sp>
    </p:spTree>
    <p:extLst>
      <p:ext uri="{BB962C8B-B14F-4D97-AF65-F5344CB8AC3E}">
        <p14:creationId xmlns:p14="http://schemas.microsoft.com/office/powerpoint/2010/main" val="2786847138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曹風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蜉蝣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「蜉蝣，刺奢也。昭公國小而迫，無法以自守，好奢而任小人，將無所依焉。」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「此詩每章首句蓋皆起興之辭，第二句刺在官者之奢，三、四句乃作詩之本旨，疑是在官位者傷時之作。」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此詩以蜉蝣之朝生暮死，警醒人應力行不怠，不可虛度一生。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6556457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曹風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蜉蝣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蜉蝣之羽，衣裳楚楚。心之憂矣，於我歸處。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蜉蝣之翼，采采衣服。心之憂矣，於我歸息。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蜉蝣掘閱，麻衣如雪。心之憂矣，於我歸說。</a:t>
            </a:r>
          </a:p>
        </p:txBody>
      </p:sp>
    </p:spTree>
    <p:extLst>
      <p:ext uri="{BB962C8B-B14F-4D97-AF65-F5344CB8AC3E}">
        <p14:creationId xmlns:p14="http://schemas.microsoft.com/office/powerpoint/2010/main" val="344793030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「鹿鳴，燕群臣嘉賓也。既飲食之，又實幣帛筐篚，以將其厚意，然後忠臣嘉賓得盡其心矣。」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鹿鳴，燕群臣嘉賓也。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糜文開、裴普賢：（同上）。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512337593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鹿鳴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呦呦鹿鳴，食野之苹。我有嘉賓，鼓瑟吹笙。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吹笙鼓簧，承筐是將。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人之好我，示我周行。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呦呦鹿鳴，食野之蒿。我有嘉賓，德音孔昭。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視民不恌，君子是則是傚。我有旨酒，嘉賓式燕以敖。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呦呦鹿鳴，食野之芩。我有嘉賓，鼓瑟鼓琴。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鼓瑟鼓琴，和樂且湛。我有旨酒，以燕樂嘉賓之心。</a:t>
            </a:r>
          </a:p>
        </p:txBody>
      </p:sp>
    </p:spTree>
    <p:extLst>
      <p:ext uri="{BB962C8B-B14F-4D97-AF65-F5344CB8AC3E}">
        <p14:creationId xmlns:p14="http://schemas.microsoft.com/office/powerpoint/2010/main" val="313765054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「常棣，燕兄弟也。閔管、蔡之失道，故作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常棣，燕兄弟也。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以此為周公之詩，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左傳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則以為召穆公所作。兩書所述，皆富辰語，而歧異如此。要之，兩說均難確信。（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周禮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春官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大宗伯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：以飲食之禮親宗族兄弟。）」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周公強調兄弟之重要，更見其討伐管、蔡之出於萬不得已；蓋公益重於私情，周公當日東征，其心情沉痛可知。</a:t>
            </a:r>
          </a:p>
        </p:txBody>
      </p:sp>
    </p:spTree>
    <p:extLst>
      <p:ext uri="{BB962C8B-B14F-4D97-AF65-F5344CB8AC3E}">
        <p14:creationId xmlns:p14="http://schemas.microsoft.com/office/powerpoint/2010/main" val="344857206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常棣之華，鄂不韡韡。凡今之人，莫如兄弟。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死喪之威，兄弟孔懷。原隰裒矣，兄弟求矣。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脊令在原，兄弟急難。每有良朋，況也永歎。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兄弟鬩于牆，外禦其務。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每有良朋，烝也無戎。</a:t>
            </a:r>
          </a:p>
        </p:txBody>
      </p:sp>
    </p:spTree>
    <p:extLst>
      <p:ext uri="{BB962C8B-B14F-4D97-AF65-F5344CB8AC3E}">
        <p14:creationId xmlns:p14="http://schemas.microsoft.com/office/powerpoint/2010/main" val="83666622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常棣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喪亂既平，既安且寧。雖有兄弟，不如友生。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儐爾籩豆，飲酒之飫。兄弟既具，和樂且孺。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妻子好合，如鼓瑟琴。兄弟既翕，和樂且湛。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宜爾室家，樂爾妻帑。是究是圖，亶其然乎。</a:t>
            </a:r>
          </a:p>
          <a:p>
            <a:pPr marL="0" indent="0" algn="ctr">
              <a:lnSpc>
                <a:spcPts val="5000"/>
              </a:lnSpc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45279301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「伐木，燕朋友故舊也。自天子至於庶人，未有不須友以成者。親親以睦，友賢不棄，不遺故舊，則民德歸厚矣。」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伐木，燕朋友故舊也。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燕朋友故舊之樂歌。詩中引述文王結友伐木之故事，鳥鳴求友之感觸，說明交友之道。</a:t>
            </a:r>
          </a:p>
        </p:txBody>
      </p:sp>
    </p:spTree>
    <p:extLst>
      <p:ext uri="{BB962C8B-B14F-4D97-AF65-F5344CB8AC3E}">
        <p14:creationId xmlns:p14="http://schemas.microsoft.com/office/powerpoint/2010/main" val="407882538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伐木丁丁，鳥鳴嚶嚶。出自幽谷，遷于喬木。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嚶其鳴矣，求其友聲。相彼鳥矣，猶求友聲。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矧伊人矣，不求友生。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神之聽之，終和且平。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伐木許許，釃酒有藇。既有肥羜，以速諸父。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寧適不來，微我弗顧。於粲洒掃，陳饋八簋。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既有肥牡，以速諸舅。寧適不來，微我有咎。</a:t>
            </a:r>
          </a:p>
        </p:txBody>
      </p:sp>
    </p:spTree>
    <p:extLst>
      <p:ext uri="{BB962C8B-B14F-4D97-AF65-F5344CB8AC3E}">
        <p14:creationId xmlns:p14="http://schemas.microsoft.com/office/powerpoint/2010/main" val="2260971669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伐木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伐木于阪，釃酒有衍。籩豆有踐，兄弟無遠。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民之失德，乾餱以愆。有酒湑我，無酒酤我。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坎坎鼓我，蹲蹲舞我。迨我暇矣，飲此湑矣。</a:t>
            </a:r>
          </a:p>
        </p:txBody>
      </p:sp>
    </p:spTree>
    <p:extLst>
      <p:ext uri="{BB962C8B-B14F-4D97-AF65-F5344CB8AC3E}">
        <p14:creationId xmlns:p14="http://schemas.microsoft.com/office/powerpoint/2010/main" val="2454576320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「六月，宣王北伐也。」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六月，宣王北伐也。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詩人作詩頌讚尹吉甫的風度與功績。</a:t>
            </a:r>
          </a:p>
        </p:txBody>
      </p:sp>
    </p:spTree>
    <p:extLst>
      <p:ext uri="{BB962C8B-B14F-4D97-AF65-F5344CB8AC3E}">
        <p14:creationId xmlns:p14="http://schemas.microsoft.com/office/powerpoint/2010/main" val="2016123804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六月棲棲，戎車既飭。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四牡騤騤，載是常服。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玁狁孔熾，我是用急。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王于出征，以匡王國。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比物四驪，閑之維則。維此六月，既成我服。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我服既成，于三十里。王于出征，以佐天子。</a:t>
            </a:r>
          </a:p>
        </p:txBody>
      </p:sp>
    </p:spTree>
    <p:extLst>
      <p:ext uri="{BB962C8B-B14F-4D97-AF65-F5344CB8AC3E}">
        <p14:creationId xmlns:p14="http://schemas.microsoft.com/office/powerpoint/2010/main" val="550991152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四牡脩廣，其大有顒。薄伐玁狁，以奏膚公。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有嚴有翼，共武之服。共武之服，以定王國。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玁狁匪茹，整居焦穫。侵鎬及方，至于涇陽。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織文鳥章，白旆央央。元戎十乘，以先啟行。</a:t>
            </a:r>
          </a:p>
        </p:txBody>
      </p:sp>
    </p:spTree>
    <p:extLst>
      <p:ext uri="{BB962C8B-B14F-4D97-AF65-F5344CB8AC3E}">
        <p14:creationId xmlns:p14="http://schemas.microsoft.com/office/powerpoint/2010/main" val="191267145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戎車既安，如輊如軒。四牡既佶，既佶且閑。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薄伐玁狁，至于大原。文武吉甫，萬邦為憲。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吉甫燕喜，既多受祉。來歸自鎬，我行永久。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飲御諸友，炰龞膾鯉。侯誰在矣，張仲孝友。</a:t>
            </a:r>
          </a:p>
        </p:txBody>
      </p:sp>
    </p:spTree>
    <p:extLst>
      <p:ext uri="{BB962C8B-B14F-4D97-AF65-F5344CB8AC3E}">
        <p14:creationId xmlns:p14="http://schemas.microsoft.com/office/powerpoint/2010/main" val="2586439534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「家父刺幽王也。」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「此家父刺大師及尹氏之詩，詩中有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國既卒斬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，蓋作於東周初年。」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糜文開、裴普賢：（同上）。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90286286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節彼南山，維石巖巖。赫赫師尹，民具爾瞻。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憂心如惔，不敢戲談。國既卒斬，何用不監。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節彼南山，有實其猗。赫赫師尹，不平謂何。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天方薦瘥，喪亂弘多。民言無嘉，憯莫懲嗟。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尹氏大師，維周之氐。秉國之均，四方是維。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天子是毗，俾民不迷。不弔昊天，不宜空我師。</a:t>
            </a:r>
          </a:p>
        </p:txBody>
      </p:sp>
    </p:spTree>
    <p:extLst>
      <p:ext uri="{BB962C8B-B14F-4D97-AF65-F5344CB8AC3E}">
        <p14:creationId xmlns:p14="http://schemas.microsoft.com/office/powerpoint/2010/main" val="668332025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弗躬弗親，庶民弗信。弗問弗仕，勿罔君子。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式夷式已，無小人殆。瑣瑣姻亞，則無膴仕。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昊天不傭，降此鞠訩。昊天不惠，降此大戾。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君子如屆，俾民心闋。君子如夷，惡怒是違。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不弔昊天，亂靡有定。式月斯生，俾民不寧。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憂心如酲，誰秉國成。不自為政，卒勞百姓。</a:t>
            </a:r>
          </a:p>
        </p:txBody>
      </p:sp>
    </p:spTree>
    <p:extLst>
      <p:ext uri="{BB962C8B-B14F-4D97-AF65-F5344CB8AC3E}">
        <p14:creationId xmlns:p14="http://schemas.microsoft.com/office/powerpoint/2010/main" val="4000738373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節南山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駕彼四牡，四牡項領。我瞻四方，蹙蹙靡所騁。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方茂爾惡，相爾矛矣。既夷既懌，如相醻矣。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昊天不平，我王不寧。不懲其心，覆怨其正。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家父作誦，以究王訩。式訛爾心，以畜萬邦。</a:t>
            </a:r>
          </a:p>
        </p:txBody>
      </p:sp>
    </p:spTree>
    <p:extLst>
      <p:ext uri="{BB962C8B-B14F-4D97-AF65-F5344CB8AC3E}">
        <p14:creationId xmlns:p14="http://schemas.microsoft.com/office/powerpoint/2010/main" val="1932077991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「正月，大夫刺幽王也」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「此傷時之詩。由詩中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赫赫宗周，褒姒烕之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二語證之，蓋亦東周初年詩也。朱傳引或說云：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此東遷後詩也。時宗周已滅矣。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糜文開、裴普賢：（同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3800923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正月繁霜，我心憂傷。民之訛言，亦孔之將。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念我獨兮，憂心京京。哀我小心，癙憂以痒。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父母生我，胡俾我瘉。不自我先，不自我後。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好言自口，莠言自口。憂心愈愈，是以有侮。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憂心惸惸，念我無祿。民之無辜，并其臣僕。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哀我人斯，于何從祿。瞻烏爰止，于誰之屋。</a:t>
            </a:r>
          </a:p>
        </p:txBody>
      </p:sp>
    </p:spTree>
    <p:extLst>
      <p:ext uri="{BB962C8B-B14F-4D97-AF65-F5344CB8AC3E}">
        <p14:creationId xmlns:p14="http://schemas.microsoft.com/office/powerpoint/2010/main" val="1833402116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瞻彼中林，侯薪侯蒸。民今方殆，視天夢夢。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既克有定，靡人弗勝。有皇上帝，伊誰云憎。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謂山蓋卑，為岡為陵。民之訛言，寧莫之懲。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召彼故老，訊之占夢。具曰予聖，誰知烏之雌雄。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謂天蓋高，不敢不局。謂地蓋厚，不敢不蹐。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維號斯言，有倫有脊。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哀今之人，胡為虺蜴。</a:t>
            </a:r>
          </a:p>
        </p:txBody>
      </p:sp>
    </p:spTree>
    <p:extLst>
      <p:ext uri="{BB962C8B-B14F-4D97-AF65-F5344CB8AC3E}">
        <p14:creationId xmlns:p14="http://schemas.microsoft.com/office/powerpoint/2010/main" val="1901702457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瞻彼阪田，有菀其特。天之扤我，如不我克。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彼求我則，如不我得。執我仇仇，亦不我力。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心之憂矣，如或結之。今茲之正，胡然厲矣。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燎之方揚，寧或滅之。赫赫宗周，褒姒烕之。</a:t>
            </a:r>
          </a:p>
        </p:txBody>
      </p:sp>
    </p:spTree>
    <p:extLst>
      <p:ext uri="{BB962C8B-B14F-4D97-AF65-F5344CB8AC3E}">
        <p14:creationId xmlns:p14="http://schemas.microsoft.com/office/powerpoint/2010/main" val="86406015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正月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終其永懷，又窘陰雨。其車既載，乃棄爾輔。載輸爾載，將伯助予。</a:t>
            </a:r>
          </a:p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無棄爾輔，員于爾輻。屢顧爾僕，不輸爾載。終踰絕險，曾是不意。</a:t>
            </a:r>
          </a:p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魚在于沼，亦匪克樂。潛雖伏矣，亦孔之炤。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憂心慘慘，念國之為虐。</a:t>
            </a:r>
          </a:p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彼有旨酒，又有嘉殽。洽比其鄰，昏姻孔云。念我獨兮，憂心慇慇。</a:t>
            </a:r>
          </a:p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佌佌彼有屋，蔌蔌方有穀。民今之無祿，天夭是椓。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哿矣富人，哀此惸獨。</a:t>
            </a:r>
          </a:p>
        </p:txBody>
      </p:sp>
    </p:spTree>
    <p:extLst>
      <p:ext uri="{BB962C8B-B14F-4D97-AF65-F5344CB8AC3E}">
        <p14:creationId xmlns:p14="http://schemas.microsoft.com/office/powerpoint/2010/main" val="3150132695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「十月之交，大夫刺幽王也。」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「毛傳以此詩刺幽王，鄭箋以為刺厲王。以曆法推之，厲王二十五年十月朔辛卯，及幽王流年十月朔辛卯，皆有日食。而幽王二年，西周三川皆震，與此詩所詠者合。以此證之，則此詩當作於幽王之世。阮元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揅經室集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四篇屬幽王說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一文，論證甚詳。」按：此詩乃刺皇父等當政之人也。（厲王二十五年十月朔辛卯日蝕之說，見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金文歷朔疏證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，及吳氏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殷周之際年曆推證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》〔《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國學論叢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二卷一期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〕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）。」</a:t>
            </a:r>
          </a:p>
        </p:txBody>
      </p:sp>
    </p:spTree>
    <p:extLst>
      <p:ext uri="{BB962C8B-B14F-4D97-AF65-F5344CB8AC3E}">
        <p14:creationId xmlns:p14="http://schemas.microsoft.com/office/powerpoint/2010/main" val="945877519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algn="just">
              <a:lnSpc>
                <a:spcPts val="4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周幽王無道，詩人藉兩次地震，作詩以刺之。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254857280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十月之交，朔日辛卯。日有食之，亦孔之醜。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彼月而微，此日而微。今此下民，亦孔之哀。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日月告凶，不用其行。四國無政，不用其良。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彼月而食，則維其常。此日而食，于何不臧。</a:t>
            </a:r>
          </a:p>
        </p:txBody>
      </p:sp>
    </p:spTree>
    <p:extLst>
      <p:ext uri="{BB962C8B-B14F-4D97-AF65-F5344CB8AC3E}">
        <p14:creationId xmlns:p14="http://schemas.microsoft.com/office/powerpoint/2010/main" val="2743958855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𤑼𤑼震電，不寧不令。百川沸騰，山冢崒崩。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高岸為谷，深谷為陵。哀今之人，胡憯莫懲。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皇父卿士，番維司徒。家伯維宰，仲允膳夫。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棸子內史，蹶維趣馬。楀維師氏，豔妻煽方處。</a:t>
            </a:r>
          </a:p>
        </p:txBody>
      </p:sp>
    </p:spTree>
    <p:extLst>
      <p:ext uri="{BB962C8B-B14F-4D97-AF65-F5344CB8AC3E}">
        <p14:creationId xmlns:p14="http://schemas.microsoft.com/office/powerpoint/2010/main" val="585415138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抑此皇父，豈曰不時。胡為我作，不即我謀。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徹我牆屋，田卒汙萊。曰予不戕，禮則然矣。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皇父孔聖，作都于向。擇三有事，亶侯多藏。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不憖遺一老，俾守我王。擇有車馬，以居徂向。</a:t>
            </a:r>
          </a:p>
        </p:txBody>
      </p:sp>
    </p:spTree>
    <p:extLst>
      <p:ext uri="{BB962C8B-B14F-4D97-AF65-F5344CB8AC3E}">
        <p14:creationId xmlns:p14="http://schemas.microsoft.com/office/powerpoint/2010/main" val="448864367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十月之交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黽勉從事，不敢告勞。無罪無辜，讒口囂囂。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下民之孽，匪降自天。噂沓背憎，職競由人。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悠悠我里，亦孔之痗。四方有羨，我獨居憂。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民莫不逸，我獨不敢休。天命不徹，我不敢傚我友自逸。</a:t>
            </a:r>
          </a:p>
        </p:txBody>
      </p:sp>
    </p:spTree>
    <p:extLst>
      <p:ext uri="{BB962C8B-B14F-4D97-AF65-F5344CB8AC3E}">
        <p14:creationId xmlns:p14="http://schemas.microsoft.com/office/powerpoint/2010/main" val="4060538761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「小弁，刺幽王也。大子之傅作焉。」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「舊謂幽王寵褒姒而廢太子宜臼，太子之傅作此詩，朱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以為宜臼自作，然皆無確據。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論此詩，大意謂人子不得於其父母者所作，而未坐實其人。茲從之。（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趙注云：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之篇，伯奇之詩也。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伯奇仁人，而父虐之，故作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之詩。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）」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1370636915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弁彼鸒斯，歸飛提提。民莫不穀，我獨于罹。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何辜于天，我罪伊何。心之憂矣，云如之何。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踧踧周道，鞫為茂草。我心憂傷，惄焉如擣。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假寐永歎，維憂用老。心之憂矣，疢如疾首。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維桑與梓，必恭敬止。靡瞻匪父，靡依匪母。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不屬于毛，不罹于裏。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天之生我，我辰安在。</a:t>
            </a:r>
          </a:p>
        </p:txBody>
      </p:sp>
    </p:spTree>
    <p:extLst>
      <p:ext uri="{BB962C8B-B14F-4D97-AF65-F5344CB8AC3E}">
        <p14:creationId xmlns:p14="http://schemas.microsoft.com/office/powerpoint/2010/main" val="1874397491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菀彼柳斯，鳴蜩嘒嘒。有漼者淵，萑葦淠淠。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譬彼舟流，不知所屆。心之憂矣，不遑假寐。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鹿斯之奔，維足伎伎。雉之朝雊，尚求其雌。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譬彼壞木，疾用無枝。心之憂矣，寧莫之知。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相彼投兔，尚或先之。行有死人，尚或墐之。</a:t>
            </a:r>
          </a:p>
        </p:txBody>
      </p:sp>
    </p:spTree>
    <p:extLst>
      <p:ext uri="{BB962C8B-B14F-4D97-AF65-F5344CB8AC3E}">
        <p14:creationId xmlns:p14="http://schemas.microsoft.com/office/powerpoint/2010/main" val="222431899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小弁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君子秉心，維其忍之。心之憂矣，涕既隕之。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君子信讒，如或醻之。君子不惠，不舒究之。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伐木掎矣，析薪杝矣。舍彼有罪，予之佗矣。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莫高匪山，莫浚匪泉。君子無易由言，耳屬于垣。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無逝我梁，無發我笱。我躬不閱，遑恤我後。</a:t>
            </a:r>
          </a:p>
        </p:txBody>
      </p:sp>
    </p:spTree>
    <p:extLst>
      <p:ext uri="{BB962C8B-B14F-4D97-AF65-F5344CB8AC3E}">
        <p14:creationId xmlns:p14="http://schemas.microsoft.com/office/powerpoint/2010/main" val="688144358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「巧言，刺幽王也。大夫傷於讒，故作是詩也。」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「此刺讒人之詩。」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004362883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悠悠昊天，曰父母且。無罪無辜，亂如此憮。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昊天已威，予慎無罪。昊天泰憮，予慎無辜。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亂之初生，僭始既涵。亂之又生，君子信讒。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君子如怒，亂庶遄沮。君子如祉，亂庶遄已。</a:t>
            </a:r>
          </a:p>
        </p:txBody>
      </p:sp>
    </p:spTree>
    <p:extLst>
      <p:ext uri="{BB962C8B-B14F-4D97-AF65-F5344CB8AC3E}">
        <p14:creationId xmlns:p14="http://schemas.microsoft.com/office/powerpoint/2010/main" val="2610745519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君子屢盟，亂是用長。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君子信盜，亂是用暴。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盜言孔甘，亂是用餤。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匪其止共，維王之邛。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奕奕寢廟，君子作之。秩秩大猷，聖人莫之。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他人有心，予忖度之。躍躍毚兔，遇犬獲之。</a:t>
            </a:r>
          </a:p>
        </p:txBody>
      </p:sp>
    </p:spTree>
    <p:extLst>
      <p:ext uri="{BB962C8B-B14F-4D97-AF65-F5344CB8AC3E}">
        <p14:creationId xmlns:p14="http://schemas.microsoft.com/office/powerpoint/2010/main" val="1494760941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巧言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荏染柔木，君子樹之。往來行言，心焉數之。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蛇蛇碩言，出自口矣。巧言如簧，顏之厚矣。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彼何人斯，居河之麋。無拳無勇，職為亂階。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既微且尰，爾勇伊何。為猶將多，爾居徒幾何。</a:t>
            </a:r>
          </a:p>
        </p:txBody>
      </p:sp>
    </p:spTree>
    <p:extLst>
      <p:ext uri="{BB962C8B-B14F-4D97-AF65-F5344CB8AC3E}">
        <p14:creationId xmlns:p14="http://schemas.microsoft.com/office/powerpoint/2010/main" val="2726002234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「巷伯，刺幽王也。寺人傷於讒，故作是詩也。」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「此寺人孟子刺讒人之詩。巷伯，寺人之長；以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為名篇者，以此。」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4062028073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萋兮斐兮，成是貝錦。彼譖人者，亦已大甚。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哆兮侈兮，成是南箕。彼譖人者，誰適與謀。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緝緝翩翩，謀欲譖人。慎爾言也，謂爾不信。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捷捷幡幡，謀欲譖言。豈不爾受，既其女遷。</a:t>
            </a:r>
          </a:p>
        </p:txBody>
      </p:sp>
    </p:spTree>
    <p:extLst>
      <p:ext uri="{BB962C8B-B14F-4D97-AF65-F5344CB8AC3E}">
        <p14:creationId xmlns:p14="http://schemas.microsoft.com/office/powerpoint/2010/main" val="2702227546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巷伯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驕人好好，勞人草草。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蒼天蒼天，視彼驕人，矜此勞人。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彼譖人者，誰適與謀。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取彼譖人，投畀豺虎。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豺虎不食，投畀有北。有北不受，投畀有昊。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楊園之道，猗于畝丘。寺人孟子，作為此詩。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凡百君子，敬而聽之。</a:t>
            </a:r>
          </a:p>
        </p:txBody>
      </p:sp>
    </p:spTree>
    <p:extLst>
      <p:ext uri="{BB962C8B-B14F-4D97-AF65-F5344CB8AC3E}">
        <p14:creationId xmlns:p14="http://schemas.microsoft.com/office/powerpoint/2010/main" val="3896931397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蓼莪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見開場</a:t>
            </a:r>
          </a:p>
        </p:txBody>
      </p:sp>
    </p:spTree>
    <p:extLst>
      <p:ext uri="{BB962C8B-B14F-4D97-AF65-F5344CB8AC3E}">
        <p14:creationId xmlns:p14="http://schemas.microsoft.com/office/powerpoint/2010/main" val="3605166728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「北山，大夫刺幽王也。役使不均，己勞於從事，而不得養其父母焉。」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謂此詩，乃勞於王事而不得養其父母者所作。」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3167508846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陟彼北山，言采其杞。偕偕士子，朝夕從事。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王事靡盬，憂我父母。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溥天之下，莫非王土。率土之濱，莫非王臣。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大夫不均，我從事獨賢。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四牡彭彭，王事傍傍。嘉我未老，鮮我方將。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旅力方剛，經營四方。</a:t>
            </a:r>
          </a:p>
        </p:txBody>
      </p:sp>
    </p:spTree>
    <p:extLst>
      <p:ext uri="{BB962C8B-B14F-4D97-AF65-F5344CB8AC3E}">
        <p14:creationId xmlns:p14="http://schemas.microsoft.com/office/powerpoint/2010/main" val="1048707838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北山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或燕燕居息，或盡瘁事國。或息偃在床，或不已于行。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或不知叫號，或慘慘劬勞。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或棲遲偃仰，或王事鞅掌。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或湛樂飲酒，或慘慘畏咎。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或出入風議，或靡事不為。</a:t>
            </a:r>
          </a:p>
        </p:txBody>
      </p:sp>
    </p:spTree>
    <p:extLst>
      <p:ext uri="{BB962C8B-B14F-4D97-AF65-F5344CB8AC3E}">
        <p14:creationId xmlns:p14="http://schemas.microsoft.com/office/powerpoint/2010/main" val="1557098521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何草不黃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「何草不黃，下國刺幽王也。四夷交侵，中國背叛，用兵不息，視民如禽獸；君子憂之，故作是詩也。」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周室將亡，征役不息，行者苦之，故作此詩。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這是人民怨訴兵役之苦的詩。</a:t>
            </a:r>
          </a:p>
        </p:txBody>
      </p:sp>
    </p:spTree>
    <p:extLst>
      <p:ext uri="{BB962C8B-B14F-4D97-AF65-F5344CB8AC3E}">
        <p14:creationId xmlns:p14="http://schemas.microsoft.com/office/powerpoint/2010/main" val="38839538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小雅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何草不黃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何草不黃，何日不行。何人不將，經營四方。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何草不玄，何人不矜。哀我征夫，獨為匪民。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匪兕匪虎，率彼曠野。哀我征夫，朝夕不暇。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有芃者狐，率彼幽草。有棧之車，行彼周道。</a:t>
            </a:r>
          </a:p>
        </p:txBody>
      </p:sp>
    </p:spTree>
    <p:extLst>
      <p:ext uri="{BB962C8B-B14F-4D97-AF65-F5344CB8AC3E}">
        <p14:creationId xmlns:p14="http://schemas.microsoft.com/office/powerpoint/2010/main" val="3857441748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「文王，文王受命作周也。」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周公述文王之德，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以戒成王。」按：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呂氏春秋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古樂篇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引此詩，以為周公所作，朱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蓋本此為說。此說雖未必能必信，然其為周初之詩，殆無可疑。」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511360825"/>
      </p:ext>
    </p:extLst>
  </p:cSld>
  <p:clrMapOvr>
    <a:masterClrMapping/>
  </p:clrMapOvr>
</p:sld>
</file>

<file path=ppt/slides/slide1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文王在上，於昭于天。周雖舊邦，其命維新。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有周不顯，帝命不時。文王陟降，在帝左右。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亹亹文王，令聞不已。陳錫哉周，侯文王孫子。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文王孫子，本支百世。凡周之士，不顯亦世。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世之不顯，厥猶翼翼。思皇多士，生此王國。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王國克生，維周之楨。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濟濟多士，文王以寧。</a:t>
            </a:r>
          </a:p>
        </p:txBody>
      </p:sp>
    </p:spTree>
    <p:extLst>
      <p:ext uri="{BB962C8B-B14F-4D97-AF65-F5344CB8AC3E}">
        <p14:creationId xmlns:p14="http://schemas.microsoft.com/office/powerpoint/2010/main" val="2087844118"/>
      </p:ext>
    </p:extLst>
  </p:cSld>
  <p:clrMapOvr>
    <a:masterClrMapping/>
  </p:clrMapOvr>
</p:sld>
</file>

<file path=ppt/slides/slide1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穆穆文王，於緝熙敬止。假哉天命，有商孫子。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商之孫子，其麗不億。上帝既命，侯于周服。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侯服于周，天命靡常。殷士膚敏，祼將于京。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厥作祼將，常服黼冔。王之藎臣，無念爾祖。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無念爾祖，聿脩厥德。永言配命，自求多福。</a:t>
            </a:r>
          </a:p>
        </p:txBody>
      </p:sp>
    </p:spTree>
    <p:extLst>
      <p:ext uri="{BB962C8B-B14F-4D97-AF65-F5344CB8AC3E}">
        <p14:creationId xmlns:p14="http://schemas.microsoft.com/office/powerpoint/2010/main" val="2937030094"/>
      </p:ext>
    </p:extLst>
  </p:cSld>
  <p:clrMapOvr>
    <a:masterClrMapping/>
  </p:clrMapOvr>
</p:sld>
</file>

<file path=ppt/slides/slide1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文王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殷之未喪師，克配上帝。宜鑒于殷，駿命不易。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命之不易，無遏爾躬。宣昭義問，有虞殷自天。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上天之載，無聲無臭。儀刑文王，萬邦作孚。</a:t>
            </a:r>
          </a:p>
        </p:txBody>
      </p:sp>
    </p:spTree>
    <p:extLst>
      <p:ext uri="{BB962C8B-B14F-4D97-AF65-F5344CB8AC3E}">
        <p14:creationId xmlns:p14="http://schemas.microsoft.com/office/powerpoint/2010/main" val="1930189164"/>
      </p:ext>
    </p:extLst>
  </p:cSld>
  <p:clrMapOvr>
    <a:masterClrMapping/>
  </p:clrMapOvr>
</p:sld>
</file>

<file path=ppt/slides/slide1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思齊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「思齊，文王所以聖也。」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此詩亦歌文王之德，而推本言之。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500563860"/>
      </p:ext>
    </p:extLst>
  </p:cSld>
  <p:clrMapOvr>
    <a:masterClrMapping/>
  </p:clrMapOvr>
</p:sld>
</file>

<file path=ppt/slides/slide1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思齊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思齊大任，文王之母。思媚周姜，京室之婦。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大姒嗣徽音，則百斯男。</a:t>
            </a: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惠于宗公，神罔時怨，神罔時恫。</a:t>
            </a: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刑于寡妻，至于兄弟，以御于家邦。</a:t>
            </a: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雝雝在宮，肅肅在廟。不顯亦臨，無射亦保。</a:t>
            </a: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肆戎疾不殄，烈假不瑕。不聞亦式，不諫亦入。</a:t>
            </a:r>
          </a:p>
          <a:p>
            <a:pPr marL="0" indent="0" algn="ctr">
              <a:lnSpc>
                <a:spcPts val="48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肆成人有德，小子有造。古之人無斁，譽髦斯士。</a:t>
            </a:r>
          </a:p>
        </p:txBody>
      </p:sp>
    </p:spTree>
    <p:extLst>
      <p:ext uri="{BB962C8B-B14F-4D97-AF65-F5344CB8AC3E}">
        <p14:creationId xmlns:p14="http://schemas.microsoft.com/office/powerpoint/2010/main" val="2167330701"/>
      </p:ext>
    </p:extLst>
  </p:cSld>
  <p:clrMapOvr>
    <a:masterClrMapping/>
  </p:clrMapOvr>
</p:sld>
</file>

<file path=ppt/slides/slide1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「靈臺，民始附也。文王受命，而民樂其有靈德，以及鳥獸昆蟲焉。」</a:t>
            </a: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「此美文王遊樂之詩（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以此詩為文王時作）。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豐鎬考信錄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卷二：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余按：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一詩，前詠靈臺，後詠辟雍，首尾相聯，似詠一王之事者。然而後篇稱鎬京辟雍，武王始遷於鎬，故先儒皆以辟雍為始於武王，苟辟雍自武王始，則靈臺亦非文王事矣。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孟子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引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，斷章取義者多。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</a:p>
        </p:txBody>
      </p:sp>
    </p:spTree>
    <p:extLst>
      <p:ext uri="{BB962C8B-B14F-4D97-AF65-F5344CB8AC3E}">
        <p14:creationId xmlns:p14="http://schemas.microsoft.com/office/powerpoint/2010/main" val="274862665"/>
      </p:ext>
    </p:extLst>
  </p:cSld>
  <p:clrMapOvr>
    <a:masterClrMapping/>
  </p:clrMapOvr>
</p:sld>
</file>

<file path=ppt/slides/slide1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</a:p>
          <a:p>
            <a:pPr marL="0" indent="0" algn="just">
              <a:lnSpc>
                <a:spcPts val="4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詩人歌唱文王建造靈臺之經過。</a:t>
            </a:r>
          </a:p>
        </p:txBody>
      </p:sp>
    </p:spTree>
    <p:extLst>
      <p:ext uri="{BB962C8B-B14F-4D97-AF65-F5344CB8AC3E}">
        <p14:creationId xmlns:p14="http://schemas.microsoft.com/office/powerpoint/2010/main" val="4021403411"/>
      </p:ext>
    </p:extLst>
  </p:cSld>
  <p:clrMapOvr>
    <a:masterClrMapping/>
  </p:clrMapOvr>
</p:sld>
</file>

<file path=ppt/slides/slide1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靈臺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經始靈臺，經之營之。庶民攻之，不日成之。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經始勿亟，庶民子來。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王在靈囿，麀鹿攸伏，麀鹿濯濯，白鳥翯翯。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王在靈沼，於牣魚躍。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虡業維樅，賁鼓維鏞。於論鼓鐘，於樂辟廱。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於論鼓鐘，於樂辟廱。鼉鼓逢逢，矇瞍奏公。</a:t>
            </a:r>
          </a:p>
        </p:txBody>
      </p:sp>
    </p:spTree>
    <p:extLst>
      <p:ext uri="{BB962C8B-B14F-4D97-AF65-F5344CB8AC3E}">
        <p14:creationId xmlns:p14="http://schemas.microsoft.com/office/powerpoint/2010/main" val="3181261808"/>
      </p:ext>
    </p:extLst>
  </p:cSld>
  <p:clrMapOvr>
    <a:masterClrMapping/>
  </p:clrMapOvr>
</p:sld>
</file>

<file path=ppt/slides/slide1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「民勞，召穆公刺厲王也。」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以此為同列相戒之詩。」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4159069533"/>
      </p:ext>
    </p:extLst>
  </p:cSld>
  <p:clrMapOvr>
    <a:masterClrMapping/>
  </p:clrMapOvr>
</p:sld>
</file>

<file path=ppt/slides/slide1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民亦勞止，汔可小康。惠此中國，以綏四方。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無縱詭隨，以謹無良。式遏寇虐，憯不畏明。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柔遠能邇，以定我王。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民亦勞止，汔可小休。惠此中國，以為民逑。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無縱詭隨，以謹惛怓。式遏寇虐，無俾民憂。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無棄爾勞，以為王休。</a:t>
            </a:r>
          </a:p>
        </p:txBody>
      </p:sp>
    </p:spTree>
    <p:extLst>
      <p:ext uri="{BB962C8B-B14F-4D97-AF65-F5344CB8AC3E}">
        <p14:creationId xmlns:p14="http://schemas.microsoft.com/office/powerpoint/2010/main" val="4268464439"/>
      </p:ext>
    </p:extLst>
  </p:cSld>
  <p:clrMapOvr>
    <a:masterClrMapping/>
  </p:clrMapOvr>
</p:sld>
</file>

<file path=ppt/slides/slide1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民亦勞止，汔可小息。惠此京師，以綏四國。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無縱詭隨，以謹罔極。式遏寇虐，無俾作慝。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敬慎威儀，以近有德。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民亦勞止，汔可小愒。惠此中國，俾民憂泄。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無縱詭隨，以謹醜厲。式遏寇虐，無俾正敗。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戎雖小子，而式弘大。</a:t>
            </a:r>
          </a:p>
        </p:txBody>
      </p:sp>
    </p:spTree>
    <p:extLst>
      <p:ext uri="{BB962C8B-B14F-4D97-AF65-F5344CB8AC3E}">
        <p14:creationId xmlns:p14="http://schemas.microsoft.com/office/powerpoint/2010/main" val="2662992057"/>
      </p:ext>
    </p:extLst>
  </p:cSld>
  <p:clrMapOvr>
    <a:masterClrMapping/>
  </p:clrMapOvr>
</p:sld>
</file>

<file path=ppt/slides/slide1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民亦勞止，汔可小安。惠此中國，國無有殘。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無縱詭隨，以謹繾綣。式遏寇虐，無俾正反。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王欲玉女，是用大諫。</a:t>
            </a:r>
          </a:p>
        </p:txBody>
      </p:sp>
    </p:spTree>
    <p:extLst>
      <p:ext uri="{BB962C8B-B14F-4D97-AF65-F5344CB8AC3E}">
        <p14:creationId xmlns:p14="http://schemas.microsoft.com/office/powerpoint/2010/main" val="2242645974"/>
      </p:ext>
    </p:extLst>
  </p:cSld>
  <p:clrMapOvr>
    <a:masterClrMapping/>
  </p:clrMapOvr>
</p:sld>
</file>

<file path=ppt/slides/slide1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「板，凡伯刺厲王也。」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謂此詩與前篇（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民勞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：朱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傳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以此為同僚相戒之詩）相類。」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3755015838"/>
      </p:ext>
    </p:extLst>
  </p:cSld>
  <p:clrMapOvr>
    <a:masterClrMapping/>
  </p:clrMapOvr>
</p:sld>
</file>

<file path=ppt/slides/slide1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上帝板板，下民卒癉。出話不然，為猶不遠。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靡聖管管，不實於亶。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猶之未遠，是用大諫。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天之方難，無然憲憲。天之方蹶，無然泄泄。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辭之輯矣，民之洽矣。辭之懌矣，民之莫矣。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我雖異事，及爾同僚。我即爾謀，聽我囂囂。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我言維服，勿以為笑。先民有言，詢于芻蕘。</a:t>
            </a:r>
          </a:p>
        </p:txBody>
      </p:sp>
    </p:spTree>
    <p:extLst>
      <p:ext uri="{BB962C8B-B14F-4D97-AF65-F5344CB8AC3E}">
        <p14:creationId xmlns:p14="http://schemas.microsoft.com/office/powerpoint/2010/main" val="497902722"/>
      </p:ext>
    </p:extLst>
  </p:cSld>
  <p:clrMapOvr>
    <a:masterClrMapping/>
  </p:clrMapOvr>
</p:sld>
</file>

<file path=ppt/slides/slide1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天之方虐，無然謔謔。老夫灌灌，小子蹻蹻。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匪我言耄，爾用憂謔。多將熇熇，不可救藥。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天之方懠，無為夸毗。威儀卒迷，善人載尸。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民之方殿屎，則莫我敢葵。喪亂蔑資，曾莫惠我師。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天之牖民，如壎如篪。如璋如圭，如取如攜。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攜無日益，牖民孔易。民之多辟，無自立辟。</a:t>
            </a:r>
          </a:p>
        </p:txBody>
      </p:sp>
    </p:spTree>
    <p:extLst>
      <p:ext uri="{BB962C8B-B14F-4D97-AF65-F5344CB8AC3E}">
        <p14:creationId xmlns:p14="http://schemas.microsoft.com/office/powerpoint/2010/main" val="694492215"/>
      </p:ext>
    </p:extLst>
  </p:cSld>
  <p:clrMapOvr>
    <a:masterClrMapping/>
  </p:clrMapOvr>
</p:sld>
</file>

<file path=ppt/slides/slide1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板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价人維藩，大師維垣，大邦維屏，大宗維翰，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懷德維寧，宗子維城。無俾城壞，無獨斯畏。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敬天之怒，無敢戲豫。敬天之渝，無敢馳驅。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昊天曰明，及爾出王。昊天曰旦，及爾游衍。</a:t>
            </a:r>
          </a:p>
        </p:txBody>
      </p:sp>
    </p:spTree>
    <p:extLst>
      <p:ext uri="{BB962C8B-B14F-4D97-AF65-F5344CB8AC3E}">
        <p14:creationId xmlns:p14="http://schemas.microsoft.com/office/powerpoint/2010/main" val="2877472843"/>
      </p:ext>
    </p:extLst>
  </p:cSld>
  <p:clrMapOvr>
    <a:masterClrMapping/>
  </p:clrMapOvr>
</p:sld>
</file>

<file path=ppt/slides/slide1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「蕩，召穆公傷周室大壞也。厲王無道，天下蕩蕩，無綱紀文章，故作是詩也。」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以此詩為召穆公所作。按：此疑周初之詩，假文王語氣，以章殷人之惡，而明周人得國之正也。」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444942478"/>
      </p:ext>
    </p:extLst>
  </p:cSld>
  <p:clrMapOvr>
    <a:masterClrMapping/>
  </p:clrMapOvr>
</p:sld>
</file>

<file path=ppt/slides/slide1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蕩蕩上帝，下民之辟。疾威上帝，其命多辟。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天生烝民，其命匪諶。靡不有初，鮮克有終。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文王曰咨，咨女殷商。曾是彊禦，曾是掊克。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曾是在位，曾是在服。天降滔德，女興是力。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文王曰咨，咨女殷商。而秉義類，彊禦多懟。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流言以對，寇攘式內。侯作侯祝，靡屆靡究。</a:t>
            </a:r>
          </a:p>
        </p:txBody>
      </p:sp>
    </p:spTree>
    <p:extLst>
      <p:ext uri="{BB962C8B-B14F-4D97-AF65-F5344CB8AC3E}">
        <p14:creationId xmlns:p14="http://schemas.microsoft.com/office/powerpoint/2010/main" val="3800357902"/>
      </p:ext>
    </p:extLst>
  </p:cSld>
  <p:clrMapOvr>
    <a:masterClrMapping/>
  </p:clrMapOvr>
</p:sld>
</file>

<file path=ppt/slides/slide1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文王曰咨，咨女殷商。女炰烋于中國，歛怨以為德。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不明爾德，時無背無側。爾德不明，以無陪無卿。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文王曰咨，咨女殷商。天不湎爾以酒，不義從式。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既愆爾止，靡明靡晦。式號式呼，俾晝作夜。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文王曰咨，咨女殷商。如蜩如螗，如沸如羹。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小大近喪，人尚乎由行。內奰于中國，覃及鬼方。</a:t>
            </a:r>
          </a:p>
        </p:txBody>
      </p:sp>
    </p:spTree>
    <p:extLst>
      <p:ext uri="{BB962C8B-B14F-4D97-AF65-F5344CB8AC3E}">
        <p14:creationId xmlns:p14="http://schemas.microsoft.com/office/powerpoint/2010/main" val="3904714352"/>
      </p:ext>
    </p:extLst>
  </p:cSld>
  <p:clrMapOvr>
    <a:masterClrMapping/>
  </p:clrMapOvr>
</p:sld>
</file>

<file path=ppt/slides/slide1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蕩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文王曰咨，咨女殷商。匪上帝不時，殷不用舊。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雖無老成人，尚有典刑。曾是莫聽，大命以傾。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文王曰咨，咨女殷商。人亦有言，顛沛之揭。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枝葉未有害，本實先撥。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殷鑒不遠，在夏后之世。</a:t>
            </a:r>
          </a:p>
        </p:txBody>
      </p:sp>
    </p:spTree>
    <p:extLst>
      <p:ext uri="{BB962C8B-B14F-4D97-AF65-F5344CB8AC3E}">
        <p14:creationId xmlns:p14="http://schemas.microsoft.com/office/powerpoint/2010/main" val="1476916515"/>
      </p:ext>
    </p:extLst>
  </p:cSld>
  <p:clrMapOvr>
    <a:masterClrMapping/>
  </p:clrMapOvr>
</p:sld>
</file>

<file path=ppt/slides/slide1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「抑，衛武公刺厲王，亦以自警也。」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767371489"/>
      </p:ext>
    </p:extLst>
  </p:cSld>
  <p:clrMapOvr>
    <a:masterClrMapping/>
  </p:clrMapOvr>
</p:sld>
</file>

<file path=ppt/slides/slide1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Autofit/>
          </a:bodyPr>
          <a:lstStyle/>
          <a:p>
            <a:pPr algn="just">
              <a:lnSpc>
                <a:spcPts val="4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抑，衛武公刺厲王，亦以自警也。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歷來承用此說。按：衛武公立於宣王十六年，卒於平王十三年。厲王之世，武公未立；知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說非是。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楚語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左史倚相曰：「昔衛武公數九十五矣，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於是乎作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懿戒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以自儆。」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懿、抑古通用，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懿戒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即此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國語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無刺王之說，而詩中有「謹爾侯度」之語，則所謂自儆之詩，大致可信。否則，即戒某諸侯之詩也。按：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詩經世本古義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謂：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武公入為王卿士，乃在東遷之後，則是詩為平王所作，無可疑者。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龔橙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詩本誼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亦謂此詩當作於平王時。此衛武公詩，乃不列於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，殆武公為王卿士時作歟？」</a:t>
            </a:r>
          </a:p>
        </p:txBody>
      </p:sp>
    </p:spTree>
    <p:extLst>
      <p:ext uri="{BB962C8B-B14F-4D97-AF65-F5344CB8AC3E}">
        <p14:creationId xmlns:p14="http://schemas.microsoft.com/office/powerpoint/2010/main" val="3015291728"/>
      </p:ext>
    </p:extLst>
  </p:cSld>
  <p:clrMapOvr>
    <a:masterClrMapping/>
  </p:clrMapOvr>
</p:sld>
</file>

<file path=ppt/slides/slide1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肆皇天弗尚，如彼泉流，無淪胥以亡。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夙興夜寐，洒掃庭內，維民之章。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修爾車馬，弓矢戎兵。用戒戎作，用逷蠻方。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質爾人民，謹爾侯度，用戒不虞。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慎爾出話，敬爾威儀，無不柔嘉。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白圭之玷，尚可磨也。斯言之玷，不可為也。</a:t>
            </a:r>
          </a:p>
        </p:txBody>
      </p:sp>
    </p:spTree>
    <p:extLst>
      <p:ext uri="{BB962C8B-B14F-4D97-AF65-F5344CB8AC3E}">
        <p14:creationId xmlns:p14="http://schemas.microsoft.com/office/powerpoint/2010/main" val="1997618721"/>
      </p:ext>
    </p:extLst>
  </p:cSld>
  <p:clrMapOvr>
    <a:masterClrMapping/>
  </p:clrMapOvr>
</p:sld>
</file>

<file path=ppt/slides/slide1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抑抑威儀，維德之隅。人亦有言，靡哲不愚。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庶人之愚，亦職維疾。哲人之愚，亦維斯戾。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無競維人，四方其訓之。有覺德行，四國順之。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訏謨定命，遠猶辰告。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敬慎威儀，維民之則。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其在于今，興迷亂于政。顛覆厥德，荒湛于酒。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女雖湛樂從，弗念厥紹。罔敷求先王，克共明刑。</a:t>
            </a:r>
          </a:p>
        </p:txBody>
      </p:sp>
    </p:spTree>
    <p:extLst>
      <p:ext uri="{BB962C8B-B14F-4D97-AF65-F5344CB8AC3E}">
        <p14:creationId xmlns:p14="http://schemas.microsoft.com/office/powerpoint/2010/main" val="1587090464"/>
      </p:ext>
    </p:extLst>
  </p:cSld>
  <p:clrMapOvr>
    <a:masterClrMapping/>
  </p:clrMapOvr>
</p:sld>
</file>

<file path=ppt/slides/slide1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辟爾為德，俾臧俾嘉。淑慎爾止，不愆于儀。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不僭不賊，鮮不為則。投我以桃，報之以李。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彼童而角，實虹小子。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荏染柔木，言緡之絲。溫溫恭人，維德之基。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其維哲人，告之話言，順德之行。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其維愚人，覆謂我僭。民各有心。</a:t>
            </a:r>
          </a:p>
        </p:txBody>
      </p:sp>
    </p:spTree>
    <p:extLst>
      <p:ext uri="{BB962C8B-B14F-4D97-AF65-F5344CB8AC3E}">
        <p14:creationId xmlns:p14="http://schemas.microsoft.com/office/powerpoint/2010/main" val="1260271347"/>
      </p:ext>
    </p:extLst>
  </p:cSld>
  <p:clrMapOvr>
    <a:masterClrMapping/>
  </p:clrMapOvr>
</p:sld>
</file>

<file path=ppt/slides/slide1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無易由言，無曰苟矣。莫捫朕舌，言不可逝矣。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無言不讎，無德不報。惠于朋友，庶民小子。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子孫繩繩，萬民靡不承。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視爾友君子，輯柔爾顏，不遐有愆。相在爾室，尚不愧于屋漏。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無曰不顯，莫予云覯。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神之格思，不可度思，矧可射思。</a:t>
            </a:r>
          </a:p>
        </p:txBody>
      </p:sp>
    </p:spTree>
    <p:extLst>
      <p:ext uri="{BB962C8B-B14F-4D97-AF65-F5344CB8AC3E}">
        <p14:creationId xmlns:p14="http://schemas.microsoft.com/office/powerpoint/2010/main" val="3473296700"/>
      </p:ext>
    </p:extLst>
  </p:cSld>
  <p:clrMapOvr>
    <a:masterClrMapping/>
  </p:clrMapOvr>
</p:sld>
</file>

<file path=ppt/slides/slide1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於乎小子，未知臧否。匪手攜之，言示之事。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匪面命之，言提其耳。借曰未知，亦既抱子。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民之靡盈，誰夙知而莫成。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昊天孔昭，我生靡樂。視爾夢夢，我心慘慘。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誨爾諄諄，聽我藐藐。匪用為教，覆用為虐。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借曰未知，亦聿既耄。</a:t>
            </a:r>
          </a:p>
        </p:txBody>
      </p:sp>
    </p:spTree>
    <p:extLst>
      <p:ext uri="{BB962C8B-B14F-4D97-AF65-F5344CB8AC3E}">
        <p14:creationId xmlns:p14="http://schemas.microsoft.com/office/powerpoint/2010/main" val="1386126199"/>
      </p:ext>
    </p:extLst>
  </p:cSld>
  <p:clrMapOvr>
    <a:masterClrMapping/>
  </p:clrMapOvr>
</p:sld>
</file>

<file path=ppt/slides/slide1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於乎小子，告爾舊子。聽用我謀，庶無大悔。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天方艱難，曰喪厥國。取譬不遠，昊天不忒。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回遹其德，俾民大棘。</a:t>
            </a:r>
          </a:p>
        </p:txBody>
      </p:sp>
    </p:spTree>
    <p:extLst>
      <p:ext uri="{BB962C8B-B14F-4D97-AF65-F5344CB8AC3E}">
        <p14:creationId xmlns:p14="http://schemas.microsoft.com/office/powerpoint/2010/main" val="1708040831"/>
      </p:ext>
    </p:extLst>
  </p:cSld>
  <p:clrMapOvr>
    <a:masterClrMapping/>
  </p:clrMapOvr>
</p:sld>
</file>

<file path=ppt/slides/slide1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「烝民，尹吉甫美宣王也。任賢使能，周室中興焉。」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「宣王命仲山甫築城於齊，吉甫作此詩以送之。」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4281577352"/>
      </p:ext>
    </p:extLst>
  </p:cSld>
  <p:clrMapOvr>
    <a:masterClrMapping/>
  </p:clrMapOvr>
</p:sld>
</file>

<file path=ppt/slides/slide1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天生烝民，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有物有則。民之秉彝，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好是懿德。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天監有周，昭假于下，保茲天子，生仲山甫。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仲山甫之德，柔嘉維則。令儀令色，小心翼翼。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古訓是式，威儀是力，天子是若，明命使賦。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王命仲山甫，式是百辟。纘戎祖考，王躬是保。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出納王命，王之喉舌。賦政于外，四方爰發。</a:t>
            </a:r>
          </a:p>
        </p:txBody>
      </p:sp>
    </p:spTree>
    <p:extLst>
      <p:ext uri="{BB962C8B-B14F-4D97-AF65-F5344CB8AC3E}">
        <p14:creationId xmlns:p14="http://schemas.microsoft.com/office/powerpoint/2010/main" val="994541708"/>
      </p:ext>
    </p:extLst>
  </p:cSld>
  <p:clrMapOvr>
    <a:masterClrMapping/>
  </p:clrMapOvr>
</p:sld>
</file>

<file path=ppt/slides/slide1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肅肅王命，仲山甫將之。邦國若否，仲山甫明之。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既明且哲，以保其身。夙夜匪解，以事一人。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人亦有言，柔則茹之，剛則吐之。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維仲山甫，柔亦不茹，剛亦不吐。不侮矜寡，不畏彊禦。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人亦有言，德輶如毛，民鮮克舉之。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我儀圖之，維仲山甫舉之，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愛莫助之。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袞職有闕，維仲山甫補之。</a:t>
            </a:r>
          </a:p>
        </p:txBody>
      </p:sp>
    </p:spTree>
    <p:extLst>
      <p:ext uri="{BB962C8B-B14F-4D97-AF65-F5344CB8AC3E}">
        <p14:creationId xmlns:p14="http://schemas.microsoft.com/office/powerpoint/2010/main" val="2633590245"/>
      </p:ext>
    </p:extLst>
  </p:cSld>
  <p:clrMapOvr>
    <a:masterClrMapping/>
  </p:clrMapOvr>
</p:sld>
</file>

<file path=ppt/slides/slide1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烝民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仲山甫出祖，四牡業業，征夫捷捷，每懷靡及。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四牡彭彭，八鸞鏘鏘。王命仲山甫，城彼東方。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四牡騤騤，八鸞喈喈。仲山甫徂齊，式遄其歸。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吉甫作誦，穆如清風。仲山甫永懷，以慰其心。</a:t>
            </a:r>
          </a:p>
        </p:txBody>
      </p:sp>
    </p:spTree>
    <p:extLst>
      <p:ext uri="{BB962C8B-B14F-4D97-AF65-F5344CB8AC3E}">
        <p14:creationId xmlns:p14="http://schemas.microsoft.com/office/powerpoint/2010/main" val="1649095388"/>
      </p:ext>
    </p:extLst>
  </p:cSld>
  <p:clrMapOvr>
    <a:masterClrMapping/>
  </p:clrMapOvr>
</p:sld>
</file>

<file path=ppt/slides/slide1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「瞻卬，凡伯刺幽王大壞也。」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「此刺幽王寵褒姒以致亂之詩。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瞻卬，凡伯刺幽王大壞也。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春秋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隱七年經：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冬，天王使凡伯來聘。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杜註：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凡伯，周卿士。凡，國；伯，爵也。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說如屬實，則來聘之凡伯，當是此詩人之後。」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4500"/>
              </a:lnSpc>
              <a:spcBef>
                <a:spcPts val="600"/>
              </a:spcBef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1214741939"/>
      </p:ext>
    </p:extLst>
  </p:cSld>
  <p:clrMapOvr>
    <a:masterClrMapping/>
  </p:clrMapOvr>
</p:sld>
</file>

<file path=ppt/slides/slide1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瞻卬昊天，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則不我惠。孔填不寧，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降此大厲。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邦靡有定，士民其瘵。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蟊賊蟊疾，靡有夷屆。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罪罟不收，靡有夷瘳。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人有土田，女反有之。人有民人，女覆奪之。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此宜無罪，女反收之。彼宜有罪，女覆說之。</a:t>
            </a:r>
          </a:p>
        </p:txBody>
      </p:sp>
    </p:spTree>
    <p:extLst>
      <p:ext uri="{BB962C8B-B14F-4D97-AF65-F5344CB8AC3E}">
        <p14:creationId xmlns:p14="http://schemas.microsoft.com/office/powerpoint/2010/main" val="2564609136"/>
      </p:ext>
    </p:extLst>
  </p:cSld>
  <p:clrMapOvr>
    <a:masterClrMapping/>
  </p:clrMapOvr>
</p:sld>
</file>

<file path=ppt/slides/slide1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哲夫成城，哲婦傾城。懿厥哲婦，為梟為鴟。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婦有長舌，維厲之階。亂匪降自天，生自婦人。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匪教匪誨，時維婦寺。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鞫人忮忒，譖始竟背。豈曰不極，伊胡為慝。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如賈三倍，君子是識。婦無公事，休其蠶織。</a:t>
            </a:r>
          </a:p>
        </p:txBody>
      </p:sp>
    </p:spTree>
    <p:extLst>
      <p:ext uri="{BB962C8B-B14F-4D97-AF65-F5344CB8AC3E}">
        <p14:creationId xmlns:p14="http://schemas.microsoft.com/office/powerpoint/2010/main" val="1497553546"/>
      </p:ext>
    </p:extLst>
  </p:cSld>
  <p:clrMapOvr>
    <a:masterClrMapping/>
  </p:clrMapOvr>
</p:sld>
</file>

<file path=ppt/slides/slide1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大雅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瞻卬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天何以刺，何神不富。舍爾介狄，維予胥忌。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不弔不祥，威儀不類。人之云亡，邦國殄瘁。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天之降罔，維其優矣。人之云亡，心之憂矣。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天之降罔，維其幾矣。人之云亡，心之悲矣。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觱沸檻泉，維其深矣。心之憂矣，寧自今矣。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不自我先，不自我後。藐藐昊天，無不克鞏。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無忝皇祖，式救爾後。</a:t>
            </a:r>
          </a:p>
        </p:txBody>
      </p:sp>
    </p:spTree>
    <p:extLst>
      <p:ext uri="{BB962C8B-B14F-4D97-AF65-F5344CB8AC3E}">
        <p14:creationId xmlns:p14="http://schemas.microsoft.com/office/powerpoint/2010/main" val="1984593143"/>
      </p:ext>
    </p:extLst>
  </p:cSld>
  <p:clrMapOvr>
    <a:masterClrMapping/>
  </p:clrMapOvr>
</p:sld>
</file>

<file path=ppt/slides/slide1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「清廟，祀文王也。周公既成洛邑，朝諸侯，率以祀文王焉。」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清廟，祀文王也。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243768374"/>
      </p:ext>
    </p:extLst>
  </p:cSld>
  <p:clrMapOvr>
    <a:masterClrMapping/>
  </p:clrMapOvr>
</p:sld>
</file>

<file path=ppt/slides/slide1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清廟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於穆清廟，肅雝顯相。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濟濟多士，秉文之德。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對越在天，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駿奔走在廟。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不顯不承，無射於人斯。</a:t>
            </a:r>
          </a:p>
        </p:txBody>
      </p:sp>
    </p:spTree>
    <p:extLst>
      <p:ext uri="{BB962C8B-B14F-4D97-AF65-F5344CB8AC3E}">
        <p14:creationId xmlns:p14="http://schemas.microsoft.com/office/powerpoint/2010/main" val="1425664411"/>
      </p:ext>
    </p:extLst>
  </p:cSld>
  <p:clrMapOvr>
    <a:masterClrMapping/>
  </p:clrMapOvr>
</p:sld>
</file>

<file path=ppt/slides/slide1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有客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「有客，微子來見祖廟也。」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『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有客，微子來見祖廟也。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』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「這是微子朝見周天子祖廟的詩。」</a:t>
            </a:r>
          </a:p>
        </p:txBody>
      </p:sp>
    </p:spTree>
    <p:extLst>
      <p:ext uri="{BB962C8B-B14F-4D97-AF65-F5344CB8AC3E}">
        <p14:creationId xmlns:p14="http://schemas.microsoft.com/office/powerpoint/2010/main" val="2968252713"/>
      </p:ext>
    </p:extLst>
  </p:cSld>
  <p:clrMapOvr>
    <a:masterClrMapping/>
  </p:clrMapOvr>
</p:sld>
</file>

<file path=ppt/slides/slide1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有客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有客有客，亦白其馬。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有萋有且，敦琢其旅。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有客宿宿，有客信信。言授之縶，以縶其馬。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薄言追之，左右綏之。既有淫威，降福孔夷。</a:t>
            </a:r>
          </a:p>
        </p:txBody>
      </p:sp>
    </p:spTree>
    <p:extLst>
      <p:ext uri="{BB962C8B-B14F-4D97-AF65-F5344CB8AC3E}">
        <p14:creationId xmlns:p14="http://schemas.microsoft.com/office/powerpoint/2010/main" val="471309202"/>
      </p:ext>
    </p:extLst>
  </p:cSld>
  <p:clrMapOvr>
    <a:masterClrMapping/>
  </p:clrMapOvr>
</p:sld>
</file>

<file path=ppt/slides/slide1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敬之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「敬之，群臣進戒嗣王也。」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「此王祭祀時自勵之詩。」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3818518653"/>
      </p:ext>
    </p:extLst>
  </p:cSld>
  <p:clrMapOvr>
    <a:masterClrMapping/>
  </p:clrMapOvr>
</p:sld>
</file>

<file path=ppt/slides/slide1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敬之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敬之敬之，天維顯思，命不易哉。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無曰高高在上，陟降厥士，日監在茲。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維予小子，不聰敬止。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日就月將，學有緝熙于光明。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佛時仔肩，示我顯德行。</a:t>
            </a:r>
          </a:p>
        </p:txBody>
      </p:sp>
    </p:spTree>
    <p:extLst>
      <p:ext uri="{BB962C8B-B14F-4D97-AF65-F5344CB8AC3E}">
        <p14:creationId xmlns:p14="http://schemas.microsoft.com/office/powerpoint/2010/main" val="4066322878"/>
      </p:ext>
    </p:extLst>
  </p:cSld>
  <p:clrMapOvr>
    <a:masterClrMapping/>
  </p:clrMapOvr>
</p:sld>
</file>

<file path=ppt/slides/slide1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「閟宮，僖公能復周公之宇也。」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「此頌僖公之詩。」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「魯僖公修復宗廟，煥然一新，詩人借此詩頌揚之。」</a:t>
            </a:r>
          </a:p>
        </p:txBody>
      </p:sp>
    </p:spTree>
    <p:extLst>
      <p:ext uri="{BB962C8B-B14F-4D97-AF65-F5344CB8AC3E}">
        <p14:creationId xmlns:p14="http://schemas.microsoft.com/office/powerpoint/2010/main" val="334607442"/>
      </p:ext>
    </p:extLst>
  </p:cSld>
  <p:clrMapOvr>
    <a:masterClrMapping/>
  </p:clrMapOvr>
</p:sld>
</file>

<file path=ppt/slides/slide1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閟宮有侐，實實枚枚。赫赫姜嫄，其德不回，上帝是依。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無災無害，彌月不遲。是生后稷，降之百福。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黍稷重穋，稙稺菽麥。奄有下國，俾民稼穡。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有稷有黍，有稻有秬。奄有下土，纘禹之緒。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后稷之孫，實維大王。居岐之陽，實始翦商。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至于文武，纘大王之緒。致天之屆，于牧之野。</a:t>
            </a:r>
          </a:p>
          <a:p>
            <a:pPr marL="0" indent="0" algn="ctr">
              <a:lnSpc>
                <a:spcPts val="45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無貳無虞，上帝臨女。敦商之旅，克咸厥功。</a:t>
            </a:r>
          </a:p>
          <a:p>
            <a:pPr marL="0" indent="0" algn="ctr">
              <a:lnSpc>
                <a:spcPts val="5000"/>
              </a:lnSpc>
              <a:buNone/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00691906"/>
      </p:ext>
    </p:extLst>
  </p:cSld>
  <p:clrMapOvr>
    <a:masterClrMapping/>
  </p:clrMapOvr>
</p:sld>
</file>

<file path=ppt/slides/slide1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王曰叔父，建爾元子，俾侯于魯。大啟爾宇，為周室輔。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乃命魯公，俾侯于東。錫之山川，土田附庸。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周公之孫，莊公之子。龍旂承祀，六轡耳耳。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春秋匪解，享祀不忒。皇皇后帝，皇祖后稷。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享以騂犧，是饗是宜，降福既多。周公皇祖，亦其福女。</a:t>
            </a:r>
          </a:p>
        </p:txBody>
      </p:sp>
    </p:spTree>
    <p:extLst>
      <p:ext uri="{BB962C8B-B14F-4D97-AF65-F5344CB8AC3E}">
        <p14:creationId xmlns:p14="http://schemas.microsoft.com/office/powerpoint/2010/main" val="3356224585"/>
      </p:ext>
    </p:extLst>
  </p:cSld>
  <p:clrMapOvr>
    <a:masterClrMapping/>
  </p:clrMapOvr>
</p:sld>
</file>

<file path=ppt/slides/slide1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秋而載嘗，夏而楅衡。白牡騂剛，犧尊將將。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毛炰胾羹，籩豆大房。萬舞洋洋，孝孫有慶。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俾爾熾而昌，俾爾壽而臧。保彼東方，魯邦是常。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不虧不崩，不震不騰。三壽作朋，如岡如陵。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公車千乘，朱英綠縢，二矛重弓。公徒三萬，貝冑朱綅。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烝徒增增，戎狄是膺。荊舒是懲，則莫我敢承。</a:t>
            </a:r>
          </a:p>
        </p:txBody>
      </p:sp>
    </p:spTree>
    <p:extLst>
      <p:ext uri="{BB962C8B-B14F-4D97-AF65-F5344CB8AC3E}">
        <p14:creationId xmlns:p14="http://schemas.microsoft.com/office/powerpoint/2010/main" val="415011845"/>
      </p:ext>
    </p:extLst>
  </p:cSld>
  <p:clrMapOvr>
    <a:masterClrMapping/>
  </p:clrMapOvr>
</p:sld>
</file>

<file path=ppt/slides/slide1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俾爾昌而熾，俾爾壽而富。黃髮台背，壽胥與試。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俾爾昌而大，俾爾耆而艾。萬有千歲，眉壽無有害。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泰山巖巖，魯邦所詹。奄有龜蒙，遂荒大東。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至于海邦，淮夷來同。莫不率從，魯侯之功。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保有鳧繹，遂荒徐宅。至于海邦，淮夷蠻貊。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及彼南夷，莫不率從。莫敢不諾，魯侯是若。</a:t>
            </a:r>
          </a:p>
        </p:txBody>
      </p:sp>
    </p:spTree>
    <p:extLst>
      <p:ext uri="{BB962C8B-B14F-4D97-AF65-F5344CB8AC3E}">
        <p14:creationId xmlns:p14="http://schemas.microsoft.com/office/powerpoint/2010/main" val="1025351739"/>
      </p:ext>
    </p:extLst>
  </p:cSld>
  <p:clrMapOvr>
    <a:masterClrMapping/>
  </p:clrMapOvr>
</p:sld>
</file>

<file path=ppt/slides/slide1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魯頌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閟宮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天錫公純嘏，眉壽保魯。居常與許，復周公之宇。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魯侯燕喜，令妻壽母。宜大夫庶士，邦國是有。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既多受祉，黃髮兒齒。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徂來之松，新甫之栢。是斷是度，是尋是尺。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松桷有舄，路寢孔碩。新廟奕奕，奚斯所作。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孔曼且碩，萬民是若。</a:t>
            </a:r>
          </a:p>
        </p:txBody>
      </p:sp>
    </p:spTree>
    <p:extLst>
      <p:ext uri="{BB962C8B-B14F-4D97-AF65-F5344CB8AC3E}">
        <p14:creationId xmlns:p14="http://schemas.microsoft.com/office/powerpoint/2010/main" val="2878230816"/>
      </p:ext>
    </p:extLst>
  </p:cSld>
  <p:clrMapOvr>
    <a:masterClrMapping/>
  </p:clrMapOvr>
</p:sld>
</file>

<file path=ppt/slides/slide1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「長發，大禘也。」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「此蓋亦祀成湯之詩。」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糜文開、裴普賢未選。</a:t>
            </a:r>
          </a:p>
        </p:txBody>
      </p:sp>
    </p:spTree>
    <p:extLst>
      <p:ext uri="{BB962C8B-B14F-4D97-AF65-F5344CB8AC3E}">
        <p14:creationId xmlns:p14="http://schemas.microsoft.com/office/powerpoint/2010/main" val="177800691"/>
      </p:ext>
    </p:extLst>
  </p:cSld>
  <p:clrMapOvr>
    <a:masterClrMapping/>
  </p:clrMapOvr>
</p:sld>
</file>

<file path=ppt/slides/slide1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濬哲維商，長發其祥。洪水芒芒，禹敷下土方。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外大國是疆，幅隕既長。有娀方將，帝立子生商。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玄王桓撥，受小國是達，受大國是達。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率履不越，遂視既發。相土烈烈，海外有截。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帝命不違，至于湯齊。</a:t>
            </a: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湯降不遲，聖敬日躋。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昭假遲遲，上帝是祗，帝命式于九圍。</a:t>
            </a:r>
          </a:p>
        </p:txBody>
      </p:sp>
    </p:spTree>
    <p:extLst>
      <p:ext uri="{BB962C8B-B14F-4D97-AF65-F5344CB8AC3E}">
        <p14:creationId xmlns:p14="http://schemas.microsoft.com/office/powerpoint/2010/main" val="3161143360"/>
      </p:ext>
    </p:extLst>
  </p:cSld>
  <p:clrMapOvr>
    <a:masterClrMapping/>
  </p:clrMapOvr>
</p:sld>
</file>

<file path=ppt/slides/slide1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受小球大球，為下國綴旒，何天之休。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不競不絿，不剛不柔，敷政優優，百祿是遒。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受小共大共，為下國駿厖，何天之龍。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敷奏其勇，不震不動，不戁不竦，百祿是總。</a:t>
            </a:r>
          </a:p>
        </p:txBody>
      </p:sp>
    </p:spTree>
    <p:extLst>
      <p:ext uri="{BB962C8B-B14F-4D97-AF65-F5344CB8AC3E}">
        <p14:creationId xmlns:p14="http://schemas.microsoft.com/office/powerpoint/2010/main" val="502453516"/>
      </p:ext>
    </p:extLst>
  </p:cSld>
  <p:clrMapOvr>
    <a:masterClrMapping/>
  </p:clrMapOvr>
</p:sld>
</file>

<file path=ppt/slides/slide1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長發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武王載旆，有虔秉越。如火烈烈，則莫我敢曷。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苞有三蘗，莫遂莫達，九有有截。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韋顧既伐，昆吾夏桀。昔在中葉，有震且業。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允也天子，降予卿士，實維阿衡，實左右商王。</a:t>
            </a:r>
          </a:p>
        </p:txBody>
      </p:sp>
    </p:spTree>
    <p:extLst>
      <p:ext uri="{BB962C8B-B14F-4D97-AF65-F5344CB8AC3E}">
        <p14:creationId xmlns:p14="http://schemas.microsoft.com/office/powerpoint/2010/main" val="465668322"/>
      </p:ext>
    </p:extLst>
  </p:cSld>
  <p:clrMapOvr>
    <a:masterClrMapping/>
  </p:clrMapOvr>
</p:sld>
</file>

<file path=ppt/slides/slide1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詩序：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「殷武，祀高宗也。」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just">
              <a:lnSpc>
                <a:spcPts val="5000"/>
              </a:lnSpc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屈萬里：</a:t>
            </a:r>
            <a:endParaRPr lang="en-US" altLang="zh-TW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「此美宋襄公之詩。」</a:t>
            </a:r>
          </a:p>
        </p:txBody>
      </p:sp>
    </p:spTree>
    <p:extLst>
      <p:ext uri="{BB962C8B-B14F-4D97-AF65-F5344CB8AC3E}">
        <p14:creationId xmlns:p14="http://schemas.microsoft.com/office/powerpoint/2010/main" val="1882944070"/>
      </p:ext>
    </p:extLst>
  </p:cSld>
  <p:clrMapOvr>
    <a:masterClrMapping/>
  </p:clrMapOvr>
</p:sld>
</file>

<file path=ppt/slides/slide1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撻彼殷武，奮伐荊楚。冞入其阻，裒荊之旅。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有截其所，湯孫之緒。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維女荊楚，居國南鄉。昔有成湯，自彼氐羌。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莫敢不來享，莫敢不來王，曰商是常。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天命多辟，設都于禹之績。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歲事來辟，勿予禍適，稼穡匪解。</a:t>
            </a:r>
          </a:p>
        </p:txBody>
      </p:sp>
    </p:spTree>
    <p:extLst>
      <p:ext uri="{BB962C8B-B14F-4D97-AF65-F5344CB8AC3E}">
        <p14:creationId xmlns:p14="http://schemas.microsoft.com/office/powerpoint/2010/main" val="3170715151"/>
      </p:ext>
    </p:extLst>
  </p:cSld>
  <p:clrMapOvr>
    <a:masterClrMapping/>
  </p:clrMapOvr>
</p:sld>
</file>

<file path=ppt/slides/slide1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商頌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殷武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天命降監，下民有嚴。不僭不濫，不敢怠遑。</a:t>
            </a:r>
            <a:endParaRPr lang="en-US" altLang="zh-TW" sz="3200" b="1" i="1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命于下國，封建厥福。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商邑翼翼，四方之極。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赫赫厥聲，濯濯厥靈。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壽考且寧，以保我後生。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陟彼景山，松栢丸丸。是斷是遷，方斲是虔。</a:t>
            </a:r>
          </a:p>
          <a:p>
            <a:pPr marL="0" indent="0" algn="ctr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松桷有梴，旅楹有閑，寢成孔安。</a:t>
            </a:r>
          </a:p>
        </p:txBody>
      </p:sp>
    </p:spTree>
    <p:extLst>
      <p:ext uri="{BB962C8B-B14F-4D97-AF65-F5344CB8AC3E}">
        <p14:creationId xmlns:p14="http://schemas.microsoft.com/office/powerpoint/2010/main" val="2836390523"/>
      </p:ext>
    </p:extLst>
  </p:cSld>
  <p:clrMapOvr>
    <a:masterClrMapping/>
  </p:clrMapOvr>
</p:sld>
</file>

<file path=ppt/slides/slide1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群書治要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尚書選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473830567"/>
      </p:ext>
    </p:extLst>
  </p:cSld>
  <p:clrMapOvr>
    <a:masterClrMapping/>
  </p:clrMapOvr>
</p:sld>
</file>

<file path=ppt/slides/slide1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導論</a:t>
            </a: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2717201354"/>
      </p:ext>
    </p:extLst>
  </p:cSld>
  <p:clrMapOvr>
    <a:masterClrMapping/>
  </p:clrMapOvr>
</p:sld>
</file>

<file path=ppt/slides/slide1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唐代劉知幾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史通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內篇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斷限第十二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稱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為「七經之冠冕、百氏之襟袖」，在海外傳播亦極盛行，茲依陸振慧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〈《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的翻譯與海外傳播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一文扼要整理如次：</a:t>
            </a:r>
          </a:p>
        </p:txBody>
      </p:sp>
    </p:spTree>
    <p:extLst>
      <p:ext uri="{BB962C8B-B14F-4D97-AF65-F5344CB8AC3E}">
        <p14:creationId xmlns:p14="http://schemas.microsoft.com/office/powerpoint/2010/main" val="3943056293"/>
      </p:ext>
    </p:extLst>
  </p:cSld>
  <p:clrMapOvr>
    <a:masterClrMapping/>
  </p:clrMapOvr>
</p:sld>
</file>

<file path=ppt/slides/slide1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（一）法國</a:t>
            </a: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明末法國耶穌會士金尼閣將五經（含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）譯成拉丁文，明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熹宗天啟六年（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1626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）於杭州印行，附有解釋，乃我國經籍最早之譯本，惜未流傳後世。</a:t>
            </a: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宋君榮法文譯本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，經家德經編輯，於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1770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年在巴黎出版；並附有宋氏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中的天文學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、馬若瑟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之前時代與中國神話研究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469437430"/>
      </p:ext>
    </p:extLst>
  </p:cSld>
  <p:clrMapOvr>
    <a:masterClrMapping/>
  </p:clrMapOvr>
</p:sld>
</file>

<file path=ppt/slides/slide1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（一）法國</a:t>
            </a:r>
          </a:p>
          <a:p>
            <a:pPr marL="514350" indent="-514350" algn="just">
              <a:lnSpc>
                <a:spcPts val="5000"/>
              </a:lnSpc>
              <a:buFont typeface="+mj-lt"/>
              <a:buAutoNum type="arabicPeriod" startAt="3"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馬若瑟選譯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，被杜赫德收入歐洲「三大名著」之一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中國帝國全志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1735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）之中，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1741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1774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年間，有英、德、俄版問世。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 startAt="3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1897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年法國傳教士顧塞芬，以法語、拉丁語翻譯儒家典籍，亦包含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50645955"/>
      </p:ext>
    </p:extLst>
  </p:cSld>
  <p:clrMapOvr>
    <a:masterClrMapping/>
  </p:clrMapOvr>
</p:sld>
</file>

<file path=ppt/slides/slide1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（二）英國</a:t>
            </a: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1848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年，英國新教傳教士麥都思（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W.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H.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3200" dirty="0" err="1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Medhurst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）出版英譯本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1865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年，英國新教傳教士理雅各（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James </a:t>
            </a:r>
            <a:r>
              <a:rPr lang="en-US" altLang="zh-TW" sz="3200" dirty="0" err="1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Legge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）亦出版英譯本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，此書被奉為「標準譯本」，在西方引起轟動。</a:t>
            </a:r>
          </a:p>
        </p:txBody>
      </p:sp>
    </p:spTree>
    <p:extLst>
      <p:ext uri="{BB962C8B-B14F-4D97-AF65-F5344CB8AC3E}">
        <p14:creationId xmlns:p14="http://schemas.microsoft.com/office/powerpoint/2010/main" val="3782824145"/>
      </p:ext>
    </p:extLst>
  </p:cSld>
  <p:clrMapOvr>
    <a:masterClrMapping/>
  </p:clrMapOvr>
</p:sld>
</file>

<file path=ppt/slides/slide1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412986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（二）英國</a:t>
            </a:r>
          </a:p>
          <a:p>
            <a:pPr marL="514350" indent="-514350" algn="just">
              <a:lnSpc>
                <a:spcPts val="5000"/>
              </a:lnSpc>
              <a:buFont typeface="+mj-lt"/>
              <a:buAutoNum type="arabicPeriod" startAt="3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1904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年英國漢學家歐德（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W.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G.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Old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）亦推出英譯本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 startAt="3"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 startAt="3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2014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年，英格蘭當代漢學家彭馬田（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Martin Giles Palmer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）出版全英文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譯本，並將書名冠上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The Most Venerable Book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（最莊嚴、最值得尊敬的書）。</a:t>
            </a:r>
          </a:p>
        </p:txBody>
      </p:sp>
    </p:spTree>
    <p:extLst>
      <p:ext uri="{BB962C8B-B14F-4D97-AF65-F5344CB8AC3E}">
        <p14:creationId xmlns:p14="http://schemas.microsoft.com/office/powerpoint/2010/main" val="3050240392"/>
      </p:ext>
    </p:extLst>
  </p:cSld>
  <p:clrMapOvr>
    <a:masterClrMapping/>
  </p:clrMapOvr>
</p:sld>
</file>

<file path=ppt/slides/slide1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（三）瑞典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瑞典漢學家高本漢曾英譯今文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》28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The Book Of Documents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），採取漢語、英語對照排印，且分別標有阿拉伯數字號序，便於逐句對應。</a:t>
            </a:r>
          </a:p>
          <a:p>
            <a:pPr marL="0" indent="0" algn="just">
              <a:lnSpc>
                <a:spcPts val="5000"/>
              </a:lnSpc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700360"/>
      </p:ext>
    </p:extLst>
  </p:cSld>
  <p:clrMapOvr>
    <a:masterClrMapping/>
  </p:clrMapOvr>
</p:sld>
</file>

<file path=ppt/slides/slide1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（四）俄羅斯</a:t>
            </a: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1822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年，俄國比丘林（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N. </a:t>
            </a:r>
            <a:r>
              <a:rPr lang="en-US" altLang="zh-TW" sz="3200" dirty="0" err="1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Ya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. </a:t>
            </a:r>
            <a:r>
              <a:rPr lang="en-US" altLang="zh-TW" sz="3200" dirty="0" err="1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Bicharin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）推出俄語譯本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514350" indent="-514350" algn="just">
              <a:lnSpc>
                <a:spcPts val="5000"/>
              </a:lnSpc>
              <a:buFont typeface="+mj-lt"/>
              <a:buAutoNum type="arabicPeriod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1841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年俄國西韋洛夫（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D. P. </a:t>
            </a:r>
            <a:r>
              <a:rPr lang="en-US" altLang="zh-TW" sz="3200" dirty="0" err="1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Sivillov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）亦推出俄譯本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154603397"/>
      </p:ext>
    </p:extLst>
  </p:cSld>
  <p:clrMapOvr>
    <a:masterClrMapping/>
  </p:clrMapOvr>
</p:sld>
</file>

<file path=ppt/slides/slide1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前言、 國際化的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（四）俄羅斯</a:t>
            </a:r>
          </a:p>
          <a:p>
            <a:pPr marL="514350" indent="-514350" algn="just">
              <a:lnSpc>
                <a:spcPts val="4800"/>
              </a:lnSpc>
              <a:spcBef>
                <a:spcPts val="600"/>
              </a:spcBef>
              <a:buFont typeface="+mj-lt"/>
              <a:buAutoNum type="arabicPeriod" startAt="3"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2014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年，俄羅斯亦推出俄文全譯本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，由俄羅斯科學院遠東研究所發行，凡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1149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頁。此中注釋部分採用屈萬里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尚書今注今譯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、錢宗武及江灝合著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今古文尚書全譯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、李民及王健合著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尚書譯注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，顯係綜合臺海兩岸學者研究之成果，殊有眼界。</a:t>
            </a:r>
          </a:p>
          <a:p>
            <a:pPr marL="514350" indent="-514350" algn="just">
              <a:lnSpc>
                <a:spcPts val="4800"/>
              </a:lnSpc>
              <a:spcBef>
                <a:spcPts val="600"/>
              </a:spcBef>
              <a:buFont typeface="+mj-lt"/>
              <a:buAutoNum type="arabicPeriod" startAt="3"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臺灣成功大學文學院外文系俄籍教師馬約羅夫，甚至以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尚書研究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一書，於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2014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年升等為教授。</a:t>
            </a:r>
          </a:p>
        </p:txBody>
      </p:sp>
    </p:spTree>
    <p:extLst>
      <p:ext uri="{BB962C8B-B14F-4D97-AF65-F5344CB8AC3E}">
        <p14:creationId xmlns:p14="http://schemas.microsoft.com/office/powerpoint/2010/main" val="3871255425"/>
      </p:ext>
    </p:extLst>
  </p:cSld>
  <p:clrMapOvr>
    <a:masterClrMapping/>
  </p:clrMapOvr>
</p:sld>
</file>

<file path=ppt/slides/slide1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一、釋名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295400"/>
            <a:ext cx="11577405" cy="5312885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（一）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尚書緯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璿璣鈐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（簡稱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緯書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璿璣鈐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，今多誤作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緯書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璇璣鈴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）：「尚者，上也。上天垂文，以布節度，如天行也。」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按：此說見唐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劉知幾（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661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721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，字子玄，彭城人）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史通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六家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引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鄭玄（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127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200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，字康成，北海（山東）高密人。）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書贊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並依此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說解云：「尚者，上也，尊而重之，若天書然，故曰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。」見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孔穎達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尚書正義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（即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尚書注疏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）卷一，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疏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引。又，孔穎達（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574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648</a:t>
            </a: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），字衝遠，冀州衡水（今河北衡水市）</a:t>
            </a: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0"/>
              </a:spcBef>
              <a:buNone/>
            </a:pPr>
            <a:r>
              <a:rPr lang="zh-TW" altLang="en-US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人，孔子三十二代孫。其字，一作沖遠、沖澹、仲達。</a:t>
            </a:r>
          </a:p>
        </p:txBody>
      </p:sp>
    </p:spTree>
    <p:extLst>
      <p:ext uri="{BB962C8B-B14F-4D97-AF65-F5344CB8AC3E}">
        <p14:creationId xmlns:p14="http://schemas.microsoft.com/office/powerpoint/2010/main" val="2085646565"/>
      </p:ext>
    </p:extLst>
  </p:cSld>
  <p:clrMapOvr>
    <a:masterClrMapping/>
  </p:clrMapOvr>
</p:sld>
</file>

<file path=ppt/slides/slide1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一、釋名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1"/>
            <a:ext cx="11288697" cy="5161224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（二）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張衡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論衡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正說篇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者，以為上古帝王之書，或以為上所為，下所書。」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又，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須頌篇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「尚者，上也；上所為，下所書也。下者誰也，曰臣子也。」</a:t>
            </a:r>
          </a:p>
          <a:p>
            <a:pPr marL="0" indent="0" algn="just">
              <a:lnSpc>
                <a:spcPts val="5000"/>
              </a:lnSpc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7344513"/>
      </p:ext>
    </p:extLst>
  </p:cSld>
  <p:clrMapOvr>
    <a:masterClrMapping/>
  </p:clrMapOvr>
</p:sld>
</file>

<file path=ppt/slides/slide1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一、釋名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（二）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按：張衡（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139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），字子平，南陽郡西鄂人。王肅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用之，亦見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卷一引。又，王肅（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），字子雍，東海郡郯（山東郯城）人。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禮記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玉藻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：「動則左史書之，言則右史書之。」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藝文志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：「左史記言，右史記事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……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事為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春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，言為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荀子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勸學篇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：「故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50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者，政事之紀也。」</a:t>
            </a:r>
          </a:p>
        </p:txBody>
      </p:sp>
    </p:spTree>
    <p:extLst>
      <p:ext uri="{BB962C8B-B14F-4D97-AF65-F5344CB8AC3E}">
        <p14:creationId xmlns:p14="http://schemas.microsoft.com/office/powerpoint/2010/main" val="660611435"/>
      </p:ext>
    </p:extLst>
  </p:cSld>
  <p:clrMapOvr>
    <a:masterClrMapping/>
  </p:clrMapOvr>
</p:sld>
</file>

<file path=ppt/slides/slide1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一、釋名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72" y="1447061"/>
            <a:ext cx="11422284" cy="5161224"/>
          </a:xfrm>
        </p:spPr>
        <p:txBody>
          <a:bodyPr>
            <a:noAutofit/>
          </a:bodyPr>
          <a:lstStyle/>
          <a:p>
            <a:pPr marL="0" indent="0" algn="just">
              <a:lnSpc>
                <a:spcPts val="46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（三）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6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馬融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：「上古有虞氏之書，故曰尚書。」</a:t>
            </a:r>
          </a:p>
          <a:p>
            <a:pPr marL="0" indent="0" algn="just">
              <a:lnSpc>
                <a:spcPts val="46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按：馬融（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），字季長，右扶風茂陵（陝西興平縣）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6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人。劉熙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釋名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、孔安國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偽孔傳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、孔穎達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6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、司馬貞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史記索隱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皆從之。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6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按：劉熙（約生於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），或稱劉熹，字成國，青州北海（山東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6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昌樂縣）人。又，舜，生於姚墟，居於媯水邊，為媯姓，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600"/>
              </a:lnSpc>
              <a:spcBef>
                <a:spcPts val="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有虞氏。</a:t>
            </a:r>
          </a:p>
        </p:txBody>
      </p:sp>
    </p:spTree>
    <p:extLst>
      <p:ext uri="{BB962C8B-B14F-4D97-AF65-F5344CB8AC3E}">
        <p14:creationId xmlns:p14="http://schemas.microsoft.com/office/powerpoint/2010/main" val="426667007"/>
      </p:ext>
    </p:extLst>
  </p:cSld>
  <p:clrMapOvr>
    <a:masterClrMapping/>
  </p:clrMapOvr>
</p:sld>
</file>

<file path=ppt/slides/slide1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（一）春秋時，孔子整理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（約百餘篇）</a:t>
            </a:r>
          </a:p>
          <a:p>
            <a:pPr marL="0" indent="0" algn="just">
              <a:lnSpc>
                <a:spcPts val="5000"/>
              </a:lnSpc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（二）西漢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伏生所傳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篇，實為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；被後人稱為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今文尚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，乃第一部有篇數及內容之本子，以小篆、隸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書寫定。</a:t>
            </a:r>
          </a:p>
        </p:txBody>
      </p:sp>
    </p:spTree>
    <p:extLst>
      <p:ext uri="{BB962C8B-B14F-4D97-AF65-F5344CB8AC3E}">
        <p14:creationId xmlns:p14="http://schemas.microsoft.com/office/powerpoint/2010/main" val="1140036924"/>
      </p:ext>
    </p:extLst>
  </p:cSld>
  <p:clrMapOvr>
    <a:masterClrMapping/>
  </p:clrMapOvr>
</p:sld>
</file>

<file path=ppt/slides/slide1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（三）西漢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孔安國（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156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74B.C.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按：秦以小篆統一全國前之文字，如大篆、籀文等，皆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統稱古文。此本較今文多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（四）西漢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河間獻王劉德（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155B.C.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景帝前元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年封王）所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　　　得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，已亡佚。</a:t>
            </a:r>
          </a:p>
        </p:txBody>
      </p:sp>
    </p:spTree>
    <p:extLst>
      <p:ext uri="{BB962C8B-B14F-4D97-AF65-F5344CB8AC3E}">
        <p14:creationId xmlns:p14="http://schemas.microsoft.com/office/powerpoint/2010/main" val="2699817562"/>
      </p:ext>
    </p:extLst>
  </p:cSld>
  <p:clrMapOvr>
    <a:masterClrMapping/>
  </p:clrMapOvr>
</p:sld>
</file>

<file path=ppt/slides/slide1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（五）西漢之際張霸所傳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按：據東漢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班固（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儒林傳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所載，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張氏析分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篇為數十篇；又采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左傳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作首尾，凡百二篇，即所謂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百兩篇尚書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。此書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上呈於漢成帝（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7B.C.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），旋被廢黜；然所編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50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寫百篇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卻流傳迄今。</a:t>
            </a:r>
          </a:p>
        </p:txBody>
      </p:sp>
    </p:spTree>
    <p:extLst>
      <p:ext uri="{BB962C8B-B14F-4D97-AF65-F5344CB8AC3E}">
        <p14:creationId xmlns:p14="http://schemas.microsoft.com/office/powerpoint/2010/main" val="4119028069"/>
      </p:ext>
    </p:extLst>
  </p:cSld>
  <p:clrMapOvr>
    <a:masterClrMapping/>
  </p:clrMapOvr>
</p:sld>
</file>

<file path=ppt/slides/slide1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（六）東漢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杜林所傳漆書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按：所謂「漆書」，係用漆墨寫於紙帛。據南朝宋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范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曄（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398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445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後漢書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儒林傳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稱：「扶風杜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，林同郡賈逵為之作訓，馬融作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傳，鄭玄注釋。由是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遂顯於世。」又，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許慎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說文解字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著錄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餘處，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即用杜本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，然所引並未超出今文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範圍。</a:t>
            </a:r>
          </a:p>
        </p:txBody>
      </p:sp>
    </p:spTree>
    <p:extLst>
      <p:ext uri="{BB962C8B-B14F-4D97-AF65-F5344CB8AC3E}">
        <p14:creationId xmlns:p14="http://schemas.microsoft.com/office/powerpoint/2010/main" val="283634245"/>
      </p:ext>
    </p:extLst>
  </p:cSld>
  <p:clrMapOvr>
    <a:masterClrMapping/>
  </p:clrMapOvr>
</p:sld>
</file>

<file path=ppt/slides/slide1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Autofit/>
          </a:bodyPr>
          <a:lstStyle/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（七）東晉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梅賾所獻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按：東晉元帝時（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317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322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）梅賾（一作「梅頤」，一說姓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枚，字仲真，汝南人，生卒年不詳）獻此本，宣稱為魏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末晉初鄭沖（？－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274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）所傳，有序與注。凡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58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篇，其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中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29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篇與當時流行鄭玄注本相同，除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外，皆有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注；書前並附孔安國序，且將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列於各篇經文之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前。唐太宗命孔穎達領銜編纂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五經義疏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時，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義疏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即以此為標準本；於焉東漢以來鄭玄注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，乃從此失傳。</a:t>
            </a:r>
          </a:p>
        </p:txBody>
      </p:sp>
    </p:spTree>
    <p:extLst>
      <p:ext uri="{BB962C8B-B14F-4D97-AF65-F5344CB8AC3E}">
        <p14:creationId xmlns:p14="http://schemas.microsoft.com/office/powerpoint/2010/main" val="1196118826"/>
      </p:ext>
    </p:extLst>
  </p:cSld>
  <p:clrMapOvr>
    <a:masterClrMapping/>
  </p:clrMapOvr>
</p:sld>
</file>

<file path=ppt/slides/slide1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rmAutofit/>
          </a:bodyPr>
          <a:lstStyle/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（八）衛包（？）所書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按：梅賾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出現不少假古文，閱讀不易，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范寧先以隸書改寫，後又以楷書寫之，至唐代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失傳。唐玄宗乃命衛包以楷書再次改寫，由於衛氏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不精古文，改錯不少，然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終於定型。唐文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宗開成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837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），分刻石經，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即用衛包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本，即今日吾等所見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十三經注疏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本。</a:t>
            </a:r>
          </a:p>
        </p:txBody>
      </p:sp>
    </p:spTree>
    <p:extLst>
      <p:ext uri="{BB962C8B-B14F-4D97-AF65-F5344CB8AC3E}">
        <p14:creationId xmlns:p14="http://schemas.microsoft.com/office/powerpoint/2010/main" val="527918329"/>
      </p:ext>
    </p:extLst>
  </p:cSld>
  <p:clrMapOvr>
    <a:masterClrMapping/>
  </p:clrMapOvr>
</p:sld>
</file>

<file path=ppt/slides/slide1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二、版本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（九）清華簡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按：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2008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月，清華大學校友趙偉國自香港購得兩千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餘片竹簡，捐贈母校。經專家鑑定，此批「清華簡」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屬戰國中晚期，迄今約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2300-2400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年，應出土於楚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國境內，其中有多篇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，均屬焚書坑儒前之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寫本。其篇章或同傳世之本，而文字有異，甚至篇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題亦不同；更多則係前所未見之佚篇，目前仍整理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　　　中。</a:t>
            </a:r>
          </a:p>
        </p:txBody>
      </p:sp>
    </p:spTree>
    <p:extLst>
      <p:ext uri="{BB962C8B-B14F-4D97-AF65-F5344CB8AC3E}">
        <p14:creationId xmlns:p14="http://schemas.microsoft.com/office/powerpoint/2010/main" val="2886992942"/>
      </p:ext>
    </p:extLst>
  </p:cSld>
  <p:clrMapOvr>
    <a:masterClrMapping/>
  </p:clrMapOvr>
</p:sld>
</file>

<file path=ppt/slides/slide1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447060"/>
            <a:ext cx="11288697" cy="5312969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傳自伏生（勝），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儒林傳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載：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「伏生者，濟南人也。故為秦博士。孝文帝時，欲求能治尚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書者，天下無有，乃聞伏生能治，欲召之。是時伏生年九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十餘，老，不能行，於是乃詔太常使掌故晁（鼂）錯往受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之。秦時焚書，伏生壁藏之。其後兵大起，流亡，漢定，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伏生求其書，亡數十篇，獨得二十九篇，即以教于齊魯之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閒。學者由是頗能言尚書。」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615470"/>
      </p:ext>
    </p:extLst>
  </p:cSld>
  <p:clrMapOvr>
    <a:masterClrMapping/>
  </p:clrMapOvr>
</p:sld>
</file>

<file path=ppt/slides/slide1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又據清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王先謙（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1843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1917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，字益吾，號葵園，長沙人。）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尚書孔傳參正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考訂，二十九篇之篇目如次：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endParaRPr lang="en-US" altLang="zh-TW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皐陶謨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禹貢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甘誓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湯誓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盤庚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高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宗肜日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8.〈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西伯戡黎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微子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牧誓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（原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坶誓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洪範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13.〈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金縢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14.〈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康誥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15.〈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酒誥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梓材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召誥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雒誥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（或作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洛誥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多士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</a:p>
        </p:txBody>
      </p:sp>
    </p:spTree>
    <p:extLst>
      <p:ext uri="{BB962C8B-B14F-4D97-AF65-F5344CB8AC3E}">
        <p14:creationId xmlns:p14="http://schemas.microsoft.com/office/powerpoint/2010/main" val="1332810278"/>
      </p:ext>
    </p:extLst>
  </p:cSld>
  <p:clrMapOvr>
    <a:masterClrMapping/>
  </p:clrMapOvr>
</p:sld>
</file>

<file path=ppt/slides/slide1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（或作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毋劮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21.〈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君奭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22.〈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多方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23.〈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立政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24.〈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顧命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康王之誥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26.〈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粊誓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（或作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費誓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27.〈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甫刑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（或作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刑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28.〈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文侯之命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29.〈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另，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隋書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經籍志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謂「伏生口傳二十八篇」，乃篇目分合不同之故。如將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康王之誥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合於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顧命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，即成二十八篇。</a:t>
            </a:r>
          </a:p>
        </p:txBody>
      </p:sp>
    </p:spTree>
    <p:extLst>
      <p:ext uri="{BB962C8B-B14F-4D97-AF65-F5344CB8AC3E}">
        <p14:creationId xmlns:p14="http://schemas.microsoft.com/office/powerpoint/2010/main" val="3141729168"/>
      </p:ext>
    </p:extLst>
  </p:cSld>
  <p:clrMapOvr>
    <a:masterClrMapping/>
  </p:clrMapOvr>
</p:sld>
</file>

<file path=ppt/slides/slide1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自伏生今文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之後，其徒錄其遺說以為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尚書大傳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，乃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最古傳注，今傳本以陳壽祺所輯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尚書大傳輯錄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最完善。此後今文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於兩時期發展顯著：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其一，漢武帝（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140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87B.C.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）時，以歐陽高為尚書博士，是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立學官之始。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儒林傳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云：「歐陽生，字和伯，千乘（今山東高青縣）人也。事伏生，授倪寬。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……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寬授歐陽生子，世世相傳，至曾孫高子陽（按：名高，字子陽），為博士。」是知高所傳即伏生之學，亦即世所謂「歐陽尚書」也。又據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歐陽譜圖序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，知歐陽生，名容。</a:t>
            </a:r>
          </a:p>
        </p:txBody>
      </p:sp>
    </p:spTree>
    <p:extLst>
      <p:ext uri="{BB962C8B-B14F-4D97-AF65-F5344CB8AC3E}">
        <p14:creationId xmlns:p14="http://schemas.microsoft.com/office/powerpoint/2010/main" val="1440398417"/>
      </p:ext>
    </p:extLst>
  </p:cSld>
  <p:clrMapOvr>
    <a:masterClrMapping/>
  </p:clrMapOvr>
</p:sld>
</file>

<file path=ppt/slides/slide1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其二，漢宣帝（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49B.C.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）時，夏侯勝、夏侯建叔侄皆研究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而不相容：勝非建曰：「章句小儒，破碎害道」；建非勝曰：「為學疏略，難以應敵。」卒自顓門名經，為議郎博士。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儒林傳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云：「勝事同郡簡卿。簡卿者，倪寬門人。勝傳從兄子建，建又事歐陽高。」兒寬事歐陽容，容事伏生，可知夏侯勝、夏侯建皆傳伏生之學，世遂稱勝為大夏侯、建為小夏侯，由是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有大、小夏侯之稱。</a:t>
            </a:r>
          </a:p>
        </p:txBody>
      </p:sp>
    </p:spTree>
    <p:extLst>
      <p:ext uri="{BB962C8B-B14F-4D97-AF65-F5344CB8AC3E}">
        <p14:creationId xmlns:p14="http://schemas.microsoft.com/office/powerpoint/2010/main" val="1383299250"/>
      </p:ext>
    </p:extLst>
  </p:cSld>
  <p:clrMapOvr>
    <a:masterClrMapping/>
  </p:clrMapOvr>
</p:sld>
</file>

<file path=ppt/slides/slide1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按：程元敏（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1931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歐陽容、夏侯勝未曾身為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一文，刊載於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國立編譯館館刊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期，頁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43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，可資參考。</a:t>
            </a:r>
          </a:p>
        </p:txBody>
      </p:sp>
    </p:spTree>
    <p:extLst>
      <p:ext uri="{BB962C8B-B14F-4D97-AF65-F5344CB8AC3E}">
        <p14:creationId xmlns:p14="http://schemas.microsoft.com/office/powerpoint/2010/main" val="3402172331"/>
      </p:ext>
    </p:extLst>
  </p:cSld>
  <p:clrMapOvr>
    <a:masterClrMapping/>
  </p:clrMapOvr>
</p:sld>
</file>

<file path=ppt/slides/slide1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三、今文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總之，漢世言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者，雖有歐陽、大小夏侯之分，實皆伏生一家之學，即今文一派之學也。此派說經，率借經論政，而不注訓詁，且雜以陰陽五行迂誕可怪之論；其中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洪範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一篇，尤為陰陽五行說之總匯。洎乎漢末、魏晉間，鄭玄注及王肅注盛行，今文家學說逐漸式微；迄永嘉之亂（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316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），歐陽、大小夏侯之學遂益亡矣！</a:t>
            </a:r>
          </a:p>
        </p:txBody>
      </p:sp>
    </p:spTree>
    <p:extLst>
      <p:ext uri="{BB962C8B-B14F-4D97-AF65-F5344CB8AC3E}">
        <p14:creationId xmlns:p14="http://schemas.microsoft.com/office/powerpoint/2010/main" val="261960867"/>
      </p:ext>
    </p:extLst>
  </p:cSld>
  <p:clrMapOvr>
    <a:masterClrMapping/>
  </p:clrMapOvr>
</p:sld>
</file>

<file path=ppt/slides/slide1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四、古文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來源有二：其一，河間獻王劉德所藏。據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景十三王傳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載：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「獻王所得，皆古文先秦舊書，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禮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禮記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孟子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老子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之屬，皆經傳說記，七十子之徒所論。」</a:t>
            </a:r>
          </a:p>
          <a:p>
            <a:pPr marL="0" indent="0" algn="just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然此書未聞傳習者，蓋漢代已佚。</a:t>
            </a:r>
          </a:p>
        </p:txBody>
      </p:sp>
    </p:spTree>
    <p:extLst>
      <p:ext uri="{BB962C8B-B14F-4D97-AF65-F5344CB8AC3E}">
        <p14:creationId xmlns:p14="http://schemas.microsoft.com/office/powerpoint/2010/main" val="3146530760"/>
      </p:ext>
    </p:extLst>
  </p:cSld>
  <p:clrMapOvr>
    <a:masterClrMapping/>
  </p:clrMapOvr>
</p:sld>
</file>

<file path=ppt/slides/slide1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四、古文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其二，出於孔子宅。劉歆（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46B.C.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，字子駿，劉向子，劉德孫，協助王莽篡漢，號稱國師）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移讓太常博士書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，曾道其事。茲引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藝文志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為證：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「古文尚書者，出孔子壁中。武帝末，魯共（恭）王壞孔子宅，欲以廣其宮，而得古文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禮記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論語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孝經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凡數十篇，皆古字也。共（恭）王往入其宅，聞鼓琴瑟鐘磬之音，於是懼，乃止不壞。孔安國者，孔子後也，悉得其書，以考二十九篇，得多十六篇。安國獻之。遭巫蠱事，未列於學官。」</a:t>
            </a:r>
          </a:p>
        </p:txBody>
      </p:sp>
    </p:spTree>
    <p:extLst>
      <p:ext uri="{BB962C8B-B14F-4D97-AF65-F5344CB8AC3E}">
        <p14:creationId xmlns:p14="http://schemas.microsoft.com/office/powerpoint/2010/main" val="173763788"/>
      </p:ext>
    </p:extLst>
  </p:cSld>
  <p:clrMapOvr>
    <a:masterClrMapping/>
  </p:clrMapOvr>
</p:sld>
</file>

<file path=ppt/slides/slide2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四、古文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按：此本較今文多出之十六篇，據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尚書正義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引鄭玄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，知為：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汨作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九共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五子之歌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胤征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湯誥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咸有一德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典寶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伊訓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原命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旅獒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冏命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以上十六篇乃真古文，較之偽孔傳本，同名雖多，率為東晉以後人所偽造。</a:t>
            </a:r>
          </a:p>
        </p:txBody>
      </p:sp>
    </p:spTree>
    <p:extLst>
      <p:ext uri="{BB962C8B-B14F-4D97-AF65-F5344CB8AC3E}">
        <p14:creationId xmlns:p14="http://schemas.microsoft.com/office/powerpoint/2010/main" val="1232595602"/>
      </p:ext>
    </p:extLst>
  </p:cSld>
  <p:clrMapOvr>
    <a:masterClrMapping/>
  </p:clrMapOvr>
</p:sld>
</file>

<file path=ppt/slides/slide2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四、古文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又據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景十三王傳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稱「魯恭王以孝景前元三年徙王魯，二十八年薨。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……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恭王初好治宮室，壞孔子舊宅，以廣其宮。」是壞孔子宅得書，事在恭王初年，即漢景帝時，非武帝末；王充（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？，字仲任，會稽上虞人）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論衡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正說篇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主此說。至若孔安國獻書之說，清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閻若璩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尚書古文疏證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已駁之甚詳，可資參考。</a:t>
            </a:r>
          </a:p>
        </p:txBody>
      </p:sp>
    </p:spTree>
    <p:extLst>
      <p:ext uri="{BB962C8B-B14F-4D97-AF65-F5344CB8AC3E}">
        <p14:creationId xmlns:p14="http://schemas.microsoft.com/office/powerpoint/2010/main" val="1902527310"/>
      </p:ext>
    </p:extLst>
  </p:cSld>
  <p:clrMapOvr>
    <a:masterClrMapping/>
  </p:clrMapOvr>
</p:sld>
</file>

<file path=ppt/slides/slide2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四、古文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其結論係獻書為孔安國之後人，非孔安國自身。東漢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荀悅（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148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，字仲豫，潁川潁陽人）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漢紀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成帝紀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云：「魯恭王壞孔子宅，得古文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。多十六篇。武帝時，孔安國家獻之，會巫蠱事，未列於學官。」亦可證獻書者，係「孔安國家」，即孔安國後人也。</a:t>
            </a:r>
          </a:p>
        </p:txBody>
      </p:sp>
    </p:spTree>
    <p:extLst>
      <p:ext uri="{BB962C8B-B14F-4D97-AF65-F5344CB8AC3E}">
        <p14:creationId xmlns:p14="http://schemas.microsoft.com/office/powerpoint/2010/main" val="1008363941"/>
      </p:ext>
    </p:extLst>
  </p:cSld>
  <p:clrMapOvr>
    <a:masterClrMapping/>
  </p:clrMapOvr>
</p:sld>
</file>

<file path=ppt/slides/slide2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四、古文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既非孔安國所獻，則孔氏是否作傳，自難定論。又，古文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除於漢平帝（西漢倒數第二位皇帝，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）時置博士外，而後皆未立學官，民間自少重之。漢末迄魏，惟馬融多用古文家言，鄭玄及王肅注，則兼採今古之說，然三家又皆注今文，不及古文。鄭學盛於漢末，王學盛於晉初。西晉學者或申王駁鄭，或申鄭駁王；東晉以還，北朝尚鄭注，南朝尚偽孔傳。隋時，鄭注與偽孔傳並行，然鄭學甚微，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馬、鄭、王三家，尋亦亡佚。</a:t>
            </a:r>
          </a:p>
        </p:txBody>
      </p:sp>
    </p:spTree>
    <p:extLst>
      <p:ext uri="{BB962C8B-B14F-4D97-AF65-F5344CB8AC3E}">
        <p14:creationId xmlns:p14="http://schemas.microsoft.com/office/powerpoint/2010/main" val="1893336330"/>
      </p:ext>
    </p:extLst>
  </p:cSld>
  <p:clrMapOvr>
    <a:masterClrMapping/>
  </p:clrMapOvr>
</p:sld>
</file>

<file path=ppt/slides/slide2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之偽本有二：其一為西漢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張霸所造之百兩篇。據張衡（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78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139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論衡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正說篇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載：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「至孝成皇帝時，徵為古文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學。東海張霸案百篇之序，空造百兩之篇，獻之成帝；帝出祕百篇以校之，皆不相應。於是下霸於吏，吏曰：霸罪當至死。成帝高其才而不誅，亦惜其文而不滅，故百兩之篇傳在世間。傳見之人，則謂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有百兩篇矣！」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然張霸旋即被黜，早已亡佚不傳。</a:t>
            </a:r>
          </a:p>
        </p:txBody>
      </p:sp>
    </p:spTree>
    <p:extLst>
      <p:ext uri="{BB962C8B-B14F-4D97-AF65-F5344CB8AC3E}">
        <p14:creationId xmlns:p14="http://schemas.microsoft.com/office/powerpoint/2010/main" val="722243183"/>
      </p:ext>
    </p:extLst>
  </p:cSld>
  <p:clrMapOvr>
    <a:masterClrMapping/>
  </p:clrMapOvr>
</p:sld>
</file>

<file path=ppt/slides/slide2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其二，為東晉梅賾（？）向朝廷所獻孔安國傳之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，稱為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。據唐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魏徵（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580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643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，字玄成，鉅鹿人，封鄭國公，諡文貞）等撰：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隋書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經籍志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「晉世秘府所存者古文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經文，今無傳者。及永嘉之亂，歐陽、大小夏侯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並亡。至東晉豫章內史梅賾，始得安國之傳奏之。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……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於是列國學。」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2598023"/>
      </p:ext>
    </p:extLst>
  </p:cSld>
  <p:clrMapOvr>
    <a:masterClrMapping/>
  </p:clrMapOvr>
</p:sld>
</file>

<file path=ppt/slides/slide2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卷，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篇，其中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篇內容同伏生所傳今文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》29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篇；蓋自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析出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，自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皐陶謨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析出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，且分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盤庚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篇故也。由是推之，梅賾所偽造者，凡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篇，篇目如次：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五子之歌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胤征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仲虺之誥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湯誥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伊訓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太甲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泰誓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旅獒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微子之命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蔡仲之命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畢命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君牙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冏命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2999310"/>
      </p:ext>
    </p:extLst>
  </p:cSld>
  <p:clrMapOvr>
    <a:masterClrMapping/>
  </p:clrMapOvr>
</p:sld>
</file>

<file path=ppt/slides/slide2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篇，後世亦謂之「晚書」。此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出現不久即立於學官，自東晉迄隋、唐，多數學者皆堅信此乃孔壁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，且係漢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孔安國所作之傳。唐太宗時，孔穎達（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574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648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）甚至據為底本，為之疏解，而成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，由官方予以頒行；至宋代甚而列入十三經之一。迄乎南宋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蔡沈（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1167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1230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，字仲默，號九峰，建陽人），廢除繁瑣考據之方法，力求傳注簡明，撰成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書經集傳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，遂奪舊注而代之。元仁宗延祐年間（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1314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1320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）定科舉法，遂取以為課士之定本，迄清六百餘年不變，影響之大，可見一斑。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529556"/>
      </p:ext>
    </p:extLst>
  </p:cSld>
  <p:clrMapOvr>
    <a:masterClrMapping/>
  </p:clrMapOvr>
</p:sld>
</file>

<file path=ppt/slides/slide2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然自宋代以還，對偽孔傳（即「晚書」）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篇，即不斷有人提出質疑。如吳棫（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1100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1154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，字才老，舒州人）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即懷疑「晚書」為偽作；朱熹（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1130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1200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，字元晦，生於南劍州）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朱子語類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卷七十八亦云：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「孔壁所出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五子之歌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胤征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泰誓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冏命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微子之命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蔡仲之命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君牙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等篇皆平易，伏生所傳皆難讀。如何伏生偏記得難的，至於易記的全都不得。」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077666"/>
      </p:ext>
    </p:extLst>
  </p:cSld>
  <p:clrMapOvr>
    <a:masterClrMapping/>
  </p:clrMapOvr>
</p:sld>
</file>

<file path=ppt/slides/slide2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迄乎明代梅鷟著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尚書考異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，分析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及「晚書」之內容，並從漢人記載古文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傳授情形，以及「晚書」之篇數、文體、來源等方面，明確指出此乃偽作。至清代，閻若璩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古文尚書疏證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，列出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作偽之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條（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條有目無文，實為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99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條）證據，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作為偽書遂定案。後代學者亦一致認定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》58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篇為伏生所傳；「晚書」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篇全係偽作，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亦為偽作，此本因此被稱為「偽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」。</a:t>
            </a:r>
          </a:p>
        </p:txBody>
      </p:sp>
    </p:spTree>
    <p:extLst>
      <p:ext uri="{BB962C8B-B14F-4D97-AF65-F5344CB8AC3E}">
        <p14:creationId xmlns:p14="http://schemas.microsoft.com/office/powerpoint/2010/main" val="574655403"/>
      </p:ext>
    </p:extLst>
  </p:cSld>
  <p:clrMapOvr>
    <a:masterClrMapping/>
  </p:clrMapOvr>
</p:sld>
</file>

<file path=ppt/slides/slide2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茲將梅賾偽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》58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篇篇目臚列如次：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虞夏書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皐陶謨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禹貢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甘誓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（偽）五子之歌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（偽）胤征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968519904"/>
      </p:ext>
    </p:extLst>
  </p:cSld>
  <p:clrMapOvr>
    <a:masterClrMapping/>
  </p:clrMapOvr>
</p:sld>
</file>

<file path=ppt/slides/slide2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》17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湯誓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（偽）仲虺之誥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（偽）湯誥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（偽）伊訓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（偽）太甲（共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（偽）咸有一德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盤庚（共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（偽）說命（共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篇）高宗肜日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西伯戡黎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微子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6725503"/>
      </p:ext>
    </p:extLst>
  </p:cSld>
  <p:clrMapOvr>
    <a:masterClrMapping/>
  </p:clrMapOvr>
</p:sld>
</file>

<file path=ppt/slides/slide2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》32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（偽）泰誓（共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牧誓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（偽）武成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洪範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（偽）旅獒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金縢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（偽）微子之命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康誥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酒誥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梓材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召誥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洛誥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多士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君奭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（偽）蔡仲之命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多方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立政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（偽）君陳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顧命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康王之誥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（偽）畢命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（偽）君牙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（偽）冏命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呂刑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文侯之命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費誓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。（今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十三經注疏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本，含今文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篇，古文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3817002"/>
      </p:ext>
    </p:extLst>
  </p:cSld>
  <p:clrMapOvr>
    <a:masterClrMapping/>
  </p:clrMapOvr>
</p:sld>
</file>

<file path=ppt/slides/slide2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自被論定為偽作後，許多學者多不取用。然就先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秦經史諸子之引文見於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篇者，已有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120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條；清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閻若璩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1636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1704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尚書古文疏證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、程廷祚（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1691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1767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晚書訂疑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、惠棟（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1697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1758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古文尚書考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等論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著，皆羅列翔實，斯可見「晚書」乃儒者輯佚之作，足以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豐富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之內容。至於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，據清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焦循（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1763</a:t>
            </a: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1820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尚書補疏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，取之與鄭玄注比較，列舉七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事證明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優於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鄭注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，且云：</a:t>
            </a:r>
          </a:p>
        </p:txBody>
      </p:sp>
    </p:spTree>
    <p:extLst>
      <p:ext uri="{BB962C8B-B14F-4D97-AF65-F5344CB8AC3E}">
        <p14:creationId xmlns:p14="http://schemas.microsoft.com/office/powerpoint/2010/main" val="2910956696"/>
      </p:ext>
    </p:extLst>
  </p:cSld>
  <p:clrMapOvr>
    <a:masterClrMapping/>
  </p:clrMapOvr>
</p:sld>
</file>

<file path=ppt/slides/slide2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偽古文尚書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「論其為魏晉間人之傳，則未嘗不可與何晏、杜預、郭璞、范寧等先後同時；晏、預、璞、寧之傳注可存而論，則此傳亦何不可存而論。」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此意見殊有可取，蓋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係彙集前人研究成果，較漢儒之傳注益精審，向屬閱讀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之重要訓詁材料。</a:t>
            </a:r>
          </a:p>
        </p:txBody>
      </p:sp>
    </p:spTree>
    <p:extLst>
      <p:ext uri="{BB962C8B-B14F-4D97-AF65-F5344CB8AC3E}">
        <p14:creationId xmlns:p14="http://schemas.microsoft.com/office/powerpoint/2010/main" val="544723182"/>
      </p:ext>
    </p:extLst>
  </p:cSld>
  <p:clrMapOvr>
    <a:masterClrMapping/>
  </p:clrMapOvr>
</p:sld>
</file>

<file path=ppt/slides/slide2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六、關於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之作用，相當於今日所稱文章之「題解」。今存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百篇書序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，僅有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81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篇目，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67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條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序文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，率為漢以前所作。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藝文志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稱：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「書之所起遠矣，至孔子纂焉，上斷於堯，下訖於秦，凡百篇而為之序，言其作意。」</a:t>
            </a:r>
          </a:p>
        </p:txBody>
      </p:sp>
    </p:spTree>
    <p:extLst>
      <p:ext uri="{BB962C8B-B14F-4D97-AF65-F5344CB8AC3E}">
        <p14:creationId xmlns:p14="http://schemas.microsoft.com/office/powerpoint/2010/main" val="2259383214"/>
      </p:ext>
    </p:extLst>
  </p:cSld>
  <p:clrMapOvr>
    <a:masterClrMapping/>
  </p:clrMapOvr>
</p:sld>
</file>

<file path=ppt/slides/slide2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六、關於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此外，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儒林傳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亦記載張霸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102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，其中一篇即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。此等記載，證據雖不充分，然司馬遷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大量引用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，東漢靈帝熹平四年（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），由官方校定刻石之儒家「七經」（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論語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春秋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公羊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魯詩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儀禮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）殘石，亦有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，斯可證漢武帝之前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早已問世，自可視為歷史材料。</a:t>
            </a:r>
          </a:p>
        </p:txBody>
      </p:sp>
    </p:spTree>
    <p:extLst>
      <p:ext uri="{BB962C8B-B14F-4D97-AF65-F5344CB8AC3E}">
        <p14:creationId xmlns:p14="http://schemas.microsoft.com/office/powerpoint/2010/main" val="2842190026"/>
      </p:ext>
    </p:extLst>
  </p:cSld>
  <p:clrMapOvr>
    <a:masterClrMapping/>
  </p:clrMapOvr>
</p:sld>
</file>

<file path=ppt/slides/slide2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之體式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偽古文尚書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》58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篇，分別稱為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虞書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夏書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32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篇）；上自堯、舜，下至東周。偽漢孔安國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以六體分之，曰：「典、謨、訓、誥、誓、命」；唐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孔穎達於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堯典正義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以十體分之，曰：「典、謨、貢、歌、誓、誥、訓、命、征、範」；錢宗武、江灝譯注本，則以「典、訓誥、誓、命」四體括之。今據偽孔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分類，說解如次：</a:t>
            </a:r>
          </a:p>
        </p:txBody>
      </p:sp>
    </p:spTree>
    <p:extLst>
      <p:ext uri="{BB962C8B-B14F-4D97-AF65-F5344CB8AC3E}">
        <p14:creationId xmlns:p14="http://schemas.microsoft.com/office/powerpoint/2010/main" val="1515649535"/>
      </p:ext>
    </p:extLst>
  </p:cSld>
  <p:clrMapOvr>
    <a:masterClrMapping/>
  </p:clrMapOvr>
</p:sld>
</file>

<file path=ppt/slides/slide2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之體式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262744"/>
            <a:ext cx="11288697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（一）典：記載君王之言論、事蹟，以及古代之典制。如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呂刑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等。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（二）謨：記載君臣之間談話、策劃、謀議等大事，如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臯陶謨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洪範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等。</a:t>
            </a:r>
          </a:p>
          <a:p>
            <a:pPr marL="0" indent="0" algn="just">
              <a:lnSpc>
                <a:spcPts val="48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（三）誥：君王對臣下之誥諭，此乃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之主要內容，多為歷史檔案，史料價值高。如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盤庚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西伯戡黎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金縢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多士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召誥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君奭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顧命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等，皆是其例。</a:t>
            </a:r>
          </a:p>
        </p:txBody>
      </p:sp>
    </p:spTree>
    <p:extLst>
      <p:ext uri="{BB962C8B-B14F-4D97-AF65-F5344CB8AC3E}">
        <p14:creationId xmlns:p14="http://schemas.microsoft.com/office/powerpoint/2010/main" val="481357145"/>
      </p:ext>
    </p:extLst>
  </p:cSld>
  <p:clrMapOvr>
    <a:masterClrMapping/>
  </p:clrMapOvr>
</p:sld>
</file>

<file path=ppt/slides/slide2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七、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之體式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4" y="1262744"/>
            <a:ext cx="11625943" cy="5497286"/>
          </a:xfrm>
        </p:spPr>
        <p:txBody>
          <a:bodyPr>
            <a:noAutofit/>
          </a:bodyPr>
          <a:lstStyle/>
          <a:p>
            <a:pPr marL="0" indent="0" algn="just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（四）訓：臣下對君王勸教之辭，亦即勸導君王以史為鑒，改善統治之道，如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伊訓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高宗彤日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等。</a:t>
            </a:r>
          </a:p>
          <a:p>
            <a:pPr marL="0" indent="0" algn="just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（五）誓：君王、諸侯於征伐前率眾誓師之辭，如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甘誓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湯誓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泰誓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牧誓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粊（費）誓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秦誓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等。</a:t>
            </a:r>
          </a:p>
          <a:p>
            <a:pPr marL="0" indent="0" algn="just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（六）命：君王任命官員或賜諸侯時冊命之辭，如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畢命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君牙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冏命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文侯之命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等。</a:t>
            </a:r>
          </a:p>
          <a:p>
            <a:pPr marL="0" indent="0" algn="just">
              <a:lnSpc>
                <a:spcPts val="4800"/>
              </a:lnSpc>
              <a:spcBef>
                <a:spcPts val="12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以上分類，大抵涵蓋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之體裁、內容，然亦無法盡賅，如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禹貢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即是其例。</a:t>
            </a:r>
          </a:p>
        </p:txBody>
      </p:sp>
    </p:spTree>
    <p:extLst>
      <p:ext uri="{BB962C8B-B14F-4D97-AF65-F5344CB8AC3E}">
        <p14:creationId xmlns:p14="http://schemas.microsoft.com/office/powerpoint/2010/main" val="2473021549"/>
      </p:ext>
    </p:extLst>
  </p:cSld>
  <p:clrMapOvr>
    <a:masterClrMapping/>
  </p:clrMapOvr>
</p:sld>
</file>

<file path=ppt/slides/slide2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八、參考教材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魏徵、褚遂良、虞世南：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群書治要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尚書選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，臺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　　北：世界書局，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2011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孔安國傳、唐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孔穎達疏：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，臺北：藝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文印書館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十三經注疏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本，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1955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蔡沈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書經集傳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，北京：中國書店，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1994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四、屈萬里：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尚書釋義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，臺北：中國文化大學出版部，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1980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五、屈萬里：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尚書今註今釋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（新版），臺北：臺灣商務印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書館，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2009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年（原刊於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1969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年）。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5458921"/>
      </p:ext>
    </p:extLst>
  </p:cSld>
  <p:clrMapOvr>
    <a:masterClrMapping/>
  </p:clrMapOvr>
</p:sld>
</file>

<file path=ppt/slides/slide2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八、參考教材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六、吳璵：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新譯尚書讀本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，臺北：三民書局，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1977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七、周秉鈞：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尚書易解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，長沙：岳麓出版社，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1984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八、錢宗武、江灝譯注，周秉鈞審校：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，貴陽：貴州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人民出版社，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1990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；臺北：臺灣古籍出版社，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1996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九、李民、王健：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尚書譯注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，上海：上海古籍出版社，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2000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年。</a:t>
            </a:r>
          </a:p>
        </p:txBody>
      </p:sp>
    </p:spTree>
    <p:extLst>
      <p:ext uri="{BB962C8B-B14F-4D97-AF65-F5344CB8AC3E}">
        <p14:creationId xmlns:p14="http://schemas.microsoft.com/office/powerpoint/2010/main" val="370559697"/>
      </p:ext>
    </p:extLst>
  </p:cSld>
  <p:clrMapOvr>
    <a:masterClrMapping/>
  </p:clrMapOvr>
</p:sld>
</file>

<file path=ppt/slides/slide2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八、參考教材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群書治要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篇章，凡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34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篇：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一、擬授篇章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今文尚書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：堯典、皋陶謨、無逸。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偽古文尚書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：大禹謨、五子之歌、伊訓、說命（上、中、下）武成、周官</a:t>
            </a: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二、其他</a:t>
            </a:r>
            <a:endParaRPr lang="en-US" altLang="zh-TW" sz="30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 algn="just">
              <a:lnSpc>
                <a:spcPts val="4200"/>
              </a:lnSpc>
              <a:spcBef>
                <a:spcPts val="600"/>
              </a:spcBef>
              <a:buNone/>
            </a:pP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偽古文尚書</a:t>
            </a:r>
            <a:r>
              <a:rPr lang="en-US" altLang="zh-TW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0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篇章：舜典、益稷、仲虺之誥、湯誥、太甲（上、中、下）、咸有一德、泰誓（上、中、下）、牧誓、旅獒、康誥、酒誥、蔡仲之命、多方、立政、君陳、畢命、君牙、冏命、呂刑。</a:t>
            </a:r>
          </a:p>
        </p:txBody>
      </p:sp>
    </p:spTree>
    <p:extLst>
      <p:ext uri="{BB962C8B-B14F-4D97-AF65-F5344CB8AC3E}">
        <p14:creationId xmlns:p14="http://schemas.microsoft.com/office/powerpoint/2010/main" val="3704425268"/>
      </p:ext>
    </p:extLst>
  </p:cSld>
  <p:clrMapOvr>
    <a:masterClrMapping/>
  </p:clrMapOvr>
</p:sld>
</file>

<file path=ppt/slides/slide2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者伏犧氏之王天下也，始畫八卦，造書契，以代結繩之政，由是文籍生焉。伏羲、神農、黃帝之書，謂之三墳，言大道也。少昊、顓頊、高辛、唐、虞之書，謂之五典，言常道也。至于夏、商、周之書，雖設教不倫，雅誥奧義，其歸一揆。是故歷代寶之，以為大訓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八卦之說，謂之八索，求其義也。九州之志，謂之九丘。丘，聚也。言九州所有，土地所生，風氣所宜，皆聚此書也。春秋左氏傳曰，楚左史倚相能讀三墳、五典、八索、九丘，即謂上世帝王遺書也。</a:t>
            </a:r>
          </a:p>
        </p:txBody>
      </p:sp>
    </p:spTree>
    <p:extLst>
      <p:ext uri="{BB962C8B-B14F-4D97-AF65-F5344CB8AC3E}">
        <p14:creationId xmlns:p14="http://schemas.microsoft.com/office/powerpoint/2010/main" val="3564723050"/>
      </p:ext>
    </p:extLst>
  </p:cSld>
  <p:clrMapOvr>
    <a:masterClrMapping/>
  </p:clrMapOvr>
</p:sld>
</file>

<file path=ppt/slides/slide2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先君孔子，生於周末，覩史籍之煩文，懼覽之者不一，遂乃定禮、樂，明舊章，刪詩為三百篇，約史記而修春秋，讚易道以黜八索，述職方以除九丘。討論墳、典，斷自唐虞以下，訖于周，芟夷煩亂，翦截浮辭，舉其宏綱，撮其機要，足以垂世立教。典、謨、訓、誥、誓、命之文，凡百篇，所以恢弘至道，示人主以軌範也。帝王之制，坦然明白，可舉而行。三千之徒並受其義。及秦始皇滅先代典籍，焚書坑儒，天下學士逃難解散。我先人用藏其家書于屋壁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998320"/>
      </p:ext>
    </p:extLst>
  </p:cSld>
  <p:clrMapOvr>
    <a:masterClrMapping/>
  </p:clrMapOvr>
</p:sld>
</file>

<file path=ppt/slides/slide2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室龍興，開設學校，旁求儒雅，以闡大猷。濟南伏生，年過九十，失其本經，口以傳授，裁二十餘篇，以其上古之書，謂之尚書。百篇之義，世莫得聞。至魯共王好治宮室，壞孔子舊宅，以廣其居，於壁中得先人所藏古文虞夏商周之書及傳，論語孝經，皆科斗文字。王又升孔子堂，聞金石絲竹之音，乃不壞宅，悉以書還孔氏。科斗書廢已久，時人無能知者，以所聞伏生之書，考論文義，定其可知者，為隸古定；更以竹簡寫之，增多伏生二十五篇。伏生又以舜典合於堯典，益稷合於皋陶謨，盤庚三篇合為一，康王之誥合於顧命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661315"/>
      </p:ext>
    </p:extLst>
  </p:cSld>
  <p:clrMapOvr>
    <a:masterClrMapping/>
  </p:clrMapOvr>
</p:sld>
</file>

<file path=ppt/slides/slide2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〈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尚書序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〉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復出此篇并序，凡五十九篇，為四十六卷。其餘錯亂摩滅，弗可復知，悉上送官，藏之書府，以待能者。承詔為五十九篇作傳，於是遂研精覃思，博考經籍，採摭群言，以立訓傳，約文申義，敷暢厥旨，庶幾有補於將來。書序，序所以為作者之意，昭然義見，宜相附近，故引之各冠其篇首，定五十八篇。既畢，會國有巫蠱事，經籍道息，用不復以聞，傳之子孫，以貽後代。若好古博雅君子，與我同志，亦所不隱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4117606"/>
      </p:ext>
    </p:extLst>
  </p:cSld>
  <p:clrMapOvr>
    <a:masterClrMapping/>
  </p:clrMapOvr>
</p:sld>
</file>

<file path=ppt/slides/slide2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今文尚書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altLang="zh-TW" sz="4800" dirty="0"/>
          </a:p>
        </p:txBody>
      </p:sp>
    </p:spTree>
    <p:extLst>
      <p:ext uri="{BB962C8B-B14F-4D97-AF65-F5344CB8AC3E}">
        <p14:creationId xmlns:p14="http://schemas.microsoft.com/office/powerpoint/2010/main" val="4139162198"/>
      </p:ext>
    </p:extLst>
  </p:cSld>
  <p:clrMapOvr>
    <a:masterClrMapping/>
  </p:clrMapOvr>
</p:sld>
</file>

<file path=ppt/slides/slide2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一、「堯」係氏族首領，名放勳，屬陶唐氏，故又稱「唐堯」。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二、典，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云：「五帝之書也，从眾冊在丌上，尊閣之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也；莊都說，大冊也。」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按：冊：當以「大冊」為本意，非必專指五帝之書。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多士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云：「惟殷先人，有冊有典。」是知，典乃冊之屬。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堯典，係記帝堯事類之書。</a:t>
            </a:r>
          </a:p>
        </p:txBody>
      </p:sp>
    </p:spTree>
    <p:extLst>
      <p:ext uri="{BB962C8B-B14F-4D97-AF65-F5344CB8AC3E}">
        <p14:creationId xmlns:p14="http://schemas.microsoft.com/office/powerpoint/2010/main" val="619393690"/>
      </p:ext>
    </p:extLst>
  </p:cSld>
  <p:clrMapOvr>
    <a:masterClrMapping/>
  </p:clrMapOvr>
</p:sld>
</file>

<file path=ppt/slides/slide2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所敘禪讓帝位、公開議定百官，以及用四方配四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時等制度，為研究我國原始社會後期政府政治制度、古代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思想習慣，提供重要資訊。前段敘堯之文德，與修、齊、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治、平之系統，若合符節；且文辭平易，不似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佶屈聱牙，知此篇必出自孔子後之儒者，其時最早約在孟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子之前，最晚則在秦漢之間。</a:t>
            </a:r>
          </a:p>
        </p:txBody>
      </p:sp>
    </p:spTree>
    <p:extLst>
      <p:ext uri="{BB962C8B-B14F-4D97-AF65-F5344CB8AC3E}">
        <p14:creationId xmlns:p14="http://schemas.microsoft.com/office/powerpoint/2010/main" val="3258868182"/>
      </p:ext>
    </p:extLst>
  </p:cSld>
  <p:clrMapOvr>
    <a:masterClrMapping/>
  </p:clrMapOvr>
</p:sld>
</file>

<file path=ppt/slides/slide2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四、偽古文將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一分為二，亦即於「慎徽五典」之前，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加上「曰若稽古帝舜曰重華，協于帝，濬哲分明，溫恭允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塞，玄德升聞，乃命以位」二十八字，至於篇末「陟方乃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死」謂之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云：「昔在帝堯，聰明文思，光宅天下；將遜於位，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讓予虞舜，作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六、見於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虞夏書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3631818"/>
      </p:ext>
    </p:extLst>
  </p:cSld>
  <p:clrMapOvr>
    <a:masterClrMapping/>
  </p:clrMapOvr>
</p:sld>
</file>

<file path=ppt/slides/slide2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曰若稽古帝堯，曰放勳，欽、明、文、思、安安，允恭克讓，光被四表，格于上下。克明俊德，以親九族。九族既睦，平章百姓。百姓昭明，協和萬邦。黎民於變時雍。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乃命羲和，欽若昊天，歷象日月星辰，敬授人時。分命羲仲，宅嵎夷，曰暘谷。寅賓出日，平秩東作。日中，星鳥，以殷仲春。厥民析，鳥獸孳尾。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申命羲叔，宅南交。平秩南訛，敬致。日永，星火，以正仲夏。厥民因，鳥獸希革。</a:t>
            </a:r>
          </a:p>
        </p:txBody>
      </p:sp>
    </p:spTree>
    <p:extLst>
      <p:ext uri="{BB962C8B-B14F-4D97-AF65-F5344CB8AC3E}">
        <p14:creationId xmlns:p14="http://schemas.microsoft.com/office/powerpoint/2010/main" val="2086770166"/>
      </p:ext>
    </p:extLst>
  </p:cSld>
  <p:clrMapOvr>
    <a:masterClrMapping/>
  </p:clrMapOvr>
</p:sld>
</file>

<file path=ppt/slides/slide2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分命和仲，宅西，曰昧谷。寅餞納日，平秩西成。宵中，星虛，以殷仲秋。厥民夷，鳥獸毛毨。申命和叔，宅朔方，曰幽都。平在朔易。日短，星昴，以正仲冬。厥民隩，鳥獸氄毛。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帝曰：「咨！汝羲暨和。朞三百有六旬有六日，以閏月定四時，成歲。允釐百工，庶績咸熙。」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帝曰：「疇咨若時登庸？」放齊曰：「胤子朱啟明。」帝曰：「吁！嚚訟可乎？」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帝曰：「疇咨若予采？」驩兜曰：「都！共工方鳩僝功。」帝曰：「吁！靜言庸違，象恭滔天。」</a:t>
            </a:r>
          </a:p>
        </p:txBody>
      </p:sp>
    </p:spTree>
    <p:extLst>
      <p:ext uri="{BB962C8B-B14F-4D97-AF65-F5344CB8AC3E}">
        <p14:creationId xmlns:p14="http://schemas.microsoft.com/office/powerpoint/2010/main" val="2677385127"/>
      </p:ext>
    </p:extLst>
  </p:cSld>
  <p:clrMapOvr>
    <a:masterClrMapping/>
  </p:clrMapOvr>
</p:sld>
</file>

<file path=ppt/slides/slide2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帝曰：「咨！四岳，湯湯洪水方割，蕩蕩懷山襄陵，浩浩滔天。下民其咨，有能俾乂？」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僉曰：「於！鯀哉。」帝曰：「吁！咈哉，方命圮族。」岳曰：「异哉！試可乃已。」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帝曰，「往，欽哉！」九載，績用弗成。帝曰：「咨！四岳。朕在位七十載，汝能庸命，巽朕位？」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岳曰：「否德忝帝位。」曰：「明明揚側陋。」師錫帝曰：「有鰥在下，曰虞舜。」</a:t>
            </a:r>
          </a:p>
        </p:txBody>
      </p:sp>
    </p:spTree>
    <p:extLst>
      <p:ext uri="{BB962C8B-B14F-4D97-AF65-F5344CB8AC3E}">
        <p14:creationId xmlns:p14="http://schemas.microsoft.com/office/powerpoint/2010/main" val="3778843223"/>
      </p:ext>
    </p:extLst>
  </p:cSld>
  <p:clrMapOvr>
    <a:masterClrMapping/>
  </p:clrMapOvr>
</p:sld>
</file>

<file path=ppt/slides/slide2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帝曰：「俞？予聞，如何？」岳曰：「瞽子，父頑，母嚚，象傲；克諧以孝，烝烝乂，不格姦。」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帝曰：「我其試哉！女于時，觀厥刑于二女。」釐降二女于媯汭，嬪于虞。帝曰：「欽哉！」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（舜典）虞舜側微，堯聞之聰明，將使嗣位，歷試諸難。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慎徽五典，五典克從；納于百揆，百揆時敘；賓于四門，四門穆穆；納于大麓，烈風雷雨弗迷。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帝曰：「格汝舜！詢事考言，乃言厎可績，三載。汝陟帝位。」舜讓于德，弗嗣。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4448961"/>
      </p:ext>
    </p:extLst>
  </p:cSld>
  <p:clrMapOvr>
    <a:masterClrMapping/>
  </p:clrMapOvr>
</p:sld>
</file>

<file path=ppt/slides/slide2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正月上日，受終於文祖。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在璿璣玉衡，以齊七政。肆類于上帝，禋于六宗，望于山川，徧于群神。輯五瑞。既月乃日，覲四岳群牧，班瑞于群后。歲二月，東巡守，至于岱宗，柴。望秩于山川，肆覲東后。協時月正日，同律度量衡。修五禮、五玉、三帛、二生、一死，贄。如五器，卒乃復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五月南巡守，至于南岳，如岱禮。八月西巡守，至于西岳，如初。十有一月朔巡守，至于北岳，如西禮。歸，格于藝祖，用特。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五載一巡守，群后四朝。敷奏以言，明試以功，車服以庸。</a:t>
            </a:r>
          </a:p>
        </p:txBody>
      </p:sp>
    </p:spTree>
    <p:extLst>
      <p:ext uri="{BB962C8B-B14F-4D97-AF65-F5344CB8AC3E}">
        <p14:creationId xmlns:p14="http://schemas.microsoft.com/office/powerpoint/2010/main" val="1201667848"/>
      </p:ext>
    </p:extLst>
  </p:cSld>
  <p:clrMapOvr>
    <a:masterClrMapping/>
  </p:clrMapOvr>
</p:sld>
</file>

<file path=ppt/slides/slide2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肇十有二州，封十有二山，濬川。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象以典刑，流宥五刑，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鞭作官刑，扑作教刑，金作贖刑。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眚災肆赦，怙終賊刑。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欽哉，欽哉，惟刑之恤哉！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流共工于幽州，放驩兜于崇山，竄三苗于三危，殛鯀于羽山，四罪而天下咸服。二十有八載，帝乃殂落。百姓如喪考妣，三載，四海遏密八音。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月正元日，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舜格于文祖，詢于四岳，闢四門，明四目，達四聰。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「咨，十有二牧！」曰，「食哉惟時！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柔遠能邇，惇德允元，而難任人，蠻夷率服。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</a:p>
        </p:txBody>
      </p:sp>
    </p:spTree>
    <p:extLst>
      <p:ext uri="{BB962C8B-B14F-4D97-AF65-F5344CB8AC3E}">
        <p14:creationId xmlns:p14="http://schemas.microsoft.com/office/powerpoint/2010/main" val="3407943865"/>
      </p:ext>
    </p:extLst>
  </p:cSld>
  <p:clrMapOvr>
    <a:masterClrMapping/>
  </p:clrMapOvr>
</p:sld>
</file>

<file path=ppt/slides/slide2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舜曰：「咨，四岳！有能奮庸熙帝之載，使宅百揆亮采，惠疇？」僉曰：「伯禹作司空。」帝曰：「俞，咨！禹，汝平水土，惟時懋哉！」禹拜稽首，讓于稷、契暨皋陶。帝曰：「俞，汝往哉！」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帝曰：「棄，黎民阻飢，汝后稷，播時百穀。」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帝曰：「契，百姓不親，五品不遜。汝作司徒，敬敷五教，在寬。」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帝曰：「皋陶，蠻夷猾夏，寇賊姦宄。汝作士，五刑有服，五服三就。五流有宅，五宅三居。惟明克允！」</a:t>
            </a:r>
          </a:p>
        </p:txBody>
      </p:sp>
    </p:spTree>
    <p:extLst>
      <p:ext uri="{BB962C8B-B14F-4D97-AF65-F5344CB8AC3E}">
        <p14:creationId xmlns:p14="http://schemas.microsoft.com/office/powerpoint/2010/main" val="1808853776"/>
      </p:ext>
    </p:extLst>
  </p:cSld>
  <p:clrMapOvr>
    <a:masterClrMapping/>
  </p:clrMapOvr>
</p:sld>
</file>

<file path=ppt/slides/slide2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帝曰：「疇若予工？」僉曰：「垂哉！」帝曰：「俞，咨！垂，汝共工。」垂拜稽首，讓于殳斨暨伯與。」帝曰：「俞，往哉！汝諧。」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帝曰：「疇若予上下草木鳥獸？」僉曰：「益哉！」帝曰：「俞，咨！益，汝作朕虞。」益拜稽首，讓于朱虎、熊羆。帝曰：「俞，往哉！汝諧。」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帝曰：「咨！四岳，有能典朕三禮？」僉曰：「伯夷！」帝曰：「俞，咨！伯，汝作秩宗。夙夜惟寅，直哉惟清。」伯拜稽首，讓于夔、龍。帝曰：「俞，往，欽哉！」</a:t>
            </a:r>
          </a:p>
        </p:txBody>
      </p:sp>
    </p:spTree>
    <p:extLst>
      <p:ext uri="{BB962C8B-B14F-4D97-AF65-F5344CB8AC3E}">
        <p14:creationId xmlns:p14="http://schemas.microsoft.com/office/powerpoint/2010/main" val="2105177186"/>
      </p:ext>
    </p:extLst>
  </p:cSld>
  <p:clrMapOvr>
    <a:masterClrMapping/>
  </p:clrMapOvr>
</p:sld>
</file>

<file path=ppt/slides/slide2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帝曰：「夔！命汝典樂，教冑子，直而溫，寬而栗，剛而無虐，簡而無傲。詩言志，歌永言，聲依永，律和聲。八音克諧，無相奪倫，神人以和。」夔曰：「於！予擊石拊石，百獸率舞。」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帝曰：「龍，朕堲讒說殄行，震驚朕師。命汝作納言，夙夜出納朕命，惟允！」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帝曰：「咨！汝二十有二人，欽哉！惟時亮天功。」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三載考績，三考，黜陟幽明，庶績咸熙。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分北三苗。</a:t>
            </a:r>
          </a:p>
        </p:txBody>
      </p:sp>
    </p:spTree>
    <p:extLst>
      <p:ext uri="{BB962C8B-B14F-4D97-AF65-F5344CB8AC3E}">
        <p14:creationId xmlns:p14="http://schemas.microsoft.com/office/powerpoint/2010/main" val="1740560556"/>
      </p:ext>
    </p:extLst>
  </p:cSld>
  <p:clrMapOvr>
    <a:masterClrMapping/>
  </p:clrMapOvr>
</p:sld>
</file>

<file path=ppt/slides/slide2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堯典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舜生三十徵庸，三十在位。五十載，陟方乃死。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帝釐下土，方設居方，別生分類。作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汨作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九共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九篇、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槀飫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1814708454"/>
      </p:ext>
    </p:extLst>
  </p:cSld>
  <p:clrMapOvr>
    <a:masterClrMapping/>
  </p:clrMapOvr>
</p:sld>
</file>

<file path=ppt/slides/slide2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一、皐（皋）陶，亦稱咎繇，乃舜之大臣，掌管刑法獄訟。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二、謨，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云：「謀也。」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三、本篇記錄皐陶與禹討論如何實行德政治國之問題。皐陶提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出慎身、知人、安民之主張，同時強調順從天意，遵循尊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卑等級制度，以維道德倫常。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四、本篇係我國最早、最完整之會議紀錄。</a:t>
            </a:r>
          </a:p>
        </p:txBody>
      </p:sp>
    </p:spTree>
    <p:extLst>
      <p:ext uri="{BB962C8B-B14F-4D97-AF65-F5344CB8AC3E}">
        <p14:creationId xmlns:p14="http://schemas.microsoft.com/office/powerpoint/2010/main" val="3578231812"/>
      </p:ext>
    </p:extLst>
  </p:cSld>
  <p:clrMapOvr>
    <a:masterClrMapping/>
  </p:clrMapOvr>
</p:sld>
</file>

<file path=ppt/slides/slide2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偽古文尚書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分本篇為兩篇，自起首「曰若」至「思曰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贊贊襄哉」為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皐陶謨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；自「帝曰來禹」至末，為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六、本篇文體、習用語、思想等，皆與堯相似，其著成年代，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當與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堯典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相近。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七、屈萬里先生以為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孟子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公孫丑上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載：「禹聞善言則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拜」，當係依本篇「禹拜昌言」之語而來。若此，則本篇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之著成，當在孟子之前。</a:t>
            </a:r>
          </a:p>
          <a:p>
            <a:pPr marL="0" indent="0">
              <a:lnSpc>
                <a:spcPts val="40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八、本篇無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，見於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虞夏書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822697503"/>
      </p:ext>
    </p:extLst>
  </p:cSld>
  <p:clrMapOvr>
    <a:masterClrMapping/>
  </p:clrMapOvr>
</p:sld>
</file>

<file path=ppt/slides/slide2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曰若稽古。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皋陶曰：「允迪厥德，謨明弼諧。」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禹曰：「俞！如何？」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皋陶曰：「都！慎厥身，修思永。惇敘九族，庶明勵翼，邇可遠，在茲。」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禹拜昌言曰：「俞！」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皋陶曰：「都！在知人，在安民。」</a:t>
            </a:r>
          </a:p>
        </p:txBody>
      </p:sp>
    </p:spTree>
    <p:extLst>
      <p:ext uri="{BB962C8B-B14F-4D97-AF65-F5344CB8AC3E}">
        <p14:creationId xmlns:p14="http://schemas.microsoft.com/office/powerpoint/2010/main" val="3292075706"/>
      </p:ext>
    </p:extLst>
  </p:cSld>
  <p:clrMapOvr>
    <a:masterClrMapping/>
  </p:clrMapOvr>
</p:sld>
</file>

<file path=ppt/slides/slide2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禹曰：「吁！咸若時，惟帝其難之。知人則哲，能官人，安民則惠， 黎民懷之。能哲而惠，何憂乎驩兜？何遷乎有苗？何畏乎巧言令色孔壬？」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皋陶曰：「都！亦行有九德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，亦言其人有德，乃言曰，載采采。」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禹曰：「何？」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690181"/>
      </p:ext>
    </p:extLst>
  </p:cSld>
  <p:clrMapOvr>
    <a:masterClrMapping/>
  </p:clrMapOvr>
</p:sld>
</file>

<file path=ppt/slides/slide2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寬而栗，柔而立，愿而恭，亂而敬，擾而毅，直而溫，簡而廉，剛而塞，彊而義，彰厥有常。吉哉！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日宣三德，夙夜浚明有家。日嚴祗敬六德，亮采有邦，翕受敷施，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九德咸事；俊乂在官，百僚師師，百工惟時。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撫于五辰，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庶績其凝。無教逸欲有邦，兢兢業業，一日二日萬幾。無曠庶官，天工人其代之。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天敘有典，勑我五典五惇哉！天秩有禮，自我五禮有庸哉！同寅協恭和衷哉！天命有德，五服五章哉！天討有罪，五刑五用哉！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政事懋哉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懋哉！天聰明，自我民聰明，天明畏，自我民明威。達于上下，敬哉有土。」</a:t>
            </a:r>
          </a:p>
        </p:txBody>
      </p:sp>
    </p:spTree>
    <p:extLst>
      <p:ext uri="{BB962C8B-B14F-4D97-AF65-F5344CB8AC3E}">
        <p14:creationId xmlns:p14="http://schemas.microsoft.com/office/powerpoint/2010/main" val="2041540537"/>
      </p:ext>
    </p:extLst>
  </p:cSld>
  <p:clrMapOvr>
    <a:masterClrMapping/>
  </p:clrMapOvr>
</p:sld>
</file>

<file path=ppt/slides/slide2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皋陶曰：「朕言惠，可厎行。」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禹曰：「俞！乃言厎可績。」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皋陶曰：「予未有知，思曰贊贊襄哉！」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帝曰：「來，禹！汝亦昌言。」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禹拜曰：「都！帝，予何言？予思日孜孜。」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皋陶曰：「吁！如何？」</a:t>
            </a:r>
          </a:p>
        </p:txBody>
      </p:sp>
    </p:spTree>
    <p:extLst>
      <p:ext uri="{BB962C8B-B14F-4D97-AF65-F5344CB8AC3E}">
        <p14:creationId xmlns:p14="http://schemas.microsoft.com/office/powerpoint/2010/main" val="911701475"/>
      </p:ext>
    </p:extLst>
  </p:cSld>
  <p:clrMapOvr>
    <a:masterClrMapping/>
  </p:clrMapOvr>
</p:sld>
</file>

<file path=ppt/slides/slide2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698" y="1332761"/>
            <a:ext cx="11585358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禹曰：「洪水滔天，浩浩懷山襄陵，下民昏墊。予乘四載，隨山刊木，暨益奏庶鮮食。予決九川，距四海，濬畎澮距川；暨稷播，奏庶艱食鮮食。懋遷有無，化居。烝民乃粒，萬邦作乂。」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皋陶曰：「俞！師汝昌言。」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禹曰：「都！帝，慎乃在位。」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帝曰：「俞！」禹曰：「安汝止，惟幾惟康。其弼直，惟動丕應。徯志以昭受上帝，天其申命用休。」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帝曰：「吁！臣哉鄰哉！鄰哉臣哉！」禹曰：「俞！」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1846224"/>
      </p:ext>
    </p:extLst>
  </p:cSld>
  <p:clrMapOvr>
    <a:masterClrMapping/>
  </p:clrMapOvr>
</p:sld>
</file>

<file path=ppt/slides/slide2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臣作朕股肱耳目。予欲左右有民，汝翼。予欲宣力四方，汝為。予欲觀古人之象，日、月、星辰、山、龍、華蟲作會；宗彝、藻、火、粉米、黼、黻，絺繡，以五采彰施于五色，作服，汝明。予欲聞六律五聲八音，在治忽，以出納五言，汝聽。予違，汝弼，汝無面從，退有後言。欽四鄰！庶頑讒說，若不在時，侯以明之，撻以記之，書用識哉，欲並生哉！工以納言，時而颺之，格則承之庸之，否則威之。」</a:t>
            </a:r>
          </a:p>
        </p:txBody>
      </p:sp>
    </p:spTree>
    <p:extLst>
      <p:ext uri="{BB962C8B-B14F-4D97-AF65-F5344CB8AC3E}">
        <p14:creationId xmlns:p14="http://schemas.microsoft.com/office/powerpoint/2010/main" val="3518117001"/>
      </p:ext>
    </p:extLst>
  </p:cSld>
  <p:clrMapOvr>
    <a:masterClrMapping/>
  </p:clrMapOvr>
</p:sld>
</file>

<file path=ppt/slides/slide2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禹曰：「俞哉！帝光天之下，至于海隅蒼生，萬邦黎獻，共惟帝臣，惟帝時舉。敷納以言，明庶以功，車服以庸。誰敢不讓，敢不敬應？帝不時敷，同，日奏，罔功。」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帝曰：「無若丹朱傲，惟慢遊是好，敖虐是作。罔晝夜頟頟，罔水行舟。朋淫于家，用殄厥世。」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禹曰：「予創若時，娶于塗山，辛壬癸甲。啟呱呱而泣，予弗子，惟荒度土功。弼成五服，至于五千。州十有二師，外薄四海，咸建五長，各迪有功，苗頑弗即工，帝其念哉！」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7490997"/>
      </p:ext>
    </p:extLst>
  </p:cSld>
  <p:clrMapOvr>
    <a:masterClrMapping/>
  </p:clrMapOvr>
</p:sld>
</file>

<file path=ppt/slides/slide2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帝曰：「迪朕德，時乃功，惟敘。」皋陶方祗厥敘，方施象刑，惟明。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夔曰：「戛擊鳴球、搏拊、琴、瑟、以詠。」祖考來格，虞賓在位，群后德讓。下管鼗鼓，合止柷敔，笙鏞以間。鳥獸蹌蹌；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簫韶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九成，鳳皇來儀。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夔曰：「於！予擊石拊石，百獸率舞，庶尹允諧。」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帝庸作歌，曰：「勑天之命，惟時惟幾。」乃歌曰：「股肱喜哉！元首起哉！百工熙哉！」</a:t>
            </a:r>
          </a:p>
        </p:txBody>
      </p:sp>
    </p:spTree>
    <p:extLst>
      <p:ext uri="{BB962C8B-B14F-4D97-AF65-F5344CB8AC3E}">
        <p14:creationId xmlns:p14="http://schemas.microsoft.com/office/powerpoint/2010/main" val="4162294378"/>
      </p:ext>
    </p:extLst>
  </p:cSld>
  <p:clrMapOvr>
    <a:masterClrMapping/>
  </p:clrMapOvr>
</p:sld>
</file>

<file path=ppt/slides/slide2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皋陶謨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皋陶拜手稽首颺言曰：「念哉！率作興事，慎乃憲，欽哉！屢省乃成，欽哉！」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乃賡載歌曰：「元首明哉，股肱良哉，庶事康哉！」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又歌曰：「元首叢脞哉，股肱惰哉，萬事墮哉！」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帝拜曰：「俞，往欽哉！」</a:t>
            </a:r>
          </a:p>
        </p:txBody>
      </p:sp>
    </p:spTree>
    <p:extLst>
      <p:ext uri="{BB962C8B-B14F-4D97-AF65-F5344CB8AC3E}">
        <p14:creationId xmlns:p14="http://schemas.microsoft.com/office/powerpoint/2010/main" val="3766584397"/>
      </p:ext>
    </p:extLst>
  </p:cSld>
  <p:clrMapOvr>
    <a:masterClrMapping/>
  </p:clrMapOvr>
</p:sld>
</file>

<file path=ppt/slides/slide2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，熹平石經作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母劮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尚書大傳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。無、毋，古通。逸，三國吳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韋昭（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204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273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，字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弘嗣，吳郡雲陽人，避司馬昭諱，稱韋曜）注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吳語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「樂也」；佚，三國魏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張揖（？－？，字稚讓，遼寧清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和人）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廣雅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釋詁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云：「樂也」，是知逸、佚同義；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劮，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廣雅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釋詁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云：「戲也」，義亦相通。無逸，即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勿安逸也。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9543298"/>
      </p:ext>
    </p:extLst>
  </p:cSld>
  <p:clrMapOvr>
    <a:masterClrMapping/>
  </p:clrMapOvr>
</p:sld>
</file>

<file path=ppt/slides/slide2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二、周公還政成王後，懼成王貪圖享樂，荒廢政事，乃予以告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誡，史官記錄周公之言，名曰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殷本紀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稱：「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稱為人父母，為業至長久，子將驕奢忘之，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以亡其家，為人子可不慎乎？」正所以發揮經義也。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云：「周公作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。」（見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942198"/>
      </p:ext>
    </p:extLst>
  </p:cSld>
  <p:clrMapOvr>
    <a:masterClrMapping/>
  </p:clrMapOvr>
</p:sld>
</file>

<file path=ppt/slides/slide2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周公曰：「嗚呼！君子所，其無逸。先知稼穡之艱難，乃逸，則知小人之依。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相小人，厥父母勤勞稼穡，厥子乃不知稼穡之艱難，乃逸乃諺。既誕，否則侮厥父母曰：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昔之人無聞知。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</a:p>
        </p:txBody>
      </p:sp>
    </p:spTree>
    <p:extLst>
      <p:ext uri="{BB962C8B-B14F-4D97-AF65-F5344CB8AC3E}">
        <p14:creationId xmlns:p14="http://schemas.microsoft.com/office/powerpoint/2010/main" val="2392621891"/>
      </p:ext>
    </p:extLst>
  </p:cSld>
  <p:clrMapOvr>
    <a:masterClrMapping/>
  </p:clrMapOvr>
</p:sld>
</file>

<file path=ppt/slides/slide2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周公曰：「嗚呼！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我聞曰：昔在殷王中宗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，嚴恭寅畏，天命自度，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治民祗懼，不敢荒寧。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肆中宗之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享國七十有五年。其在高宗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，時舊勞于外，爰暨小人。作其即位，乃或亮陰，三年不言。其惟不言，言乃雍。不敢荒寧，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嘉靖殷邦。至于小大，無時或怨。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肆高宗之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享國五十年有九年。其在祖甲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，不義惟王，舊為小人。作其即位，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爰知小人之依，能保惠于庶民，不敢侮鰥寡。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肆祖甲之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享國三十有三年。自時厥後，立王生則逸；生則逸，不知稼穡之艱難，不聞小人之勞，惟耽樂之從。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自時厥後，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亦罔或克壽。或十年，或七八年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，或五六年，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或四三年。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  <a:endParaRPr lang="zh-TW" altLang="en-US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5395417"/>
      </p:ext>
    </p:extLst>
  </p:cSld>
  <p:clrMapOvr>
    <a:masterClrMapping/>
  </p:clrMapOvr>
</p:sld>
</file>

<file path=ppt/slides/slide2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周公曰：「嗚呼！厥亦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惟我周太王、王季，克自抑畏。文王卑服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，即康功田功。徽柔懿恭，懷保小民，惠鮮鰥寡。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自朝至于日中昃，不遑暇食，用咸和萬民。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文王不敢盤于游田，以庶邦惟正之供。文王受命惟中身，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厥享國五十年。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周公曰：「嗚呼！繼自今嗣王，則其無淫于觀、于逸、于游、于田，以萬民惟正之供。無皇曰：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今日耽樂。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乃非民攸訓，非天攸若，時人丕則有愆。無若殷王受之迷亂，酗于酒德哉！」</a:t>
            </a:r>
          </a:p>
        </p:txBody>
      </p:sp>
    </p:spTree>
    <p:extLst>
      <p:ext uri="{BB962C8B-B14F-4D97-AF65-F5344CB8AC3E}">
        <p14:creationId xmlns:p14="http://schemas.microsoft.com/office/powerpoint/2010/main" val="459753866"/>
      </p:ext>
    </p:extLst>
  </p:cSld>
  <p:clrMapOvr>
    <a:masterClrMapping/>
  </p:clrMapOvr>
</p:sld>
</file>

<file path=ppt/slides/slide2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周公曰：「嗚呼！我聞曰：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古之人猶胥訓告，胥保惠，胥教誨，民無或胥譸張為幻。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此厥不聽，人乃訓之，乃變亂先王之正刑，至于小大。民否則厥心違怨，否則厥口詛祝。」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8659433"/>
      </p:ext>
    </p:extLst>
  </p:cSld>
  <p:clrMapOvr>
    <a:masterClrMapping/>
  </p:clrMapOvr>
</p:sld>
</file>

<file path=ppt/slides/slide2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無逸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周公曰：「嗚呼！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自殷王中宗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及高宗及祖甲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及我周文王，茲四人迪哲。厥或告之曰：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小人怨汝詈汝。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則皇自敬德。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厥愆，曰：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朕之愆， 允若時。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不啻不敢含怒。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此厥不聽，人乃或譸張為幻，曰： 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小人怨汝詈汝， 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則信之。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則若時，不永念厥辟，不寬綽厥心，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亂罰無罪，殺無辜。怨有同，是叢于厥身。」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周公曰：「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嗚呼！嗣王其監于茲。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」</a:t>
            </a:r>
          </a:p>
        </p:txBody>
      </p:sp>
    </p:spTree>
    <p:extLst>
      <p:ext uri="{BB962C8B-B14F-4D97-AF65-F5344CB8AC3E}">
        <p14:creationId xmlns:p14="http://schemas.microsoft.com/office/powerpoint/2010/main" val="1328522589"/>
      </p:ext>
    </p:extLst>
  </p:cSld>
  <p:clrMapOvr>
    <a:masterClrMapping/>
  </p:clrMapOvr>
</p:sld>
</file>

<file path=ppt/slides/slide2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古文尚書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altLang="zh-TW" sz="4800" dirty="0"/>
          </a:p>
        </p:txBody>
      </p:sp>
    </p:spTree>
    <p:extLst>
      <p:ext uri="{BB962C8B-B14F-4D97-AF65-F5344CB8AC3E}">
        <p14:creationId xmlns:p14="http://schemas.microsoft.com/office/powerpoint/2010/main" val="3479158821"/>
      </p:ext>
    </p:extLst>
  </p:cSld>
  <p:clrMapOvr>
    <a:masterClrMapping/>
  </p:clrMapOvr>
</p:sld>
</file>

<file path=ppt/slides/slide2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一、大禹，又稱戎禹、夏禹，相傳為古代夏后氏部落領袖，姒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姓，鯀之子。繼承鯀治水，採疏導方法，平治水患，凡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13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年。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二、謨，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說文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云：「謀也。」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，係舜帝與大臣禹、益、皐陶討論政務之紀錄。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三人於讚揚堯之餘，分別闡述治國見解；並於互相謙讓中，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舜帝將帝位授禹。</a:t>
            </a:r>
          </a:p>
        </p:txBody>
      </p:sp>
    </p:spTree>
    <p:extLst>
      <p:ext uri="{BB962C8B-B14F-4D97-AF65-F5344CB8AC3E}">
        <p14:creationId xmlns:p14="http://schemas.microsoft.com/office/powerpoint/2010/main" val="1561426499"/>
      </p:ext>
    </p:extLst>
  </p:cSld>
  <p:clrMapOvr>
    <a:masterClrMapping/>
  </p:clrMapOvr>
</p:sld>
</file>

<file path=ppt/slides/slide2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大禹謨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，今文無，古文有。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云：「皐（皋）陶矢厥謨，禹成厥功，帝舜申之，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大禹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皐陶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益稷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。」（見於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虞夏書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）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352528"/>
      </p:ext>
    </p:extLst>
  </p:cSld>
  <p:clrMapOvr>
    <a:masterClrMapping/>
  </p:clrMapOvr>
</p:sld>
</file>

<file path=ppt/slides/slide2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曰若稽古，大禹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曰：「文命敷於四海，祗承于帝。 」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曰：「后克艱厥后，臣克艱厥臣，政乃乂，黎民敏德。」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帝曰：「俞！允若茲，嘉言罔攸伏，野無遺賢，萬邦咸寧。稽于眾，舍己從人，不虐無告，不廢困窮，惟帝時克。」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益曰：「都，帝德廣運，乃聖乃神，乃武乃文。皇天眷命，奄有四海為天下君。」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禹曰：「惠迪吉，從逆凶，惟影響。」</a:t>
            </a:r>
          </a:p>
        </p:txBody>
      </p:sp>
    </p:spTree>
    <p:extLst>
      <p:ext uri="{BB962C8B-B14F-4D97-AF65-F5344CB8AC3E}">
        <p14:creationId xmlns:p14="http://schemas.microsoft.com/office/powerpoint/2010/main" val="3588497093"/>
      </p:ext>
    </p:extLst>
  </p:cSld>
  <p:clrMapOvr>
    <a:masterClrMapping/>
  </p:clrMapOvr>
</p:sld>
</file>

<file path=ppt/slides/slide2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益曰：「吁！戒哉！儆戒無虞，罔失法度。罔遊于逸，罔淫于樂。任賢勿貳，去邪勿疑。疑謀勿成，百志惟熙。罔違道以干百姓之譽，罔咈百姓以從己之欲。無怠無荒，四夷來王。」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禹曰：「於！帝念哉！德惟善政，政在養民。水、火、金、木、土、穀惟修，正德、利用、厚生惟和，九功惟敘，九敘惟歌。戒之用休，董之用威，勸之以九歌，俾勿壞。」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帝曰：「俞！地平天成，六府三事允治，萬世永賴，時乃功。」</a:t>
            </a:r>
          </a:p>
        </p:txBody>
      </p:sp>
    </p:spTree>
    <p:extLst>
      <p:ext uri="{BB962C8B-B14F-4D97-AF65-F5344CB8AC3E}">
        <p14:creationId xmlns:p14="http://schemas.microsoft.com/office/powerpoint/2010/main" val="1474351585"/>
      </p:ext>
    </p:extLst>
  </p:cSld>
  <p:clrMapOvr>
    <a:masterClrMapping/>
  </p:clrMapOvr>
</p:sld>
</file>

<file path=ppt/slides/slide2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帝曰：「格，汝禹！朕宅帝位三十有三載，耄期倦于勤。汝惟不怠，總朕師。」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禹曰：「朕德罔克，民不依。皋陶邁種德，德乃降，黎民懷之。帝念哉！念茲在茲，釋茲在茲，名言茲在茲，允出茲在茲，惟帝念功。」</a:t>
            </a:r>
          </a:p>
        </p:txBody>
      </p:sp>
    </p:spTree>
    <p:extLst>
      <p:ext uri="{BB962C8B-B14F-4D97-AF65-F5344CB8AC3E}">
        <p14:creationId xmlns:p14="http://schemas.microsoft.com/office/powerpoint/2010/main" val="888049942"/>
      </p:ext>
    </p:extLst>
  </p:cSld>
  <p:clrMapOvr>
    <a:masterClrMapping/>
  </p:clrMapOvr>
</p:sld>
</file>

<file path=ppt/slides/slide2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帝曰：「皋陶，惟茲臣庶，罔或干予正。汝作士，明于五刑，以弼五教。期于予治，刑期于無刑，民協于中，時乃功，懋哉。」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皋陶曰：「帝德罔愆，臨下以簡，御眾以寬；罰弗及嗣，賞延于世。宥過無大，刑故無小；罪疑惟輕，功疑惟重；與其殺不辜，寧失不經；好生之德，洽于民心，茲用不犯于有司。」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帝曰：「俾予從欲以治，四方風動，惟乃之休。」</a:t>
            </a:r>
          </a:p>
        </p:txBody>
      </p:sp>
    </p:spTree>
    <p:extLst>
      <p:ext uri="{BB962C8B-B14F-4D97-AF65-F5344CB8AC3E}">
        <p14:creationId xmlns:p14="http://schemas.microsoft.com/office/powerpoint/2010/main" val="3527408251"/>
      </p:ext>
    </p:extLst>
  </p:cSld>
  <p:clrMapOvr>
    <a:masterClrMapping/>
  </p:clrMapOvr>
</p:sld>
</file>

<file path=ppt/slides/slide2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帝曰：「來，禹！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降水儆予，成允成功，惟汝賢。克勤于邦，克儉于家，不自滿假，惟汝賢。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汝惟不矜，天下莫與汝爭能。汝惟不伐，天下莫與汝爭功。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予懋乃德，嘉乃丕績，天之歷數在汝躬，汝終陟元后。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人心惟危，道心惟微，惟精惟一，允執厥中。無稽之言勿聽，弗詢之謀勿庸。可愛非君？可畏非民？眾非元后，何戴？后非眾，罔與守邦？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欽哉！慎乃有位，敬修其可願，四海困窮，天祿永終。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惟口出好興戎，朕言不再。」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禹曰：「枚卜功臣，惟吉之從。」</a:t>
            </a:r>
          </a:p>
        </p:txBody>
      </p:sp>
    </p:spTree>
    <p:extLst>
      <p:ext uri="{BB962C8B-B14F-4D97-AF65-F5344CB8AC3E}">
        <p14:creationId xmlns:p14="http://schemas.microsoft.com/office/powerpoint/2010/main" val="3309577362"/>
      </p:ext>
    </p:extLst>
  </p:cSld>
  <p:clrMapOvr>
    <a:masterClrMapping/>
  </p:clrMapOvr>
</p:sld>
</file>

<file path=ppt/slides/slide2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帝曰：「禹！官占惟先蔽志，昆命于元龜。朕志先定，詢謀僉同，鬼神其依，龜筮協從，卜不習吉。」禹拜稽首，固辭。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帝曰：「毋！惟汝諧。」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正月朔旦，受命于神宗，率百官若帝之初。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帝曰：「咨，禹！惟時有苗弗率，汝徂征。」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禹乃會群后，誓于師曰；「濟濟有眾，咸聽朕命。蠢茲有苗，昏迷不恭，侮慢自賢，反道敗德，君子在野，小人在位，民棄不保，天降之咎，肆予以爾眾士，奉辭伐罪。爾尚一乃心力，其克有勳。」</a:t>
            </a:r>
          </a:p>
        </p:txBody>
      </p:sp>
    </p:spTree>
    <p:extLst>
      <p:ext uri="{BB962C8B-B14F-4D97-AF65-F5344CB8AC3E}">
        <p14:creationId xmlns:p14="http://schemas.microsoft.com/office/powerpoint/2010/main" val="2410142175"/>
      </p:ext>
    </p:extLst>
  </p:cSld>
  <p:clrMapOvr>
    <a:masterClrMapping/>
  </p:clrMapOvr>
</p:sld>
</file>

<file path=ppt/slides/slide2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大禹謨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三旬，苗民逆命。益贊于禹曰：「惟德動天，無遠弗屆。滿招損，謙受益，時乃天道。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帝初于歷山，往于田，日號泣于旻天，于父母，負罪引慝。祗載見瞽瞍，夔夔齋慄，瞽亦允若。至諴感神，矧茲有苗。」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禹拜昌言曰：「俞！」班師振旅。帝乃誕敷文德，舞干羽于兩階，七旬有苗格。</a:t>
            </a:r>
          </a:p>
        </p:txBody>
      </p:sp>
    </p:spTree>
    <p:extLst>
      <p:ext uri="{BB962C8B-B14F-4D97-AF65-F5344CB8AC3E}">
        <p14:creationId xmlns:p14="http://schemas.microsoft.com/office/powerpoint/2010/main" val="3264566090"/>
      </p:ext>
    </p:extLst>
  </p:cSld>
  <p:clrMapOvr>
    <a:masterClrMapping/>
  </p:clrMapOvr>
</p:sld>
</file>

<file path=ppt/slides/slide2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五子之歌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云：「太康失邦，昆弟五人須於洛汭，作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五子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之歌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夏本紀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亦引此文。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按：洛汭，指洛水入古黃河處，在今河南鞏縣境，太康昆弟五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人，名字已不詳。</a:t>
            </a:r>
          </a:p>
        </p:txBody>
      </p:sp>
    </p:spTree>
    <p:extLst>
      <p:ext uri="{BB962C8B-B14F-4D97-AF65-F5344CB8AC3E}">
        <p14:creationId xmlns:p14="http://schemas.microsoft.com/office/powerpoint/2010/main" val="2284485207"/>
      </p:ext>
    </p:extLst>
  </p:cSld>
  <p:clrMapOvr>
    <a:masterClrMapping/>
  </p:clrMapOvr>
</p:sld>
</file>

<file path=ppt/slides/slide2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五子之歌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二、此篇之作，端緣夏啟之子太康耽於畋獵，荒廢政事，人民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不堪忍受。有窮國后羿爰率百姓於黃河北岸抵禦太康返國，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遂使太康失帝位。太康往洛南打獵時，其昆弟五人偕母同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行；太康被阻後，昆弟五人於洛水之北枯後百餘日，終不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見人影，乃作五首歌予以指責。實則僅前兩首陳述大禹之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告誡，後三首係恨亡國都、絕宗祀，以及追悔不及之感歎！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三、今文無，古文有；見於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虞夏書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270427269"/>
      </p:ext>
    </p:extLst>
  </p:cSld>
  <p:clrMapOvr>
    <a:masterClrMapping/>
  </p:clrMapOvr>
</p:sld>
</file>

<file path=ppt/slides/slide2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五子之歌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太康尸位，以逸豫滅厥德，黎民咸貳，乃盤遊無度，畋于有洛之表，十旬弗反。有窮后羿因民弗忍，距于河，厥弟五人御其母以從，徯于洛之汭。五子咸怨，述大禹之戒以作歌。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其一曰：「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皇祖有訓，民可近，不可下，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民惟邦本，本固邦寧。予視天下愚夫愚婦一能勝予，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一人三失，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怨豈在明，不見是圖。予臨兆民，懍乎若朽索之馭六馬，為人上者，柰何不敬？」</a:t>
            </a:r>
          </a:p>
        </p:txBody>
      </p:sp>
    </p:spTree>
    <p:extLst>
      <p:ext uri="{BB962C8B-B14F-4D97-AF65-F5344CB8AC3E}">
        <p14:creationId xmlns:p14="http://schemas.microsoft.com/office/powerpoint/2010/main" val="4219178739"/>
      </p:ext>
    </p:extLst>
  </p:cSld>
  <p:clrMapOvr>
    <a:masterClrMapping/>
  </p:clrMapOvr>
</p:sld>
</file>

<file path=ppt/slides/slide2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五子之歌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其二曰：「訓有之，內作色荒，外作禽荒。甘酒嗜音，峻宇彫牆。有一于此，未或不亡。」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其三曰：「惟彼陶唐，有此冀方。今失厥道，亂其紀綱，乃厎滅亡。」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其四曰：「明明我祖，萬邦之君。有典有則，貽厥子孫。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關石和鈞，王府則有。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荒墜厥緒，覆宗絕祀！」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其五曰：「嗚呼曷歸？予懷之悲。萬姓仇予，予將疇依？鬱陶乎予心，顏厚有忸怩。弗慎厥德，雖悔可追？」</a:t>
            </a:r>
          </a:p>
        </p:txBody>
      </p:sp>
    </p:spTree>
    <p:extLst>
      <p:ext uri="{BB962C8B-B14F-4D97-AF65-F5344CB8AC3E}">
        <p14:creationId xmlns:p14="http://schemas.microsoft.com/office/powerpoint/2010/main" val="1085209360"/>
      </p:ext>
    </p:extLst>
  </p:cSld>
  <p:clrMapOvr>
    <a:masterClrMapping/>
  </p:clrMapOvr>
</p:sld>
</file>

<file path=ppt/slides/slide2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伊訓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成湯既沒，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太甲元年，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伊尹作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伊訓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徂后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。」此中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徂后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已亡佚。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二、成湯既沒，是否由太甲直接繼位，素有異說。一般依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殷本紀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所載為準：「湯崩，太子太丁未立而卒，於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是乃立太丁之弟外丙，是為帝外丙。帝外丙即位三年，崩，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立外丙之弟中壬，是為帝中壬。帝中壬即位四年，崩，伊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尹乃立太丁之子太甲；太甲，成湯嫡長孫也，是為帝太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甲。」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偽孔傳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尚書正義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則主張太甲直繼湯後。</a:t>
            </a:r>
          </a:p>
        </p:txBody>
      </p:sp>
    </p:spTree>
    <p:extLst>
      <p:ext uri="{BB962C8B-B14F-4D97-AF65-F5344CB8AC3E}">
        <p14:creationId xmlns:p14="http://schemas.microsoft.com/office/powerpoint/2010/main" val="1514557474"/>
      </p:ext>
    </p:extLst>
  </p:cSld>
  <p:clrMapOvr>
    <a:masterClrMapping/>
  </p:clrMapOvr>
</p:sld>
</file>

<file path=ppt/slides/slide2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伊訓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三、太甲繼位帝位後，伊尹作三篇訓辭以教導太甲，今僅存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伊訓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。此訓旨在叮嚀太甲務必汲取夏桀滅亡之教訓，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加強德政，積極從諫，勿以善小而不為。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四、今文無，古文有；見於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731141955"/>
      </p:ext>
    </p:extLst>
  </p:cSld>
  <p:clrMapOvr>
    <a:masterClrMapping/>
  </p:clrMapOvr>
</p:sld>
</file>

<file path=ppt/slides/slide2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伊訓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惟元祀十有二月乙丑，伊尹祠于先王。奉嗣王祗見厥祖，侯、甸群后咸在，百官總己以聽冢宰。伊尹乃明言烈祖之成德，以訓于王。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曰：「嗚呼！古有夏先后，方懋厥德，罔有天災。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山川鬼神，亦莫不寧，暨鳥獸魚鱉咸若。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于其子孫弗率，皇天降災，假手于我，有命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造攻自鳴條。 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朕哉自亳。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惟我商王，布昭聖武，代虐以寬，兆民允懷。今王嗣厥德，罔不在初，立愛惟親，立敬惟長，始于家邦，終于四海。</a:t>
            </a:r>
          </a:p>
        </p:txBody>
      </p:sp>
    </p:spTree>
    <p:extLst>
      <p:ext uri="{BB962C8B-B14F-4D97-AF65-F5344CB8AC3E}">
        <p14:creationId xmlns:p14="http://schemas.microsoft.com/office/powerpoint/2010/main" val="3856411816"/>
      </p:ext>
    </p:extLst>
  </p:cSld>
  <p:clrMapOvr>
    <a:masterClrMapping/>
  </p:clrMapOvr>
</p:sld>
</file>

<file path=ppt/slides/slide2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伊訓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嗚呼！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先王肇修人紀，從諫弗咈，先民時若。居上克明，為下克忠，與人不求備，檢身若不及，以至于有萬邦，茲惟艱哉！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（先后）敷求哲人，俾輔于爾後嗣，制官刑，儆于有位。曰：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敢有恆舞于宮，酣歌于室，時謂巫風，敢有殉于貨色，恆于游畋，時謂淫風。敢有侮聖言，逆忠直，遠耆德，比頑童，時謂亂風。惟茲三風十愆，卿士有一于身，家必喪；邦君有一于身，國必亡。臣下不匡，其刑墨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具訓于蒙士。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4109972"/>
      </p:ext>
    </p:extLst>
  </p:cSld>
  <p:clrMapOvr>
    <a:masterClrMapping/>
  </p:clrMapOvr>
</p:sld>
</file>

<file path=ppt/slides/slide2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伊訓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嗚呼！嗣王祗厥身，念哉！聖謨洋洋，嘉言孔彰。惟上帝不常，作善降之百祥，作不善降之百殃。爾惟德罔小，萬邦惟慶；爾惟不德罔大，墜厥宗。」</a:t>
            </a:r>
          </a:p>
          <a:p>
            <a:pPr marL="0" indent="0">
              <a:lnSpc>
                <a:spcPts val="4500"/>
              </a:lnSpc>
              <a:spcBef>
                <a:spcPts val="600"/>
              </a:spcBef>
              <a:buNone/>
            </a:pPr>
            <a:endParaRPr lang="zh-TW" altLang="en-US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8128095"/>
      </p:ext>
    </p:extLst>
  </p:cSld>
  <p:clrMapOvr>
    <a:masterClrMapping/>
  </p:clrMapOvr>
</p:sld>
</file>

<file path=ppt/slides/slide2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說命（上）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云：「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高宗夢得說，使百工營求諸野，得諸傅巖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三篇。」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殷本紀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有更詳細之記載：「帝武丁即位，思復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興殷，而未得其佐。三年不言，政事決定於冢宰，以觀國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風。武丁夜夢得聖人，名曰說。以夢所見視群臣百吏，皆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非也。于是乃使百工營求之野，得說於傅險中。是時說為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胥靡，築于傅險。見武丁，武丁曰是也。得而與之語，果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聖人，舉以為相，殷國大治。故遂以傅險姓之，號曰傅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說。」</a:t>
            </a:r>
          </a:p>
        </p:txBody>
      </p:sp>
    </p:spTree>
    <p:extLst>
      <p:ext uri="{BB962C8B-B14F-4D97-AF65-F5344CB8AC3E}">
        <p14:creationId xmlns:p14="http://schemas.microsoft.com/office/powerpoint/2010/main" val="687165275"/>
      </p:ext>
    </p:extLst>
  </p:cSld>
  <p:clrMapOvr>
    <a:masterClrMapping/>
  </p:clrMapOvr>
</p:sld>
</file>

<file path=ppt/slides/slide2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說命（上）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分上、中、下三篇：上篇記敘高宗得傅說之經過，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以及任命傅說為相之命辭；中篇記傅說為相，向高宗進言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之內容；下篇記傅說論學。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四、今文無，古文有；見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商書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2458694768"/>
      </p:ext>
    </p:extLst>
  </p:cSld>
  <p:clrMapOvr>
    <a:masterClrMapping/>
  </p:clrMapOvr>
</p:sld>
</file>

<file path=ppt/slides/slide2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說命（上）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王宅憂，亮陰三祀。既免喪，其惟弗言，群臣咸諫于王曰：「嗚呼！知之曰明哲，明哲實作則。天子惟君萬邦，百官承式，王言惟作命，不言臣下罔攸稟令。」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王庸作書以誥曰：「以台正于四方，惟恐德弗類，茲故弗言。恭默思道，夢帝賚予良弼，其代予言。」乃審厥象，俾以形旁求于天下。說築傅巖之野，惟肖。爰立作相。王置諸其左右。</a:t>
            </a:r>
          </a:p>
        </p:txBody>
      </p:sp>
    </p:spTree>
    <p:extLst>
      <p:ext uri="{BB962C8B-B14F-4D97-AF65-F5344CB8AC3E}">
        <p14:creationId xmlns:p14="http://schemas.microsoft.com/office/powerpoint/2010/main" val="3740975063"/>
      </p:ext>
    </p:extLst>
  </p:cSld>
  <p:clrMapOvr>
    <a:masterClrMapping/>
  </p:clrMapOvr>
</p:sld>
</file>

<file path=ppt/slides/slide2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說命（上）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命之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曰：「朝夕納誨，以輔台德。若金，用汝作礪；若濟巨川，用汝作舟楫；若歲大旱，用汝作霖雨。啟乃心，沃朕心，若藥弗瞑眩，厥疾弗瘳；若跣弗視地，厥足用傷。惟暨乃僚，罔不同心，以匡乃辟。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俾率先王，迪我高后，以康兆民。嗚呼！欽予時命，其惟有終。」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說復于王曰：「惟木從繩則正，后從諫則聖。后克聖，臣不命其承，疇敢不祗若王之休命？」</a:t>
            </a:r>
          </a:p>
        </p:txBody>
      </p:sp>
    </p:spTree>
    <p:extLst>
      <p:ext uri="{BB962C8B-B14F-4D97-AF65-F5344CB8AC3E}">
        <p14:creationId xmlns:p14="http://schemas.microsoft.com/office/powerpoint/2010/main" val="425569770"/>
      </p:ext>
    </p:extLst>
  </p:cSld>
  <p:clrMapOvr>
    <a:masterClrMapping/>
  </p:clrMapOvr>
</p:sld>
</file>

<file path=ppt/slides/slide2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說命（中）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惟說命總百官，乃進于王曰：「嗚呼！明王奉若天道，建邦設都，樹后王君公，承以大夫師長，不惟逸豫，惟以亂民。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惟天聰明，惟聖時憲，惟臣欽若，惟民從乂。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惟口起羞，惟甲冑起戎，惟衣裳在笥，惟干戈省厥躬。王惟戒茲，允茲克明，乃罔不休。惟治亂在庶官。官不及私昵，惟其能；爵罔及惡德，惟其賢。慮善以動，動惟厥時。有其善，喪厥善；矜其能，喪厥功。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惟事事，乃其有備，有備無患。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無啟寵納侮，無恥過作非。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惟厥攸居，政事惟醇。黷予祭祀，時謂弗欽。禮煩則亂，事神則難。」</a:t>
            </a:r>
          </a:p>
        </p:txBody>
      </p:sp>
    </p:spTree>
    <p:extLst>
      <p:ext uri="{BB962C8B-B14F-4D97-AF65-F5344CB8AC3E}">
        <p14:creationId xmlns:p14="http://schemas.microsoft.com/office/powerpoint/2010/main" val="625992797"/>
      </p:ext>
    </p:extLst>
  </p:cSld>
  <p:clrMapOvr>
    <a:masterClrMapping/>
  </p:clrMapOvr>
</p:sld>
</file>

<file path=ppt/slides/slide2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說命（中）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王曰：「旨哉！說。乃言惟服。乃不良于言，予罔聞于行。」說拜稽首曰：「非知之艱，行之惟艱。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王忱不艱，允協于先王成德，惟說不言有厥咎。」</a:t>
            </a:r>
          </a:p>
        </p:txBody>
      </p:sp>
    </p:spTree>
    <p:extLst>
      <p:ext uri="{BB962C8B-B14F-4D97-AF65-F5344CB8AC3E}">
        <p14:creationId xmlns:p14="http://schemas.microsoft.com/office/powerpoint/2010/main" val="986487701"/>
      </p:ext>
    </p:extLst>
  </p:cSld>
  <p:clrMapOvr>
    <a:masterClrMapping/>
  </p:clrMapOvr>
</p:sld>
</file>

<file path=ppt/slides/slide2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說命（下）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王曰：「來！汝說。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台小子舊學于甘盤，既乃遯于荒野，入宅于河。自河徂亳，暨厥終罔顯。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爾惟訓于朕志，若作酒醴，爾惟麴蘖；若作和羹，爾惟鹽梅。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爾交修予，罔予棄，予惟克邁乃訓。」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說曰：「王，人求多聞，時惟建事，學于古訓乃有獲。事不師古，以克永世，匪說攸聞。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惟學，遜志務時敏，厥修乃來。允懷于茲，道積于厥躬。惟斆學半，念終始典于學，厥德脩罔覺。監于先王成憲，其永無愆。惟說式克欽承，旁招俊乂，列于庶位。」</a:t>
            </a:r>
          </a:p>
        </p:txBody>
      </p:sp>
    </p:spTree>
    <p:extLst>
      <p:ext uri="{BB962C8B-B14F-4D97-AF65-F5344CB8AC3E}">
        <p14:creationId xmlns:p14="http://schemas.microsoft.com/office/powerpoint/2010/main" val="3666313798"/>
      </p:ext>
    </p:extLst>
  </p:cSld>
  <p:clrMapOvr>
    <a:masterClrMapping/>
  </p:clrMapOvr>
</p:sld>
</file>

<file path=ppt/slides/slide2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說命（下）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王曰：「嗚呼！說，四海之內，咸仰朕德，時乃風。股肱惟人，良臣惟聖。昔先正保衡作我先王，乃曰：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予弗克俾厥后惟堯舜，其心愧恥，若撻于市。</a:t>
            </a:r>
            <a:r>
              <a:rPr lang="en-US" altLang="zh-TW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』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一夫不獲，則曰時予之辜。佑我烈祖，格于皇天。爾尚明保予，罔俾阿衡專美有商。惟后非賢不乂，惟賢非后不食。其爾克紹乃辟于先王，永綏民。」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說拜稽首曰：「敢對揚天子之休命。」</a:t>
            </a:r>
          </a:p>
        </p:txBody>
      </p:sp>
    </p:spTree>
    <p:extLst>
      <p:ext uri="{BB962C8B-B14F-4D97-AF65-F5344CB8AC3E}">
        <p14:creationId xmlns:p14="http://schemas.microsoft.com/office/powerpoint/2010/main" val="4092254071"/>
      </p:ext>
    </p:extLst>
  </p:cSld>
  <p:clrMapOvr>
    <a:masterClrMapping/>
  </p:clrMapOvr>
</p:sld>
</file>

<file path=ppt/slides/slide2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一、武，指周武王滅商之武功。成，成就。武成，即周武王成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就滅商建周之功業。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周本紀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載武王滅殷後：「命召公釋箕子之囚；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命畢公釋百姓之囚，表商容之閭；命南宮括散鹿臺之財，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發鉅橋之粟，以振貧弱萌隸；命南宮括、史佚展九鼎保玉；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命閎夭封比干之墓；命宗祝饗禱於軍。乃罷兵西歸，行狩、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記政事，作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</a:t>
            </a:r>
          </a:p>
        </p:txBody>
      </p:sp>
    </p:spTree>
    <p:extLst>
      <p:ext uri="{BB962C8B-B14F-4D97-AF65-F5344CB8AC3E}">
        <p14:creationId xmlns:p14="http://schemas.microsoft.com/office/powerpoint/2010/main" val="2939049882"/>
      </p:ext>
    </p:extLst>
  </p:cSld>
  <p:clrMapOvr>
    <a:masterClrMapping/>
  </p:clrMapOvr>
</p:sld>
</file>

<file path=ppt/slides/slide2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：「武王伐殷。往伐歸獸，識其政事，作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四、自兩段記載，知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係作於武王滅商返鎬途中。約亡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於東漢光武年間，今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周本紀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漢書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律曆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志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，即存有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武成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八十餘字之佚文。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五、今古無，古文有；見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周書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76374186"/>
      </p:ext>
    </p:extLst>
  </p:cSld>
  <p:clrMapOvr>
    <a:masterClrMapping/>
  </p:clrMapOvr>
</p:sld>
</file>

<file path=ppt/slides/slide2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惟一月壬辰，旁死魄。越翼日，癸巳，王朝步自周，于征伐商。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厥四月，哉生明，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王來自商，至于豐。乃偃武修文，歸馬于華山之陽，放牛于桃林之野，示天下弗服。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丁未，祀于周廟，邦甸、侯、衛，駿奔走，執豆、籩。越三日，庚戌，柴、望，大告武成。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既生魄，庶邦冢君暨百工，受命于周。</a:t>
            </a:r>
          </a:p>
        </p:txBody>
      </p:sp>
    </p:spTree>
    <p:extLst>
      <p:ext uri="{BB962C8B-B14F-4D97-AF65-F5344CB8AC3E}">
        <p14:creationId xmlns:p14="http://schemas.microsoft.com/office/powerpoint/2010/main" val="1030790928"/>
      </p:ext>
    </p:extLst>
  </p:cSld>
  <p:clrMapOvr>
    <a:masterClrMapping/>
  </p:clrMapOvr>
</p:sld>
</file>

<file path=ppt/slides/slide2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王若曰：「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嗚呼，群后！惟先王建邦啟土，公劉克篤前烈，至于大王肇基王跡，王季其勤王家。我文考文王克成厥勳，誕膺天命，以撫方夏。大邦畏其力，小邦懷其德。惟九年，大統未集，予小子其承厥志。厎商之罪，告于皇天、后土、所過名山、大川，曰：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『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惟有道曾孫周王發，將有大正于商。今商王受無道，暴殄天物，害虐烝民，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為天下逋逃主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，萃淵藪。予小子既獲仁人，敢祗承上帝，以遏亂略。華夏蠻貊，罔不率俾。恭天成命，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肆予東征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，綏厥士女。惟其士女，篚厥玄黃，昭我周王。天休震動，用附我大邑周。惟爾有神，尚克相予以濟兆民，無作神羞！」</a:t>
            </a:r>
          </a:p>
        </p:txBody>
      </p:sp>
    </p:spTree>
    <p:extLst>
      <p:ext uri="{BB962C8B-B14F-4D97-AF65-F5344CB8AC3E}">
        <p14:creationId xmlns:p14="http://schemas.microsoft.com/office/powerpoint/2010/main" val="4040335763"/>
      </p:ext>
    </p:extLst>
  </p:cSld>
  <p:clrMapOvr>
    <a:masterClrMapping/>
  </p:clrMapOvr>
</p:sld>
</file>

<file path=ppt/slides/slide2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武成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既戊午，師逾孟津。癸亥，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陳于商郊，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俟天休命。甲子昧爽，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受率其旅若林，會于牧野。罔有敵于我師，前徒倒戈，攻于後以北，血流漂杵。一戎衣，天下大定。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乃反商政，政由舊。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釋箕子囚，封比干墓，式商容閭。散鹿臺之財，發鉅橋之粟，大賚于四海，而萬姓悅服。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列爵惟五，分土惟三。建官惟賢，位事惟能。重民五教，惟食、喪、祭。惇信明義，崇德報功。垂拱而天下治。</a:t>
            </a:r>
          </a:p>
        </p:txBody>
      </p:sp>
    </p:spTree>
    <p:extLst>
      <p:ext uri="{BB962C8B-B14F-4D97-AF65-F5344CB8AC3E}">
        <p14:creationId xmlns:p14="http://schemas.microsoft.com/office/powerpoint/2010/main" val="2307011910"/>
      </p:ext>
    </p:extLst>
  </p:cSld>
  <p:clrMapOvr>
    <a:masterClrMapping/>
  </p:clrMapOvr>
</p:sld>
</file>

<file path=ppt/slides/slide2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一、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：「成王既黜殷命，滅淮夷，還歸在豐，作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二、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《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史記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  <a:cs typeface="Times New Roman" panose="02020603050405020304" pitchFamily="18" charset="0"/>
              </a:rPr>
              <a:t>‧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魯周公世家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》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載：「成王在豐，天下已安，周之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官政未次序，于是周公作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，官別其宜。」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三、司馬遷所稱之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，乃周公所作，早佚。本篇依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書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序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所言，係成王即位後宣布官制之誥命，故名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周官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　　本篇詳細闡明周代設官、分職、居官之大法。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四、今文無，古文有。</a:t>
            </a:r>
          </a:p>
        </p:txBody>
      </p:sp>
    </p:spTree>
    <p:extLst>
      <p:ext uri="{BB962C8B-B14F-4D97-AF65-F5344CB8AC3E}">
        <p14:creationId xmlns:p14="http://schemas.microsoft.com/office/powerpoint/2010/main" val="1300560580"/>
      </p:ext>
    </p:extLst>
  </p:cSld>
  <p:clrMapOvr>
    <a:masterClrMapping/>
  </p:clrMapOvr>
</p:sld>
</file>

<file path=ppt/slides/slide2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惟周王撫萬邦，巡侯、甸，四征弗庭，綏厥兆民。六服群辟，罔不承德。歸于宗周，董正治官。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王曰：「若昔大猷，制治于未亂，保邦于未危。」</a:t>
            </a:r>
            <a:endParaRPr lang="en-US" altLang="zh-TW" sz="3200" b="1" i="1" dirty="0">
              <a:solidFill>
                <a:srgbClr val="FF0000"/>
              </a:solidFill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曰：「唐虞稽古，建官惟百。內有百揆四嶽，外有州牧、侯伯。庶政惟和，萬國咸寧。夏商官倍，亦克用乂。明王立政，不惟其官，惟其人。今予小子，祗勤于德，夙夜不逮。仰惟前代時若，訓迪厥官。立太師、太傅、太保，茲惟三公。論道經邦，燮理陰陽。官不必備，惟其人。</a:t>
            </a:r>
          </a:p>
        </p:txBody>
      </p:sp>
    </p:spTree>
    <p:extLst>
      <p:ext uri="{BB962C8B-B14F-4D97-AF65-F5344CB8AC3E}">
        <p14:creationId xmlns:p14="http://schemas.microsoft.com/office/powerpoint/2010/main" val="1853606205"/>
      </p:ext>
    </p:extLst>
  </p:cSld>
  <p:clrMapOvr>
    <a:masterClrMapping/>
  </p:clrMapOvr>
</p:sld>
</file>

<file path=ppt/slides/slide2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今予小子，祗勤于德，夙夜不逮。仰惟前代時若，訓迪厥官。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立太師、太傅、太保，茲惟三公。論道經邦，燮理陰陽。官不必備，惟其人。少師、少傅、少保，曰三孤。貳公弘化，寅亮天地，弼予一人。冢宰掌邦治，統百官，均四海。司徒掌邦教，敷五典，擾兆民。宗伯掌邦禮，治神人，和上下。司馬掌邦政，統六師，平邦國。司寇掌邦禁，詰奸慝，刑暴亂。司空掌邦土，居四民，時地利。六卿分職，各率其屬，以倡九牧，阜成兆民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六年，五服一朝。又六年，王乃時巡，考制度于四嶽。諸侯各朝于方嶽，大明黜陟。」</a:t>
            </a:r>
          </a:p>
        </p:txBody>
      </p:sp>
    </p:spTree>
    <p:extLst>
      <p:ext uri="{BB962C8B-B14F-4D97-AF65-F5344CB8AC3E}">
        <p14:creationId xmlns:p14="http://schemas.microsoft.com/office/powerpoint/2010/main" val="2433169815"/>
      </p:ext>
    </p:extLst>
  </p:cSld>
  <p:clrMapOvr>
    <a:masterClrMapping/>
  </p:clrMapOvr>
</p:sld>
</file>

<file path=ppt/slides/slide2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王曰：「嗚呼！凡我有官君子，欽乃攸司，慎乃出令，令出惟行，弗惟反。以公滅私，民其允懷。學古入官，議事以制，政乃不迷。其爾典常作之師，無以利口亂厥官。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蓄疑敗謀，怠忽荒政，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不學牆面，蒞事惟煩。戒爾卿士，功崇惟志，業廣惟勤，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惟克果斷，乃罔後艱。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位不期驕，祿不期侈。恭儉惟德，無載爾偽。作德，心逸日休；作偽，心勞日拙。居寵思危，罔不惟畏，弗畏入畏。推賢讓能，庶官乃和，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不和政龐。</a:t>
            </a: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舉能其官，惟爾之能。稱匪其人，惟爾不任。」</a:t>
            </a:r>
          </a:p>
        </p:txBody>
      </p:sp>
    </p:spTree>
    <p:extLst>
      <p:ext uri="{BB962C8B-B14F-4D97-AF65-F5344CB8AC3E}">
        <p14:creationId xmlns:p14="http://schemas.microsoft.com/office/powerpoint/2010/main" val="1954769976"/>
      </p:ext>
    </p:extLst>
  </p:cSld>
  <p:clrMapOvr>
    <a:masterClrMapping/>
  </p:clrMapOvr>
</p:sld>
</file>

<file path=ppt/slides/slide2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A6F687E2-8015-41F0-BABC-998216AA20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49715"/>
            <a:ext cx="12192000" cy="1197345"/>
          </a:xfrm>
        </p:spPr>
        <p:txBody>
          <a:bodyPr/>
          <a:lstStyle/>
          <a:p>
            <a:pPr algn="ctr"/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dirty="0">
                <a:latin typeface="標楷體" panose="03000509000000000000" pitchFamily="65" charset="-120"/>
                <a:ea typeface="標楷體" panose="03000509000000000000" pitchFamily="65" charset="-120"/>
              </a:rPr>
              <a:t>周官</a:t>
            </a:r>
            <a:r>
              <a:rPr lang="en-US" altLang="zh-TW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</a:p>
        </p:txBody>
      </p:sp>
      <p:sp>
        <p:nvSpPr>
          <p:cNvPr id="3" name="內容版面配置區 2">
            <a:extLst>
              <a:ext uri="{FF2B5EF4-FFF2-40B4-BE49-F238E27FC236}">
                <a16:creationId xmlns:a16="http://schemas.microsoft.com/office/drawing/2014/main" id="{42CDB89F-DC64-4EA9-AA8F-3C2FBF61A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358" y="1332761"/>
            <a:ext cx="11288697" cy="5161224"/>
          </a:xfrm>
        </p:spPr>
        <p:txBody>
          <a:bodyPr numCol="1">
            <a:noAutofit/>
          </a:bodyPr>
          <a:lstStyle/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endParaRPr lang="en-US" altLang="zh-TW" sz="3200" dirty="0">
              <a:latin typeface="Times New Roman" panose="02020603050405020304" pitchFamily="18" charset="0"/>
              <a:ea typeface="標楷體" panose="03000509000000000000" pitchFamily="65" charset="-120"/>
              <a:cs typeface="Times New Roman" panose="02020603050405020304" pitchFamily="18" charset="0"/>
            </a:endParaRP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b="1" i="1" dirty="0">
                <a:solidFill>
                  <a:srgbClr val="FF0000"/>
                </a:solidFill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王曰：「嗚呼！三事暨大夫，敬爾有官，亂爾有政，以佑乃辟。永康兆民，萬邦惟無斁。 」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成王既伐東夷，肅慎來賀。王俾榮伯作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賄肅慎之命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  <a:p>
            <a:pPr marL="0" indent="0">
              <a:lnSpc>
                <a:spcPts val="4200"/>
              </a:lnSpc>
              <a:spcBef>
                <a:spcPts val="600"/>
              </a:spcBef>
              <a:buNone/>
            </a:pP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周公在豐，將沒，欲葬成周。公薨，成王葬于畢，告周公，作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〈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亳姑</a:t>
            </a:r>
            <a:r>
              <a:rPr lang="en-US" altLang="zh-TW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〉</a:t>
            </a:r>
            <a:r>
              <a:rPr lang="zh-TW" altLang="en-US" sz="3200" dirty="0">
                <a:latin typeface="Times New Roman" panose="02020603050405020304" pitchFamily="18" charset="0"/>
                <a:ea typeface="標楷體" panose="03000509000000000000" pitchFamily="65" charset="-120"/>
                <a:cs typeface="Times New Roman" panose="02020603050405020304" pitchFamily="18" charset="0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75656965"/>
      </p:ext>
    </p:extLst>
  </p:cSld>
  <p:clrMapOvr>
    <a:masterClrMapping/>
  </p:clrMapOvr>
</p:sld>
</file>

<file path=ppt/slides/slide2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>
            <a:extLst>
              <a:ext uri="{FF2B5EF4-FFF2-40B4-BE49-F238E27FC236}">
                <a16:creationId xmlns:a16="http://schemas.microsoft.com/office/drawing/2014/main" id="{5D9622FF-FA1A-4875-8E82-83EBC264C2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TW" altLang="en-US">
                <a:latin typeface="標楷體" panose="03000509000000000000" pitchFamily="65" charset="-120"/>
                <a:ea typeface="標楷體" panose="03000509000000000000" pitchFamily="65" charset="-120"/>
              </a:rPr>
              <a:t>謝謝聆聽</a:t>
            </a: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副標題 2">
            <a:extLst>
              <a:ext uri="{FF2B5EF4-FFF2-40B4-BE49-F238E27FC236}">
                <a16:creationId xmlns:a16="http://schemas.microsoft.com/office/drawing/2014/main" id="{9B79405C-F461-433F-BB71-6E67FD07CA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091300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件" ma:contentTypeID="0x0101006A453CF9BBC06C4798B066C4E860B459" ma:contentTypeVersion="0" ma:contentTypeDescription="建立新的文件。" ma:contentTypeScope="" ma:versionID="b850524796ed5bb8d705232dd33f1966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7d3088048c747e34bffec1c36a46cc8a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內容類型"/>
        <xsd:element ref="dc:title" minOccurs="0" maxOccurs="1" ma:index="4" ma:displayName="標題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3BC075-2B36-4536-A6F7-DB2D1CA20FD6}"/>
</file>

<file path=customXml/itemProps2.xml><?xml version="1.0" encoding="utf-8"?>
<ds:datastoreItem xmlns:ds="http://schemas.openxmlformats.org/officeDocument/2006/customXml" ds:itemID="{D40690A4-54EE-4398-B8CD-BEC9651EE829}"/>
</file>

<file path=customXml/itemProps3.xml><?xml version="1.0" encoding="utf-8"?>
<ds:datastoreItem xmlns:ds="http://schemas.openxmlformats.org/officeDocument/2006/customXml" ds:itemID="{53813A4B-EBC1-4A8A-A68B-FF99B1430132}"/>
</file>

<file path=docProps/app.xml><?xml version="1.0" encoding="utf-8"?>
<Properties xmlns="http://schemas.openxmlformats.org/officeDocument/2006/extended-properties" xmlns:vt="http://schemas.openxmlformats.org/officeDocument/2006/docPropsVTypes">
  <TotalTime>1008</TotalTime>
  <Words>34899</Words>
  <Application>Microsoft Office PowerPoint</Application>
  <PresentationFormat>寬螢幕</PresentationFormat>
  <Paragraphs>1721</Paragraphs>
  <Slides>296</Slides>
  <Notes>0</Notes>
  <HiddenSlides>0</HiddenSlides>
  <MMClips>0</MMClips>
  <ScaleCrop>false</ScaleCrop>
  <HeadingPairs>
    <vt:vector size="6" baseType="variant">
      <vt:variant>
        <vt:lpstr>使用字型</vt:lpstr>
      </vt:variant>
      <vt:variant>
        <vt:i4>5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296</vt:i4>
      </vt:variant>
    </vt:vector>
  </HeadingPairs>
  <TitlesOfParts>
    <vt:vector size="302" baseType="lpstr">
      <vt:lpstr>標楷體</vt:lpstr>
      <vt:lpstr>Arial</vt:lpstr>
      <vt:lpstr>Calibri</vt:lpstr>
      <vt:lpstr>Calibri Light</vt:lpstr>
      <vt:lpstr>Times New Roman</vt:lpstr>
      <vt:lpstr>Office 佈景主題</vt:lpstr>
      <vt:lpstr>群書治要詩經、尚書選</vt:lpstr>
      <vt:lpstr>群書治要序</vt:lpstr>
      <vt:lpstr>群書治要序</vt:lpstr>
      <vt:lpstr>群書治要序</vt:lpstr>
      <vt:lpstr>群書治要序</vt:lpstr>
      <vt:lpstr>群書治要序</vt:lpstr>
      <vt:lpstr>群書治要序</vt:lpstr>
      <vt:lpstr>群書治要序</vt:lpstr>
      <vt:lpstr>群書治要序</vt:lpstr>
      <vt:lpstr>群書治要‧詩經選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《詩經》概說</vt:lpstr>
      <vt:lpstr>附錄一《群書治要‧詩經選》篇目一覽表</vt:lpstr>
      <vt:lpstr>附錄一《群書治要‧詩經選》篇目一覽表</vt:lpstr>
      <vt:lpstr>附錄二參考教材</vt:lpstr>
      <vt:lpstr>詩大序</vt:lpstr>
      <vt:lpstr>詩大序</vt:lpstr>
      <vt:lpstr>詩大序</vt:lpstr>
      <vt:lpstr>開場</vt:lpstr>
      <vt:lpstr>開場</vt:lpstr>
      <vt:lpstr>開場</vt:lpstr>
      <vt:lpstr>開場</vt:lpstr>
      <vt:lpstr>開場</vt:lpstr>
      <vt:lpstr>開場</vt:lpstr>
      <vt:lpstr>開場</vt:lpstr>
      <vt:lpstr>開場</vt:lpstr>
      <vt:lpstr>國風‧周南‧關雎</vt:lpstr>
      <vt:lpstr>國風‧召南‧甘棠</vt:lpstr>
      <vt:lpstr>國風‧召南‧甘棠</vt:lpstr>
      <vt:lpstr>國風‧邶風‧柏舟</vt:lpstr>
      <vt:lpstr>國風‧邶風‧柏舟</vt:lpstr>
      <vt:lpstr>國風‧鄘風‧相鼠</vt:lpstr>
      <vt:lpstr>國風‧鄘風‧相鼠</vt:lpstr>
      <vt:lpstr>國風‧衛風‧淇奧</vt:lpstr>
      <vt:lpstr>國風‧衛風‧淇奧</vt:lpstr>
      <vt:lpstr>國風‧王風‧葛藟</vt:lpstr>
      <vt:lpstr>國風‧王風‧葛藟</vt:lpstr>
      <vt:lpstr>國風‧鄭風‧子衿</vt:lpstr>
      <vt:lpstr>國風‧鄭風‧子衿</vt:lpstr>
      <vt:lpstr>國風‧齊風‧雞鳴</vt:lpstr>
      <vt:lpstr>國風‧齊風‧雞鳴</vt:lpstr>
      <vt:lpstr>國風‧魏風‧碩鼠</vt:lpstr>
      <vt:lpstr>國風‧魏風‧碩鼠</vt:lpstr>
      <vt:lpstr>國風‧魏風‧碩鼠</vt:lpstr>
      <vt:lpstr>國風‧唐風‧杕杜</vt:lpstr>
      <vt:lpstr>國風‧唐風‧杕杜</vt:lpstr>
      <vt:lpstr>國風‧秦風‧渭陽</vt:lpstr>
      <vt:lpstr>國風‧秦風‧渭陽</vt:lpstr>
      <vt:lpstr>國風‧曹風‧蜉蝣</vt:lpstr>
      <vt:lpstr>國風‧曹風‧蜉蝣</vt:lpstr>
      <vt:lpstr>小雅‧鹿鳴</vt:lpstr>
      <vt:lpstr>小雅‧鹿鳴</vt:lpstr>
      <vt:lpstr>小雅‧常棣</vt:lpstr>
      <vt:lpstr>小雅‧常棣</vt:lpstr>
      <vt:lpstr>小雅‧常棣</vt:lpstr>
      <vt:lpstr>小雅‧伐木</vt:lpstr>
      <vt:lpstr>小雅‧伐木</vt:lpstr>
      <vt:lpstr>小雅‧伐木</vt:lpstr>
      <vt:lpstr>小雅‧六月</vt:lpstr>
      <vt:lpstr>小雅‧六月</vt:lpstr>
      <vt:lpstr>小雅‧六月</vt:lpstr>
      <vt:lpstr>小雅‧六月</vt:lpstr>
      <vt:lpstr>小雅‧節南山</vt:lpstr>
      <vt:lpstr>小雅‧節南山</vt:lpstr>
      <vt:lpstr>小雅‧節南山</vt:lpstr>
      <vt:lpstr>小雅‧節南山</vt:lpstr>
      <vt:lpstr>小雅‧正月</vt:lpstr>
      <vt:lpstr>小雅‧正月</vt:lpstr>
      <vt:lpstr>小雅‧正月</vt:lpstr>
      <vt:lpstr>小雅‧正月</vt:lpstr>
      <vt:lpstr>小雅‧正月</vt:lpstr>
      <vt:lpstr>小雅‧十月之交</vt:lpstr>
      <vt:lpstr>小雅‧十月之交</vt:lpstr>
      <vt:lpstr>小雅‧十月之交</vt:lpstr>
      <vt:lpstr>小雅‧十月之交</vt:lpstr>
      <vt:lpstr>小雅‧十月之交</vt:lpstr>
      <vt:lpstr>小雅‧十月之交</vt:lpstr>
      <vt:lpstr>小雅‧小弁</vt:lpstr>
      <vt:lpstr>小雅‧小弁</vt:lpstr>
      <vt:lpstr>小雅‧小弁</vt:lpstr>
      <vt:lpstr>小雅‧小弁</vt:lpstr>
      <vt:lpstr>小雅‧巧言</vt:lpstr>
      <vt:lpstr>小雅‧巧言</vt:lpstr>
      <vt:lpstr>小雅‧巧言</vt:lpstr>
      <vt:lpstr>小雅‧巧言</vt:lpstr>
      <vt:lpstr>小雅‧巷伯</vt:lpstr>
      <vt:lpstr>小雅‧巷伯</vt:lpstr>
      <vt:lpstr>小雅‧巷伯</vt:lpstr>
      <vt:lpstr>小雅‧蓼莪</vt:lpstr>
      <vt:lpstr>小雅‧北山</vt:lpstr>
      <vt:lpstr>小雅‧北山</vt:lpstr>
      <vt:lpstr>小雅‧北山</vt:lpstr>
      <vt:lpstr>小雅‧何草不黃</vt:lpstr>
      <vt:lpstr>小雅‧何草不黃</vt:lpstr>
      <vt:lpstr>大雅‧文王</vt:lpstr>
      <vt:lpstr>大雅‧文王</vt:lpstr>
      <vt:lpstr>大雅‧文王</vt:lpstr>
      <vt:lpstr>大雅‧文王</vt:lpstr>
      <vt:lpstr>大雅‧思齊</vt:lpstr>
      <vt:lpstr>大雅‧思齊</vt:lpstr>
      <vt:lpstr>大雅‧靈臺</vt:lpstr>
      <vt:lpstr>大雅‧靈臺</vt:lpstr>
      <vt:lpstr>大雅‧靈臺</vt:lpstr>
      <vt:lpstr>大雅‧民勞</vt:lpstr>
      <vt:lpstr>大雅‧民勞</vt:lpstr>
      <vt:lpstr>大雅‧民勞</vt:lpstr>
      <vt:lpstr>大雅‧民勞</vt:lpstr>
      <vt:lpstr>大雅‧板</vt:lpstr>
      <vt:lpstr>大雅‧板</vt:lpstr>
      <vt:lpstr>大雅‧板</vt:lpstr>
      <vt:lpstr>大雅‧板</vt:lpstr>
      <vt:lpstr>大雅‧蕩</vt:lpstr>
      <vt:lpstr>大雅‧蕩</vt:lpstr>
      <vt:lpstr>大雅‧蕩</vt:lpstr>
      <vt:lpstr>大雅‧蕩</vt:lpstr>
      <vt:lpstr>大雅‧抑</vt:lpstr>
      <vt:lpstr>大雅‧抑</vt:lpstr>
      <vt:lpstr>大雅‧抑</vt:lpstr>
      <vt:lpstr>大雅‧抑</vt:lpstr>
      <vt:lpstr>大雅‧抑</vt:lpstr>
      <vt:lpstr>大雅‧抑</vt:lpstr>
      <vt:lpstr>大雅‧抑</vt:lpstr>
      <vt:lpstr>大雅‧抑</vt:lpstr>
      <vt:lpstr>大雅‧烝民</vt:lpstr>
      <vt:lpstr>大雅‧烝民</vt:lpstr>
      <vt:lpstr>大雅‧烝民</vt:lpstr>
      <vt:lpstr>大雅‧烝民</vt:lpstr>
      <vt:lpstr>大雅‧瞻卬</vt:lpstr>
      <vt:lpstr>大雅‧瞻卬</vt:lpstr>
      <vt:lpstr>大雅‧瞻卬</vt:lpstr>
      <vt:lpstr>大雅‧瞻卬</vt:lpstr>
      <vt:lpstr>周頌‧清廟</vt:lpstr>
      <vt:lpstr>周頌‧清廟</vt:lpstr>
      <vt:lpstr>周頌‧有客</vt:lpstr>
      <vt:lpstr>周頌‧有客</vt:lpstr>
      <vt:lpstr>周頌‧敬之</vt:lpstr>
      <vt:lpstr>周頌‧敬之</vt:lpstr>
      <vt:lpstr>魯頌‧閟宮</vt:lpstr>
      <vt:lpstr>魯頌‧閟宮</vt:lpstr>
      <vt:lpstr>魯頌‧閟宮</vt:lpstr>
      <vt:lpstr>魯頌‧閟宮</vt:lpstr>
      <vt:lpstr>魯頌‧閟宮</vt:lpstr>
      <vt:lpstr>魯頌‧閟宮</vt:lpstr>
      <vt:lpstr>商頌‧長發</vt:lpstr>
      <vt:lpstr>商頌‧長發</vt:lpstr>
      <vt:lpstr>商頌‧長發</vt:lpstr>
      <vt:lpstr>商頌‧長發</vt:lpstr>
      <vt:lpstr>商頌‧殷武</vt:lpstr>
      <vt:lpstr>商頌‧殷武</vt:lpstr>
      <vt:lpstr>商頌‧殷武</vt:lpstr>
      <vt:lpstr>群書治要‧尚書選</vt:lpstr>
      <vt:lpstr>《尚書》導論</vt:lpstr>
      <vt:lpstr>前言、 國際化的《尚書》</vt:lpstr>
      <vt:lpstr>前言、 國際化的《尚書》</vt:lpstr>
      <vt:lpstr>前言、 國際化的《尚書》</vt:lpstr>
      <vt:lpstr>前言、 國際化的《尚書》</vt:lpstr>
      <vt:lpstr>前言、 國際化的《尚書》</vt:lpstr>
      <vt:lpstr>前言、 國際化的《尚書》</vt:lpstr>
      <vt:lpstr>前言、 國際化的《尚書》</vt:lpstr>
      <vt:lpstr>前言、 國際化的《尚書》</vt:lpstr>
      <vt:lpstr>一、釋名</vt:lpstr>
      <vt:lpstr>一、釋名</vt:lpstr>
      <vt:lpstr>一、釋名</vt:lpstr>
      <vt:lpstr>一、釋名</vt:lpstr>
      <vt:lpstr>二、版本</vt:lpstr>
      <vt:lpstr>二、版本</vt:lpstr>
      <vt:lpstr>二、版本</vt:lpstr>
      <vt:lpstr>二、版本</vt:lpstr>
      <vt:lpstr>二、版本</vt:lpstr>
      <vt:lpstr>二、版本</vt:lpstr>
      <vt:lpstr>二、版本</vt:lpstr>
      <vt:lpstr>三、今文《尚書》</vt:lpstr>
      <vt:lpstr>三、今文《尚書》</vt:lpstr>
      <vt:lpstr>三、今文《尚書》</vt:lpstr>
      <vt:lpstr>三、今文《尚書》</vt:lpstr>
      <vt:lpstr>三、今文《尚書》</vt:lpstr>
      <vt:lpstr>三、今文《尚書》</vt:lpstr>
      <vt:lpstr>三、今文《尚書》</vt:lpstr>
      <vt:lpstr>四、古文《尚書》</vt:lpstr>
      <vt:lpstr>四、古文《尚書》</vt:lpstr>
      <vt:lpstr>四、古文《尚書》</vt:lpstr>
      <vt:lpstr>四、古文《尚書》</vt:lpstr>
      <vt:lpstr>四、古文《尚書》</vt:lpstr>
      <vt:lpstr>四、古文《尚書》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五、《偽古文尚書》</vt:lpstr>
      <vt:lpstr>六、關於〈書序〉</vt:lpstr>
      <vt:lpstr>六、關於〈書序〉</vt:lpstr>
      <vt:lpstr>七、《尚書》之體式</vt:lpstr>
      <vt:lpstr>七、《尚書》之體式</vt:lpstr>
      <vt:lpstr>七、《尚書》之體式</vt:lpstr>
      <vt:lpstr>八、參考教材</vt:lpstr>
      <vt:lpstr>八、參考教材</vt:lpstr>
      <vt:lpstr>八、參考教材</vt:lpstr>
      <vt:lpstr>孔安國〈尚書序〉</vt:lpstr>
      <vt:lpstr>孔安國〈尚書序〉</vt:lpstr>
      <vt:lpstr>孔安國〈尚書序〉</vt:lpstr>
      <vt:lpstr>孔安國〈尚書序〉</vt:lpstr>
      <vt:lpstr>《今文尚書》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《堯典》</vt:lpstr>
      <vt:lpstr>《皋陶謨》</vt:lpstr>
      <vt:lpstr>《皋陶謨》</vt:lpstr>
      <vt:lpstr>《皋陶謨》</vt:lpstr>
      <vt:lpstr>《皋陶謨》</vt:lpstr>
      <vt:lpstr>《皋陶謨》</vt:lpstr>
      <vt:lpstr>《皋陶謨》</vt:lpstr>
      <vt:lpstr>《皋陶謨》</vt:lpstr>
      <vt:lpstr>《皋陶謨》</vt:lpstr>
      <vt:lpstr>《皋陶謨》</vt:lpstr>
      <vt:lpstr>《皋陶謨》</vt:lpstr>
      <vt:lpstr>《皋陶謨》</vt:lpstr>
      <vt:lpstr>《無逸》</vt:lpstr>
      <vt:lpstr>《無逸》</vt:lpstr>
      <vt:lpstr>《無逸》</vt:lpstr>
      <vt:lpstr>《無逸》</vt:lpstr>
      <vt:lpstr>《無逸》</vt:lpstr>
      <vt:lpstr>《無逸》</vt:lpstr>
      <vt:lpstr>《無逸》</vt:lpstr>
      <vt:lpstr>《古文尚書》</vt:lpstr>
      <vt:lpstr>《大禹謨》</vt:lpstr>
      <vt:lpstr>《大禹謨》</vt:lpstr>
      <vt:lpstr>《大禹謨》</vt:lpstr>
      <vt:lpstr>《大禹謨》</vt:lpstr>
      <vt:lpstr>《大禹謨》</vt:lpstr>
      <vt:lpstr>《大禹謨》</vt:lpstr>
      <vt:lpstr>《大禹謨》</vt:lpstr>
      <vt:lpstr>《大禹謨》</vt:lpstr>
      <vt:lpstr>《大禹謨》</vt:lpstr>
      <vt:lpstr>《五子之歌》</vt:lpstr>
      <vt:lpstr>《五子之歌》</vt:lpstr>
      <vt:lpstr>《五子之歌》</vt:lpstr>
      <vt:lpstr>《五子之歌》</vt:lpstr>
      <vt:lpstr>《伊訓》</vt:lpstr>
      <vt:lpstr>《伊訓》</vt:lpstr>
      <vt:lpstr>《伊訓》</vt:lpstr>
      <vt:lpstr>《伊訓》</vt:lpstr>
      <vt:lpstr>《伊訓》</vt:lpstr>
      <vt:lpstr>《說命（上）》</vt:lpstr>
      <vt:lpstr>《說命（上）》</vt:lpstr>
      <vt:lpstr>《說命（上）》</vt:lpstr>
      <vt:lpstr>《說命（上）》</vt:lpstr>
      <vt:lpstr>《說命（中）》</vt:lpstr>
      <vt:lpstr>《說命（中）》</vt:lpstr>
      <vt:lpstr>《說命（下）》</vt:lpstr>
      <vt:lpstr>《說命（下）》</vt:lpstr>
      <vt:lpstr>《武成》</vt:lpstr>
      <vt:lpstr>《武成》</vt:lpstr>
      <vt:lpstr>《武成》</vt:lpstr>
      <vt:lpstr>《武成》</vt:lpstr>
      <vt:lpstr>《武成》</vt:lpstr>
      <vt:lpstr>《周官》</vt:lpstr>
      <vt:lpstr>《周官》</vt:lpstr>
      <vt:lpstr>《周官》</vt:lpstr>
      <vt:lpstr>《周官》</vt:lpstr>
      <vt:lpstr>《周官》</vt:lpstr>
      <vt:lpstr>謝謝聆聽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群書治要詩經、尚書選</dc:title>
  <dc:creator>simon</dc:creator>
  <cp:lastModifiedBy>若喬 林</cp:lastModifiedBy>
  <cp:revision>92</cp:revision>
  <cp:lastPrinted>2020-09-10T08:23:31Z</cp:lastPrinted>
  <dcterms:created xsi:type="dcterms:W3CDTF">2020-09-09T17:47:24Z</dcterms:created>
  <dcterms:modified xsi:type="dcterms:W3CDTF">2020-10-26T04:17:50Z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