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2"/>
  </p:notesMasterIdLst>
  <p:sldIdLst>
    <p:sldId id="256" r:id="rId2"/>
    <p:sldId id="257" r:id="rId3"/>
    <p:sldId id="258" r:id="rId4"/>
    <p:sldId id="259" r:id="rId5"/>
    <p:sldId id="260" r:id="rId6"/>
    <p:sldId id="261" r:id="rId7"/>
    <p:sldId id="272" r:id="rId8"/>
    <p:sldId id="262" r:id="rId9"/>
    <p:sldId id="263" r:id="rId10"/>
    <p:sldId id="265" r:id="rId11"/>
    <p:sldId id="264" r:id="rId12"/>
    <p:sldId id="266" r:id="rId13"/>
    <p:sldId id="267" r:id="rId14"/>
    <p:sldId id="268" r:id="rId15"/>
    <p:sldId id="270" r:id="rId16"/>
    <p:sldId id="269" r:id="rId17"/>
    <p:sldId id="271" r:id="rId18"/>
    <p:sldId id="273" r:id="rId19"/>
    <p:sldId id="274" r:id="rId20"/>
    <p:sldId id="27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6BDD469-4648-428D-B611-5AB10269F3A8}" type="datetimeFigureOut">
              <a:rPr lang="en-US" smtClean="0"/>
              <a:pPr/>
              <a:t>12/12/2017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E8A9B90-00AF-4DF4-978A-C1FFA2B95D6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1</a:t>
            </a:fld>
            <a:endParaRPr lang="en-US"/>
          </a:p>
        </p:txBody>
      </p:sp>
    </p:spTree>
    <p:extLst>
      <p:ext uri="{BB962C8B-B14F-4D97-AF65-F5344CB8AC3E}">
        <p14:creationId xmlns:p14="http://schemas.microsoft.com/office/powerpoint/2010/main" val="2299869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pillars</a:t>
            </a:r>
            <a:r>
              <a:rPr lang="en-US" baseline="0" dirty="0"/>
              <a:t> of sustainability are economy, society and environment. The profit, planet and people are the three bottom line of business and sustainability focuses on these arenas. The global organizations  aim to create value for shareholders as well as to create long term value for stakeholders. The sustainability factors are addressed by all industries including tourism, retail and finance.  With increase in global companies, awareness about sustainability factors has increased. </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Retail sectors focus</a:t>
            </a:r>
            <a:r>
              <a:rPr lang="en-US" baseline="0" dirty="0"/>
              <a:t> to reduce their dependency on non-renewable wastes, adopt a sustainable model across all activities of value chain activities , for instance sustainability factors are implemented across primary activities of value chain like supply chain management, operations management and marketing . Sustainability factors are also considered in the supporting activities of the value chain like procurement, human resource management, infrastructure and information technology. The global retail sectors like Wal-Mart, Tesco, ZARA and GAP ensures that the products they sell to customers do not have any detrimental effect on environment. Moreover these retail companies aim to create zero waste and try to reduce dependency on non-renewable energy sources </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two</a:t>
            </a:r>
            <a:r>
              <a:rPr lang="en-US" baseline="0" dirty="0"/>
              <a:t> sustainable projects that are undertaken by retail sectors are fair labor practices and alignment of the supply chain process with the sustainability factors. For instance, these organizations ensure to tie-up with suppliers who practice fair labor practices, the supply chain of these organizations are centralized to predict the demand and supply information. Modern software like Supply Chain Management software  is used in the supply chain process of the organization. Just-In-Time technology is supply chain process to ensure optimal inventory is maintained and there is no wastage of products. Also, the second project that is undertaken by most retail sectors is complying with factors of environmental sustainability by ensuring that their products are environment friendly. Also retail sectors take feedback from customers about their product.</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Environmental sustainability</a:t>
            </a:r>
            <a:r>
              <a:rPr lang="en-US" baseline="0" dirty="0"/>
              <a:t> focuses on improving quality of environment. Generation of green house gases, depletion of ozone layer, pollution of the environment , generation of wastes, depletion of non-renewable resources are major environmental concerns which are addressed by all global organizations including retail sectors. Retail sectors focus to reduce carbon footprints and decrease generation of wastes. </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Retail</a:t>
            </a:r>
            <a:r>
              <a:rPr lang="en-US" baseline="0" dirty="0"/>
              <a:t> organizations operate on a global level to utilize resources of host country, to achieve cost advantage by outsourcing operations in developing countries where labor is available at a cheaper rate and to gain a huge global customer base which increase the profitability of business. With increase of globalization, the concept of global citizens has evolved. Global citizens consider themselves to be an integral part of the emerging world community, respect values of world community and also foster diversity and culture of a different country. Global citizens are ready to cross boundaries of home country for purpose of work or study and work comfortably in cross-cultural teams. Global organization publish sustainability reports to gain trust and credibility of stakeholders.</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Entrepreneurship and leadership have many things in common.</a:t>
            </a:r>
            <a:r>
              <a:rPr lang="en-US" baseline="0" dirty="0"/>
              <a:t> Though leaders are not always entrepreneurs. For instance, </a:t>
            </a:r>
            <a:r>
              <a:rPr lang="en-US" baseline="0" dirty="0" err="1"/>
              <a:t>Satya</a:t>
            </a:r>
            <a:r>
              <a:rPr lang="en-US" baseline="0" dirty="0"/>
              <a:t> </a:t>
            </a:r>
            <a:r>
              <a:rPr lang="en-US" baseline="0" dirty="0" err="1"/>
              <a:t>Nadella</a:t>
            </a:r>
            <a:r>
              <a:rPr lang="en-US" baseline="0" dirty="0"/>
              <a:t>, CEO of Microsoft is a business leader but not an entrepreneur. However, both entrepreneurs and leaders share </a:t>
            </a:r>
            <a:r>
              <a:rPr lang="en-US" baseline="0"/>
              <a:t>common traits.</a:t>
            </a:r>
            <a:endParaRPr lang="en-US"/>
          </a:p>
        </p:txBody>
      </p:sp>
      <p:sp>
        <p:nvSpPr>
          <p:cNvPr id="4" name="Slide Number Placeholder 3"/>
          <p:cNvSpPr>
            <a:spLocks noGrp="1"/>
          </p:cNvSpPr>
          <p:nvPr>
            <p:ph type="sldNum" sz="quarter" idx="10"/>
          </p:nvPr>
        </p:nvSpPr>
        <p:spPr/>
        <p:txBody>
          <a:bodyPr/>
          <a:lstStyle/>
          <a:p>
            <a:fld id="{AE8A9B90-00AF-4DF4-978A-C1FFA2B95D66}"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Entrepreneurs pursue</a:t>
            </a:r>
            <a:r>
              <a:rPr lang="en-US" baseline="0" dirty="0"/>
              <a:t> innovative business ideas and serve needs of society. Leaders lead a group of people and support them to accomplish a common goal. Leaders and entrepreneurs have many things in common, both are risk takers, proactive , ready to embrace change. For instance , Richard Branson of Virgin group is both a business leader and an entrepreneur.</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good practices of leadership are</a:t>
            </a:r>
            <a:r>
              <a:rPr lang="en-US" baseline="0" dirty="0"/>
              <a:t> noted. Leaders of global organizations practice transformational leadership. They adopt flexible work structure with less hierarchy. They play a supportive role towards their employees. They ensure to adopt an open communicational model where both forward and backward communication is encouraged and feedback from employees are taken. Participative decision making is adopted by leaders of retail sector and they foster innovation among employees.</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The </a:t>
            </a:r>
            <a:r>
              <a:rPr lang="en-US" dirty="0" err="1"/>
              <a:t>Paralympic</a:t>
            </a:r>
            <a:r>
              <a:rPr lang="en-US" baseline="0" dirty="0"/>
              <a:t> Sports is an example of community participation in sports. Athletes with physical disabilities like blindness, amputations and cerebral palsy participate in games of summer and winter Olympic. Archery, cycling, football, athletics are some of the sports of </a:t>
            </a:r>
            <a:r>
              <a:rPr lang="en-US" baseline="0" dirty="0" err="1"/>
              <a:t>paralymic</a:t>
            </a:r>
            <a:r>
              <a:rPr lang="en-US" baseline="0" dirty="0"/>
              <a:t> games. The 2016 </a:t>
            </a:r>
            <a:r>
              <a:rPr lang="en-US" baseline="0" dirty="0" err="1"/>
              <a:t>paralymic</a:t>
            </a:r>
            <a:r>
              <a:rPr lang="en-US" baseline="0" dirty="0"/>
              <a:t> event took place in Rio de Janeiro in Brazil.</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Community participation</a:t>
            </a:r>
            <a:r>
              <a:rPr lang="en-US" baseline="0" dirty="0"/>
              <a:t> is important in activities, for instance, sports because key local partners and sports clubs can be involved in community participation which is an example of national level community </a:t>
            </a:r>
            <a:r>
              <a:rPr lang="en-US" baseline="0" dirty="0" err="1"/>
              <a:t>participation.The</a:t>
            </a:r>
            <a:r>
              <a:rPr lang="en-US" baseline="0" dirty="0"/>
              <a:t> coaching, training and development can be organized for sports men. The community participation encourages inclusion of minor groups like people with disability in sports, for instance, </a:t>
            </a:r>
            <a:r>
              <a:rPr lang="en-US" baseline="0" dirty="0" err="1"/>
              <a:t>paralympic</a:t>
            </a:r>
            <a:r>
              <a:rPr lang="en-US" baseline="0" dirty="0"/>
              <a:t> games which is an example of community participation at international level. The issues like doping in sports is addressed in community participation.</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The main impressions of retail sectors are that retain sectors have international operations and employ global workforce. Retail</a:t>
            </a:r>
            <a:r>
              <a:rPr lang="en-US" baseline="0" dirty="0"/>
              <a:t> sectors have transformational leaders and foster sustainability across supply chain and develop environment-friendly products.</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a:t>
            </a:r>
            <a:r>
              <a:rPr lang="en-US" baseline="0" dirty="0"/>
              <a:t> findings that have surprised me are that retail sectors have poor labor conditions in their manufacturing units in developing countries like China. These workers in sweat shops are poorly paid and forced to work overtime. Many of these laborers are child laborers too. The customers of these global retail sectors like Wal-Mart and Nike in developed countries often are not aware of the poor labor practices of their favorite brand.</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a:t>
            </a:r>
            <a:r>
              <a:rPr lang="en-US" baseline="0" dirty="0"/>
              <a:t> have learnt important skills like time management, interpersonal communication and networking while working on this project. I had to collaborate with my team members and tasks and responsibilities for research were shared among team members. After the end of each research topic, face-to-face team meetings as well as Skype meetings were conducted to understand learning outcome of each research topic. The research has helped me enhance my employability skills.</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a:t>
            </a:r>
            <a:r>
              <a:rPr lang="en-US" baseline="0" dirty="0"/>
              <a:t> learn important skills like time-management,  interpersonal communication and networking skill from this project. These skills and teamwork have long-term benefits and will help me when I enter corporate world. I learnt to respect opinion of team members from this project</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main challenge</a:t>
            </a:r>
            <a:r>
              <a:rPr lang="en-US" baseline="0" dirty="0"/>
              <a:t> that was faced while working in a group was that most of our research was based on secondary sources like books, journals. The group members had little scope of primary research like industry visits in the retail sector. </a:t>
            </a:r>
            <a:endParaRPr lang="en-US" dirty="0"/>
          </a:p>
        </p:txBody>
      </p:sp>
      <p:sp>
        <p:nvSpPr>
          <p:cNvPr id="4" name="Slide Number Placeholder 3"/>
          <p:cNvSpPr>
            <a:spLocks noGrp="1"/>
          </p:cNvSpPr>
          <p:nvPr>
            <p:ph type="sldNum" sz="quarter" idx="10"/>
          </p:nvPr>
        </p:nvSpPr>
        <p:spPr/>
        <p:txBody>
          <a:bodyPr/>
          <a:lstStyle/>
          <a:p>
            <a:fld id="{AE8A9B90-00AF-4DF4-978A-C1FFA2B95D66}" type="slidenum">
              <a:rPr lang="en-US" smtClean="0"/>
              <a:pPr/>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6B5524C9-574C-43B1-B50B-60B4B396BB0A}" type="datetimeFigureOut">
              <a:rPr lang="en-US" smtClean="0"/>
              <a:pPr/>
              <a:t>12/12/2017</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A54DB93E-A63A-4DCE-808A-E4F74CBF48D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B5524C9-574C-43B1-B50B-60B4B396BB0A}"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DB93E-A63A-4DCE-808A-E4F74CBF48D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6B5524C9-574C-43B1-B50B-60B4B396BB0A}" type="datetimeFigureOut">
              <a:rPr lang="en-US" smtClean="0"/>
              <a:pPr/>
              <a:t>12/12/2017</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A54DB93E-A63A-4DCE-808A-E4F74CBF48D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B5524C9-574C-43B1-B50B-60B4B396BB0A}" type="datetimeFigureOut">
              <a:rPr lang="en-US" smtClean="0"/>
              <a:pPr/>
              <a:t>12/12/2017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4DB93E-A63A-4DCE-808A-E4F74CBF48D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B5524C9-574C-43B1-B50B-60B4B396BB0A}" type="datetimeFigureOut">
              <a:rPr lang="en-US" smtClean="0"/>
              <a:pPr/>
              <a:t>12/12/2017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4DB93E-A63A-4DCE-808A-E4F74CBF48D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B5524C9-574C-43B1-B50B-60B4B396BB0A}" type="datetimeFigureOut">
              <a:rPr lang="en-US" smtClean="0"/>
              <a:pPr/>
              <a:t>12/12/2017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4DB93E-A63A-4DCE-808A-E4F74CBF48D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6B5524C9-574C-43B1-B50B-60B4B396BB0A}" type="datetimeFigureOut">
              <a:rPr lang="en-US" smtClean="0"/>
              <a:pPr/>
              <a:t>12/12/2017</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A54DB93E-A63A-4DCE-808A-E4F74CBF48D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B5524C9-574C-43B1-B50B-60B4B396BB0A}" type="datetimeFigureOut">
              <a:rPr lang="en-US" smtClean="0"/>
              <a:pPr/>
              <a:t>12/12/2017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4DB93E-A63A-4DCE-808A-E4F74CBF48D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6B5524C9-574C-43B1-B50B-60B4B396BB0A}" type="datetimeFigureOut">
              <a:rPr lang="en-US" smtClean="0"/>
              <a:pPr/>
              <a:t>12/12/2017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4DB93E-A63A-4DCE-808A-E4F74CBF48DC}"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B5524C9-574C-43B1-B50B-60B4B396BB0A}"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4DB93E-A63A-4DCE-808A-E4F74CBF48D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6B5524C9-574C-43B1-B50B-60B4B396BB0A}" type="datetimeFigureOut">
              <a:rPr lang="en-US" smtClean="0"/>
              <a:pPr/>
              <a:t>12/12/2017</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A54DB93E-A63A-4DCE-808A-E4F74CBF48D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6B5524C9-574C-43B1-B50B-60B4B396BB0A}" type="datetimeFigureOut">
              <a:rPr lang="en-US" smtClean="0"/>
              <a:pPr/>
              <a:t>12/12/2017</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A54DB93E-A63A-4DCE-808A-E4F74CBF48D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762000"/>
            <a:ext cx="7848600" cy="2820363"/>
          </a:xfrm>
        </p:spPr>
        <p:txBody>
          <a:bodyPr>
            <a:normAutofit/>
          </a:bodyPr>
          <a:lstStyle/>
          <a:p>
            <a:pPr algn="ctr"/>
            <a:r>
              <a:rPr lang="en-US" sz="2400" dirty="0">
                <a:latin typeface="Times New Roman" pitchFamily="18" charset="0"/>
                <a:cs typeface="Times New Roman" pitchFamily="18" charset="0"/>
              </a:rPr>
              <a:t>Sustainability, Globalization, Leadership, Entrepreneurship and Community Participation</a:t>
            </a:r>
          </a:p>
        </p:txBody>
      </p:sp>
      <p:pic>
        <p:nvPicPr>
          <p:cNvPr id="1026" name="Picture 2" descr="C:\Users\user\Desktop\QcGLJn0cW2_1409129614355.jpg"/>
          <p:cNvPicPr>
            <a:picLocks noChangeAspect="1" noChangeArrowheads="1"/>
          </p:cNvPicPr>
          <p:nvPr/>
        </p:nvPicPr>
        <p:blipFill>
          <a:blip r:embed="rId3"/>
          <a:srcRect/>
          <a:stretch>
            <a:fillRect/>
          </a:stretch>
        </p:blipFill>
        <p:spPr bwMode="auto">
          <a:xfrm>
            <a:off x="26963" y="3708008"/>
            <a:ext cx="5943600" cy="3124200"/>
          </a:xfrm>
          <a:prstGeom prst="rect">
            <a:avLst/>
          </a:prstGeom>
          <a:noFill/>
        </p:spPr>
      </p:pic>
      <p:pic>
        <p:nvPicPr>
          <p:cNvPr id="1027" name="Picture 3" descr="C:\Users\user\Desktop\download.jpg"/>
          <p:cNvPicPr>
            <a:picLocks noChangeAspect="1" noChangeArrowheads="1"/>
          </p:cNvPicPr>
          <p:nvPr/>
        </p:nvPicPr>
        <p:blipFill>
          <a:blip r:embed="rId4"/>
          <a:srcRect/>
          <a:stretch>
            <a:fillRect/>
          </a:stretch>
        </p:blipFill>
        <p:spPr bwMode="auto">
          <a:xfrm>
            <a:off x="1676400" y="1"/>
            <a:ext cx="7162801" cy="2286000"/>
          </a:xfrm>
          <a:prstGeom prst="rect">
            <a:avLst/>
          </a:prstGeom>
          <a:noFill/>
        </p:spPr>
      </p:pic>
      <p:sp>
        <p:nvSpPr>
          <p:cNvPr id="7" name="TextBox 6">
            <a:extLst>
              <a:ext uri="{FF2B5EF4-FFF2-40B4-BE49-F238E27FC236}">
                <a16:creationId xmlns:a16="http://schemas.microsoft.com/office/drawing/2014/main" id="{93146EC2-18C1-4868-AE75-B8A1DA64A8E6}"/>
              </a:ext>
            </a:extLst>
          </p:cNvPr>
          <p:cNvSpPr txBox="1"/>
          <p:nvPr/>
        </p:nvSpPr>
        <p:spPr>
          <a:xfrm>
            <a:off x="5957668" y="3995433"/>
            <a:ext cx="3146474" cy="2031325"/>
          </a:xfrm>
          <a:prstGeom prst="rect">
            <a:avLst/>
          </a:prstGeom>
          <a:noFill/>
        </p:spPr>
        <p:txBody>
          <a:bodyPr wrap="square" rtlCol="0">
            <a:spAutoFit/>
          </a:bodyPr>
          <a:lstStyle/>
          <a:p>
            <a:r>
              <a:rPr lang="en-GB" dirty="0"/>
              <a:t>Student </a:t>
            </a:r>
            <a:r>
              <a:rPr lang="en-GB" dirty="0" err="1"/>
              <a:t>name:Andreea</a:t>
            </a:r>
            <a:r>
              <a:rPr lang="en-GB" dirty="0"/>
              <a:t> Zugravu 1604798</a:t>
            </a:r>
          </a:p>
          <a:p>
            <a:r>
              <a:rPr lang="en-GB" dirty="0"/>
              <a:t>Bulbul Uddin 1604811</a:t>
            </a:r>
          </a:p>
          <a:p>
            <a:r>
              <a:rPr lang="en-GB" dirty="0"/>
              <a:t>Patrick  </a:t>
            </a:r>
            <a:r>
              <a:rPr lang="en-GB" dirty="0" err="1"/>
              <a:t>Mokwe</a:t>
            </a:r>
            <a:r>
              <a:rPr lang="en-GB" dirty="0"/>
              <a:t> 1604804</a:t>
            </a:r>
          </a:p>
          <a:p>
            <a:r>
              <a:rPr lang="en-GB" dirty="0"/>
              <a:t>Lina Alsamare1604795</a:t>
            </a:r>
          </a:p>
          <a:p>
            <a:r>
              <a:rPr lang="en-GB" dirty="0"/>
              <a:t>Sayeed Mohammod 1604802</a:t>
            </a:r>
          </a:p>
          <a:p>
            <a:r>
              <a:rPr lang="en-GB" dirty="0"/>
              <a:t>Lecturer </a:t>
            </a:r>
            <a:r>
              <a:rPr lang="en-GB" dirty="0" err="1"/>
              <a:t>Name:Ze</a:t>
            </a:r>
            <a:r>
              <a:rPr lang="en-GB" dirty="0"/>
              <a:t> Zook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a:bodyPr>
          <a:lstStyle/>
          <a:p>
            <a:pPr algn="ctr"/>
            <a:r>
              <a:rPr lang="en-US" sz="4000" dirty="0">
                <a:latin typeface="Times New Roman" pitchFamily="18" charset="0"/>
                <a:cs typeface="Times New Roman" pitchFamily="18" charset="0"/>
              </a:rPr>
              <a:t>Sustainability</a:t>
            </a:r>
          </a:p>
        </p:txBody>
      </p:sp>
      <p:sp>
        <p:nvSpPr>
          <p:cNvPr id="3" name="Content Placeholder 2"/>
          <p:cNvSpPr>
            <a:spLocks noGrp="1"/>
          </p:cNvSpPr>
          <p:nvPr>
            <p:ph idx="1"/>
          </p:nvPr>
        </p:nvSpPr>
        <p:spPr>
          <a:xfrm>
            <a:off x="457200" y="1676400"/>
            <a:ext cx="7543800" cy="4330891"/>
          </a:xfrm>
        </p:spPr>
        <p:txBody>
          <a:bodyPr>
            <a:normAutofit/>
          </a:bodyPr>
          <a:lstStyle/>
          <a:p>
            <a:pPr algn="just">
              <a:buFont typeface="Wingdings" pitchFamily="2" charset="2"/>
              <a:buChar char="Ø"/>
            </a:pPr>
            <a:r>
              <a:rPr lang="en-US" sz="2000" dirty="0">
                <a:latin typeface="Times New Roman" pitchFamily="18" charset="0"/>
                <a:cs typeface="Times New Roman" pitchFamily="18" charset="0"/>
              </a:rPr>
              <a:t>The </a:t>
            </a:r>
            <a:r>
              <a:rPr lang="en-US" sz="2000" dirty="0" err="1">
                <a:latin typeface="Times New Roman" pitchFamily="18" charset="0"/>
                <a:cs typeface="Times New Roman" pitchFamily="18" charset="0"/>
              </a:rPr>
              <a:t>Bruntland</a:t>
            </a:r>
            <a:r>
              <a:rPr lang="en-US" sz="2000" dirty="0">
                <a:latin typeface="Times New Roman" pitchFamily="18" charset="0"/>
                <a:cs typeface="Times New Roman" pitchFamily="18" charset="0"/>
              </a:rPr>
              <a:t> Report for the World Commission on Environment and Development defined sustainability in the year 1992</a:t>
            </a:r>
          </a:p>
          <a:p>
            <a:pPr algn="just">
              <a:buFont typeface="Wingdings" pitchFamily="2" charset="2"/>
              <a:buChar char="Ø"/>
            </a:pPr>
            <a:endParaRPr lang="en-US" sz="2000" dirty="0">
              <a:latin typeface="Times New Roman" pitchFamily="18" charset="0"/>
              <a:cs typeface="Times New Roman" pitchFamily="18" charset="0"/>
            </a:endParaRPr>
          </a:p>
          <a:p>
            <a:pPr algn="just">
              <a:buFont typeface="Wingdings" pitchFamily="2" charset="2"/>
              <a:buChar char="Ø"/>
            </a:pPr>
            <a:r>
              <a:rPr lang="en-US" sz="2000" dirty="0">
                <a:latin typeface="Times New Roman" pitchFamily="18" charset="0"/>
                <a:cs typeface="Times New Roman" pitchFamily="18" charset="0"/>
              </a:rPr>
              <a:t>Sustainability focuses on satiating the needs of the present generation without compromising the ability of future generation to meet their needs</a:t>
            </a:r>
          </a:p>
          <a:p>
            <a:pPr algn="just">
              <a:buFont typeface="Wingdings" pitchFamily="2" charset="2"/>
              <a:buChar char="Ø"/>
            </a:pPr>
            <a:endParaRPr lang="en-US" sz="2000" dirty="0">
              <a:latin typeface="Times New Roman" pitchFamily="18" charset="0"/>
              <a:cs typeface="Times New Roman" pitchFamily="18" charset="0"/>
            </a:endParaRPr>
          </a:p>
          <a:p>
            <a:pPr algn="just">
              <a:buFont typeface="Wingdings" pitchFamily="2" charset="2"/>
              <a:buChar char="Ø"/>
            </a:pPr>
            <a:r>
              <a:rPr lang="en-US" sz="2000" dirty="0">
                <a:latin typeface="Times New Roman" pitchFamily="18" charset="0"/>
                <a:cs typeface="Times New Roman" pitchFamily="18" charset="0"/>
              </a:rPr>
              <a:t>Economy, society and environment are the three pillars of sustainability</a:t>
            </a:r>
          </a:p>
          <a:p>
            <a:pPr algn="just">
              <a:buFont typeface="Wingdings" pitchFamily="2" charset="2"/>
              <a:buChar char="Ø"/>
            </a:pPr>
            <a:endParaRPr lang="en-US" sz="2000" dirty="0">
              <a:latin typeface="Times New Roman" pitchFamily="18" charset="0"/>
              <a:cs typeface="Times New Roman" pitchFamily="18" charset="0"/>
            </a:endParaRPr>
          </a:p>
          <a:p>
            <a:pPr algn="just">
              <a:buFont typeface="Wingdings" pitchFamily="2" charset="2"/>
              <a:buChar char="Ø"/>
            </a:pPr>
            <a:r>
              <a:rPr lang="en-US" sz="2000" dirty="0">
                <a:latin typeface="Times New Roman" pitchFamily="18" charset="0"/>
                <a:cs typeface="Times New Roman" pitchFamily="18" charset="0"/>
              </a:rPr>
              <a:t>Global organizations focus on sustainability issues to create long-term value for stakeholders(Crane and </a:t>
            </a:r>
            <a:r>
              <a:rPr lang="en-US" sz="2000" dirty="0" err="1">
                <a:latin typeface="Times New Roman" pitchFamily="18" charset="0"/>
                <a:cs typeface="Times New Roman" pitchFamily="18" charset="0"/>
              </a:rPr>
              <a:t>Matten</a:t>
            </a:r>
            <a:r>
              <a:rPr lang="en-US" sz="2000" dirty="0">
                <a:latin typeface="Times New Roman" pitchFamily="18" charset="0"/>
                <a:cs typeface="Times New Roman" pitchFamily="18" charset="0"/>
              </a:rPr>
              <a:t> 2016)</a:t>
            </a:r>
          </a:p>
          <a:p>
            <a:pPr algn="just">
              <a:buNone/>
            </a:pPr>
            <a:endParaRPr lang="en-US" sz="20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sz="4000" dirty="0">
                <a:latin typeface="Times New Roman" pitchFamily="18" charset="0"/>
                <a:cs typeface="Times New Roman" pitchFamily="18" charset="0"/>
              </a:rPr>
              <a:t>Sustainability in Retail Sector</a:t>
            </a:r>
          </a:p>
        </p:txBody>
      </p:sp>
      <p:sp>
        <p:nvSpPr>
          <p:cNvPr id="2" name="Content Placeholder 1"/>
          <p:cNvSpPr>
            <a:spLocks noGrp="1"/>
          </p:cNvSpPr>
          <p:nvPr>
            <p:ph idx="1"/>
          </p:nvPr>
        </p:nvSpPr>
        <p:spPr/>
        <p:txBody>
          <a:bodyPr/>
          <a:lstStyle/>
          <a:p>
            <a:pPr algn="just">
              <a:buNone/>
            </a:pPr>
            <a:r>
              <a:rPr lang="en-US" sz="2000" dirty="0">
                <a:latin typeface="Times New Roman" pitchFamily="18" charset="0"/>
                <a:cs typeface="Times New Roman" pitchFamily="18" charset="0"/>
              </a:rPr>
              <a:t> Retail sectors like Wal-Mart, Zara, GAP and Tesco focuses on sustainability by addressing following arenas </a:t>
            </a:r>
          </a:p>
          <a:p>
            <a:pPr algn="just">
              <a:buNone/>
            </a:pPr>
            <a:endParaRPr lang="en-US" sz="2000" dirty="0">
              <a:latin typeface="Times New Roman" pitchFamily="18" charset="0"/>
              <a:cs typeface="Times New Roman" pitchFamily="18" charset="0"/>
            </a:endParaRPr>
          </a:p>
          <a:p>
            <a:pPr algn="just">
              <a:buFont typeface="Wingdings" pitchFamily="2" charset="2"/>
              <a:buChar char="Ø"/>
            </a:pPr>
            <a:r>
              <a:rPr lang="en-US" sz="2000" dirty="0">
                <a:latin typeface="Times New Roman" pitchFamily="18" charset="0"/>
                <a:cs typeface="Times New Roman" pitchFamily="18" charset="0"/>
              </a:rPr>
              <a:t>Selling of products that sustain the environment</a:t>
            </a:r>
          </a:p>
          <a:p>
            <a:pPr algn="just">
              <a:buFont typeface="Wingdings" pitchFamily="2" charset="2"/>
              <a:buChar char="Ø"/>
            </a:pPr>
            <a:endParaRPr lang="en-US" sz="2000" dirty="0">
              <a:latin typeface="Times New Roman" pitchFamily="18" charset="0"/>
              <a:cs typeface="Times New Roman" pitchFamily="18" charset="0"/>
            </a:endParaRPr>
          </a:p>
          <a:p>
            <a:pPr algn="just">
              <a:buFont typeface="Wingdings" pitchFamily="2" charset="2"/>
              <a:buChar char="Ø"/>
            </a:pPr>
            <a:r>
              <a:rPr lang="en-US" sz="2000" dirty="0">
                <a:latin typeface="Times New Roman" pitchFamily="18" charset="0"/>
                <a:cs typeface="Times New Roman" pitchFamily="18" charset="0"/>
              </a:rPr>
              <a:t>The value chain activities of the organizations focus on a model of sustainability </a:t>
            </a:r>
          </a:p>
          <a:p>
            <a:pPr algn="just">
              <a:buFont typeface="Wingdings" pitchFamily="2" charset="2"/>
              <a:buChar char="Ø"/>
            </a:pPr>
            <a:endParaRPr lang="en-US" sz="2000" dirty="0">
              <a:latin typeface="Times New Roman" pitchFamily="18" charset="0"/>
              <a:cs typeface="Times New Roman" pitchFamily="18" charset="0"/>
            </a:endParaRPr>
          </a:p>
          <a:p>
            <a:pPr algn="just">
              <a:buFont typeface="Wingdings" pitchFamily="2" charset="2"/>
              <a:buChar char="Ø"/>
            </a:pPr>
            <a:r>
              <a:rPr lang="en-US" sz="2000" dirty="0">
                <a:latin typeface="Times New Roman" pitchFamily="18" charset="0"/>
                <a:cs typeface="Times New Roman" pitchFamily="18" charset="0"/>
              </a:rPr>
              <a:t>Creation of Zero Waste</a:t>
            </a:r>
          </a:p>
          <a:p>
            <a:pPr algn="just">
              <a:buFont typeface="Wingdings" pitchFamily="2" charset="2"/>
              <a:buChar char="Ø"/>
            </a:pPr>
            <a:endParaRPr lang="en-US" sz="2000" dirty="0">
              <a:latin typeface="Times New Roman" pitchFamily="18" charset="0"/>
              <a:cs typeface="Times New Roman" pitchFamily="18" charset="0"/>
            </a:endParaRPr>
          </a:p>
          <a:p>
            <a:pPr algn="just">
              <a:buFont typeface="Wingdings" pitchFamily="2" charset="2"/>
              <a:buChar char="Ø"/>
            </a:pPr>
            <a:r>
              <a:rPr lang="en-US" sz="2000" dirty="0">
                <a:latin typeface="Times New Roman" pitchFamily="18" charset="0"/>
                <a:cs typeface="Times New Roman" pitchFamily="18" charset="0"/>
              </a:rPr>
              <a:t>Operation with  renewable energy (Crane and </a:t>
            </a:r>
            <a:r>
              <a:rPr lang="en-US" sz="2000" dirty="0" err="1">
                <a:latin typeface="Times New Roman" pitchFamily="18" charset="0"/>
                <a:cs typeface="Times New Roman" pitchFamily="18" charset="0"/>
              </a:rPr>
              <a:t>Matten</a:t>
            </a:r>
            <a:r>
              <a:rPr lang="en-US" sz="2000" dirty="0">
                <a:latin typeface="Times New Roman" pitchFamily="18" charset="0"/>
                <a:cs typeface="Times New Roman" pitchFamily="18" charset="0"/>
              </a:rPr>
              <a:t> 2016)</a:t>
            </a:r>
          </a:p>
          <a:p>
            <a:pPr algn="just">
              <a:buFont typeface="Wingdings" pitchFamily="2" charset="2"/>
              <a:buChar char="§"/>
            </a:pPr>
            <a:endParaRPr lang="en-US" sz="2000" dirty="0">
              <a:latin typeface="Times New Roman" pitchFamily="18" charset="0"/>
              <a:cs typeface="Times New Roman" pitchFamily="18" charset="0"/>
            </a:endParaRPr>
          </a:p>
          <a:p>
            <a:pPr>
              <a:buNone/>
            </a:pPr>
            <a:endParaRPr lang="en-US" dirty="0"/>
          </a:p>
          <a:p>
            <a:pPr>
              <a:buNone/>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4000" dirty="0">
                <a:latin typeface="Times New Roman" pitchFamily="18" charset="0"/>
                <a:cs typeface="Times New Roman" pitchFamily="18" charset="0"/>
              </a:rPr>
              <a:t> Sustainable Projects </a:t>
            </a:r>
          </a:p>
        </p:txBody>
      </p:sp>
      <p:sp>
        <p:nvSpPr>
          <p:cNvPr id="2" name="Content Placeholder 1"/>
          <p:cNvSpPr>
            <a:spLocks noGrp="1"/>
          </p:cNvSpPr>
          <p:nvPr>
            <p:ph idx="1"/>
          </p:nvPr>
        </p:nvSpPr>
        <p:spPr/>
        <p:txBody>
          <a:bodyPr>
            <a:normAutofit/>
          </a:bodyPr>
          <a:lstStyle/>
          <a:p>
            <a:r>
              <a:rPr lang="en-US" sz="2000" dirty="0">
                <a:latin typeface="Times New Roman" pitchFamily="18" charset="0"/>
                <a:cs typeface="Times New Roman" pitchFamily="18" charset="0"/>
              </a:rPr>
              <a:t>The supply chain transparency is a sustainable project undertaken by major global retailers like Wal-Mart, Zara, H&amp;M  and Tesco</a:t>
            </a:r>
          </a:p>
          <a:p>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These retailers foster fair labor practices and ensures that their supply chain is upgraded</a:t>
            </a:r>
          </a:p>
          <a:p>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Centralization of  supply chain and using innovative software like SCM , Just-In-Time technology ensures optimal resource utilization</a:t>
            </a:r>
          </a:p>
          <a:p>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Retail sectors also ensure that the products they sell to customers are environment-friendly and feedback from customers are taken(</a:t>
            </a:r>
            <a:r>
              <a:rPr lang="en-US" sz="2000" dirty="0" err="1">
                <a:latin typeface="Times New Roman" pitchFamily="18" charset="0"/>
                <a:cs typeface="Times New Roman" pitchFamily="18" charset="0"/>
              </a:rPr>
              <a:t>Moldan</a:t>
            </a:r>
            <a:r>
              <a:rPr lang="en-US" sz="2000" dirty="0">
                <a:latin typeface="Times New Roman" pitchFamily="18" charset="0"/>
                <a:cs typeface="Times New Roman" pitchFamily="18" charset="0"/>
              </a:rPr>
              <a:t>, </a:t>
            </a:r>
            <a:r>
              <a:rPr lang="en-US" sz="2000" dirty="0" err="1">
                <a:latin typeface="Times New Roman" pitchFamily="18" charset="0"/>
                <a:cs typeface="Times New Roman" pitchFamily="18" charset="0"/>
              </a:rPr>
              <a:t>Janoušková</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Hák</a:t>
            </a:r>
            <a:r>
              <a:rPr lang="en-US" sz="2000" dirty="0">
                <a:latin typeface="Times New Roman" pitchFamily="18" charset="0"/>
                <a:cs typeface="Times New Roman" pitchFamily="18" charset="0"/>
              </a:rPr>
              <a:t>  2012)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sz="4000" dirty="0">
                <a:latin typeface="Times New Roman" pitchFamily="18" charset="0"/>
                <a:cs typeface="Times New Roman" pitchFamily="18" charset="0"/>
              </a:rPr>
              <a:t>Environmental Sustainability </a:t>
            </a:r>
          </a:p>
        </p:txBody>
      </p:sp>
      <p:sp>
        <p:nvSpPr>
          <p:cNvPr id="2" name="Content Placeholder 1"/>
          <p:cNvSpPr>
            <a:spLocks noGrp="1"/>
          </p:cNvSpPr>
          <p:nvPr>
            <p:ph idx="1"/>
          </p:nvPr>
        </p:nvSpPr>
        <p:spPr/>
        <p:txBody>
          <a:bodyPr>
            <a:normAutofit fontScale="92500" lnSpcReduction="10000"/>
          </a:bodyPr>
          <a:lstStyle/>
          <a:p>
            <a:pPr algn="just">
              <a:buNone/>
            </a:pPr>
            <a:r>
              <a:rPr lang="en-US" sz="2000" dirty="0">
                <a:latin typeface="Times New Roman" pitchFamily="18" charset="0"/>
                <a:cs typeface="Times New Roman" pitchFamily="18" charset="0"/>
              </a:rPr>
              <a:t>Environmental sustainability focuses on </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Improving the quality of the environment</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Conservation of natural resources </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Reducing pollution and carbon footprint</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Decreasing waste generation</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Addressing issues like global warming and ozone layer depletion </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Healthy wetlands and forests are instances of sustainable biological systems(</a:t>
            </a:r>
            <a:r>
              <a:rPr lang="en-US" sz="2000" dirty="0" err="1">
                <a:latin typeface="Times New Roman" pitchFamily="18" charset="0"/>
                <a:cs typeface="Times New Roman" pitchFamily="18" charset="0"/>
              </a:rPr>
              <a:t>Moldan</a:t>
            </a:r>
            <a:r>
              <a:rPr lang="en-US" sz="2000" dirty="0">
                <a:latin typeface="Times New Roman" pitchFamily="18" charset="0"/>
                <a:cs typeface="Times New Roman" pitchFamily="18" charset="0"/>
              </a:rPr>
              <a:t>, </a:t>
            </a:r>
            <a:r>
              <a:rPr lang="en-US" sz="2000" dirty="0" err="1">
                <a:latin typeface="Times New Roman" pitchFamily="18" charset="0"/>
                <a:cs typeface="Times New Roman" pitchFamily="18" charset="0"/>
              </a:rPr>
              <a:t>Janoušková</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Hák</a:t>
            </a:r>
            <a:r>
              <a:rPr lang="en-US" sz="2000" dirty="0">
                <a:latin typeface="Times New Roman" pitchFamily="18" charset="0"/>
                <a:cs typeface="Times New Roman" pitchFamily="18" charset="0"/>
              </a:rPr>
              <a:t>  2012)</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4000" dirty="0">
                <a:latin typeface="Times New Roman" pitchFamily="18" charset="0"/>
                <a:cs typeface="Times New Roman" pitchFamily="18" charset="0"/>
              </a:rPr>
              <a:t>Global Citizens</a:t>
            </a:r>
          </a:p>
        </p:txBody>
      </p:sp>
      <p:sp>
        <p:nvSpPr>
          <p:cNvPr id="2" name="Content Placeholder 1"/>
          <p:cNvSpPr>
            <a:spLocks noGrp="1"/>
          </p:cNvSpPr>
          <p:nvPr>
            <p:ph idx="1"/>
          </p:nvPr>
        </p:nvSpPr>
        <p:spPr/>
        <p:txBody>
          <a:bodyPr>
            <a:normAutofit fontScale="92500" lnSpcReduction="10000"/>
          </a:bodyPr>
          <a:lstStyle/>
          <a:p>
            <a:pPr algn="just"/>
            <a:r>
              <a:rPr lang="en-US" sz="2200" dirty="0">
                <a:latin typeface="Times New Roman" pitchFamily="18" charset="0"/>
                <a:cs typeface="Times New Roman" pitchFamily="18" charset="0"/>
              </a:rPr>
              <a:t>Global citizens identify themselves to be a part of emerging world community(</a:t>
            </a:r>
            <a:r>
              <a:rPr lang="en-US" sz="2000" dirty="0">
                <a:latin typeface="Times New Roman" pitchFamily="18" charset="0"/>
                <a:cs typeface="Times New Roman" pitchFamily="18" charset="0"/>
              </a:rPr>
              <a:t>Beck 2015)</a:t>
            </a:r>
            <a:endParaRPr lang="en-US" sz="2200" dirty="0">
              <a:latin typeface="Times New Roman" pitchFamily="18" charset="0"/>
              <a:cs typeface="Times New Roman" pitchFamily="18" charset="0"/>
            </a:endParaRPr>
          </a:p>
          <a:p>
            <a:pPr algn="just"/>
            <a:endParaRPr lang="en-US" sz="2200" dirty="0">
              <a:latin typeface="Times New Roman" pitchFamily="18" charset="0"/>
              <a:cs typeface="Times New Roman" pitchFamily="18" charset="0"/>
            </a:endParaRPr>
          </a:p>
          <a:p>
            <a:pPr algn="just"/>
            <a:r>
              <a:rPr lang="en-US" sz="2200" dirty="0">
                <a:latin typeface="Times New Roman" pitchFamily="18" charset="0"/>
                <a:cs typeface="Times New Roman" pitchFamily="18" charset="0"/>
              </a:rPr>
              <a:t>Actions of global citizens contribute to the values and practices of world community</a:t>
            </a:r>
          </a:p>
          <a:p>
            <a:pPr algn="just"/>
            <a:endParaRPr lang="en-US" sz="2200" dirty="0">
              <a:latin typeface="Times New Roman" pitchFamily="18" charset="0"/>
              <a:cs typeface="Times New Roman" pitchFamily="18" charset="0"/>
            </a:endParaRPr>
          </a:p>
          <a:p>
            <a:pPr algn="just"/>
            <a:r>
              <a:rPr lang="en-US" sz="2200" dirty="0">
                <a:latin typeface="Times New Roman" pitchFamily="18" charset="0"/>
                <a:cs typeface="Times New Roman" pitchFamily="18" charset="0"/>
              </a:rPr>
              <a:t>Global citizens respect diversity and culture of a different country </a:t>
            </a:r>
          </a:p>
          <a:p>
            <a:pPr algn="just"/>
            <a:endParaRPr lang="en-US" sz="2200" dirty="0">
              <a:latin typeface="Times New Roman" pitchFamily="18" charset="0"/>
              <a:cs typeface="Times New Roman" pitchFamily="18" charset="0"/>
            </a:endParaRPr>
          </a:p>
          <a:p>
            <a:pPr algn="just"/>
            <a:r>
              <a:rPr lang="en-US" sz="2200" dirty="0">
                <a:latin typeface="Times New Roman" pitchFamily="18" charset="0"/>
                <a:cs typeface="Times New Roman" pitchFamily="18" charset="0"/>
              </a:rPr>
              <a:t>Retail sectors have their operations on a global level to achieve cost advantage, to outsource business processes in cost effective developing countries, to gain profits(</a:t>
            </a:r>
            <a:r>
              <a:rPr lang="en-US" sz="2000" dirty="0">
                <a:latin typeface="Times New Roman" pitchFamily="18" charset="0"/>
                <a:cs typeface="Times New Roman" pitchFamily="18" charset="0"/>
              </a:rPr>
              <a:t>Beck 2015)</a:t>
            </a:r>
            <a:endParaRPr lang="en-US" sz="2200" dirty="0">
              <a:latin typeface="Times New Roman" pitchFamily="18" charset="0"/>
              <a:cs typeface="Times New Roman" pitchFamily="18" charset="0"/>
            </a:endParaRPr>
          </a:p>
          <a:p>
            <a:pPr algn="just"/>
            <a:endParaRPr lang="en-US" sz="2200" dirty="0">
              <a:latin typeface="Times New Roman" pitchFamily="18" charset="0"/>
              <a:cs typeface="Times New Roman" pitchFamily="18" charset="0"/>
            </a:endParaRPr>
          </a:p>
          <a:p>
            <a:pPr algn="just"/>
            <a:r>
              <a:rPr lang="en-US" sz="2200" dirty="0">
                <a:latin typeface="Times New Roman" pitchFamily="18" charset="0"/>
                <a:cs typeface="Times New Roman" pitchFamily="18" charset="0"/>
              </a:rPr>
              <a:t>The global organizations publish reports of sustainability to enhance credibility</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4000" dirty="0">
                <a:latin typeface="Times New Roman" pitchFamily="18" charset="0"/>
                <a:cs typeface="Times New Roman" pitchFamily="18" charset="0"/>
              </a:rPr>
              <a:t> Entrepreneurship and Leadership</a:t>
            </a:r>
          </a:p>
        </p:txBody>
      </p:sp>
      <p:sp>
        <p:nvSpPr>
          <p:cNvPr id="2" name="Content Placeholder 1"/>
          <p:cNvSpPr>
            <a:spLocks noGrp="1"/>
          </p:cNvSpPr>
          <p:nvPr>
            <p:ph idx="1"/>
          </p:nvPr>
        </p:nvSpPr>
        <p:spPr/>
        <p:txBody>
          <a:bodyPr>
            <a:normAutofit lnSpcReduction="10000"/>
          </a:bodyPr>
          <a:lstStyle/>
          <a:p>
            <a:r>
              <a:rPr lang="en-US" sz="2000" dirty="0">
                <a:latin typeface="Times New Roman" pitchFamily="18" charset="0"/>
                <a:cs typeface="Times New Roman" pitchFamily="18" charset="0"/>
              </a:rPr>
              <a:t>Entrepreneur leadership is the process of idea generation, structuring of idea and promotion of idea</a:t>
            </a:r>
          </a:p>
          <a:p>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Entrepreneurs and leaders are able to identify the social needs  and serves these needs with innovation. For instance, Mark </a:t>
            </a:r>
            <a:r>
              <a:rPr lang="en-US" sz="2000" dirty="0" err="1">
                <a:latin typeface="Times New Roman" pitchFamily="18" charset="0"/>
                <a:cs typeface="Times New Roman" pitchFamily="18" charset="0"/>
              </a:rPr>
              <a:t>Zuckerberg</a:t>
            </a:r>
            <a:r>
              <a:rPr lang="en-US" sz="2000" dirty="0">
                <a:latin typeface="Times New Roman" pitchFamily="18" charset="0"/>
                <a:cs typeface="Times New Roman" pitchFamily="18" charset="0"/>
              </a:rPr>
              <a:t> connected the world through technological innovation.</a:t>
            </a:r>
          </a:p>
          <a:p>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Entrepreneurs and leaders have a huge base of followers because they practice charismatic leadership.</a:t>
            </a:r>
          </a:p>
          <a:p>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Entrepreneurs and leaders contribute significantly to improve economy of a country </a:t>
            </a:r>
          </a:p>
          <a:p>
            <a:r>
              <a:rPr lang="en-US" sz="2000" dirty="0">
                <a:latin typeface="Times New Roman" pitchFamily="18" charset="0"/>
                <a:cs typeface="Times New Roman" pitchFamily="18" charset="0"/>
              </a:rPr>
              <a:t>Entrepreneurs and leaders proactively develop strategies to handle crisis of future</a:t>
            </a:r>
          </a:p>
          <a:p>
            <a:endParaRPr lang="en-US" sz="20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39000" cy="1143000"/>
          </a:xfrm>
        </p:spPr>
        <p:txBody>
          <a:bodyPr>
            <a:normAutofit fontScale="90000"/>
          </a:bodyPr>
          <a:lstStyle/>
          <a:p>
            <a:pPr algn="ctr"/>
            <a:r>
              <a:rPr lang="en-US" sz="4400" dirty="0">
                <a:latin typeface="Times New Roman" pitchFamily="18" charset="0"/>
                <a:cs typeface="Times New Roman" pitchFamily="18" charset="0"/>
              </a:rPr>
              <a:t>Entrepreneurship &amp; Leadership</a:t>
            </a:r>
            <a:br>
              <a:rPr lang="en-US" dirty="0"/>
            </a:br>
            <a:endParaRPr lang="en-US" dirty="0"/>
          </a:p>
        </p:txBody>
      </p:sp>
      <p:sp>
        <p:nvSpPr>
          <p:cNvPr id="2" name="Content Placeholder 1"/>
          <p:cNvSpPr>
            <a:spLocks noGrp="1"/>
          </p:cNvSpPr>
          <p:nvPr>
            <p:ph idx="1"/>
          </p:nvPr>
        </p:nvSpPr>
        <p:spPr/>
        <p:txBody>
          <a:bodyPr>
            <a:normAutofit fontScale="92500" lnSpcReduction="10000"/>
          </a:bodyPr>
          <a:lstStyle/>
          <a:p>
            <a:pPr algn="just"/>
            <a:r>
              <a:rPr lang="en-US" sz="2000" dirty="0">
                <a:latin typeface="Times New Roman" pitchFamily="18" charset="0"/>
                <a:cs typeface="Times New Roman" pitchFamily="18" charset="0"/>
              </a:rPr>
              <a:t>Entrepreneurship boosts the world economy because entrepreneurs serve needs of the society with innovative business ideas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Entrepreneurs are willing to share the risk and rewards of a business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Leadership is the process of leading a group of people or organization</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Leadership are of several types like transformational, transactional, charismatic(</a:t>
            </a:r>
            <a:r>
              <a:rPr lang="en-US" sz="2000" dirty="0" err="1">
                <a:latin typeface="Times New Roman" pitchFamily="18" charset="0"/>
                <a:cs typeface="Times New Roman" pitchFamily="18" charset="0"/>
              </a:rPr>
              <a:t>Nahavandi</a:t>
            </a:r>
            <a:r>
              <a:rPr lang="en-US" sz="2000" dirty="0">
                <a:latin typeface="Times New Roman" pitchFamily="18" charset="0"/>
                <a:cs typeface="Times New Roman" pitchFamily="18" charset="0"/>
              </a:rPr>
              <a:t> 2016)</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Entrepreneur is considered as a business leader who innovates new business processes and develops new ideas(</a:t>
            </a:r>
            <a:r>
              <a:rPr lang="en-US" sz="2000" dirty="0" err="1">
                <a:latin typeface="Times New Roman" pitchFamily="18" charset="0"/>
                <a:cs typeface="Times New Roman" pitchFamily="18" charset="0"/>
              </a:rPr>
              <a:t>Drucker</a:t>
            </a:r>
            <a:r>
              <a:rPr lang="en-US" sz="2000" dirty="0">
                <a:latin typeface="Times New Roman" pitchFamily="18" charset="0"/>
                <a:cs typeface="Times New Roman" pitchFamily="18" charset="0"/>
              </a:rPr>
              <a:t> 2014)</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Entrepreneurs and leaders are proactive, risk-takers, embrace change and lead a group of people to accomplish common goal</a:t>
            </a:r>
          </a:p>
          <a:p>
            <a:endParaRPr lang="en-US" dirty="0"/>
          </a:p>
          <a:p>
            <a:endParaRPr lang="en-US" dirty="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sz="4000" dirty="0">
                <a:latin typeface="Times New Roman" pitchFamily="18" charset="0"/>
                <a:cs typeface="Times New Roman" pitchFamily="18" charset="0"/>
              </a:rPr>
              <a:t>Good Practice of Leadership</a:t>
            </a:r>
          </a:p>
        </p:txBody>
      </p:sp>
      <p:sp>
        <p:nvSpPr>
          <p:cNvPr id="2" name="Content Placeholder 1"/>
          <p:cNvSpPr>
            <a:spLocks noGrp="1"/>
          </p:cNvSpPr>
          <p:nvPr>
            <p:ph idx="1"/>
          </p:nvPr>
        </p:nvSpPr>
        <p:spPr/>
        <p:txBody>
          <a:bodyPr>
            <a:normAutofit/>
          </a:bodyPr>
          <a:lstStyle/>
          <a:p>
            <a:pPr algn="just"/>
            <a:r>
              <a:rPr lang="en-US" sz="2000" dirty="0">
                <a:latin typeface="Times New Roman" pitchFamily="18" charset="0"/>
                <a:cs typeface="Times New Roman" pitchFamily="18" charset="0"/>
              </a:rPr>
              <a:t>In modern retail sector like </a:t>
            </a:r>
            <a:r>
              <a:rPr lang="en-US" sz="2000" dirty="0" err="1">
                <a:latin typeface="Times New Roman" pitchFamily="18" charset="0"/>
                <a:cs typeface="Times New Roman" pitchFamily="18" charset="0"/>
              </a:rPr>
              <a:t>Walmart</a:t>
            </a:r>
            <a:r>
              <a:rPr lang="en-US" sz="2000" dirty="0">
                <a:latin typeface="Times New Roman" pitchFamily="18" charset="0"/>
                <a:cs typeface="Times New Roman" pitchFamily="18" charset="0"/>
              </a:rPr>
              <a:t>, Zara, H&amp;M, Tesco leaders are transformational</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Leaders of modern retail organizations foster a flexible work structure </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Leaders of modern retail organizations adopt an open communication model</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Leaders of modern retail organizations support their employees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Leaders of modern retail organizations are visionary and foster innovation and creativity (</a:t>
            </a:r>
            <a:r>
              <a:rPr lang="en-US" sz="2000" dirty="0" err="1">
                <a:latin typeface="Times New Roman" pitchFamily="18" charset="0"/>
                <a:cs typeface="Times New Roman" pitchFamily="18" charset="0"/>
              </a:rPr>
              <a:t>Nahavandi</a:t>
            </a:r>
            <a:r>
              <a:rPr lang="en-US" sz="2000" dirty="0">
                <a:latin typeface="Times New Roman" pitchFamily="18" charset="0"/>
                <a:cs typeface="Times New Roman" pitchFamily="18" charset="0"/>
              </a:rPr>
              <a:t> 2016)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sz="4000" dirty="0">
                <a:latin typeface="Times New Roman" pitchFamily="18" charset="0"/>
                <a:cs typeface="Times New Roman" pitchFamily="18" charset="0"/>
              </a:rPr>
              <a:t>Community Participation</a:t>
            </a:r>
          </a:p>
        </p:txBody>
      </p:sp>
      <p:sp>
        <p:nvSpPr>
          <p:cNvPr id="2" name="Content Placeholder 1"/>
          <p:cNvSpPr>
            <a:spLocks noGrp="1"/>
          </p:cNvSpPr>
          <p:nvPr>
            <p:ph idx="1"/>
          </p:nvPr>
        </p:nvSpPr>
        <p:spPr/>
        <p:txBody>
          <a:bodyPr>
            <a:normAutofit lnSpcReduction="10000"/>
          </a:bodyPr>
          <a:lstStyle/>
          <a:p>
            <a:pPr algn="just"/>
            <a:r>
              <a:rPr lang="en-US" sz="2000" dirty="0">
                <a:latin typeface="Times New Roman" pitchFamily="18" charset="0"/>
                <a:cs typeface="Times New Roman" pitchFamily="18" charset="0"/>
              </a:rPr>
              <a:t>The </a:t>
            </a:r>
            <a:r>
              <a:rPr lang="en-US" sz="2000" dirty="0" err="1">
                <a:latin typeface="Times New Roman" pitchFamily="18" charset="0"/>
                <a:cs typeface="Times New Roman" pitchFamily="18" charset="0"/>
              </a:rPr>
              <a:t>Paralympic</a:t>
            </a:r>
            <a:r>
              <a:rPr lang="en-US" sz="2000" dirty="0">
                <a:latin typeface="Times New Roman" pitchFamily="18" charset="0"/>
                <a:cs typeface="Times New Roman" pitchFamily="18" charset="0"/>
              </a:rPr>
              <a:t> sports is an example of community participation in sports</a:t>
            </a:r>
          </a:p>
          <a:p>
            <a:pPr algn="just"/>
            <a:endParaRPr lang="en-US" sz="2000" dirty="0">
              <a:latin typeface="Times New Roman" pitchFamily="18" charset="0"/>
              <a:cs typeface="Times New Roman" pitchFamily="18" charset="0"/>
            </a:endParaRP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These games are international sports events where athletes with physical disabilities can showcase their talent</a:t>
            </a:r>
          </a:p>
          <a:p>
            <a:pPr algn="just"/>
            <a:endParaRPr lang="en-US" sz="2000" dirty="0">
              <a:latin typeface="Times New Roman" pitchFamily="18" charset="0"/>
              <a:cs typeface="Times New Roman" pitchFamily="18" charset="0"/>
            </a:endParaRP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The International </a:t>
            </a:r>
            <a:r>
              <a:rPr lang="en-US" sz="2000" dirty="0" err="1">
                <a:latin typeface="Times New Roman" pitchFamily="18" charset="0"/>
                <a:cs typeface="Times New Roman" pitchFamily="18" charset="0"/>
              </a:rPr>
              <a:t>Paralympic</a:t>
            </a:r>
            <a:r>
              <a:rPr lang="en-US" sz="2000" dirty="0">
                <a:latin typeface="Times New Roman" pitchFamily="18" charset="0"/>
                <a:cs typeface="Times New Roman" pitchFamily="18" charset="0"/>
              </a:rPr>
              <a:t> community organizes these sport events(</a:t>
            </a:r>
            <a:r>
              <a:rPr lang="en-US" sz="2000" dirty="0" err="1">
                <a:latin typeface="Times New Roman" pitchFamily="18" charset="0"/>
                <a:cs typeface="Times New Roman" pitchFamily="18" charset="0"/>
              </a:rPr>
              <a:t>Brittain</a:t>
            </a:r>
            <a:r>
              <a:rPr lang="en-US" sz="2000" dirty="0">
                <a:latin typeface="Times New Roman" pitchFamily="18" charset="0"/>
                <a:cs typeface="Times New Roman" pitchFamily="18" charset="0"/>
              </a:rPr>
              <a:t>  2016)</a:t>
            </a:r>
          </a:p>
          <a:p>
            <a:pPr algn="just"/>
            <a:endParaRPr lang="en-US" sz="2000" dirty="0">
              <a:latin typeface="Times New Roman" pitchFamily="18" charset="0"/>
              <a:cs typeface="Times New Roman" pitchFamily="18" charset="0"/>
            </a:endParaRP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Athletes with cerebral palsy, blindness, amputations participate in Summer and Winter Olympic game </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200" dirty="0">
                <a:latin typeface="Times New Roman" pitchFamily="18" charset="0"/>
                <a:cs typeface="Times New Roman" pitchFamily="18" charset="0"/>
              </a:rPr>
              <a:t>Benefits of Community Participation</a:t>
            </a:r>
          </a:p>
        </p:txBody>
      </p:sp>
      <p:sp>
        <p:nvSpPr>
          <p:cNvPr id="2" name="Content Placeholder 1"/>
          <p:cNvSpPr>
            <a:spLocks noGrp="1"/>
          </p:cNvSpPr>
          <p:nvPr>
            <p:ph idx="1"/>
          </p:nvPr>
        </p:nvSpPr>
        <p:spPr/>
        <p:txBody>
          <a:bodyPr>
            <a:normAutofit fontScale="85000" lnSpcReduction="20000"/>
          </a:bodyPr>
          <a:lstStyle/>
          <a:p>
            <a:r>
              <a:rPr lang="en-US" sz="2200" dirty="0">
                <a:latin typeface="Times New Roman" pitchFamily="18" charset="0"/>
                <a:cs typeface="Times New Roman" pitchFamily="18" charset="0"/>
              </a:rPr>
              <a:t>Community participation is important for sports because it helps in nurturing the budding talents of sports</a:t>
            </a:r>
          </a:p>
          <a:p>
            <a:endParaRPr lang="en-US" sz="2200" dirty="0">
              <a:latin typeface="Times New Roman" pitchFamily="18" charset="0"/>
              <a:cs typeface="Times New Roman" pitchFamily="18" charset="0"/>
            </a:endParaRPr>
          </a:p>
          <a:p>
            <a:r>
              <a:rPr lang="en-US" sz="2200" dirty="0">
                <a:latin typeface="Times New Roman" pitchFamily="18" charset="0"/>
                <a:cs typeface="Times New Roman" pitchFamily="18" charset="0"/>
              </a:rPr>
              <a:t>Community participation fosters coaching, training and development of players</a:t>
            </a:r>
          </a:p>
          <a:p>
            <a:endParaRPr lang="en-US" sz="2200" dirty="0">
              <a:latin typeface="Times New Roman" pitchFamily="18" charset="0"/>
              <a:cs typeface="Times New Roman" pitchFamily="18" charset="0"/>
            </a:endParaRPr>
          </a:p>
          <a:p>
            <a:r>
              <a:rPr lang="en-US" sz="2200" dirty="0">
                <a:latin typeface="Times New Roman" pitchFamily="18" charset="0"/>
                <a:cs typeface="Times New Roman" pitchFamily="18" charset="0"/>
              </a:rPr>
              <a:t>Community participation fosters inclusion of minority groups in sports</a:t>
            </a:r>
          </a:p>
          <a:p>
            <a:endParaRPr lang="en-US" sz="2200" dirty="0">
              <a:latin typeface="Times New Roman" pitchFamily="18" charset="0"/>
              <a:cs typeface="Times New Roman" pitchFamily="18" charset="0"/>
            </a:endParaRPr>
          </a:p>
          <a:p>
            <a:r>
              <a:rPr lang="en-US" sz="2200" dirty="0">
                <a:latin typeface="Times New Roman" pitchFamily="18" charset="0"/>
                <a:cs typeface="Times New Roman" pitchFamily="18" charset="0"/>
              </a:rPr>
              <a:t>People with disability and special needs should not to discouraged to play sports</a:t>
            </a:r>
          </a:p>
          <a:p>
            <a:endParaRPr lang="en-US" sz="2200" dirty="0">
              <a:latin typeface="Times New Roman" pitchFamily="18" charset="0"/>
              <a:cs typeface="Times New Roman" pitchFamily="18" charset="0"/>
            </a:endParaRPr>
          </a:p>
          <a:p>
            <a:r>
              <a:rPr lang="en-US" sz="2200" dirty="0">
                <a:latin typeface="Times New Roman" pitchFamily="18" charset="0"/>
                <a:cs typeface="Times New Roman" pitchFamily="18" charset="0"/>
              </a:rPr>
              <a:t>Community sport hubs bring together key local partners and sport clubs</a:t>
            </a:r>
          </a:p>
          <a:p>
            <a:endParaRPr lang="en-US" sz="2200" dirty="0">
              <a:latin typeface="Times New Roman" pitchFamily="18" charset="0"/>
              <a:cs typeface="Times New Roman" pitchFamily="18" charset="0"/>
            </a:endParaRPr>
          </a:p>
          <a:p>
            <a:r>
              <a:rPr lang="en-US" sz="2200" dirty="0">
                <a:latin typeface="Times New Roman" pitchFamily="18" charset="0"/>
                <a:cs typeface="Times New Roman" pitchFamily="18" charset="0"/>
              </a:rPr>
              <a:t>Community participation addressed key challenges of sports like doping(</a:t>
            </a:r>
            <a:r>
              <a:rPr lang="en-US" sz="2400" dirty="0" err="1">
                <a:latin typeface="Times New Roman" pitchFamily="18" charset="0"/>
                <a:cs typeface="Times New Roman" pitchFamily="18" charset="0"/>
              </a:rPr>
              <a:t>Brittain</a:t>
            </a:r>
            <a:r>
              <a:rPr lang="en-US" sz="2400" dirty="0">
                <a:latin typeface="Times New Roman" pitchFamily="18" charset="0"/>
                <a:cs typeface="Times New Roman" pitchFamily="18" charset="0"/>
              </a:rPr>
              <a:t>  2016)</a:t>
            </a:r>
            <a:endParaRPr lang="en-US" sz="2200" dirty="0">
              <a:latin typeface="Times New Roman" pitchFamily="18" charset="0"/>
              <a:cs typeface="Times New Roman" pitchFamily="18" charset="0"/>
            </a:endParaRPr>
          </a:p>
          <a:p>
            <a:endParaRPr lang="en-US"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sz="4000" dirty="0">
                <a:latin typeface="Times New Roman" pitchFamily="18" charset="0"/>
                <a:cs typeface="Times New Roman" pitchFamily="18" charset="0"/>
              </a:rPr>
              <a:t>Main Impressions of Retail Sector</a:t>
            </a:r>
          </a:p>
        </p:txBody>
      </p:sp>
      <p:sp>
        <p:nvSpPr>
          <p:cNvPr id="2" name="Content Placeholder 1"/>
          <p:cNvSpPr>
            <a:spLocks noGrp="1"/>
          </p:cNvSpPr>
          <p:nvPr>
            <p:ph idx="1"/>
          </p:nvPr>
        </p:nvSpPr>
        <p:spPr/>
        <p:txBody>
          <a:bodyPr>
            <a:normAutofit/>
          </a:bodyPr>
          <a:lstStyle/>
          <a:p>
            <a:pPr>
              <a:buNone/>
            </a:pPr>
            <a:r>
              <a:rPr lang="en-US" sz="1800" dirty="0">
                <a:latin typeface="Times New Roman" pitchFamily="18" charset="0"/>
                <a:cs typeface="Times New Roman" pitchFamily="18" charset="0"/>
              </a:rPr>
              <a:t>The main impressions I had on  researching about retail sector are</a:t>
            </a:r>
          </a:p>
          <a:p>
            <a:pPr>
              <a:buNone/>
            </a:pPr>
            <a:endParaRPr lang="en-US" sz="1800" dirty="0">
              <a:latin typeface="Times New Roman" pitchFamily="18" charset="0"/>
              <a:cs typeface="Times New Roman" pitchFamily="18" charset="0"/>
            </a:endParaRPr>
          </a:p>
          <a:p>
            <a:pPr algn="just"/>
            <a:r>
              <a:rPr lang="en-US" sz="1800" dirty="0">
                <a:latin typeface="Times New Roman" pitchFamily="18" charset="0"/>
                <a:cs typeface="Times New Roman" pitchFamily="18" charset="0"/>
              </a:rPr>
              <a:t>Retail sectors operate globally to increase profit and reduce cost</a:t>
            </a:r>
          </a:p>
          <a:p>
            <a:pPr algn="just"/>
            <a:endParaRPr lang="en-US" sz="1800" dirty="0">
              <a:latin typeface="Times New Roman" pitchFamily="18" charset="0"/>
              <a:cs typeface="Times New Roman" pitchFamily="18" charset="0"/>
            </a:endParaRPr>
          </a:p>
          <a:p>
            <a:pPr algn="just"/>
            <a:r>
              <a:rPr lang="en-US" sz="1800" dirty="0">
                <a:latin typeface="Times New Roman" pitchFamily="18" charset="0"/>
                <a:cs typeface="Times New Roman" pitchFamily="18" charset="0"/>
              </a:rPr>
              <a:t>Retail sectors tie-up with suppliers who address factors of environmental sustainability</a:t>
            </a:r>
          </a:p>
          <a:p>
            <a:pPr algn="just"/>
            <a:endParaRPr lang="en-US" sz="1800" dirty="0">
              <a:latin typeface="Times New Roman" pitchFamily="18" charset="0"/>
              <a:cs typeface="Times New Roman" pitchFamily="18" charset="0"/>
            </a:endParaRPr>
          </a:p>
          <a:p>
            <a:pPr algn="just"/>
            <a:r>
              <a:rPr lang="en-US" sz="1800" dirty="0">
                <a:latin typeface="Times New Roman" pitchFamily="18" charset="0"/>
                <a:cs typeface="Times New Roman" pitchFamily="18" charset="0"/>
              </a:rPr>
              <a:t>Retail sectors have transformational leaders(</a:t>
            </a:r>
            <a:r>
              <a:rPr lang="en-US" sz="1800" dirty="0" err="1">
                <a:latin typeface="Times New Roman" pitchFamily="18" charset="0"/>
                <a:cs typeface="Times New Roman" pitchFamily="18" charset="0"/>
              </a:rPr>
              <a:t>Nahavandi</a:t>
            </a:r>
            <a:r>
              <a:rPr lang="en-US" sz="1800" dirty="0">
                <a:latin typeface="Times New Roman" pitchFamily="18" charset="0"/>
                <a:cs typeface="Times New Roman" pitchFamily="18" charset="0"/>
              </a:rPr>
              <a:t> 2016)</a:t>
            </a:r>
          </a:p>
          <a:p>
            <a:pPr algn="just"/>
            <a:endParaRPr lang="en-US" sz="1800" dirty="0">
              <a:latin typeface="Times New Roman" pitchFamily="18" charset="0"/>
              <a:cs typeface="Times New Roman" pitchFamily="18" charset="0"/>
            </a:endParaRPr>
          </a:p>
          <a:p>
            <a:pPr algn="just"/>
            <a:endParaRPr lang="en-US" sz="1800" dirty="0">
              <a:latin typeface="Times New Roman" pitchFamily="18" charset="0"/>
              <a:cs typeface="Times New Roman" pitchFamily="18" charset="0"/>
            </a:endParaRPr>
          </a:p>
          <a:p>
            <a:pPr algn="just"/>
            <a:r>
              <a:rPr lang="en-US" sz="1800" dirty="0">
                <a:latin typeface="Times New Roman" pitchFamily="18" charset="0"/>
                <a:cs typeface="Times New Roman" pitchFamily="18" charset="0"/>
              </a:rPr>
              <a:t>Retail sectors aim to gain global customers by building sustainable supply chain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4000" dirty="0">
                <a:latin typeface="Times New Roman" pitchFamily="18" charset="0"/>
                <a:cs typeface="Times New Roman" pitchFamily="18" charset="0"/>
              </a:rPr>
              <a:t>conclusion</a:t>
            </a:r>
          </a:p>
        </p:txBody>
      </p:sp>
      <p:sp>
        <p:nvSpPr>
          <p:cNvPr id="2" name="Content Placeholder 1"/>
          <p:cNvSpPr>
            <a:spLocks noGrp="1"/>
          </p:cNvSpPr>
          <p:nvPr>
            <p:ph idx="1"/>
          </p:nvPr>
        </p:nvSpPr>
        <p:spPr/>
        <p:txBody>
          <a:bodyPr>
            <a:normAutofit/>
          </a:bodyPr>
          <a:lstStyle/>
          <a:p>
            <a:pPr algn="just"/>
            <a:r>
              <a:rPr lang="en-US" sz="2000" dirty="0">
                <a:latin typeface="Times New Roman" pitchFamily="18" charset="0"/>
                <a:cs typeface="Times New Roman" pitchFamily="18" charset="0"/>
              </a:rPr>
              <a:t>Retail sectors have their manufacturing units in lower developed countries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Retail sectors like Wal-Mart and Nike have allegedly practiced inhuman labor practices in countries like Bangladesh and China</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Workers are forced to work overtime in these manufacturing units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Workers are paid poorly in the sweat shops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Consumers in developed countries are unaware of the poor labor conditions in manufacturing units of their favorite brand(Crane and </a:t>
            </a:r>
            <a:r>
              <a:rPr lang="en-US" sz="2000" dirty="0" err="1">
                <a:latin typeface="Times New Roman" pitchFamily="18" charset="0"/>
                <a:cs typeface="Times New Roman" pitchFamily="18" charset="0"/>
              </a:rPr>
              <a:t>Matten</a:t>
            </a:r>
            <a:r>
              <a:rPr lang="en-US" sz="2000" dirty="0">
                <a:latin typeface="Times New Roman" pitchFamily="18" charset="0"/>
                <a:cs typeface="Times New Roman" pitchFamily="18" charset="0"/>
              </a:rPr>
              <a:t> 2016)</a:t>
            </a:r>
          </a:p>
          <a:p>
            <a:pPr algn="just"/>
            <a:endParaRPr lang="en-US" sz="2000"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sz="4000" dirty="0">
                <a:latin typeface="Times New Roman" pitchFamily="18" charset="0"/>
                <a:cs typeface="Times New Roman" pitchFamily="18" charset="0"/>
              </a:rPr>
              <a:t>Experience of Working in Group</a:t>
            </a:r>
          </a:p>
        </p:txBody>
      </p:sp>
      <p:sp>
        <p:nvSpPr>
          <p:cNvPr id="2" name="Content Placeholder 1"/>
          <p:cNvSpPr>
            <a:spLocks noGrp="1"/>
          </p:cNvSpPr>
          <p:nvPr>
            <p:ph idx="1"/>
          </p:nvPr>
        </p:nvSpPr>
        <p:spPr/>
        <p:txBody>
          <a:bodyPr/>
          <a:lstStyle/>
          <a:p>
            <a:pPr algn="just"/>
            <a:r>
              <a:rPr lang="en-US" sz="2000" dirty="0">
                <a:latin typeface="Times New Roman" pitchFamily="18" charset="0"/>
                <a:cs typeface="Times New Roman" pitchFamily="18" charset="0"/>
              </a:rPr>
              <a:t>I learnt to collaborate with group members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I learnt to develop new skills like time management, interpersonal communication and networking</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My experience with working with my group members have taught me to appreciate their opinion</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The group work provided me with an opportunity of in-depth research in the topics of presentation</a:t>
            </a:r>
          </a:p>
          <a:p>
            <a:endParaRPr lang="en-US" dirty="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sz="4000" dirty="0">
                <a:latin typeface="Times New Roman" pitchFamily="18" charset="0"/>
                <a:cs typeface="Times New Roman" pitchFamily="18" charset="0"/>
              </a:rPr>
              <a:t>Learning from Experience</a:t>
            </a:r>
          </a:p>
        </p:txBody>
      </p:sp>
      <p:sp>
        <p:nvSpPr>
          <p:cNvPr id="2" name="Content Placeholder 1"/>
          <p:cNvSpPr>
            <a:spLocks noGrp="1"/>
          </p:cNvSpPr>
          <p:nvPr>
            <p:ph idx="1"/>
          </p:nvPr>
        </p:nvSpPr>
        <p:spPr/>
        <p:txBody>
          <a:bodyPr>
            <a:normAutofit fontScale="92500" lnSpcReduction="20000"/>
          </a:bodyPr>
          <a:lstStyle/>
          <a:p>
            <a:pPr algn="just"/>
            <a:r>
              <a:rPr lang="en-US" sz="2000" dirty="0">
                <a:latin typeface="Times New Roman" pitchFamily="18" charset="0"/>
                <a:cs typeface="Times New Roman" pitchFamily="18" charset="0"/>
              </a:rPr>
              <a:t>The team work has taught me several employability skills </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The modern global organizations have highly effective teams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Interpersonal communication results in increasing productivity of a team</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This project has given be opportunity to learn tools of time management</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Networking is an important skill which I have learnt from this project</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It has been found that networking is the most important skill possessed by entrepreneurs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These three skills are of prime importance for future employability</a:t>
            </a:r>
          </a:p>
          <a:p>
            <a:endParaRPr lang="en-US" sz="2000" dirty="0">
              <a:latin typeface="Times New Roman" pitchFamily="18" charset="0"/>
              <a:cs typeface="Times New Roman" pitchFamily="18" charset="0"/>
            </a:endParaRPr>
          </a:p>
          <a:p>
            <a:endParaRPr lang="en-US" sz="2000" dirty="0">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US" sz="4000" dirty="0">
                <a:latin typeface="Times New Roman" pitchFamily="18" charset="0"/>
                <a:cs typeface="Times New Roman" pitchFamily="18" charset="0"/>
              </a:rPr>
              <a:t>Challenges of Working in Group </a:t>
            </a:r>
          </a:p>
        </p:txBody>
      </p:sp>
      <p:sp>
        <p:nvSpPr>
          <p:cNvPr id="2" name="Content Placeholder 1"/>
          <p:cNvSpPr>
            <a:spLocks noGrp="1"/>
          </p:cNvSpPr>
          <p:nvPr>
            <p:ph idx="1"/>
          </p:nvPr>
        </p:nvSpPr>
        <p:spPr/>
        <p:txBody>
          <a:bodyPr/>
          <a:lstStyle/>
          <a:p>
            <a:pPr algn="just"/>
            <a:r>
              <a:rPr lang="en-US" sz="2000" dirty="0">
                <a:latin typeface="Times New Roman" pitchFamily="18" charset="0"/>
                <a:cs typeface="Times New Roman" pitchFamily="18" charset="0"/>
              </a:rPr>
              <a:t>The research was based on secondary research</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Books, journal articles and social media platforms were used to conduct this research </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It was difficult to conduct primary research</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Personal visit to industries could have provided us with more information</a:t>
            </a:r>
          </a:p>
          <a:p>
            <a:pPr algn="just"/>
            <a:endParaRPr lang="en-US" sz="2000" dirty="0">
              <a:latin typeface="Times New Roman" pitchFamily="18" charset="0"/>
              <a:cs typeface="Times New Roman" pitchFamily="18" charset="0"/>
            </a:endParaRPr>
          </a:p>
          <a:p>
            <a:pPr algn="just">
              <a:buNone/>
            </a:pPr>
            <a:endParaRPr lang="en-US" sz="2000" dirty="0">
              <a:latin typeface="Times New Roman" pitchFamily="18" charset="0"/>
              <a:cs typeface="Times New Roman" pitchFamily="18" charset="0"/>
            </a:endParaRPr>
          </a:p>
          <a:p>
            <a:endParaRPr lang="en-US" dirty="0"/>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References</a:t>
            </a:r>
          </a:p>
        </p:txBody>
      </p:sp>
      <p:sp>
        <p:nvSpPr>
          <p:cNvPr id="2" name="Content Placeholder 1"/>
          <p:cNvSpPr>
            <a:spLocks noGrp="1"/>
          </p:cNvSpPr>
          <p:nvPr>
            <p:ph idx="1"/>
          </p:nvPr>
        </p:nvSpPr>
        <p:spPr/>
        <p:txBody>
          <a:bodyPr>
            <a:noAutofit/>
          </a:bodyPr>
          <a:lstStyle/>
          <a:p>
            <a:pPr indent="0" algn="just">
              <a:lnSpc>
                <a:spcPct val="200000"/>
              </a:lnSpc>
              <a:buNone/>
            </a:pPr>
            <a:r>
              <a:rPr lang="en-US" sz="1400" dirty="0">
                <a:latin typeface="Times New Roman" pitchFamily="18" charset="0"/>
                <a:cs typeface="Times New Roman" pitchFamily="18" charset="0"/>
              </a:rPr>
              <a:t>Beck, U., 2015. </a:t>
            </a:r>
            <a:r>
              <a:rPr lang="en-US" sz="1400" i="1" dirty="0">
                <a:latin typeface="Times New Roman" pitchFamily="18" charset="0"/>
                <a:cs typeface="Times New Roman" pitchFamily="18" charset="0"/>
              </a:rPr>
              <a:t>What is globalization?</a:t>
            </a:r>
            <a:r>
              <a:rPr lang="en-US" sz="1400" dirty="0">
                <a:latin typeface="Times New Roman" pitchFamily="18" charset="0"/>
                <a:cs typeface="Times New Roman" pitchFamily="18" charset="0"/>
              </a:rPr>
              <a:t>. John Wiley &amp; Sons.</a:t>
            </a:r>
          </a:p>
          <a:p>
            <a:pPr indent="0" algn="just">
              <a:lnSpc>
                <a:spcPct val="200000"/>
              </a:lnSpc>
              <a:buNone/>
            </a:pPr>
            <a:r>
              <a:rPr lang="en-US" sz="1400" dirty="0" err="1">
                <a:latin typeface="Times New Roman" pitchFamily="18" charset="0"/>
                <a:cs typeface="Times New Roman" pitchFamily="18" charset="0"/>
              </a:rPr>
              <a:t>Brittain</a:t>
            </a:r>
            <a:r>
              <a:rPr lang="en-US" sz="1400" dirty="0">
                <a:latin typeface="Times New Roman" pitchFamily="18" charset="0"/>
                <a:cs typeface="Times New Roman" pitchFamily="18" charset="0"/>
              </a:rPr>
              <a:t>, I., 2016. </a:t>
            </a:r>
            <a:r>
              <a:rPr lang="en-US" sz="1400" i="1" dirty="0">
                <a:latin typeface="Times New Roman" pitchFamily="18" charset="0"/>
                <a:cs typeface="Times New Roman" pitchFamily="18" charset="0"/>
              </a:rPr>
              <a:t>The </a:t>
            </a:r>
            <a:r>
              <a:rPr lang="en-US" sz="1400" i="1" dirty="0" err="1">
                <a:latin typeface="Times New Roman" pitchFamily="18" charset="0"/>
                <a:cs typeface="Times New Roman" pitchFamily="18" charset="0"/>
              </a:rPr>
              <a:t>paralympic</a:t>
            </a:r>
            <a:r>
              <a:rPr lang="en-US" sz="1400" i="1" dirty="0">
                <a:latin typeface="Times New Roman" pitchFamily="18" charset="0"/>
                <a:cs typeface="Times New Roman" pitchFamily="18" charset="0"/>
              </a:rPr>
              <a:t> games explained</a:t>
            </a:r>
            <a:r>
              <a:rPr lang="en-US" sz="1400" dirty="0">
                <a:latin typeface="Times New Roman" pitchFamily="18" charset="0"/>
                <a:cs typeface="Times New Roman" pitchFamily="18" charset="0"/>
              </a:rPr>
              <a:t>. </a:t>
            </a:r>
            <a:r>
              <a:rPr lang="en-US" sz="1400" dirty="0" err="1">
                <a:latin typeface="Times New Roman" pitchFamily="18" charset="0"/>
                <a:cs typeface="Times New Roman" pitchFamily="18" charset="0"/>
              </a:rPr>
              <a:t>Routledge</a:t>
            </a:r>
            <a:r>
              <a:rPr lang="en-US" sz="1400" dirty="0">
                <a:latin typeface="Times New Roman" pitchFamily="18" charset="0"/>
                <a:cs typeface="Times New Roman" pitchFamily="18" charset="0"/>
              </a:rPr>
              <a:t>.</a:t>
            </a:r>
          </a:p>
          <a:p>
            <a:pPr indent="0" algn="just">
              <a:lnSpc>
                <a:spcPct val="200000"/>
              </a:lnSpc>
              <a:buNone/>
            </a:pPr>
            <a:r>
              <a:rPr lang="en-US" sz="1400" dirty="0">
                <a:latin typeface="Times New Roman" pitchFamily="18" charset="0"/>
                <a:cs typeface="Times New Roman" pitchFamily="18" charset="0"/>
              </a:rPr>
              <a:t>Crane, A. and </a:t>
            </a:r>
            <a:r>
              <a:rPr lang="en-US" sz="1400" dirty="0" err="1">
                <a:latin typeface="Times New Roman" pitchFamily="18" charset="0"/>
                <a:cs typeface="Times New Roman" pitchFamily="18" charset="0"/>
              </a:rPr>
              <a:t>Matten</a:t>
            </a:r>
            <a:r>
              <a:rPr lang="en-US" sz="1400" dirty="0">
                <a:latin typeface="Times New Roman" pitchFamily="18" charset="0"/>
                <a:cs typeface="Times New Roman" pitchFamily="18" charset="0"/>
              </a:rPr>
              <a:t>, D., 2016. </a:t>
            </a:r>
            <a:r>
              <a:rPr lang="en-US" sz="1400" i="1" dirty="0">
                <a:latin typeface="Times New Roman" pitchFamily="18" charset="0"/>
                <a:cs typeface="Times New Roman" pitchFamily="18" charset="0"/>
              </a:rPr>
              <a:t>Business ethics: Managing corporate citizenship and sustainability in the age of globalization</a:t>
            </a:r>
            <a:r>
              <a:rPr lang="en-US" sz="1400" dirty="0">
                <a:latin typeface="Times New Roman" pitchFamily="18" charset="0"/>
                <a:cs typeface="Times New Roman" pitchFamily="18" charset="0"/>
              </a:rPr>
              <a:t>. Oxford University Press.</a:t>
            </a:r>
          </a:p>
          <a:p>
            <a:pPr indent="0" algn="just">
              <a:lnSpc>
                <a:spcPct val="200000"/>
              </a:lnSpc>
              <a:buNone/>
            </a:pPr>
            <a:r>
              <a:rPr lang="en-US" sz="1400" dirty="0" err="1">
                <a:latin typeface="Times New Roman" pitchFamily="18" charset="0"/>
                <a:cs typeface="Times New Roman" pitchFamily="18" charset="0"/>
              </a:rPr>
              <a:t>Drucker</a:t>
            </a:r>
            <a:r>
              <a:rPr lang="en-US" sz="1400" dirty="0">
                <a:latin typeface="Times New Roman" pitchFamily="18" charset="0"/>
                <a:cs typeface="Times New Roman" pitchFamily="18" charset="0"/>
              </a:rPr>
              <a:t>, P., 2014. </a:t>
            </a:r>
            <a:r>
              <a:rPr lang="en-US" sz="1400" i="1" dirty="0">
                <a:latin typeface="Times New Roman" pitchFamily="18" charset="0"/>
                <a:cs typeface="Times New Roman" pitchFamily="18" charset="0"/>
              </a:rPr>
              <a:t>Innovation and entrepreneurship</a:t>
            </a:r>
            <a:r>
              <a:rPr lang="en-US" sz="1400" dirty="0">
                <a:latin typeface="Times New Roman" pitchFamily="18" charset="0"/>
                <a:cs typeface="Times New Roman" pitchFamily="18" charset="0"/>
              </a:rPr>
              <a:t>. </a:t>
            </a:r>
            <a:r>
              <a:rPr lang="en-US" sz="1400" dirty="0" err="1">
                <a:latin typeface="Times New Roman" pitchFamily="18" charset="0"/>
                <a:cs typeface="Times New Roman" pitchFamily="18" charset="0"/>
              </a:rPr>
              <a:t>Routledge</a:t>
            </a:r>
            <a:r>
              <a:rPr lang="en-US" sz="1400" dirty="0">
                <a:latin typeface="Times New Roman" pitchFamily="18" charset="0"/>
                <a:cs typeface="Times New Roman" pitchFamily="18" charset="0"/>
              </a:rPr>
              <a:t>.</a:t>
            </a:r>
          </a:p>
          <a:p>
            <a:pPr indent="0" algn="just">
              <a:lnSpc>
                <a:spcPct val="200000"/>
              </a:lnSpc>
              <a:buNone/>
            </a:pPr>
            <a:r>
              <a:rPr lang="en-US" sz="1400" dirty="0" err="1">
                <a:latin typeface="Times New Roman" pitchFamily="18" charset="0"/>
                <a:cs typeface="Times New Roman" pitchFamily="18" charset="0"/>
              </a:rPr>
              <a:t>Moldan</a:t>
            </a:r>
            <a:r>
              <a:rPr lang="en-US" sz="1400" dirty="0">
                <a:latin typeface="Times New Roman" pitchFamily="18" charset="0"/>
                <a:cs typeface="Times New Roman" pitchFamily="18" charset="0"/>
              </a:rPr>
              <a:t>, B., </a:t>
            </a:r>
            <a:r>
              <a:rPr lang="en-US" sz="1400" dirty="0" err="1">
                <a:latin typeface="Times New Roman" pitchFamily="18" charset="0"/>
                <a:cs typeface="Times New Roman" pitchFamily="18" charset="0"/>
              </a:rPr>
              <a:t>Janoušková</a:t>
            </a:r>
            <a:r>
              <a:rPr lang="en-US" sz="1400" dirty="0">
                <a:latin typeface="Times New Roman" pitchFamily="18" charset="0"/>
                <a:cs typeface="Times New Roman" pitchFamily="18" charset="0"/>
              </a:rPr>
              <a:t>, S. and </a:t>
            </a:r>
            <a:r>
              <a:rPr lang="en-US" sz="1400" dirty="0" err="1">
                <a:latin typeface="Times New Roman" pitchFamily="18" charset="0"/>
                <a:cs typeface="Times New Roman" pitchFamily="18" charset="0"/>
              </a:rPr>
              <a:t>Hák</a:t>
            </a:r>
            <a:r>
              <a:rPr lang="en-US" sz="1400" dirty="0">
                <a:latin typeface="Times New Roman" pitchFamily="18" charset="0"/>
                <a:cs typeface="Times New Roman" pitchFamily="18" charset="0"/>
              </a:rPr>
              <a:t>, T., 2012. How to understand and measure environmental sustainability: Indicators and targets. </a:t>
            </a:r>
            <a:r>
              <a:rPr lang="en-US" sz="1400" i="1" dirty="0">
                <a:latin typeface="Times New Roman" pitchFamily="18" charset="0"/>
                <a:cs typeface="Times New Roman" pitchFamily="18" charset="0"/>
              </a:rPr>
              <a:t>Ecological Indicators</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17</a:t>
            </a:r>
            <a:r>
              <a:rPr lang="en-US" sz="1400" dirty="0">
                <a:latin typeface="Times New Roman" pitchFamily="18" charset="0"/>
                <a:cs typeface="Times New Roman" pitchFamily="18" charset="0"/>
              </a:rPr>
              <a:t>, pp.4-13.</a:t>
            </a:r>
          </a:p>
          <a:p>
            <a:pPr indent="0" algn="just">
              <a:lnSpc>
                <a:spcPct val="200000"/>
              </a:lnSpc>
              <a:buNone/>
            </a:pPr>
            <a:r>
              <a:rPr lang="en-US" sz="1400" dirty="0" err="1">
                <a:latin typeface="Times New Roman" pitchFamily="18" charset="0"/>
                <a:cs typeface="Times New Roman" pitchFamily="18" charset="0"/>
              </a:rPr>
              <a:t>Nahavandi</a:t>
            </a:r>
            <a:r>
              <a:rPr lang="en-US" sz="1400" dirty="0">
                <a:latin typeface="Times New Roman" pitchFamily="18" charset="0"/>
                <a:cs typeface="Times New Roman" pitchFamily="18" charset="0"/>
              </a:rPr>
              <a:t>, A., 2016. </a:t>
            </a:r>
            <a:r>
              <a:rPr lang="en-US" sz="1400" i="1" dirty="0">
                <a:latin typeface="Times New Roman" pitchFamily="18" charset="0"/>
                <a:cs typeface="Times New Roman" pitchFamily="18" charset="0"/>
              </a:rPr>
              <a:t>The Art and Science of Leadership -Global Edition</a:t>
            </a:r>
            <a:r>
              <a:rPr lang="en-US" sz="1400" dirty="0">
                <a:latin typeface="Times New Roman" pitchFamily="18" charset="0"/>
                <a:cs typeface="Times New Roman" pitchFamily="18" charset="0"/>
              </a:rPr>
              <a:t>. Pearson.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7239000" cy="1143000"/>
          </a:xfrm>
        </p:spPr>
        <p:txBody>
          <a:bodyPr/>
          <a:lstStyle/>
          <a:p>
            <a:r>
              <a:rPr lang="en-US" dirty="0"/>
              <a:t>Appendix </a:t>
            </a:r>
          </a:p>
        </p:txBody>
      </p:sp>
      <p:sp>
        <p:nvSpPr>
          <p:cNvPr id="2" name="Content Placeholder 1"/>
          <p:cNvSpPr>
            <a:spLocks noGrp="1"/>
          </p:cNvSpPr>
          <p:nvPr>
            <p:ph idx="1"/>
          </p:nvPr>
        </p:nvSpPr>
        <p:spPr>
          <a:xfrm>
            <a:off x="457200" y="1371600"/>
            <a:ext cx="7239000" cy="4846320"/>
          </a:xfrm>
        </p:spPr>
        <p:txBody>
          <a:bodyPr>
            <a:noAutofit/>
          </a:bodyPr>
          <a:lstStyle/>
          <a:p>
            <a:pPr>
              <a:lnSpc>
                <a:spcPct val="200000"/>
              </a:lnSpc>
              <a:buNone/>
            </a:pPr>
            <a:r>
              <a:rPr lang="en-US" sz="1400" b="1" dirty="0">
                <a:latin typeface="Times New Roman" pitchFamily="18" charset="0"/>
                <a:cs typeface="Times New Roman" pitchFamily="18" charset="0"/>
              </a:rPr>
              <a:t>Learning Log </a:t>
            </a:r>
            <a:endParaRPr lang="en-US" sz="1400" dirty="0">
              <a:latin typeface="Times New Roman" pitchFamily="18" charset="0"/>
              <a:cs typeface="Times New Roman" pitchFamily="18" charset="0"/>
            </a:endParaRPr>
          </a:p>
          <a:p>
            <a:pPr>
              <a:lnSpc>
                <a:spcPct val="200000"/>
              </a:lnSpc>
            </a:pPr>
            <a:r>
              <a:rPr lang="en-US" sz="1400" dirty="0">
                <a:latin typeface="Times New Roman" pitchFamily="18" charset="0"/>
                <a:cs typeface="Times New Roman" pitchFamily="18" charset="0"/>
              </a:rPr>
              <a:t>Our team comprised of Andreea as a team leader, Patrick, Sayeed, Bulbul and Lina. We researched on each topic of the presentation individually and organized a face-to-face meeting and Skype meeting to understand the learning outcomes of individual research. The topics of the presentation Sustainability and Globalization, Entrepreneurship and Leadership and Community Participation were searched individually by each one of team members. Andreea summarized the learning outcomes from the individual research at the face-to-face meetings and the questions under Sustainability and Globalization was written by Patrick and Sayeed, the questions under Entrepreneurship and Leadership was answered by Bulbul and Lina handled the questions of community participation. The fact that we searched each broad topic of the presentation individually really went well because it helped us to develop a holistic overview of the presentation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7239000" cy="1143000"/>
          </a:xfrm>
        </p:spPr>
        <p:txBody>
          <a:bodyPr/>
          <a:lstStyle/>
          <a:p>
            <a:r>
              <a:rPr lang="en-US" dirty="0"/>
              <a:t>Appendix </a:t>
            </a:r>
          </a:p>
        </p:txBody>
      </p:sp>
      <p:sp>
        <p:nvSpPr>
          <p:cNvPr id="2" name="Content Placeholder 1"/>
          <p:cNvSpPr>
            <a:spLocks noGrp="1"/>
          </p:cNvSpPr>
          <p:nvPr>
            <p:ph idx="1"/>
          </p:nvPr>
        </p:nvSpPr>
        <p:spPr>
          <a:xfrm>
            <a:off x="457200" y="1371600"/>
            <a:ext cx="7239000" cy="4846320"/>
          </a:xfrm>
        </p:spPr>
        <p:txBody>
          <a:bodyPr>
            <a:noAutofit/>
          </a:bodyPr>
          <a:lstStyle/>
          <a:p>
            <a:pPr>
              <a:lnSpc>
                <a:spcPct val="200000"/>
              </a:lnSpc>
              <a:buNone/>
            </a:pPr>
            <a:r>
              <a:rPr lang="en-US" sz="1400" dirty="0">
                <a:latin typeface="Times New Roman" pitchFamily="18" charset="0"/>
                <a:cs typeface="Times New Roman" pitchFamily="18" charset="0"/>
              </a:rPr>
              <a:t>We used Skype as the meeting platform. We met after completion of our research on broader topics of presentation. Skype meetings worked well for us when we could not organize face-to-face meetings. The learning outcomes of individual research were discussed in Skype. We faced technical problem in meeting online like a slow Skype network but it was not often. No group member refused to meet online. Some members of the team pulled their weight.  We discussed this as a group and the issue was resolved soon because team members realized their responsibility and valued the importance of equal work. The work between us was fairly shared out because each one of us worked on each of the sub-topics of the presentation. By doing this presentation I have learnt the skills of time management, interpersonal communication and networking, I also had in-depth idea about the presentation topic. I enjoyed the process of our project.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7239000" cy="1143000"/>
          </a:xfrm>
        </p:spPr>
        <p:txBody>
          <a:bodyPr/>
          <a:lstStyle/>
          <a:p>
            <a:r>
              <a:rPr lang="en-US" dirty="0"/>
              <a:t>Appendix </a:t>
            </a:r>
          </a:p>
        </p:txBody>
      </p:sp>
      <p:sp>
        <p:nvSpPr>
          <p:cNvPr id="2" name="Content Placeholder 1"/>
          <p:cNvSpPr>
            <a:spLocks noGrp="1"/>
          </p:cNvSpPr>
          <p:nvPr>
            <p:ph idx="1"/>
          </p:nvPr>
        </p:nvSpPr>
        <p:spPr>
          <a:xfrm>
            <a:off x="457200" y="1371600"/>
            <a:ext cx="7239000" cy="4846320"/>
          </a:xfrm>
        </p:spPr>
        <p:txBody>
          <a:bodyPr>
            <a:noAutofit/>
          </a:bodyPr>
          <a:lstStyle/>
          <a:p>
            <a:pPr>
              <a:lnSpc>
                <a:spcPct val="200000"/>
              </a:lnSpc>
              <a:buNone/>
            </a:pPr>
            <a:r>
              <a:rPr lang="en-US" sz="1400" dirty="0">
                <a:latin typeface="Times New Roman" pitchFamily="18" charset="0"/>
                <a:cs typeface="Times New Roman" pitchFamily="18" charset="0"/>
              </a:rPr>
              <a:t>I enjoyed the process of project because it increased the in-depth knowledge about the subjects of the presentation. I learnt about current trends of Sustainability and Globalization, Entrepreneurship and Leadership and Community Participation. I also understood the research outcomes of my team members. I disliked that we met on Skype often rather than face-to-face meetings. Face-to-Face meetings are more effective for a discussion about the presentation topics. Skype meeting suffered from a technical glitch at times and I did not like that. It could be improved by ensuring that we meet face-to-face after research on broader topics of presentation. We conducted meetings after research on each topic was completed individually, but sometimes this meeting was conducted on Skype which caused problems at times.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303</TotalTime>
  <Words>2657</Words>
  <Application>Microsoft Office PowerPoint</Application>
  <PresentationFormat>On-screen Show (4:3)</PresentationFormat>
  <Paragraphs>211</Paragraphs>
  <Slides>20</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Calibri</vt:lpstr>
      <vt:lpstr>Times New Roman</vt:lpstr>
      <vt:lpstr>Trebuchet MS</vt:lpstr>
      <vt:lpstr>Wingdings</vt:lpstr>
      <vt:lpstr>Wingdings 2</vt:lpstr>
      <vt:lpstr>Opulent</vt:lpstr>
      <vt:lpstr>Sustainability, Globalization, Leadership, Entrepreneurship and Community Participation</vt:lpstr>
      <vt:lpstr>Sustainability</vt:lpstr>
      <vt:lpstr>Sustainability in Retail Sector</vt:lpstr>
      <vt:lpstr> Sustainable Projects </vt:lpstr>
      <vt:lpstr>Environmental Sustainability </vt:lpstr>
      <vt:lpstr>Global Citizens</vt:lpstr>
      <vt:lpstr> Entrepreneurship and Leadership</vt:lpstr>
      <vt:lpstr>Entrepreneurship &amp; Leadership </vt:lpstr>
      <vt:lpstr>Good Practice of Leadership</vt:lpstr>
      <vt:lpstr>Community Participation</vt:lpstr>
      <vt:lpstr>Benefits of Community Participation</vt:lpstr>
      <vt:lpstr>Main Impressions of Retail Sector</vt:lpstr>
      <vt:lpstr>conclusion</vt:lpstr>
      <vt:lpstr>Experience of Working in Group</vt:lpstr>
      <vt:lpstr>Learning from Experience</vt:lpstr>
      <vt:lpstr>Challenges of Working in Group </vt:lpstr>
      <vt:lpstr>References</vt:lpstr>
      <vt:lpstr>Appendix </vt:lpstr>
      <vt:lpstr>Appendix </vt:lpstr>
      <vt:lpstr>Appendix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andreea ande</cp:lastModifiedBy>
  <cp:revision>46</cp:revision>
  <dcterms:created xsi:type="dcterms:W3CDTF">2017-11-07T11:01:43Z</dcterms:created>
  <dcterms:modified xsi:type="dcterms:W3CDTF">2017-12-12T11:05:08Z</dcterms:modified>
</cp:coreProperties>
</file>