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28" r:id="rId4"/>
  </p:sldMasterIdLst>
  <p:notesMasterIdLst>
    <p:notesMasterId r:id="rId12"/>
  </p:notesMasterIdLst>
  <p:handoutMasterIdLst>
    <p:handoutMasterId r:id="rId13"/>
  </p:handoutMasterIdLst>
  <p:sldIdLst>
    <p:sldId id="261" r:id="rId5"/>
    <p:sldId id="262"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043683-A14C-DA9F-9251-3FF6D9D7960D}" v="2531" dt="2019-11-01T08:41:40.882"/>
    <p1510:client id="{C8CA472D-DD78-BEDE-8274-FDB950000125}" v="832" dt="2019-11-01T01:38:07.573"/>
    <p1510:client id="{E4207366-94D4-E8BD-9AEA-BF4D924DF075}" v="1146" dt="2019-11-01T09:25:18.9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011374-8640-4C79-BC38-60631A291B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CB9E6E0-61D1-4594-8AE5-F5E2AF6CC53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B29FF6D-64D1-43A3-A282-B7546ED80BC6}" type="datetimeFigureOut">
              <a:rPr lang="en-US" smtClean="0"/>
              <a:t>11/1/2019</a:t>
            </a:fld>
            <a:endParaRPr lang="en-US"/>
          </a:p>
        </p:txBody>
      </p:sp>
      <p:sp>
        <p:nvSpPr>
          <p:cNvPr id="4" name="Footer Placeholder 3">
            <a:extLst>
              <a:ext uri="{FF2B5EF4-FFF2-40B4-BE49-F238E27FC236}">
                <a16:creationId xmlns:a16="http://schemas.microsoft.com/office/drawing/2014/main" id="{59516A64-E5FD-42D9-99F2-342E304D00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800185B-CA9A-4531-8671-E8F7ACB9D7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87D9F4C-BC45-4524-A8C5-C39815D4C1CD}" type="slidenum">
              <a:rPr lang="en-US" smtClean="0"/>
              <a:t>‹#›</a:t>
            </a:fld>
            <a:endParaRPr lang="en-US"/>
          </a:p>
        </p:txBody>
      </p:sp>
    </p:spTree>
    <p:extLst>
      <p:ext uri="{BB962C8B-B14F-4D97-AF65-F5344CB8AC3E}">
        <p14:creationId xmlns:p14="http://schemas.microsoft.com/office/powerpoint/2010/main" val="20377660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D35B6-16DE-470D-874D-06446B5FE7C1}" type="datetimeFigureOut">
              <a:rPr lang="en-US" smtClean="0"/>
              <a:t>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0416F-01A1-4FE7-950D-F948D1432F7C}" type="slidenum">
              <a:rPr lang="en-US" smtClean="0"/>
              <a:t>‹#›</a:t>
            </a:fld>
            <a:endParaRPr lang="en-US"/>
          </a:p>
        </p:txBody>
      </p:sp>
    </p:spTree>
    <p:extLst>
      <p:ext uri="{BB962C8B-B14F-4D97-AF65-F5344CB8AC3E}">
        <p14:creationId xmlns:p14="http://schemas.microsoft.com/office/powerpoint/2010/main" val="1352203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9AB3A824-1A51-4B26-AD58-A6D8E14F6C04}" type="datetimeFigureOut">
              <a:rPr lang="en-US" smtClean="0"/>
              <a:t>11/1/2019</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8270778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D162C4-EDD9-4389-A98B-B87ECEA2A816}" type="datetimeFigureOut">
              <a:rPr lang="en-US" smtClean="0"/>
              <a:t>11/1/2019</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82275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3E5059C3-6A89-4494-99FF-5A4D6FFD50EB}" type="datetimeFigureOut">
              <a:rPr lang="en-US" smtClean="0"/>
              <a:t>11/1/2019</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8285611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CA954B2F-12DE-47F5-8894-472B206D2E1E}" type="datetimeFigureOut">
              <a:rPr lang="en-US" smtClean="0"/>
              <a:t>11/1/2019</a:t>
            </a:fld>
            <a:endParaRPr lang="en-US"/>
          </a:p>
        </p:txBody>
      </p:sp>
      <p:sp>
        <p:nvSpPr>
          <p:cNvPr id="9" name="Footer Placeholder 8"/>
          <p:cNvSpPr>
            <a:spLocks noGrp="1"/>
          </p:cNvSpPr>
          <p:nvPr>
            <p:ph type="ftr" sz="quarter" idx="11"/>
          </p:nvPr>
        </p:nvSpPr>
        <p:spPr/>
        <p:txBody>
          <a:bodyPr/>
          <a:lstStyle/>
          <a:p>
            <a:r>
              <a:rPr lang="en-US"/>
              <a:t>
              </a:t>
            </a:r>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66587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3CBC1C18-307B-4F68-A007-B5B542270E8D}" type="datetimeFigureOut">
              <a:rPr lang="en-US" smtClean="0"/>
              <a:t>11/1/2019</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5889930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smtClean="0"/>
              <a:t>11/1/2019</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07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11/1/2019</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59989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37D525BB-DA17-4BA0-B3C8-3AC3ABC827E6}" type="datetimeFigureOut">
              <a:rPr lang="en-US" smtClean="0"/>
              <a:t>11/1/2019</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205352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16C4C9A-3960-41CF-A4E9-2A8FB932454B}" type="datetimeFigureOut">
              <a:rPr lang="en-US" smtClean="0"/>
              <a:t>11/1/2019</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4778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smtClean="0"/>
              <a:t>11/1/2019</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38428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smtClean="0"/>
              <a:t>11/1/2019</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422238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CBC1C18-307B-4F68-A007-B5B542270E8D}" type="datetimeFigureOut">
              <a:rPr lang="en-US" smtClean="0"/>
              <a:t>11/1/2019</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
              </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865901181"/>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ommons.wikimedia.org/wiki/File:Old_computer_1.jpg"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vimeo.com/7493030"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ladyada.net/wiki/tutorials/learn/barcodescan/index.html" TargetMode="External"/><Relationship Id="rId2" Type="http://schemas.openxmlformats.org/officeDocument/2006/relationships/image" Target="../media/image3.jpeg"/><Relationship Id="rId1" Type="http://schemas.openxmlformats.org/officeDocument/2006/relationships/slideLayout" Target="../slideLayouts/slideLayout8.xml"/><Relationship Id="rId6" Type="http://schemas.openxmlformats.org/officeDocument/2006/relationships/hyperlink" Target="http://commons.wikimedia.org/wiki/File:Hardware-785.png" TargetMode="External"/><Relationship Id="rId5" Type="http://schemas.openxmlformats.org/officeDocument/2006/relationships/image" Target="../media/image4.png"/><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opentextbc.ca/businessopenstax/chapter/accounting-more-than-numbers/" TargetMode="External"/><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File:Marks_%26_Spencer,_Briggate,_Leeds.jpg" TargetMode="External"/><Relationship Id="rId2" Type="http://schemas.openxmlformats.org/officeDocument/2006/relationships/image" Target="../media/image6.jpe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vimeo.com/225062263" TargetMode="External"/><Relationship Id="rId2" Type="http://schemas.openxmlformats.org/officeDocument/2006/relationships/image" Target="../media/image7.jpe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22974-1F6C-4120-B80E-E68A1842693B}"/>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300">
                <a:solidFill>
                  <a:srgbClr val="FFFFFF"/>
                </a:solidFill>
              </a:rPr>
              <a:t>Food stock management at Marks and Spencer</a:t>
            </a:r>
          </a:p>
        </p:txBody>
      </p:sp>
      <p:pic>
        <p:nvPicPr>
          <p:cNvPr id="4" name="Picture 8" descr="A desk with a computer sitting on top of a table&#10;&#10;Description generated with very high confidence">
            <a:extLst>
              <a:ext uri="{FF2B5EF4-FFF2-40B4-BE49-F238E27FC236}">
                <a16:creationId xmlns:a16="http://schemas.microsoft.com/office/drawing/2014/main" id="{B415946D-59E0-44B0-921E-371EC600E36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591175" y="1433513"/>
            <a:ext cx="5321300" cy="3990975"/>
          </a:xfrm>
        </p:spPr>
      </p:pic>
      <p:sp>
        <p:nvSpPr>
          <p:cNvPr id="11" name="TextBox 10">
            <a:extLst>
              <a:ext uri="{FF2B5EF4-FFF2-40B4-BE49-F238E27FC236}">
                <a16:creationId xmlns:a16="http://schemas.microsoft.com/office/drawing/2014/main" id="{6006A032-119F-427B-98E2-115219537F9A}"/>
              </a:ext>
            </a:extLst>
          </p:cNvPr>
          <p:cNvSpPr txBox="1"/>
          <p:nvPr/>
        </p:nvSpPr>
        <p:spPr>
          <a:xfrm>
            <a:off x="5591175" y="5424488"/>
            <a:ext cx="5321300" cy="317500"/>
          </a:xfrm>
          <a:prstGeom prst="rect">
            <a:avLst/>
          </a:prstGeom>
        </p:spPr>
        <p:txBody>
          <a:bodyPr>
            <a:normAutofit fontScale="85000" lnSpcReduction="1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581203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6C926-683A-4120-A833-9B82F1B8F3B5}"/>
              </a:ext>
            </a:extLst>
          </p:cNvPr>
          <p:cNvSpPr>
            <a:spLocks noGrp="1"/>
          </p:cNvSpPr>
          <p:nvPr>
            <p:ph type="title"/>
          </p:nvPr>
        </p:nvSpPr>
        <p:spPr/>
        <p:txBody>
          <a:bodyPr/>
          <a:lstStyle/>
          <a:p>
            <a:r>
              <a:rPr lang="en-US"/>
              <a:t>Retail technology responding customer requirements</a:t>
            </a:r>
          </a:p>
        </p:txBody>
      </p:sp>
      <p:graphicFrame>
        <p:nvGraphicFramePr>
          <p:cNvPr id="4" name="Table 4">
            <a:extLst>
              <a:ext uri="{FF2B5EF4-FFF2-40B4-BE49-F238E27FC236}">
                <a16:creationId xmlns:a16="http://schemas.microsoft.com/office/drawing/2014/main" id="{BFDA11C6-4500-47E8-8DB5-FDF3F8A3A2BD}"/>
              </a:ext>
            </a:extLst>
          </p:cNvPr>
          <p:cNvGraphicFramePr>
            <a:graphicFrameLocks noGrp="1"/>
          </p:cNvGraphicFramePr>
          <p:nvPr>
            <p:ph idx="1"/>
            <p:extLst>
              <p:ext uri="{D42A27DB-BD31-4B8C-83A1-F6EECF244321}">
                <p14:modId xmlns:p14="http://schemas.microsoft.com/office/powerpoint/2010/main" val="3588224769"/>
              </p:ext>
            </p:extLst>
          </p:nvPr>
        </p:nvGraphicFramePr>
        <p:xfrm>
          <a:off x="2230438" y="2638425"/>
          <a:ext cx="7731120" cy="370840"/>
        </p:xfrm>
        <a:graphic>
          <a:graphicData uri="http://schemas.openxmlformats.org/drawingml/2006/table">
            <a:tbl>
              <a:tblPr firstRow="1" bandRow="1">
                <a:tableStyleId>{5C22544A-7EE6-4342-B048-85BDC9FD1C3A}</a:tableStyleId>
              </a:tblPr>
              <a:tblGrid>
                <a:gridCol w="1288520">
                  <a:extLst>
                    <a:ext uri="{9D8B030D-6E8A-4147-A177-3AD203B41FA5}">
                      <a16:colId xmlns:a16="http://schemas.microsoft.com/office/drawing/2014/main" val="171783496"/>
                    </a:ext>
                  </a:extLst>
                </a:gridCol>
                <a:gridCol w="1288520">
                  <a:extLst>
                    <a:ext uri="{9D8B030D-6E8A-4147-A177-3AD203B41FA5}">
                      <a16:colId xmlns:a16="http://schemas.microsoft.com/office/drawing/2014/main" val="3487158638"/>
                    </a:ext>
                  </a:extLst>
                </a:gridCol>
                <a:gridCol w="1288520">
                  <a:extLst>
                    <a:ext uri="{9D8B030D-6E8A-4147-A177-3AD203B41FA5}">
                      <a16:colId xmlns:a16="http://schemas.microsoft.com/office/drawing/2014/main" val="3401929483"/>
                    </a:ext>
                  </a:extLst>
                </a:gridCol>
                <a:gridCol w="1288520">
                  <a:extLst>
                    <a:ext uri="{9D8B030D-6E8A-4147-A177-3AD203B41FA5}">
                      <a16:colId xmlns:a16="http://schemas.microsoft.com/office/drawing/2014/main" val="790269192"/>
                    </a:ext>
                  </a:extLst>
                </a:gridCol>
                <a:gridCol w="1288520">
                  <a:extLst>
                    <a:ext uri="{9D8B030D-6E8A-4147-A177-3AD203B41FA5}">
                      <a16:colId xmlns:a16="http://schemas.microsoft.com/office/drawing/2014/main" val="475363128"/>
                    </a:ext>
                  </a:extLst>
                </a:gridCol>
                <a:gridCol w="1288520">
                  <a:extLst>
                    <a:ext uri="{9D8B030D-6E8A-4147-A177-3AD203B41FA5}">
                      <a16:colId xmlns:a16="http://schemas.microsoft.com/office/drawing/2014/main" val="1188851361"/>
                    </a:ext>
                  </a:extLst>
                </a:gridCol>
              </a:tblGrid>
              <a:tr h="370840">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212479688"/>
                  </a:ext>
                </a:extLst>
              </a:tr>
            </a:tbl>
          </a:graphicData>
        </a:graphic>
      </p:graphicFrame>
      <p:sp>
        <p:nvSpPr>
          <p:cNvPr id="6" name="Star: 5 Points 5">
            <a:extLst>
              <a:ext uri="{FF2B5EF4-FFF2-40B4-BE49-F238E27FC236}">
                <a16:creationId xmlns:a16="http://schemas.microsoft.com/office/drawing/2014/main" id="{3DEE239B-043A-4988-BA9B-4B415F272B53}"/>
              </a:ext>
            </a:extLst>
          </p:cNvPr>
          <p:cNvSpPr/>
          <p:nvPr/>
        </p:nvSpPr>
        <p:spPr>
          <a:xfrm>
            <a:off x="5638800" y="2971800"/>
            <a:ext cx="920150" cy="92015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drawing&#10;&#10;Description generated with very high confidence">
            <a:extLst>
              <a:ext uri="{FF2B5EF4-FFF2-40B4-BE49-F238E27FC236}">
                <a16:creationId xmlns:a16="http://schemas.microsoft.com/office/drawing/2014/main" id="{783EEBA0-9E61-4F59-93CB-BB05848A1B9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39419" y="4039319"/>
            <a:ext cx="2743200" cy="2057400"/>
          </a:xfrm>
          <a:prstGeom prst="rect">
            <a:avLst/>
          </a:prstGeom>
        </p:spPr>
      </p:pic>
      <p:sp>
        <p:nvSpPr>
          <p:cNvPr id="9" name="TextBox 8">
            <a:extLst>
              <a:ext uri="{FF2B5EF4-FFF2-40B4-BE49-F238E27FC236}">
                <a16:creationId xmlns:a16="http://schemas.microsoft.com/office/drawing/2014/main" id="{DB12CFC3-815E-4F77-A12B-19294695B9F6}"/>
              </a:ext>
            </a:extLst>
          </p:cNvPr>
          <p:cNvSpPr txBox="1"/>
          <p:nvPr/>
        </p:nvSpPr>
        <p:spPr>
          <a:xfrm>
            <a:off x="4839419" y="6096719"/>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412633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EF0D-25D0-4A70-B932-9B1EFC8F93B8}"/>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2D30CB8D-00E9-4854-A39F-6E5534CB2CE1}"/>
              </a:ext>
            </a:extLst>
          </p:cNvPr>
          <p:cNvSpPr>
            <a:spLocks noGrp="1"/>
          </p:cNvSpPr>
          <p:nvPr>
            <p:ph type="body" sz="half" idx="2"/>
          </p:nvPr>
        </p:nvSpPr>
        <p:spPr/>
        <p:txBody>
          <a:bodyPr/>
          <a:lstStyle/>
          <a:p>
            <a:endParaRPr lang="en-US"/>
          </a:p>
        </p:txBody>
      </p:sp>
      <p:pic>
        <p:nvPicPr>
          <p:cNvPr id="9" name="Picture 9" descr="A hand holding a remote control&#10;&#10;Description generated with high confidence">
            <a:extLst>
              <a:ext uri="{FF2B5EF4-FFF2-40B4-BE49-F238E27FC236}">
                <a16:creationId xmlns:a16="http://schemas.microsoft.com/office/drawing/2014/main" id="{EB302BF4-0C5A-4D04-8E8F-1F984F2156E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53532" y="2428199"/>
            <a:ext cx="2743199" cy="2260396"/>
          </a:xfrm>
          <a:prstGeom prst="rect">
            <a:avLst/>
          </a:prstGeom>
        </p:spPr>
      </p:pic>
      <p:sp>
        <p:nvSpPr>
          <p:cNvPr id="11" name="TextBox 10">
            <a:extLst>
              <a:ext uri="{FF2B5EF4-FFF2-40B4-BE49-F238E27FC236}">
                <a16:creationId xmlns:a16="http://schemas.microsoft.com/office/drawing/2014/main" id="{0CC92EF8-E602-4E6C-B375-94595F57C9E8}"/>
              </a:ext>
            </a:extLst>
          </p:cNvPr>
          <p:cNvSpPr txBox="1"/>
          <p:nvPr/>
        </p:nvSpPr>
        <p:spPr>
          <a:xfrm>
            <a:off x="6679721" y="4559300"/>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pic>
        <p:nvPicPr>
          <p:cNvPr id="15" name="Picture 15" descr="A circuit board&#10;&#10;Description generated with very high confidence">
            <a:extLst>
              <a:ext uri="{FF2B5EF4-FFF2-40B4-BE49-F238E27FC236}">
                <a16:creationId xmlns:a16="http://schemas.microsoft.com/office/drawing/2014/main" id="{4DF1EAC1-4441-4ECF-BB0C-E17A9E03436A}"/>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812800" y="766189"/>
            <a:ext cx="5073650" cy="4504884"/>
          </a:xfrm>
        </p:spPr>
      </p:pic>
      <p:sp>
        <p:nvSpPr>
          <p:cNvPr id="17" name="TextBox 16">
            <a:extLst>
              <a:ext uri="{FF2B5EF4-FFF2-40B4-BE49-F238E27FC236}">
                <a16:creationId xmlns:a16="http://schemas.microsoft.com/office/drawing/2014/main" id="{6F6715D7-A4D0-4D50-AAEB-633219A0B269}"/>
              </a:ext>
            </a:extLst>
          </p:cNvPr>
          <p:cNvSpPr txBox="1"/>
          <p:nvPr/>
        </p:nvSpPr>
        <p:spPr>
          <a:xfrm>
            <a:off x="812800" y="5270500"/>
            <a:ext cx="5073650" cy="317500"/>
          </a:xfrm>
          <a:prstGeom prst="rect">
            <a:avLst/>
          </a:prstGeom>
        </p:spPr>
        <p:txBody>
          <a:bodyPr>
            <a:normAutofit fontScale="85000" lnSpcReduction="10000"/>
          </a:bodyPr>
          <a:lstStyle/>
          <a:p>
            <a:r>
              <a:rPr lang="en-US">
                <a:hlinkClick r:id="rId6"/>
              </a:rPr>
              <a:t>This Photo</a:t>
            </a:r>
            <a:r>
              <a:rPr lang="en-US"/>
              <a:t> by Unknown author is licensed under </a:t>
            </a:r>
            <a:r>
              <a:rPr lang="en-US">
                <a:hlinkClick r:id="rId4"/>
              </a:rPr>
              <a:t>CC BY-SA</a:t>
            </a:r>
            <a:r>
              <a:rPr lang="en-US"/>
              <a:t>.</a:t>
            </a:r>
          </a:p>
        </p:txBody>
      </p:sp>
      <p:sp>
        <p:nvSpPr>
          <p:cNvPr id="19" name="TextBox 18">
            <a:extLst>
              <a:ext uri="{FF2B5EF4-FFF2-40B4-BE49-F238E27FC236}">
                <a16:creationId xmlns:a16="http://schemas.microsoft.com/office/drawing/2014/main" id="{BB0AFB0D-0CFE-43A2-956B-40DF918C2EF2}"/>
              </a:ext>
            </a:extLst>
          </p:cNvPr>
          <p:cNvSpPr txBox="1"/>
          <p:nvPr/>
        </p:nvSpPr>
        <p:spPr>
          <a:xfrm>
            <a:off x="6334664" y="1403229"/>
            <a:ext cx="527361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Scanners read bar code recorded by HHTs which transmitted information to a windows-PC and a keyboard found in each Marks and Spencer's store. Using computers it was implemented a centralized information system   through a wider area network .</a:t>
            </a:r>
          </a:p>
        </p:txBody>
      </p:sp>
    </p:spTree>
    <p:extLst>
      <p:ext uri="{BB962C8B-B14F-4D97-AF65-F5344CB8AC3E}">
        <p14:creationId xmlns:p14="http://schemas.microsoft.com/office/powerpoint/2010/main" val="3770418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0744F-6583-4D63-BB92-B8C96F475436}"/>
              </a:ext>
            </a:extLst>
          </p:cNvPr>
          <p:cNvSpPr>
            <a:spLocks noGrp="1"/>
          </p:cNvSpPr>
          <p:nvPr>
            <p:ph type="title"/>
          </p:nvPr>
        </p:nvSpPr>
        <p:spPr>
          <a:xfrm>
            <a:off x="804672" y="1668734"/>
            <a:ext cx="5061750" cy="1716591"/>
          </a:xfrm>
        </p:spPr>
        <p:txBody>
          <a:bodyPr>
            <a:normAutofit fontScale="90000"/>
          </a:bodyPr>
          <a:lstStyle/>
          <a:p>
            <a:r>
              <a:rPr lang="en-US"/>
              <a:t>FSM eliminated manual reports  by using  database. Converting to an electronic database system are benefits and disadvantages. </a:t>
            </a:r>
          </a:p>
        </p:txBody>
      </p:sp>
      <p:pic>
        <p:nvPicPr>
          <p:cNvPr id="5" name="Picture 5" descr="A close up of text on a white background&#10;&#10;Description generated with very high confidence">
            <a:extLst>
              <a:ext uri="{FF2B5EF4-FFF2-40B4-BE49-F238E27FC236}">
                <a16:creationId xmlns:a16="http://schemas.microsoft.com/office/drawing/2014/main" id="{26B82CEE-348A-4026-BDDD-2903B457F1F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735763" y="2239176"/>
            <a:ext cx="4816475" cy="2379648"/>
          </a:xfrm>
        </p:spPr>
      </p:pic>
      <p:sp>
        <p:nvSpPr>
          <p:cNvPr id="4" name="Text Placeholder 3">
            <a:extLst>
              <a:ext uri="{FF2B5EF4-FFF2-40B4-BE49-F238E27FC236}">
                <a16:creationId xmlns:a16="http://schemas.microsoft.com/office/drawing/2014/main" id="{F7249F0E-FABA-44D5-B411-F35C8C7567B8}"/>
              </a:ext>
            </a:extLst>
          </p:cNvPr>
          <p:cNvSpPr>
            <a:spLocks noGrp="1"/>
          </p:cNvSpPr>
          <p:nvPr>
            <p:ph type="body" sz="half" idx="2"/>
          </p:nvPr>
        </p:nvSpPr>
        <p:spPr/>
        <p:txBody>
          <a:bodyPr/>
          <a:lstStyle/>
          <a:p>
            <a:endParaRPr lang="en-US"/>
          </a:p>
        </p:txBody>
      </p:sp>
      <p:sp>
        <p:nvSpPr>
          <p:cNvPr id="7" name="TextBox 6">
            <a:extLst>
              <a:ext uri="{FF2B5EF4-FFF2-40B4-BE49-F238E27FC236}">
                <a16:creationId xmlns:a16="http://schemas.microsoft.com/office/drawing/2014/main" id="{3FC2F284-08AE-4F20-8078-97E4CF66AB65}"/>
              </a:ext>
            </a:extLst>
          </p:cNvPr>
          <p:cNvSpPr txBox="1"/>
          <p:nvPr/>
        </p:nvSpPr>
        <p:spPr>
          <a:xfrm>
            <a:off x="6735763" y="4618038"/>
            <a:ext cx="4816475" cy="317500"/>
          </a:xfrm>
          <a:prstGeom prst="rect">
            <a:avLst/>
          </a:prstGeom>
        </p:spPr>
        <p:txBody>
          <a:bodyPr>
            <a:normAutofit fontScale="85000" lnSpcReduction="10000"/>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2797296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C83AE-C335-4C92-A19A-C222944EEA8A}"/>
              </a:ext>
            </a:extLst>
          </p:cNvPr>
          <p:cNvSpPr>
            <a:spLocks noGrp="1"/>
          </p:cNvSpPr>
          <p:nvPr>
            <p:ph type="title"/>
          </p:nvPr>
        </p:nvSpPr>
        <p:spPr/>
        <p:txBody>
          <a:bodyPr>
            <a:normAutofit fontScale="90000"/>
          </a:bodyPr>
          <a:lstStyle/>
          <a:p>
            <a:r>
              <a:rPr lang="en-US"/>
              <a:t>Food stock management at Marks and Spencer</a:t>
            </a:r>
            <a:br>
              <a:rPr lang="en-US"/>
            </a:br>
            <a:r>
              <a:rPr lang="en-US"/>
              <a:t>by </a:t>
            </a:r>
            <a:r>
              <a:rPr lang="en-US" err="1"/>
              <a:t>violeta</a:t>
            </a:r>
            <a:r>
              <a:rPr lang="en-US"/>
              <a:t> </a:t>
            </a:r>
            <a:r>
              <a:rPr lang="en-US" err="1"/>
              <a:t>oprii</a:t>
            </a:r>
            <a:r>
              <a:rPr lang="en-US"/>
              <a:t> </a:t>
            </a:r>
            <a:br>
              <a:rPr lang="en-US"/>
            </a:br>
            <a:r>
              <a:rPr lang="en-US"/>
              <a:t>01/11/2019                </a:t>
            </a:r>
          </a:p>
        </p:txBody>
      </p:sp>
      <p:sp>
        <p:nvSpPr>
          <p:cNvPr id="3" name="Content Placeholder 2">
            <a:extLst>
              <a:ext uri="{FF2B5EF4-FFF2-40B4-BE49-F238E27FC236}">
                <a16:creationId xmlns:a16="http://schemas.microsoft.com/office/drawing/2014/main" id="{E4FB6D4B-114D-4E5F-A207-0C95AED250CF}"/>
              </a:ext>
            </a:extLst>
          </p:cNvPr>
          <p:cNvSpPr>
            <a:spLocks noGrp="1"/>
          </p:cNvSpPr>
          <p:nvPr>
            <p:ph idx="1"/>
          </p:nvPr>
        </p:nvSpPr>
        <p:spPr>
          <a:xfrm>
            <a:off x="6721703" y="1020332"/>
            <a:ext cx="4815840" cy="5248656"/>
          </a:xfrm>
        </p:spPr>
        <p:txBody>
          <a:bodyPr vert="horz" lIns="91440" tIns="45720" rIns="91440" bIns="45720" rtlCol="0" anchor="t">
            <a:normAutofit/>
          </a:bodyPr>
          <a:lstStyle/>
          <a:p>
            <a:r>
              <a:rPr lang="en-US"/>
              <a:t>Technology make business successful but there are costs too.</a:t>
            </a:r>
          </a:p>
          <a:p>
            <a:r>
              <a:rPr lang="en-US"/>
              <a:t>An IT system brought new key reports like</a:t>
            </a:r>
          </a:p>
          <a:p>
            <a:r>
              <a:rPr lang="en-US"/>
              <a:t>-price checking report</a:t>
            </a:r>
          </a:p>
          <a:p>
            <a:r>
              <a:rPr lang="en-US"/>
              <a:t>-product changes report</a:t>
            </a:r>
          </a:p>
          <a:p>
            <a:r>
              <a:rPr lang="en-US"/>
              <a:t>-stock record report</a:t>
            </a:r>
          </a:p>
          <a:p>
            <a:r>
              <a:rPr lang="en-US"/>
              <a:t>-daily activity report</a:t>
            </a:r>
          </a:p>
          <a:p>
            <a:r>
              <a:rPr lang="en-US"/>
              <a:t>-short code and produce report</a:t>
            </a:r>
          </a:p>
          <a:p>
            <a:r>
              <a:rPr lang="en-US"/>
              <a:t>-interim accounting report.</a:t>
            </a:r>
          </a:p>
          <a:p>
            <a:r>
              <a:rPr lang="en-US"/>
              <a:t>All these means benefits for management to run the business effectively .</a:t>
            </a:r>
          </a:p>
          <a:p>
            <a:r>
              <a:rPr lang="en-US"/>
              <a:t>-on line information</a:t>
            </a:r>
          </a:p>
          <a:p>
            <a:r>
              <a:rPr lang="en-US"/>
              <a:t>-no manual books </a:t>
            </a:r>
          </a:p>
          <a:p>
            <a:endParaRPr lang="en-US"/>
          </a:p>
          <a:p>
            <a:endParaRPr lang="en-US"/>
          </a:p>
          <a:p>
            <a:endParaRPr lang="en-US"/>
          </a:p>
        </p:txBody>
      </p:sp>
      <p:sp>
        <p:nvSpPr>
          <p:cNvPr id="4" name="Text Placeholder 3">
            <a:extLst>
              <a:ext uri="{FF2B5EF4-FFF2-40B4-BE49-F238E27FC236}">
                <a16:creationId xmlns:a16="http://schemas.microsoft.com/office/drawing/2014/main" id="{D802124D-92E3-4167-BE4C-9DB7C5112BF9}"/>
              </a:ext>
            </a:extLst>
          </p:cNvPr>
          <p:cNvSpPr>
            <a:spLocks noGrp="1"/>
          </p:cNvSpPr>
          <p:nvPr>
            <p:ph type="body" sz="half" idx="2"/>
          </p:nvPr>
        </p:nvSpPr>
        <p:spPr/>
        <p:txBody>
          <a:bodyPr/>
          <a:lstStyle/>
          <a:p>
            <a:endParaRPr lang="en-US"/>
          </a:p>
        </p:txBody>
      </p:sp>
      <p:pic>
        <p:nvPicPr>
          <p:cNvPr id="5" name="Picture 5" descr="A group of people walking down a street next to a building&#10;&#10;Description generated with very high confidence">
            <a:extLst>
              <a:ext uri="{FF2B5EF4-FFF2-40B4-BE49-F238E27FC236}">
                <a16:creationId xmlns:a16="http://schemas.microsoft.com/office/drawing/2014/main" id="{1257D268-0E4A-441F-92CA-2ED094E97C1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5004" y="3607998"/>
            <a:ext cx="4684143" cy="2057400"/>
          </a:xfrm>
          <a:prstGeom prst="rect">
            <a:avLst/>
          </a:prstGeom>
        </p:spPr>
      </p:pic>
      <p:sp>
        <p:nvSpPr>
          <p:cNvPr id="7" name="TextBox 6">
            <a:extLst>
              <a:ext uri="{FF2B5EF4-FFF2-40B4-BE49-F238E27FC236}">
                <a16:creationId xmlns:a16="http://schemas.microsoft.com/office/drawing/2014/main" id="{F7253B64-EF22-4FFD-AF27-818DF57B1965}"/>
              </a:ext>
            </a:extLst>
          </p:cNvPr>
          <p:cNvSpPr txBox="1"/>
          <p:nvPr/>
        </p:nvSpPr>
        <p:spPr>
          <a:xfrm>
            <a:off x="785004" y="5665398"/>
            <a:ext cx="4684143" cy="317500"/>
          </a:xfrm>
          <a:prstGeom prst="rect">
            <a:avLst/>
          </a:prstGeom>
        </p:spPr>
        <p:txBody>
          <a:bodyPr>
            <a:normAutofit fontScale="775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146424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E3F95-FCB1-4A12-9807-EF6F8A00E6ED}"/>
              </a:ext>
            </a:extLst>
          </p:cNvPr>
          <p:cNvSpPr>
            <a:spLocks noGrp="1"/>
          </p:cNvSpPr>
          <p:nvPr>
            <p:ph type="title"/>
          </p:nvPr>
        </p:nvSpPr>
        <p:spPr/>
        <p:txBody>
          <a:bodyPr/>
          <a:lstStyle/>
          <a:p>
            <a:r>
              <a:rPr lang="en-US"/>
              <a:t>The disadvantages of using database</a:t>
            </a:r>
          </a:p>
        </p:txBody>
      </p:sp>
      <p:sp>
        <p:nvSpPr>
          <p:cNvPr id="3" name="Content Placeholder 2">
            <a:extLst>
              <a:ext uri="{FF2B5EF4-FFF2-40B4-BE49-F238E27FC236}">
                <a16:creationId xmlns:a16="http://schemas.microsoft.com/office/drawing/2014/main" id="{48B24F21-43F7-4C17-B608-93086457E1BA}"/>
              </a:ext>
            </a:extLst>
          </p:cNvPr>
          <p:cNvSpPr>
            <a:spLocks noGrp="1"/>
          </p:cNvSpPr>
          <p:nvPr>
            <p:ph idx="1"/>
          </p:nvPr>
        </p:nvSpPr>
        <p:spPr/>
        <p:txBody>
          <a:bodyPr vert="horz" lIns="91440" tIns="45720" rIns="91440" bIns="45720" rtlCol="0" anchor="t">
            <a:normAutofit/>
          </a:bodyPr>
          <a:lstStyle/>
          <a:p>
            <a:pPr marL="0" indent="0">
              <a:buNone/>
            </a:pPr>
            <a:r>
              <a:rPr lang="en-US"/>
              <a:t>Software package more efficient  will cost more.</a:t>
            </a:r>
          </a:p>
          <a:p>
            <a:pPr marL="0" indent="0">
              <a:buNone/>
            </a:pPr>
            <a:r>
              <a:rPr lang="en-US"/>
              <a:t>The company should hire IT specialist for job to be done correctly.</a:t>
            </a:r>
          </a:p>
          <a:p>
            <a:pPr marL="0" indent="0">
              <a:buNone/>
            </a:pPr>
            <a:r>
              <a:rPr lang="en-US"/>
              <a:t>Staff must be trained to use new technology-taken employees from their job.</a:t>
            </a:r>
          </a:p>
          <a:p>
            <a:pPr marL="0" indent="0">
              <a:buNone/>
            </a:pPr>
            <a:r>
              <a:rPr lang="en-US"/>
              <a:t>To hire specialist for training classes.</a:t>
            </a:r>
          </a:p>
          <a:p>
            <a:pPr marL="0" indent="0">
              <a:buNone/>
            </a:pPr>
            <a:r>
              <a:rPr lang="en-US"/>
              <a:t>Take time employees to learn how to use electronic system and putting in place can slow productivity.</a:t>
            </a:r>
          </a:p>
          <a:p>
            <a:pPr marL="0" indent="0">
              <a:buNone/>
            </a:pPr>
            <a:endParaRPr lang="en-US"/>
          </a:p>
        </p:txBody>
      </p:sp>
      <p:sp>
        <p:nvSpPr>
          <p:cNvPr id="4" name="Text Placeholder 3">
            <a:extLst>
              <a:ext uri="{FF2B5EF4-FFF2-40B4-BE49-F238E27FC236}">
                <a16:creationId xmlns:a16="http://schemas.microsoft.com/office/drawing/2014/main" id="{84B183A6-D280-499F-BE8A-B848E073511C}"/>
              </a:ext>
            </a:extLst>
          </p:cNvPr>
          <p:cNvSpPr>
            <a:spLocks noGrp="1"/>
          </p:cNvSpPr>
          <p:nvPr>
            <p:ph type="body" sz="half" idx="2"/>
          </p:nvPr>
        </p:nvSpPr>
        <p:spPr/>
        <p:txBody>
          <a:bodyPr/>
          <a:lstStyle/>
          <a:p>
            <a:endParaRPr lang="en-US"/>
          </a:p>
        </p:txBody>
      </p:sp>
      <p:pic>
        <p:nvPicPr>
          <p:cNvPr id="5" name="Picture 5" descr="A picture containing building, game&#10;&#10;Description generated with very high confidence">
            <a:extLst>
              <a:ext uri="{FF2B5EF4-FFF2-40B4-BE49-F238E27FC236}">
                <a16:creationId xmlns:a16="http://schemas.microsoft.com/office/drawing/2014/main" id="{1F3D32CF-0050-45EC-9569-D18B6FC0C27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848928" y="3423249"/>
            <a:ext cx="2743200" cy="2743200"/>
          </a:xfrm>
          <a:prstGeom prst="rect">
            <a:avLst/>
          </a:prstGeom>
        </p:spPr>
      </p:pic>
      <p:sp>
        <p:nvSpPr>
          <p:cNvPr id="7" name="TextBox 6">
            <a:extLst>
              <a:ext uri="{FF2B5EF4-FFF2-40B4-BE49-F238E27FC236}">
                <a16:creationId xmlns:a16="http://schemas.microsoft.com/office/drawing/2014/main" id="{93141FA9-061F-4529-AA71-251854406B3A}"/>
              </a:ext>
            </a:extLst>
          </p:cNvPr>
          <p:cNvSpPr txBox="1"/>
          <p:nvPr/>
        </p:nvSpPr>
        <p:spPr>
          <a:xfrm>
            <a:off x="4724400" y="4800600"/>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95266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F5DC5-B097-455D-8781-BFE0F648C2E8}"/>
              </a:ext>
            </a:extLst>
          </p:cNvPr>
          <p:cNvSpPr>
            <a:spLocks noGrp="1"/>
          </p:cNvSpPr>
          <p:nvPr>
            <p:ph type="title"/>
          </p:nvPr>
        </p:nvSpPr>
        <p:spPr/>
        <p:txBody>
          <a:bodyPr>
            <a:normAutofit fontScale="90000"/>
          </a:bodyPr>
          <a:lstStyle/>
          <a:p>
            <a:r>
              <a:rPr lang="en-US"/>
              <a:t>Marks and spencer invests in stock control</a:t>
            </a:r>
          </a:p>
        </p:txBody>
      </p:sp>
      <p:sp>
        <p:nvSpPr>
          <p:cNvPr id="3" name="Content Placeholder 2">
            <a:extLst>
              <a:ext uri="{FF2B5EF4-FFF2-40B4-BE49-F238E27FC236}">
                <a16:creationId xmlns:a16="http://schemas.microsoft.com/office/drawing/2014/main" id="{A6279E83-D8E9-4423-82D8-8CC992AB8F9A}"/>
              </a:ext>
            </a:extLst>
          </p:cNvPr>
          <p:cNvSpPr>
            <a:spLocks noGrp="1"/>
          </p:cNvSpPr>
          <p:nvPr>
            <p:ph idx="1"/>
          </p:nvPr>
        </p:nvSpPr>
        <p:spPr/>
        <p:txBody>
          <a:bodyPr vert="horz" lIns="91440" tIns="45720" rIns="91440" bIns="45720" rtlCol="0" anchor="t">
            <a:normAutofit lnSpcReduction="10000"/>
          </a:bodyPr>
          <a:lstStyle/>
          <a:p>
            <a:r>
              <a:rPr lang="en-US"/>
              <a:t>Few years later the retailer  will admit the system is ageing and inefficient. To improve ageing IT the company will invest over one billion RFID tags with no data loss or duplication ,which can be read by a scanner up to a meter away.</a:t>
            </a:r>
          </a:p>
          <a:p>
            <a:r>
              <a:rPr lang="en-US"/>
              <a:t>Marks and Spencer became in 2014 the first retailer to move to 100% RFID tagging for all its general merchandise in order to create accurate ,holistic tracking of stock throughout its supply chain.( Retail technology ,Tuesday February 18 2014.)</a:t>
            </a:r>
          </a:p>
          <a:p>
            <a:pPr marL="0" indent="0">
              <a:buNone/>
            </a:pPr>
            <a:r>
              <a:rPr lang="en-US"/>
              <a:t>,, With the move to 100% RFID tagging inventory accuracy has been improved by up to 50% and out-of-stock cut by 30-40%,,added Steve </a:t>
            </a:r>
            <a:r>
              <a:rPr lang="en-US" err="1"/>
              <a:t>Finlan,retail</a:t>
            </a:r>
            <a:r>
              <a:rPr lang="en-US"/>
              <a:t> director at Marks and Spencer.(Retail technology ,Tuesday February 18 2014.</a:t>
            </a:r>
          </a:p>
        </p:txBody>
      </p:sp>
      <p:sp>
        <p:nvSpPr>
          <p:cNvPr id="4" name="Text Placeholder 3">
            <a:extLst>
              <a:ext uri="{FF2B5EF4-FFF2-40B4-BE49-F238E27FC236}">
                <a16:creationId xmlns:a16="http://schemas.microsoft.com/office/drawing/2014/main" id="{79FCB44B-E5C1-4E15-89D6-B4C2CD8AEE58}"/>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86077770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566865C-06EC-4791-9E67-38F3AD8FD6F9}">
  <ds:schemaRefs>
    <ds:schemaRef ds:uri="http://schemas.microsoft.com/sharepoint/v3/contenttype/forms"/>
  </ds:schemaRefs>
</ds:datastoreItem>
</file>

<file path=customXml/itemProps2.xml><?xml version="1.0" encoding="utf-8"?>
<ds:datastoreItem xmlns:ds="http://schemas.openxmlformats.org/officeDocument/2006/customXml" ds:itemID="{CE95F751-6EE8-404A-B437-18DA1AADDAA1}">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290C99F-ABF3-4FED-B5A3-5D1E68261DB8}">
  <ds:schemaRefs>
    <ds:schemaRef ds:uri="71af3243-3dd4-4a8d-8c0d-dd76da1f02a5"/>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Parcel</vt:lpstr>
      <vt:lpstr>Food stock management at Marks and Spencer</vt:lpstr>
      <vt:lpstr>Retail technology responding customer requirements</vt:lpstr>
      <vt:lpstr>PowerPoint Presentation</vt:lpstr>
      <vt:lpstr>FSM eliminated manual reports  by using  database. Converting to an electronic database system are benefits and disadvantages. </vt:lpstr>
      <vt:lpstr>Food stock management at Marks and Spencer by violeta oprii  01/11/2019                </vt:lpstr>
      <vt:lpstr>The disadvantages of using database</vt:lpstr>
      <vt:lpstr>Marks and spencer invests in stock control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Parcel Design</dc:title>
  <dc:creator/>
  <cp:revision>1</cp:revision>
  <dcterms:created xsi:type="dcterms:W3CDTF">2019-11-01T00:17:28Z</dcterms:created>
  <dcterms:modified xsi:type="dcterms:W3CDTF">2019-11-01T09:25:37Z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