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2"/>
  </p:notesMasterIdLst>
  <p:handoutMasterIdLst>
    <p:handoutMasterId r:id="rId23"/>
  </p:handoutMasterIdLst>
  <p:sldIdLst>
    <p:sldId id="277" r:id="rId2"/>
    <p:sldId id="278" r:id="rId3"/>
    <p:sldId id="279" r:id="rId4"/>
    <p:sldId id="293" r:id="rId5"/>
    <p:sldId id="280" r:id="rId6"/>
    <p:sldId id="281" r:id="rId7"/>
    <p:sldId id="297" r:id="rId8"/>
    <p:sldId id="283" r:id="rId9"/>
    <p:sldId id="282" r:id="rId10"/>
    <p:sldId id="284" r:id="rId11"/>
    <p:sldId id="286" r:id="rId12"/>
    <p:sldId id="287" r:id="rId13"/>
    <p:sldId id="288" r:id="rId14"/>
    <p:sldId id="289" r:id="rId15"/>
    <p:sldId id="290" r:id="rId16"/>
    <p:sldId id="291" r:id="rId17"/>
    <p:sldId id="292" r:id="rId18"/>
    <p:sldId id="294" r:id="rId19"/>
    <p:sldId id="295" r:id="rId20"/>
    <p:sldId id="296" r:id="rId21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–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31951" autoAdjust="0"/>
    <p:restoredTop sz="95794" autoAdjust="0"/>
  </p:normalViewPr>
  <p:slideViewPr>
    <p:cSldViewPr>
      <p:cViewPr varScale="1">
        <p:scale>
          <a:sx n="110" d="100"/>
          <a:sy n="110" d="100"/>
        </p:scale>
        <p:origin x="744" y="16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F91D3BCB-712D-A39E-656A-D4D3BB3C978B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801609AF-BEBE-21FE-CB1A-FCB1CB06C087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15E31774-3FF6-3F23-895C-9E5991E8A185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7784C52D-C56F-D0FC-4B32-1F569653EA0A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8B4CF98A-B62E-DA47-BA24-4B57636DA13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FF7AF6F-38B8-9EEF-5D57-58D416FD3400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FF0820E1-8535-7CA4-6C7C-03AF597AA483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3316" name="Rectangle 4">
            <a:extLst>
              <a:ext uri="{FF2B5EF4-FFF2-40B4-BE49-F238E27FC236}">
                <a16:creationId xmlns:a16="http://schemas.microsoft.com/office/drawing/2014/main" id="{4575EFCF-1AD0-4645-CDA2-B6C53C05913D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085F1003-2EED-B8C4-88F8-8F2CF3EB7006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78F38E4E-AE15-7EC1-0B47-6DBCA369E33F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9668275F-808A-A005-E81B-B9CC05644FE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2914A9C3-BF87-644C-A0DF-121D73AA4F3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C76DFC-BF48-F71F-0FF8-304FFA8DFD9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00EA7C4-BC9D-DF4B-B9AA-041203319C76}" type="datetime1">
              <a:rPr lang="en-GB" altLang="en-US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12EEE3-32E2-8BBA-EDF7-0CCBF8DCE5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6CFF84-D7C1-7FE5-8ECC-424039BE37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34B107-E86F-EB40-8744-40AE49265A3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261072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4B3E65-0A0A-3085-800A-AD4E0DB9F0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0ADD5E-52E0-0D44-B721-F95AB1FBEECE}" type="datetime1">
              <a:rPr lang="en-GB" altLang="en-US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1ADD3E-6846-5B81-307A-4D3DDC562F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28812E-BA37-29CB-3456-E4AB6A121F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20D319-DD93-554E-8F0D-BBCEB2ABB84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993773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1776B0-B289-8B00-73DF-FC48D90391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2047AC-4AF1-9445-8D77-6030C06A8B22}" type="datetime1">
              <a:rPr lang="en-GB" altLang="en-US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1BABEDE9-4C65-7388-01B3-41C69051C15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EA2797-2FF3-2944-B309-3D479A8569E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706647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E0BA5FC7-A312-AF12-2D83-927625FE53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591E8F-CD29-C540-B878-55AA4FEAB1B9}" type="datetime1">
              <a:rPr lang="en-GB" altLang="en-US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CEE5A-C488-A33D-72AD-9E3B4A02476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8E0E42-E21B-EE45-9B68-F25F6BC4190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76221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FAFC87E2-4E05-B1BB-7B19-DBDD7E41FE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294B62-8E1A-194F-B9B9-BE470DCBB83C}" type="datetime1">
              <a:rPr lang="en-GB" altLang="en-US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B8935F55-B3C3-A8E0-B5EB-23A7AF735BA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73E9B7-706A-2843-BF19-C2EE2C86D41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40969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638F0136-C058-FEC2-956F-B8878AD4CB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7C6BE1-B652-774A-BECE-31C2D5585026}" type="datetime1">
              <a:rPr lang="en-GB" altLang="en-US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CC0F20D8-A07E-63EA-D6E7-B1D84C48497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154F5C-D48F-F64E-8E4B-3224B1FA9E4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500116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174334C0-A5B3-08AA-45CE-5F14D5C7E9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401DBA-212E-9E4C-8A0F-E5E0434C25E7}" type="datetime1">
              <a:rPr lang="en-GB" altLang="en-US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C55B111B-EF4B-FA12-225A-E0C9F6FE941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A53FAC-BD74-A246-B50E-B4762B97F1B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339659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1474099-36C7-1317-6964-F0A61787C3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0AC53E-BC72-8344-889B-471C6EDD0DBB}" type="datetime1">
              <a:rPr lang="en-GB" altLang="en-US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DF9252-C1BC-B295-A924-4630CD623B1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9E2D3E-4F45-694A-A1FF-8DA1B96E028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507591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B65DDFED-E757-6B0C-357B-FB7D40F1FB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F96309-DC6E-7D4A-9C4D-17DAC8C19A60}" type="datetime1">
              <a:rPr lang="en-GB" altLang="en-US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948F3E-D3B7-D3B7-EE6A-D83965DD30D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3A08F2-714E-0647-9EE3-219D2C84704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548653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46A0D1-D9F4-3F79-46D8-90B4EA178C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FAC1D9-DCEE-584A-85E5-946FC739D0F9}" type="datetime1">
              <a:rPr lang="en-GB" altLang="en-US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0A820126-9796-BE34-6E00-1EDF5C859B0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C8AE6A-C146-314A-8711-B5313691C0F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992323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960858-1000-C141-CF96-7C9C7272B5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6EEAE1-2134-644C-B9F3-21423F65F76E}" type="datetime1">
              <a:rPr lang="en-GB" altLang="en-US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2D60C3BA-D6F8-444D-7F31-30ECD7FAD1A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260877-054F-F44F-BECF-9C4BCE6CB57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954531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A7DAEA61-1103-0BC0-21F1-F7D99637F1C7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CC49C75D-800B-E701-CFE2-669AF292C824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7C3007-B404-2A29-A115-835221E0872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7BECFB8-DEC5-1943-95B5-4A269A3A02F6}" type="datetime1">
              <a:rPr lang="en-GB" altLang="en-US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5F2316-3917-8CCA-E892-3E21AEB904C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256D7CB2-6299-7442-A152-14F726692B6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8" r:id="rId1"/>
    <p:sldLayoutId id="2147483909" r:id="rId2"/>
    <p:sldLayoutId id="2147483899" r:id="rId3"/>
    <p:sldLayoutId id="2147483900" r:id="rId4"/>
    <p:sldLayoutId id="2147483901" r:id="rId5"/>
    <p:sldLayoutId id="2147483902" r:id="rId6"/>
    <p:sldLayoutId id="2147483903" r:id="rId7"/>
    <p:sldLayoutId id="2147483904" r:id="rId8"/>
    <p:sldLayoutId id="2147483905" r:id="rId9"/>
    <p:sldLayoutId id="2147483906" r:id="rId10"/>
    <p:sldLayoutId id="2147483907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11" Type="http://schemas.openxmlformats.org/officeDocument/2006/relationships/image" Target="../media/image12.jpeg"/><Relationship Id="rId5" Type="http://schemas.openxmlformats.org/officeDocument/2006/relationships/image" Target="../media/image6.jpeg"/><Relationship Id="rId10" Type="http://schemas.openxmlformats.org/officeDocument/2006/relationships/image" Target="../media/image11.jpeg"/><Relationship Id="rId4" Type="http://schemas.openxmlformats.org/officeDocument/2006/relationships/image" Target="../media/image5.jpeg"/><Relationship Id="rId9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lide Number Placeholder 5">
            <a:extLst>
              <a:ext uri="{FF2B5EF4-FFF2-40B4-BE49-F238E27FC236}">
                <a16:creationId xmlns:a16="http://schemas.microsoft.com/office/drawing/2014/main" id="{43991AB9-5B72-53E6-5078-741F4FF6479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CB051C3F-9BA8-3440-A8B4-B475D33F9A8B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6148" name="Title 1">
            <a:extLst>
              <a:ext uri="{FF2B5EF4-FFF2-40B4-BE49-F238E27FC236}">
                <a16:creationId xmlns:a16="http://schemas.microsoft.com/office/drawing/2014/main" id="{D36477E7-0C1C-41E8-F58D-80BC578BB89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875" y="1158875"/>
            <a:ext cx="9128125" cy="4540250"/>
          </a:xfrm>
        </p:spPr>
        <p:txBody>
          <a:bodyPr/>
          <a:lstStyle/>
          <a:p>
            <a:pPr>
              <a:defRPr/>
            </a:pPr>
            <a:br>
              <a:rPr lang="en-GB" altLang="en-US" b="1" dirty="0"/>
            </a:br>
            <a:r>
              <a:rPr lang="en-GB" altLang="en-US" b="1" dirty="0"/>
              <a:t>Leadership </a:t>
            </a:r>
            <a:br>
              <a:rPr lang="en-GB" altLang="en-US" b="1" dirty="0"/>
            </a:br>
            <a:r>
              <a:rPr lang="en-GB" altLang="en-US" b="1" dirty="0"/>
              <a:t>Behaviour and Styles</a:t>
            </a:r>
            <a:br>
              <a:rPr lang="en-GB" altLang="en-US" b="1" dirty="0"/>
            </a:br>
            <a:br>
              <a:rPr lang="en-GB" altLang="en-US" b="1" dirty="0"/>
            </a:br>
            <a:r>
              <a:rPr lang="en-GB" altLang="en-US" b="1" dirty="0"/>
              <a:t>     LCBB4015</a:t>
            </a:r>
            <a:br>
              <a:rPr lang="en-GB" altLang="en-US" dirty="0"/>
            </a:br>
            <a:br>
              <a:rPr lang="en-GB" altLang="en-US" dirty="0"/>
            </a:br>
            <a:br>
              <a:rPr lang="en-GB" altLang="en-US" sz="3600" dirty="0"/>
            </a:br>
            <a:r>
              <a:rPr lang="en-GB" altLang="en-US" sz="3600" dirty="0"/>
              <a:t>						</a:t>
            </a:r>
            <a:r>
              <a:rPr lang="en-GB" altLang="en-US" sz="2400" b="1" dirty="0"/>
              <a:t>Week 8 – Session 1</a:t>
            </a:r>
            <a:br>
              <a:rPr lang="en-GB" altLang="en-US" sz="3600" b="1" dirty="0"/>
            </a:br>
            <a:endParaRPr lang="en-GB" altLang="en-US" sz="3600" b="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9CBDB2-25A7-19B6-E079-F5AF735032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Objectives of the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1F2833-F94A-7BCB-E15B-0560EDB817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000" dirty="0"/>
              <a:t>Behavior and leadership styles</a:t>
            </a:r>
          </a:p>
          <a:p>
            <a:r>
              <a:rPr lang="en-US" sz="2000" dirty="0"/>
              <a:t>Leadership style</a:t>
            </a:r>
          </a:p>
          <a:p>
            <a:r>
              <a:rPr lang="en-US" sz="2000" dirty="0"/>
              <a:t>Goleman leadership styles</a:t>
            </a:r>
          </a:p>
          <a:p>
            <a:pPr lvl="1"/>
            <a:r>
              <a:rPr lang="en-US" sz="1800" dirty="0"/>
              <a:t>Commanding leadership style</a:t>
            </a:r>
          </a:p>
          <a:p>
            <a:pPr lvl="1"/>
            <a:r>
              <a:rPr lang="en-US" sz="1800" dirty="0"/>
              <a:t>Visionary leadership style</a:t>
            </a:r>
          </a:p>
          <a:p>
            <a:pPr lvl="1"/>
            <a:r>
              <a:rPr lang="en-US" sz="1800" dirty="0"/>
              <a:t>Affiliative leadership style</a:t>
            </a:r>
          </a:p>
          <a:p>
            <a:pPr lvl="1"/>
            <a:r>
              <a:rPr lang="en-US" sz="1800" dirty="0"/>
              <a:t>Democratic leadership style</a:t>
            </a:r>
          </a:p>
          <a:p>
            <a:pPr lvl="1"/>
            <a:r>
              <a:rPr lang="en-US" sz="1800" dirty="0"/>
              <a:t>Pacesetting leadership style</a:t>
            </a:r>
          </a:p>
          <a:p>
            <a:pPr lvl="1"/>
            <a:r>
              <a:rPr lang="en-US" sz="1800" dirty="0"/>
              <a:t>Coaching leadership style</a:t>
            </a:r>
          </a:p>
          <a:p>
            <a:r>
              <a:rPr lang="en-US" sz="2000" dirty="0"/>
              <a:t>When to use each style?</a:t>
            </a:r>
          </a:p>
          <a:p>
            <a:r>
              <a:rPr lang="en-US" sz="2000" dirty="0"/>
              <a:t>Factors influencing leadership styles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179197-9308-D316-9602-146FCF5E5A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66C536-3B12-46B8-B0E2-37DE7CBBEC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64860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DFA420-FB1B-630F-8081-883EF9EFAC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Behaviour and Leadership </a:t>
            </a:r>
            <a:br>
              <a:rPr lang="en-GB" sz="3600" b="1" dirty="0"/>
            </a:br>
            <a:r>
              <a:rPr lang="en-GB" sz="3600" b="1" dirty="0"/>
              <a:t>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73AC2C-EE1C-B984-9A86-DF9360BDCB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Behaviour and leadership styles look at what leaders do and how they interact with their followers.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B501C-8B5C-CAF2-E142-787ACD7A46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BAF4605-BE84-2D67-A188-7ECE387768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76641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285FBA-CCDE-9A2C-6E19-3B22ABCE4E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2336014-3EE4-B88B-8378-B01AC782F4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  <p:pic>
        <p:nvPicPr>
          <p:cNvPr id="1026" name="Picture 2" descr="Winston Churchill - Wikipedia">
            <a:extLst>
              <a:ext uri="{FF2B5EF4-FFF2-40B4-BE49-F238E27FC236}">
                <a16:creationId xmlns:a16="http://schemas.microsoft.com/office/drawing/2014/main" id="{8F35E702-5497-C945-D564-846C382D964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895" y="211426"/>
            <a:ext cx="1609021" cy="26924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Steve Jobs - Wikipedia">
            <a:extLst>
              <a:ext uri="{FF2B5EF4-FFF2-40B4-BE49-F238E27FC236}">
                <a16:creationId xmlns:a16="http://schemas.microsoft.com/office/drawing/2014/main" id="{662A7B5A-A266-9134-E289-BEAE9662523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3018588"/>
            <a:ext cx="1714128" cy="25351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Jeff Bezos - IMDb">
            <a:extLst>
              <a:ext uri="{FF2B5EF4-FFF2-40B4-BE49-F238E27FC236}">
                <a16:creationId xmlns:a16="http://schemas.microsoft.com/office/drawing/2014/main" id="{151434F3-0092-8A7D-F930-2B7DA59E2C1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0557" y="3009145"/>
            <a:ext cx="1854200" cy="2544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Elon Musk - Wikipedia">
            <a:extLst>
              <a:ext uri="{FF2B5EF4-FFF2-40B4-BE49-F238E27FC236}">
                <a16:creationId xmlns:a16="http://schemas.microsoft.com/office/drawing/2014/main" id="{77FACC15-0DE3-073D-DB6F-C084C8998FF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218355"/>
            <a:ext cx="1714128" cy="26854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Oprah Winfrey | Biography, Talk Show, Movies, &amp; Facts | Britannica">
            <a:extLst>
              <a:ext uri="{FF2B5EF4-FFF2-40B4-BE49-F238E27FC236}">
                <a16:creationId xmlns:a16="http://schemas.microsoft.com/office/drawing/2014/main" id="{B0E0CAF9-F67F-205C-59CD-6BBA0DBE2F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087" y="3009145"/>
            <a:ext cx="1394301" cy="2544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Angela Merkel - Wikipedia">
            <a:extLst>
              <a:ext uri="{FF2B5EF4-FFF2-40B4-BE49-F238E27FC236}">
                <a16:creationId xmlns:a16="http://schemas.microsoft.com/office/drawing/2014/main" id="{00B6BAB1-F9E8-1AF3-0374-EC70783CEE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78449" y="218355"/>
            <a:ext cx="1841500" cy="26854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Elizabeth II - Wikipedia">
            <a:extLst>
              <a:ext uri="{FF2B5EF4-FFF2-40B4-BE49-F238E27FC236}">
                <a16:creationId xmlns:a16="http://schemas.microsoft.com/office/drawing/2014/main" id="{15751F08-564E-8DC7-9D6B-3AE365F265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1926" y="3009145"/>
            <a:ext cx="1841500" cy="2544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Barack Obama - Wikipedia">
            <a:extLst>
              <a:ext uri="{FF2B5EF4-FFF2-40B4-BE49-F238E27FC236}">
                <a16:creationId xmlns:a16="http://schemas.microsoft.com/office/drawing/2014/main" id="{538904B9-E393-0015-836A-1414C599788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0595" y="3009145"/>
            <a:ext cx="1394300" cy="25523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Richard Branson - Wikipedia">
            <a:extLst>
              <a:ext uri="{FF2B5EF4-FFF2-40B4-BE49-F238E27FC236}">
                <a16:creationId xmlns:a16="http://schemas.microsoft.com/office/drawing/2014/main" id="{71E3D4F7-CCB1-CFAB-DD39-8D799E0930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6148" y="211429"/>
            <a:ext cx="1714128" cy="2692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Nelson Mandela | Biography, Life, Education, Apartheid, Death, &amp; Facts |  Britannica">
            <a:extLst>
              <a:ext uri="{FF2B5EF4-FFF2-40B4-BE49-F238E27FC236}">
                <a16:creationId xmlns:a16="http://schemas.microsoft.com/office/drawing/2014/main" id="{5D3C97AB-FB40-CCD3-C9FB-AF27A37EB9E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3658" y="211426"/>
            <a:ext cx="1609021" cy="2692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35966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EDCEF1-97DE-8CBA-C521-1377717A49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Leadership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F0D6E0-9ED4-C93B-613A-FE87B91A05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b="0" i="0" u="none" strike="noStrike" dirty="0">
                <a:solidFill>
                  <a:srgbClr val="0D0D0D"/>
                </a:solidFill>
                <a:effectLst/>
              </a:rPr>
              <a:t>A leadership style refers to the approach in which leaders provide direction, motivate, and guide their team or organisation toward achieving common goals and objectives.</a:t>
            </a:r>
          </a:p>
          <a:p>
            <a:r>
              <a:rPr lang="en-GB" sz="2400" b="0" i="0" u="none" strike="noStrike" dirty="0">
                <a:solidFill>
                  <a:srgbClr val="0D0D0D"/>
                </a:solidFill>
                <a:effectLst/>
              </a:rPr>
              <a:t>Leadership styles encompass various attitudes, behaviours, and strategies that leaders employ to influence their followers.</a:t>
            </a:r>
            <a:endParaRPr lang="en-GB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C263BA-C5A1-A239-4FA9-44378D9958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6708139-70F6-DE9D-A078-EC7BDF967D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023944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30D6B8-EE13-52C5-8B7F-5E8AB8E6BE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Goleman Leadership styles </a:t>
            </a:r>
            <a:r>
              <a:rPr lang="en-GB" sz="2000" dirty="0"/>
              <a:t>(1 of 7) 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98C7C3-4321-3435-2520-C259F8968F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Daniel Goleman is a psychologist, science journalist, and author who is best known for his work on emotional intelligence and leadership.</a:t>
            </a:r>
          </a:p>
          <a:p>
            <a:r>
              <a:rPr lang="en-GB" sz="2400" dirty="0"/>
              <a:t>He is recognised for popularizing the concept of emotional intelligence through his book "Emotional Intelligence: Why It Can Matter More Than IQ," published in 1995. </a:t>
            </a:r>
          </a:p>
          <a:p>
            <a:r>
              <a:rPr lang="en-GB" sz="2400" dirty="0"/>
              <a:t>Additionally, he is the author of several books exploring leadership styles. One of these is "Leadership That Gets Results."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86EB8C-D3DD-62B2-3D64-0D72D1E9DD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FE7A877-B07E-6C87-C887-7BF7C75E04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545384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The Six Styles of Leadership · Intense Minimalism">
            <a:extLst>
              <a:ext uri="{FF2B5EF4-FFF2-40B4-BE49-F238E27FC236}">
                <a16:creationId xmlns:a16="http://schemas.microsoft.com/office/drawing/2014/main" id="{C91CADBC-695C-98D2-9339-54ED09E7BCF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5078" y="68263"/>
            <a:ext cx="8073844" cy="6721475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Date Placeholder 3" hidden="1">
            <a:extLst>
              <a:ext uri="{FF2B5EF4-FFF2-40B4-BE49-F238E27FC236}">
                <a16:creationId xmlns:a16="http://schemas.microsoft.com/office/drawing/2014/main" id="{33F4B298-6F6B-78AB-A5DF-4A201A4CF9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fld id="{130ADD5E-52E0-0D44-B721-F95AB1FBEECE}" type="datetime1">
              <a:rPr lang="en-GB" altLang="en-US" smtClean="0"/>
              <a:pPr>
                <a:spcAft>
                  <a:spcPts val="600"/>
                </a:spcAft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 hidden="1">
            <a:extLst>
              <a:ext uri="{FF2B5EF4-FFF2-40B4-BE49-F238E27FC236}">
                <a16:creationId xmlns:a16="http://schemas.microsoft.com/office/drawing/2014/main" id="{7361DEFD-078E-CF67-D0A2-697D783BD6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fld id="{E420D319-DD93-554E-8F0D-BBCEB2ABB842}" type="slidenum">
              <a:rPr lang="en-GB" altLang="en-US" smtClean="0"/>
              <a:pPr>
                <a:spcAft>
                  <a:spcPts val="600"/>
                </a:spcAft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655753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A8303A-6737-761E-560F-12B8F987A4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Commanding Leadership Style </a:t>
            </a:r>
            <a:br>
              <a:rPr lang="en-GB" sz="3600" b="1" dirty="0"/>
            </a:br>
            <a:r>
              <a:rPr lang="en-GB" sz="2000" dirty="0"/>
              <a:t>(3 of 7)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8865BB-C4DD-9139-0D9E-F34A0BF5B7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An authoritative leader sets a clear vision and direction for the team while allowing flexibility in achieving goals. They inspire and motivate through their vision.</a:t>
            </a:r>
          </a:p>
          <a:p>
            <a:endParaRPr lang="en-GB" sz="2400" dirty="0"/>
          </a:p>
          <a:p>
            <a:pPr marL="0" indent="0" algn="ctr">
              <a:buNone/>
            </a:pPr>
            <a:r>
              <a:rPr lang="en-GB" sz="2400" b="1" dirty="0">
                <a:solidFill>
                  <a:srgbClr val="FF0000"/>
                </a:solidFill>
              </a:rPr>
              <a:t>“Do what I tell you”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08AA32-BA44-6615-B0C5-00181CC2FE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9201E4E-95DB-FEBE-A6D5-FA52A4C3AE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646603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3166EB-3F30-799D-9CD4-E4A147639C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Visionary Leadership Style </a:t>
            </a:r>
            <a:r>
              <a:rPr lang="en-GB" sz="2000" dirty="0"/>
              <a:t>(2 of 7)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108BD8-CE90-2FA9-9331-A58284A774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This style is characterised by a leader's ability to articulate and inspire others with a compelling vision for the future. </a:t>
            </a:r>
          </a:p>
          <a:p>
            <a:pPr marL="0" indent="0">
              <a:buNone/>
            </a:pPr>
            <a:endParaRPr lang="en-GB" sz="2400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sz="2400" b="1" i="0" u="none" strike="noStrike" dirty="0">
              <a:solidFill>
                <a:srgbClr val="FF0000"/>
              </a:solidFill>
              <a:effectLst/>
            </a:endParaRPr>
          </a:p>
          <a:p>
            <a:pPr marL="0" indent="0" algn="ctr">
              <a:buNone/>
            </a:pPr>
            <a:r>
              <a:rPr lang="en-GB" sz="2400" b="1" i="0" u="none" strike="noStrike" dirty="0">
                <a:solidFill>
                  <a:srgbClr val="FF0000"/>
                </a:solidFill>
                <a:effectLst/>
              </a:rPr>
              <a:t>"Come with me"</a:t>
            </a:r>
          </a:p>
          <a:p>
            <a:endParaRPr lang="en-GB" sz="2400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0F55AA-2042-B03A-14D6-324C07F264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077B880-099F-0D3B-F55A-564CE73595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094520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AB2935-417C-94DA-DCC7-EE80CB398E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Affiliative Leadership Style</a:t>
            </a:r>
            <a:br>
              <a:rPr lang="en-GB" sz="3600" b="1" dirty="0"/>
            </a:br>
            <a:r>
              <a:rPr lang="en-GB" sz="2000" dirty="0"/>
              <a:t>(4 of 7)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CD79ED-AC1A-8723-9A90-4180DD33DD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Affiliative leaders prioritise building relationships and fostering harmony within the team. They focus on creating a supportive and inclusive environment.</a:t>
            </a:r>
          </a:p>
          <a:p>
            <a:endParaRPr lang="en-GB" sz="2400" dirty="0"/>
          </a:p>
          <a:p>
            <a:endParaRPr lang="en-GB" sz="2400" dirty="0"/>
          </a:p>
          <a:p>
            <a:pPr marL="0" indent="0" algn="ctr">
              <a:buNone/>
            </a:pPr>
            <a:r>
              <a:rPr lang="en-GB" sz="2400" b="1" dirty="0">
                <a:solidFill>
                  <a:srgbClr val="FF0000"/>
                </a:solidFill>
              </a:rPr>
              <a:t>"People come first"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DBB04C-6955-20FF-751A-BE0B134F55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0573DC-7811-6A88-5B4F-62534E5A6C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119859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5E8DEC-9A96-3A7C-4BD5-20C90212FC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Democratic Leadership Style </a:t>
            </a:r>
            <a:br>
              <a:rPr lang="en-GB" sz="3600" b="1" dirty="0"/>
            </a:br>
            <a:r>
              <a:rPr lang="en-GB" sz="2000" dirty="0"/>
              <a:t>(5 of 7)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6B3AE5-38DE-D786-8EF5-DE9A148781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Democratic leaders involve team members in decision-making processes, valuing their input and promoting collaboration.</a:t>
            </a:r>
          </a:p>
          <a:p>
            <a:endParaRPr lang="en-GB" sz="2400" dirty="0"/>
          </a:p>
          <a:p>
            <a:endParaRPr lang="en-GB" sz="2400" dirty="0"/>
          </a:p>
          <a:p>
            <a:pPr marL="0" indent="0" algn="ctr">
              <a:buNone/>
            </a:pPr>
            <a:r>
              <a:rPr lang="en-GB" sz="2400" b="1" dirty="0">
                <a:solidFill>
                  <a:srgbClr val="FF0000"/>
                </a:solidFill>
              </a:rPr>
              <a:t>"What do you think?"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4E704F-2B87-4A1B-BF67-34738DA3F2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1D4AA48-83BA-B017-CD87-733EECE900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7298453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B2C88D-E144-F5F0-4990-0C8EAB31C3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Pacesetting Leadership Style </a:t>
            </a:r>
            <a:br>
              <a:rPr lang="en-GB" sz="3600" b="1" dirty="0"/>
            </a:br>
            <a:r>
              <a:rPr lang="en-GB" sz="2000" dirty="0"/>
              <a:t>(6 of 7)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D59942-BA87-9171-8150-9B79F5E059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Pacesetting leaders set high standards for performance and expect their team to meet or exceed them. They lead by example and often take on a significant workload themselves.</a:t>
            </a:r>
          </a:p>
          <a:p>
            <a:endParaRPr lang="en-GB" sz="2400" dirty="0"/>
          </a:p>
          <a:p>
            <a:endParaRPr lang="en-GB" sz="2400" dirty="0"/>
          </a:p>
          <a:p>
            <a:pPr marL="0" indent="0" algn="ctr">
              <a:buNone/>
            </a:pPr>
            <a:r>
              <a:rPr lang="en-GB" sz="2400" b="1" dirty="0">
                <a:solidFill>
                  <a:srgbClr val="FF0000"/>
                </a:solidFill>
              </a:rPr>
              <a:t>"Do as I do, now"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57A35F-DAF6-ACF1-1466-A06361100A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4E64330-1CDB-44C8-E832-2C5567108C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69798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362986-2DDE-D495-D99F-EFBF7BE382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Coaching Leadership Style</a:t>
            </a:r>
            <a:br>
              <a:rPr lang="en-GB" sz="3600" b="1" dirty="0"/>
            </a:br>
            <a:r>
              <a:rPr lang="en-GB" sz="2000" dirty="0"/>
              <a:t>(7 of 7)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2AFA0A-0CA6-8209-322B-11B8285FD9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Coaching leaders focus on developing their team members' skills and capabilities through guidance, feedback, and support. They emphasise long-term growth and development.</a:t>
            </a:r>
          </a:p>
          <a:p>
            <a:endParaRPr lang="en-GB" sz="2400" dirty="0"/>
          </a:p>
          <a:p>
            <a:pPr marL="0" indent="0" algn="ctr">
              <a:buNone/>
            </a:pPr>
            <a:r>
              <a:rPr lang="en-GB" sz="2400" b="1" dirty="0">
                <a:solidFill>
                  <a:srgbClr val="FF0000"/>
                </a:solidFill>
              </a:rPr>
              <a:t>"Try this"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5BF8F8-7C23-F1C2-4F84-274523FAC9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9DC48D2-C6FA-BC3B-0269-2A5224B919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2348729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318B45-81E3-EDFA-CDDA-98DC030B6B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Discussion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4FC031-805C-FB54-C7D0-6D6F5E41F4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When do you think each style can be used?</a:t>
            </a:r>
          </a:p>
          <a:p>
            <a:r>
              <a:rPr lang="en-GB" dirty="0"/>
              <a:t>If you were a leader, what factors will influence your change of style? Provide examples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44173C-4BAD-1220-87F7-CCDF988B76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9F050FC-0FDD-3C37-0C29-C7DC32A591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7584867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ABFEDE-D77F-345E-7F3C-2EF860E501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When to use each style? </a:t>
            </a:r>
            <a:r>
              <a:rPr lang="en-GB" sz="2000" dirty="0"/>
              <a:t>(1 of 2)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124349-95FE-85A0-ABFE-8E5ED0C3A7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b="1" i="0" u="none" strike="noStrike" dirty="0">
                <a:effectLst/>
              </a:rPr>
              <a:t>Commanding</a:t>
            </a:r>
            <a:r>
              <a:rPr lang="en-GB" sz="2400" b="0" i="0" u="none" strike="noStrike" dirty="0">
                <a:effectLst/>
              </a:rPr>
              <a:t> - To use in a crisis, to kick start a turnaround, or with problem employees.</a:t>
            </a:r>
          </a:p>
          <a:p>
            <a:r>
              <a:rPr lang="en-GB" sz="2400" b="1" i="0" u="none" strike="noStrike" dirty="0">
                <a:effectLst/>
              </a:rPr>
              <a:t>Visionary</a:t>
            </a:r>
            <a:r>
              <a:rPr lang="en-GB" sz="2400" b="0" i="0" u="none" strike="noStrike" dirty="0">
                <a:effectLst/>
              </a:rPr>
              <a:t> - To use when changes require a new vision, or when a clear direction is needed.</a:t>
            </a:r>
          </a:p>
          <a:p>
            <a:r>
              <a:rPr lang="en-GB" sz="2400" b="1" i="0" u="none" strike="noStrike" dirty="0">
                <a:effectLst/>
              </a:rPr>
              <a:t>Affiliative</a:t>
            </a:r>
            <a:r>
              <a:rPr lang="en-GB" sz="2400" b="0" i="0" u="none" strike="noStrike" dirty="0">
                <a:effectLst/>
              </a:rPr>
              <a:t> - To use to heal rifts in a team or to motivate people during stressful circumstances.</a:t>
            </a:r>
          </a:p>
          <a:p>
            <a:endParaRPr lang="en-GB" b="0" i="0" u="none" strike="noStrike" dirty="0">
              <a:effectLst/>
              <a:latin typeface="-apple-system"/>
            </a:endParaRPr>
          </a:p>
          <a:p>
            <a:endParaRPr lang="en-GB" dirty="0">
              <a:latin typeface="-apple-system"/>
            </a:endParaRP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44C7A0-65C2-30D4-929D-6912A76A2B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1EF653C-1036-E783-52F4-F3BF3280DE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6724576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2F4D26-02EC-FC99-3F6D-5207D5AD6B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When to use each style? </a:t>
            </a:r>
            <a:r>
              <a:rPr lang="en-GB" sz="2000" dirty="0"/>
              <a:t>(2 of 2)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A71DEF-13E2-39AB-FCB1-09CE4A7D90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b="1" i="0" u="none" strike="noStrike" dirty="0">
                <a:effectLst/>
              </a:rPr>
              <a:t>Democratic</a:t>
            </a:r>
            <a:r>
              <a:rPr lang="en-GB" sz="2400" b="0" i="0" u="none" strike="noStrike" dirty="0">
                <a:effectLst/>
              </a:rPr>
              <a:t> - To use to build buy-in or consensus, or to get input from valuable employees.</a:t>
            </a:r>
          </a:p>
          <a:p>
            <a:r>
              <a:rPr lang="en-GB" sz="2400" b="1" i="0" u="none" strike="noStrike" dirty="0">
                <a:effectLst/>
              </a:rPr>
              <a:t>Pacesetting</a:t>
            </a:r>
            <a:r>
              <a:rPr lang="en-GB" sz="2400" b="0" i="0" u="none" strike="noStrike" dirty="0">
                <a:effectLst/>
              </a:rPr>
              <a:t> - To use To get quick results form a highly motivated and competent team.</a:t>
            </a:r>
          </a:p>
          <a:p>
            <a:r>
              <a:rPr lang="en-GB" sz="2400" b="1" i="0" u="none" strike="noStrike" dirty="0">
                <a:effectLst/>
              </a:rPr>
              <a:t>Coaching</a:t>
            </a:r>
            <a:r>
              <a:rPr lang="en-GB" sz="2400" b="0" i="0" u="none" strike="noStrike" dirty="0">
                <a:effectLst/>
              </a:rPr>
              <a:t> - To use to help an employee improve performance or develop long-term strengths.</a:t>
            </a:r>
          </a:p>
          <a:p>
            <a:endParaRPr lang="en-GB" sz="2400" b="0" i="0" u="none" strike="noStrike" dirty="0">
              <a:effectLst/>
              <a:latin typeface="-apple-system"/>
            </a:endParaRP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7AD0BD-DABE-923A-4F40-BF02ED47AF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5C22EF9-4830-67C1-1670-EA090A07C4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9849741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F5AB45-AE55-8911-9CD2-39463C9E6E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Factors influencing leadership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6419FE-0E9A-0E7E-2FA2-CC3E7E601A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i="0" u="none" strike="noStrike" dirty="0">
                <a:solidFill>
                  <a:srgbClr val="0D0D0D"/>
                </a:solidFill>
                <a:effectLst/>
                <a:latin typeface="+mj-lt"/>
              </a:rPr>
              <a:t>Experience and Background</a:t>
            </a:r>
          </a:p>
          <a:p>
            <a:r>
              <a:rPr lang="en-GB" sz="2400" dirty="0">
                <a:solidFill>
                  <a:srgbClr val="0D0D0D"/>
                </a:solidFill>
                <a:latin typeface="+mj-lt"/>
              </a:rPr>
              <a:t>Organisational culture</a:t>
            </a:r>
          </a:p>
          <a:p>
            <a:r>
              <a:rPr lang="en-GB" sz="2400" dirty="0">
                <a:solidFill>
                  <a:srgbClr val="0D0D0D"/>
                </a:solidFill>
                <a:latin typeface="+mj-lt"/>
              </a:rPr>
              <a:t>Follows characteristics</a:t>
            </a:r>
          </a:p>
          <a:p>
            <a:r>
              <a:rPr lang="en-GB" sz="2400" dirty="0">
                <a:solidFill>
                  <a:srgbClr val="0D0D0D"/>
                </a:solidFill>
                <a:latin typeface="+mj-lt"/>
              </a:rPr>
              <a:t>Task and context</a:t>
            </a:r>
          </a:p>
          <a:p>
            <a:r>
              <a:rPr lang="en-GB" sz="2400" dirty="0">
                <a:solidFill>
                  <a:srgbClr val="0D0D0D"/>
                </a:solidFill>
                <a:latin typeface="+mj-lt"/>
              </a:rPr>
              <a:t>Organisational goals and strategies</a:t>
            </a:r>
          </a:p>
          <a:p>
            <a:r>
              <a:rPr lang="en-GB" sz="2400" dirty="0">
                <a:solidFill>
                  <a:srgbClr val="0D0D0D"/>
                </a:solidFill>
                <a:latin typeface="+mj-lt"/>
              </a:rPr>
              <a:t>Organisation internal factors</a:t>
            </a:r>
          </a:p>
          <a:p>
            <a:r>
              <a:rPr lang="en-GB" sz="2400" dirty="0">
                <a:solidFill>
                  <a:srgbClr val="0D0D0D"/>
                </a:solidFill>
                <a:latin typeface="+mj-lt"/>
              </a:rPr>
              <a:t>Organisation external factors</a:t>
            </a:r>
            <a:endParaRPr lang="en-GB" sz="2400" dirty="0">
              <a:latin typeface="+mj-lt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8A8BF2-0F44-E33F-BFDA-801A95E385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4FCFE6B-8791-42B1-4D3A-D978DB4B21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277995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3AA0E9-C332-710E-9BCA-AA2200D784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Activity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ECB8AF-8B48-1ED9-2F7A-15E3B09CF9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In groups of 3-4, conduct research on the advantages and disadvantages of each of Daniel Goleman’s leadership styles. </a:t>
            </a:r>
          </a:p>
          <a:p>
            <a:r>
              <a:rPr lang="en-GB" sz="2400" dirty="0"/>
              <a:t>Provide supporting examples from your personal experiences as well as from your research.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2203D-E175-7A36-D81F-1FA420C9D0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ACC1D16-4CC8-C7DE-504B-0198D323B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7397376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32AE38-556B-C414-DA9B-87D1FF1EB7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Activity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777920-B1CC-ED76-DA21-03E22FBB23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After evaluating the various leadership styles, express your opinion on which style you believe to be the most effective in the current market. </a:t>
            </a:r>
          </a:p>
          <a:p>
            <a:r>
              <a:rPr lang="en-GB" sz="2400" dirty="0"/>
              <a:t>Justify your choice with evidence and reasoning based on your research findings and real-world observations.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D718AD-9752-E796-2BD9-12F75ACC8A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F68A302-40BE-8765-4CBE-19F4BA7129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4215280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86D74E-D5E9-8B59-AD04-BB095E101A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84A19D-0F3F-7AC0-DAE3-20136E0F86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000" dirty="0"/>
              <a:t>Cole, G.A and Kelly, P. Phil (2020) Management theory and practice. Ninth edition / Gerald A. Cole, Phil Kelly. Andover: Cengage Learning.</a:t>
            </a:r>
          </a:p>
          <a:p>
            <a:r>
              <a:rPr lang="en-US" sz="2000" dirty="0"/>
              <a:t>Kotter, J. P. (1990). "What Leaders Really Do." Harvard Business Review, 68(3), 103-111.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ea typeface="+mn-ea"/>
              <a:cs typeface="+mn-cs"/>
            </a:endParaRPr>
          </a:p>
          <a:p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Needle, D. Burns, J. (2019) Business in context: an introduction to business and its environment. Seventh edition. Andover: Cengage Learning.</a:t>
            </a:r>
            <a:endParaRPr lang="en-US" sz="2000" dirty="0"/>
          </a:p>
          <a:p>
            <a:r>
              <a:rPr lang="en-US" sz="2000" dirty="0"/>
              <a:t>Robbins, S.P., Coulter, M.K. and Randel, A. (2021) Management. Global edition. Harlow, England: Pearson Education.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100D6B-CC42-E88B-7766-997D64B1CD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5DC305A-C56E-6041-C4BF-E69C8C5643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0680873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3601</TotalTime>
  <Words>870</Words>
  <Application>Microsoft Macintosh PowerPoint</Application>
  <PresentationFormat>On-screen Show (4:3)</PresentationFormat>
  <Paragraphs>120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5" baseType="lpstr">
      <vt:lpstr>-apple-system</vt:lpstr>
      <vt:lpstr>Arial</vt:lpstr>
      <vt:lpstr>Myriad Pro</vt:lpstr>
      <vt:lpstr>Verdana</vt:lpstr>
      <vt:lpstr>20140311PresentationUWTSDTemplate</vt:lpstr>
      <vt:lpstr> Leadership  Behaviour and Styles       LCBB4015         Week 8 – Session 1 </vt:lpstr>
      <vt:lpstr>Objectives of the Session</vt:lpstr>
      <vt:lpstr>Behaviour and Leadership  styles</vt:lpstr>
      <vt:lpstr>PowerPoint Presentation</vt:lpstr>
      <vt:lpstr>Leadership style</vt:lpstr>
      <vt:lpstr>Goleman Leadership styles (1 of 7) </vt:lpstr>
      <vt:lpstr>PowerPoint Presentation</vt:lpstr>
      <vt:lpstr>Commanding Leadership Style  (3 of 7)</vt:lpstr>
      <vt:lpstr>Visionary Leadership Style (2 of 7)</vt:lpstr>
      <vt:lpstr>Affiliative Leadership Style (4 of 7)</vt:lpstr>
      <vt:lpstr>Democratic Leadership Style  (5 of 7)</vt:lpstr>
      <vt:lpstr>Pacesetting Leadership Style  (6 of 7)</vt:lpstr>
      <vt:lpstr>Coaching Leadership Style (7 of 7)</vt:lpstr>
      <vt:lpstr>Discussion</vt:lpstr>
      <vt:lpstr>When to use each style? (1 of 2)</vt:lpstr>
      <vt:lpstr>When to use each style? (2 of 2)</vt:lpstr>
      <vt:lpstr>Factors influencing leadership styles</vt:lpstr>
      <vt:lpstr>Activity 1</vt:lpstr>
      <vt:lpstr>Activity 2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Laila Maazouz</cp:lastModifiedBy>
  <cp:revision>151</cp:revision>
  <cp:lastPrinted>2018-07-02T15:32:24Z</cp:lastPrinted>
  <dcterms:created xsi:type="dcterms:W3CDTF">2002-10-07T19:43:58Z</dcterms:created>
  <dcterms:modified xsi:type="dcterms:W3CDTF">2024-09-27T12:36:28Z</dcterms:modified>
</cp:coreProperties>
</file>