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4"/>
  </p:sldMasterIdLst>
  <p:notesMasterIdLst>
    <p:notesMasterId r:id="rId32"/>
  </p:notesMasterIdLst>
  <p:handoutMasterIdLst>
    <p:handoutMasterId r:id="rId33"/>
  </p:handoutMasterIdLst>
  <p:sldIdLst>
    <p:sldId id="277" r:id="rId5"/>
    <p:sldId id="257" r:id="rId6"/>
    <p:sldId id="283" r:id="rId7"/>
    <p:sldId id="258" r:id="rId8"/>
    <p:sldId id="259" r:id="rId9"/>
    <p:sldId id="260" r:id="rId10"/>
    <p:sldId id="285" r:id="rId11"/>
    <p:sldId id="279" r:id="rId12"/>
    <p:sldId id="261" r:id="rId13"/>
    <p:sldId id="262" r:id="rId14"/>
    <p:sldId id="263" r:id="rId15"/>
    <p:sldId id="264" r:id="rId16"/>
    <p:sldId id="265" r:id="rId17"/>
    <p:sldId id="266" r:id="rId18"/>
    <p:sldId id="267" r:id="rId19"/>
    <p:sldId id="268" r:id="rId20"/>
    <p:sldId id="269" r:id="rId21"/>
    <p:sldId id="270" r:id="rId22"/>
    <p:sldId id="272" r:id="rId23"/>
    <p:sldId id="284" r:id="rId24"/>
    <p:sldId id="274" r:id="rId25"/>
    <p:sldId id="280" r:id="rId26"/>
    <p:sldId id="281" r:id="rId27"/>
    <p:sldId id="286" r:id="rId28"/>
    <p:sldId id="288" r:id="rId29"/>
    <p:sldId id="287" r:id="rId30"/>
    <p:sldId id="282" r:id="rId31"/>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9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7981" autoAdjust="0"/>
  </p:normalViewPr>
  <p:slideViewPr>
    <p:cSldViewPr>
      <p:cViewPr varScale="1">
        <p:scale>
          <a:sx n="78" d="100"/>
          <a:sy n="78" d="100"/>
        </p:scale>
        <p:origin x="2574" y="96"/>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546"/>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28BDF5D6-1063-4DEE-A48A-FCA96171DD41}"/>
    <pc:docChg chg="custSel modSld">
      <pc:chgData name="Paul Tinkler" userId="bcebf29c-73c2-433d-80d2-6bad896374bf" providerId="ADAL" clId="{28BDF5D6-1063-4DEE-A48A-FCA96171DD41}" dt="2017-12-29T14:37:17.486" v="2074" actId="1076"/>
      <pc:docMkLst>
        <pc:docMk/>
      </pc:docMkLst>
      <pc:sldChg chg="modSp modNotesTx">
        <pc:chgData name="Paul Tinkler" userId="bcebf29c-73c2-433d-80d2-6bad896374bf" providerId="ADAL" clId="{28BDF5D6-1063-4DEE-A48A-FCA96171DD41}" dt="2017-12-29T14:33:32.486" v="1738" actId="313"/>
        <pc:sldMkLst>
          <pc:docMk/>
          <pc:sldMk cId="4207981340" sldId="260"/>
        </pc:sldMkLst>
        <pc:spChg chg="mod">
          <ac:chgData name="Paul Tinkler" userId="bcebf29c-73c2-433d-80d2-6bad896374bf" providerId="ADAL" clId="{28BDF5D6-1063-4DEE-A48A-FCA96171DD41}" dt="2017-12-29T14:18:26.671" v="0" actId="255"/>
          <ac:spMkLst>
            <pc:docMk/>
            <pc:sldMk cId="4207981340" sldId="260"/>
            <ac:spMk id="4" creationId="{4CB0E1AF-51FC-48A3-8E07-9369120EE475}"/>
          </ac:spMkLst>
        </pc:spChg>
      </pc:sldChg>
      <pc:sldChg chg="addSp modSp modNotesTx">
        <pc:chgData name="Paul Tinkler" userId="bcebf29c-73c2-433d-80d2-6bad896374bf" providerId="ADAL" clId="{28BDF5D6-1063-4DEE-A48A-FCA96171DD41}" dt="2017-12-29T14:37:17.486" v="2074" actId="1076"/>
        <pc:sldMkLst>
          <pc:docMk/>
          <pc:sldMk cId="2779060140" sldId="261"/>
        </pc:sldMkLst>
        <pc:picChg chg="add mod">
          <ac:chgData name="Paul Tinkler" userId="bcebf29c-73c2-433d-80d2-6bad896374bf" providerId="ADAL" clId="{28BDF5D6-1063-4DEE-A48A-FCA96171DD41}" dt="2017-12-29T14:37:17.486" v="2074" actId="1076"/>
          <ac:picMkLst>
            <pc:docMk/>
            <pc:sldMk cId="2779060140" sldId="261"/>
            <ac:picMk id="6" creationId="{9CF18A7D-F2E0-4EED-AE87-AE961FB87443}"/>
          </ac:picMkLst>
        </pc:picChg>
      </pc:sldChg>
      <pc:sldChg chg="modNotesTx">
        <pc:chgData name="Paul Tinkler" userId="bcebf29c-73c2-433d-80d2-6bad896374bf" providerId="ADAL" clId="{28BDF5D6-1063-4DEE-A48A-FCA96171DD41}" dt="2017-12-29T14:30:29.640" v="1450" actId="5793"/>
        <pc:sldMkLst>
          <pc:docMk/>
          <pc:sldMk cId="2301157168" sldId="27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FB9937-9993-4841-9997-10D8452F2942}"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4AB778BA-3180-468E-9517-327C3FA6D27E}">
      <dgm:prSet/>
      <dgm:spPr/>
      <dgm:t>
        <a:bodyPr/>
        <a:lstStyle/>
        <a:p>
          <a:r>
            <a:rPr lang="en-US" dirty="0" smtClean="0"/>
            <a:t>Shaper</a:t>
          </a:r>
          <a:endParaRPr lang="en-US" dirty="0"/>
        </a:p>
      </dgm:t>
    </dgm:pt>
    <dgm:pt modelId="{EBC24264-25B3-4834-9B86-8B6E527F6B42}" type="parTrans" cxnId="{4B46A0E9-87C4-4151-A747-1689D962993A}">
      <dgm:prSet/>
      <dgm:spPr/>
      <dgm:t>
        <a:bodyPr/>
        <a:lstStyle/>
        <a:p>
          <a:endParaRPr lang="en-US"/>
        </a:p>
      </dgm:t>
    </dgm:pt>
    <dgm:pt modelId="{8C393483-0F28-488F-B76C-3391D562A219}" type="sibTrans" cxnId="{4B46A0E9-87C4-4151-A747-1689D962993A}">
      <dgm:prSet/>
      <dgm:spPr/>
      <dgm:t>
        <a:bodyPr/>
        <a:lstStyle/>
        <a:p>
          <a:endParaRPr lang="en-US"/>
        </a:p>
      </dgm:t>
    </dgm:pt>
    <dgm:pt modelId="{275013B2-D00F-4F22-A49C-A2B6AEA1B665}">
      <dgm:prSet/>
      <dgm:spPr/>
      <dgm:t>
        <a:bodyPr/>
        <a:lstStyle/>
        <a:p>
          <a:r>
            <a:rPr lang="en-US" dirty="0" smtClean="0"/>
            <a:t>Monitor / Evaluator</a:t>
          </a:r>
          <a:endParaRPr lang="en-US" dirty="0"/>
        </a:p>
      </dgm:t>
    </dgm:pt>
    <dgm:pt modelId="{4AE62215-EE25-4E40-99A6-382DCAEE4931}" type="parTrans" cxnId="{1FDF35D6-E65A-4C1F-9C1D-75CCBE99084D}">
      <dgm:prSet/>
      <dgm:spPr/>
      <dgm:t>
        <a:bodyPr/>
        <a:lstStyle/>
        <a:p>
          <a:endParaRPr lang="en-US"/>
        </a:p>
      </dgm:t>
    </dgm:pt>
    <dgm:pt modelId="{2144E51E-61D0-4E76-8244-95B39A242801}" type="sibTrans" cxnId="{1FDF35D6-E65A-4C1F-9C1D-75CCBE99084D}">
      <dgm:prSet/>
      <dgm:spPr/>
      <dgm:t>
        <a:bodyPr/>
        <a:lstStyle/>
        <a:p>
          <a:endParaRPr lang="en-US"/>
        </a:p>
      </dgm:t>
    </dgm:pt>
    <dgm:pt modelId="{30678721-F389-4406-BE32-A291169B4E99}">
      <dgm:prSet/>
      <dgm:spPr/>
      <dgm:t>
        <a:bodyPr/>
        <a:lstStyle/>
        <a:p>
          <a:r>
            <a:rPr lang="en-US" dirty="0" smtClean="0"/>
            <a:t>Team Worker</a:t>
          </a:r>
          <a:endParaRPr lang="en-US" dirty="0"/>
        </a:p>
      </dgm:t>
    </dgm:pt>
    <dgm:pt modelId="{37930ECB-DDB3-4C5C-B1C2-5C076898533F}" type="parTrans" cxnId="{C34799F4-DD5C-431B-83D5-483257D158EB}">
      <dgm:prSet/>
      <dgm:spPr/>
      <dgm:t>
        <a:bodyPr/>
        <a:lstStyle/>
        <a:p>
          <a:endParaRPr lang="en-US"/>
        </a:p>
      </dgm:t>
    </dgm:pt>
    <dgm:pt modelId="{54EF0B89-31EF-4ED6-8783-291FDB586C6A}" type="sibTrans" cxnId="{C34799F4-DD5C-431B-83D5-483257D158EB}">
      <dgm:prSet/>
      <dgm:spPr/>
      <dgm:t>
        <a:bodyPr/>
        <a:lstStyle/>
        <a:p>
          <a:endParaRPr lang="en-US"/>
        </a:p>
      </dgm:t>
    </dgm:pt>
    <dgm:pt modelId="{97ECBCD9-70AE-4ECF-8FA6-A16A2EDCEC6E}">
      <dgm:prSet/>
      <dgm:spPr/>
      <dgm:t>
        <a:bodyPr/>
        <a:lstStyle/>
        <a:p>
          <a:r>
            <a:rPr lang="en-US" dirty="0" smtClean="0"/>
            <a:t>Completer – Finisher</a:t>
          </a:r>
          <a:endParaRPr lang="en-US" dirty="0"/>
        </a:p>
      </dgm:t>
    </dgm:pt>
    <dgm:pt modelId="{9F20DBB7-984C-49FE-8191-759ED763D107}" type="parTrans" cxnId="{C726BE74-1B22-4DED-8181-41C4DEE86C16}">
      <dgm:prSet/>
      <dgm:spPr/>
      <dgm:t>
        <a:bodyPr/>
        <a:lstStyle/>
        <a:p>
          <a:endParaRPr lang="en-US"/>
        </a:p>
      </dgm:t>
    </dgm:pt>
    <dgm:pt modelId="{060577E6-423B-4CF8-9BAC-48E3998D617D}" type="sibTrans" cxnId="{C726BE74-1B22-4DED-8181-41C4DEE86C16}">
      <dgm:prSet/>
      <dgm:spPr/>
      <dgm:t>
        <a:bodyPr/>
        <a:lstStyle/>
        <a:p>
          <a:endParaRPr lang="en-US"/>
        </a:p>
      </dgm:t>
    </dgm:pt>
    <dgm:pt modelId="{2A8D762B-1576-4536-BA27-E7BE0D7BDAEE}">
      <dgm:prSet/>
      <dgm:spPr/>
      <dgm:t>
        <a:bodyPr/>
        <a:lstStyle/>
        <a:p>
          <a:r>
            <a:rPr lang="en-US" dirty="0" smtClean="0"/>
            <a:t>Specialist</a:t>
          </a:r>
          <a:endParaRPr lang="en-US" dirty="0"/>
        </a:p>
      </dgm:t>
    </dgm:pt>
    <dgm:pt modelId="{F65EE26D-FBF0-46A5-B43A-0426A9455DE4}" type="parTrans" cxnId="{2D398AE9-F5A9-4592-9EC0-72FECC70A78C}">
      <dgm:prSet/>
      <dgm:spPr/>
      <dgm:t>
        <a:bodyPr/>
        <a:lstStyle/>
        <a:p>
          <a:endParaRPr lang="en-US"/>
        </a:p>
      </dgm:t>
    </dgm:pt>
    <dgm:pt modelId="{6389AEF7-0B74-4A1B-9BD4-16619DBA3D02}" type="sibTrans" cxnId="{2D398AE9-F5A9-4592-9EC0-72FECC70A78C}">
      <dgm:prSet/>
      <dgm:spPr/>
      <dgm:t>
        <a:bodyPr/>
        <a:lstStyle/>
        <a:p>
          <a:endParaRPr lang="en-US"/>
        </a:p>
      </dgm:t>
    </dgm:pt>
    <dgm:pt modelId="{B6D8DF63-0268-4A7E-9A38-997A3C79983E}">
      <dgm:prSet/>
      <dgm:spPr>
        <a:solidFill>
          <a:schemeClr val="accent1"/>
        </a:solidFill>
      </dgm:spPr>
      <dgm:t>
        <a:bodyPr/>
        <a:lstStyle/>
        <a:p>
          <a:r>
            <a:rPr lang="en-US" dirty="0" smtClean="0"/>
            <a:t>Plant</a:t>
          </a:r>
          <a:endParaRPr lang="en-US" dirty="0"/>
        </a:p>
      </dgm:t>
    </dgm:pt>
    <dgm:pt modelId="{FAE4D1D6-3620-4C39-92F5-F3A8EE94A217}" type="parTrans" cxnId="{DBCFD9A1-45E6-4C83-896A-E11358EB98CF}">
      <dgm:prSet/>
      <dgm:spPr/>
      <dgm:t>
        <a:bodyPr/>
        <a:lstStyle/>
        <a:p>
          <a:endParaRPr lang="en-US"/>
        </a:p>
      </dgm:t>
    </dgm:pt>
    <dgm:pt modelId="{D8E15807-FC63-4132-9266-78EC08BBEAF5}" type="sibTrans" cxnId="{DBCFD9A1-45E6-4C83-896A-E11358EB98CF}">
      <dgm:prSet/>
      <dgm:spPr/>
      <dgm:t>
        <a:bodyPr/>
        <a:lstStyle/>
        <a:p>
          <a:endParaRPr lang="en-US"/>
        </a:p>
      </dgm:t>
    </dgm:pt>
    <dgm:pt modelId="{22DF6C7C-C8A1-4DF6-9CBB-7F435C5243DF}">
      <dgm:prSet/>
      <dgm:spPr/>
      <dgm:t>
        <a:bodyPr/>
        <a:lstStyle/>
        <a:p>
          <a:r>
            <a:rPr lang="en-US" dirty="0" smtClean="0"/>
            <a:t>Resource Investigator</a:t>
          </a:r>
          <a:endParaRPr lang="en-US" dirty="0"/>
        </a:p>
      </dgm:t>
    </dgm:pt>
    <dgm:pt modelId="{7DA39AC4-7E4C-4AA7-8CE1-869C7B0C7E9D}" type="parTrans" cxnId="{32520DFE-D410-4D77-A164-28E672690677}">
      <dgm:prSet/>
      <dgm:spPr/>
      <dgm:t>
        <a:bodyPr/>
        <a:lstStyle/>
        <a:p>
          <a:endParaRPr lang="en-US"/>
        </a:p>
      </dgm:t>
    </dgm:pt>
    <dgm:pt modelId="{3BF348EE-F060-4674-88F4-93B5CDD4C6A5}" type="sibTrans" cxnId="{32520DFE-D410-4D77-A164-28E672690677}">
      <dgm:prSet/>
      <dgm:spPr/>
      <dgm:t>
        <a:bodyPr/>
        <a:lstStyle/>
        <a:p>
          <a:endParaRPr lang="en-US"/>
        </a:p>
      </dgm:t>
    </dgm:pt>
    <dgm:pt modelId="{94BAE405-23AE-43FA-9773-B8095D2701CB}">
      <dgm:prSet/>
      <dgm:spPr/>
      <dgm:t>
        <a:bodyPr/>
        <a:lstStyle/>
        <a:p>
          <a:r>
            <a:rPr lang="en-US" dirty="0" smtClean="0"/>
            <a:t>Coordinator	</a:t>
          </a:r>
          <a:endParaRPr lang="en-US" dirty="0"/>
        </a:p>
      </dgm:t>
    </dgm:pt>
    <dgm:pt modelId="{1D864C1A-D818-4BEB-8C20-BA3BC9094A89}" type="parTrans" cxnId="{54176AE9-F5FF-4B02-A614-1A410B709891}">
      <dgm:prSet/>
      <dgm:spPr/>
      <dgm:t>
        <a:bodyPr/>
        <a:lstStyle/>
        <a:p>
          <a:endParaRPr lang="en-US"/>
        </a:p>
      </dgm:t>
    </dgm:pt>
    <dgm:pt modelId="{99EB6CEF-DDA4-4E51-B10A-2F4288C1F316}" type="sibTrans" cxnId="{54176AE9-F5FF-4B02-A614-1A410B709891}">
      <dgm:prSet/>
      <dgm:spPr/>
      <dgm:t>
        <a:bodyPr/>
        <a:lstStyle/>
        <a:p>
          <a:endParaRPr lang="en-US"/>
        </a:p>
      </dgm:t>
    </dgm:pt>
    <dgm:pt modelId="{15C15B37-77E7-4959-97D1-3DB5D1F1DF20}">
      <dgm:prSet/>
      <dgm:spPr>
        <a:solidFill>
          <a:schemeClr val="tx2">
            <a:lumMod val="40000"/>
            <a:lumOff val="60000"/>
          </a:schemeClr>
        </a:solidFill>
        <a:ln>
          <a:solidFill>
            <a:schemeClr val="accent3">
              <a:lumMod val="60000"/>
              <a:lumOff val="40000"/>
            </a:schemeClr>
          </a:solidFill>
        </a:ln>
      </dgm:spPr>
      <dgm:t>
        <a:bodyPr/>
        <a:lstStyle/>
        <a:p>
          <a:r>
            <a:rPr lang="en-US" dirty="0" smtClean="0"/>
            <a:t>Implementer</a:t>
          </a:r>
          <a:endParaRPr lang="en-US" dirty="0"/>
        </a:p>
      </dgm:t>
    </dgm:pt>
    <dgm:pt modelId="{95E5E6C0-FC1F-461F-A02F-FD27CD30AC3E}" type="parTrans" cxnId="{006E3E65-B6E3-4536-B90C-D5753E6EC469}">
      <dgm:prSet/>
      <dgm:spPr/>
      <dgm:t>
        <a:bodyPr/>
        <a:lstStyle/>
        <a:p>
          <a:endParaRPr lang="en-US"/>
        </a:p>
      </dgm:t>
    </dgm:pt>
    <dgm:pt modelId="{376995C0-B2EC-46C5-90F5-81DBCB028338}" type="sibTrans" cxnId="{006E3E65-B6E3-4536-B90C-D5753E6EC469}">
      <dgm:prSet/>
      <dgm:spPr/>
      <dgm:t>
        <a:bodyPr/>
        <a:lstStyle/>
        <a:p>
          <a:endParaRPr lang="en-US"/>
        </a:p>
      </dgm:t>
    </dgm:pt>
    <dgm:pt modelId="{2DC8809B-4AA4-4409-8336-B83B40538ABD}" type="pres">
      <dgm:prSet presAssocID="{05FB9937-9993-4841-9997-10D8452F2942}" presName="diagram" presStyleCnt="0">
        <dgm:presLayoutVars>
          <dgm:dir/>
          <dgm:resizeHandles val="exact"/>
        </dgm:presLayoutVars>
      </dgm:prSet>
      <dgm:spPr/>
      <dgm:t>
        <a:bodyPr/>
        <a:lstStyle/>
        <a:p>
          <a:endParaRPr lang="en-US"/>
        </a:p>
      </dgm:t>
    </dgm:pt>
    <dgm:pt modelId="{5F5E9290-B9B9-4ED0-8317-5F6891CE12CB}" type="pres">
      <dgm:prSet presAssocID="{B6D8DF63-0268-4A7E-9A38-997A3C79983E}" presName="node" presStyleLbl="node1" presStyleIdx="0" presStyleCnt="9">
        <dgm:presLayoutVars>
          <dgm:bulletEnabled val="1"/>
        </dgm:presLayoutVars>
      </dgm:prSet>
      <dgm:spPr/>
      <dgm:t>
        <a:bodyPr/>
        <a:lstStyle/>
        <a:p>
          <a:endParaRPr lang="en-US"/>
        </a:p>
      </dgm:t>
    </dgm:pt>
    <dgm:pt modelId="{36159D09-551F-4E1E-A3F6-DD7AD5C930A4}" type="pres">
      <dgm:prSet presAssocID="{D8E15807-FC63-4132-9266-78EC08BBEAF5}" presName="sibTrans" presStyleCnt="0"/>
      <dgm:spPr/>
    </dgm:pt>
    <dgm:pt modelId="{17F1BB92-811F-43B3-ADCD-32C91F085DA9}" type="pres">
      <dgm:prSet presAssocID="{22DF6C7C-C8A1-4DF6-9CBB-7F435C5243DF}" presName="node" presStyleLbl="node1" presStyleIdx="1" presStyleCnt="9">
        <dgm:presLayoutVars>
          <dgm:bulletEnabled val="1"/>
        </dgm:presLayoutVars>
      </dgm:prSet>
      <dgm:spPr/>
      <dgm:t>
        <a:bodyPr/>
        <a:lstStyle/>
        <a:p>
          <a:endParaRPr lang="en-US"/>
        </a:p>
      </dgm:t>
    </dgm:pt>
    <dgm:pt modelId="{AF5A34A4-233A-423A-A4C3-B81EC9ADFF9C}" type="pres">
      <dgm:prSet presAssocID="{3BF348EE-F060-4674-88F4-93B5CDD4C6A5}" presName="sibTrans" presStyleCnt="0"/>
      <dgm:spPr/>
    </dgm:pt>
    <dgm:pt modelId="{D93AD8B8-F786-4D63-AB55-F5150E6BEAC0}" type="pres">
      <dgm:prSet presAssocID="{94BAE405-23AE-43FA-9773-B8095D2701CB}" presName="node" presStyleLbl="node1" presStyleIdx="2" presStyleCnt="9">
        <dgm:presLayoutVars>
          <dgm:bulletEnabled val="1"/>
        </dgm:presLayoutVars>
      </dgm:prSet>
      <dgm:spPr/>
      <dgm:t>
        <a:bodyPr/>
        <a:lstStyle/>
        <a:p>
          <a:endParaRPr lang="en-US"/>
        </a:p>
      </dgm:t>
    </dgm:pt>
    <dgm:pt modelId="{CF11DADC-2993-42D5-AB3F-56BC9EED842B}" type="pres">
      <dgm:prSet presAssocID="{99EB6CEF-DDA4-4E51-B10A-2F4288C1F316}" presName="sibTrans" presStyleCnt="0"/>
      <dgm:spPr/>
    </dgm:pt>
    <dgm:pt modelId="{FD1EF760-F270-4042-89E8-369739FA0CE0}" type="pres">
      <dgm:prSet presAssocID="{4AB778BA-3180-468E-9517-327C3FA6D27E}" presName="node" presStyleLbl="node1" presStyleIdx="3" presStyleCnt="9">
        <dgm:presLayoutVars>
          <dgm:bulletEnabled val="1"/>
        </dgm:presLayoutVars>
      </dgm:prSet>
      <dgm:spPr/>
      <dgm:t>
        <a:bodyPr/>
        <a:lstStyle/>
        <a:p>
          <a:endParaRPr lang="en-US"/>
        </a:p>
      </dgm:t>
    </dgm:pt>
    <dgm:pt modelId="{7E53661A-D6E2-487D-BE6F-2A5F26C9F41C}" type="pres">
      <dgm:prSet presAssocID="{8C393483-0F28-488F-B76C-3391D562A219}" presName="sibTrans" presStyleCnt="0"/>
      <dgm:spPr/>
    </dgm:pt>
    <dgm:pt modelId="{42B5DD6D-62A1-4884-AAB8-73571BCA1936}" type="pres">
      <dgm:prSet presAssocID="{275013B2-D00F-4F22-A49C-A2B6AEA1B665}" presName="node" presStyleLbl="node1" presStyleIdx="4" presStyleCnt="9">
        <dgm:presLayoutVars>
          <dgm:bulletEnabled val="1"/>
        </dgm:presLayoutVars>
      </dgm:prSet>
      <dgm:spPr/>
      <dgm:t>
        <a:bodyPr/>
        <a:lstStyle/>
        <a:p>
          <a:endParaRPr lang="en-US"/>
        </a:p>
      </dgm:t>
    </dgm:pt>
    <dgm:pt modelId="{51ED3FC9-C87E-4595-9C1E-94AB7596AFE6}" type="pres">
      <dgm:prSet presAssocID="{2144E51E-61D0-4E76-8244-95B39A242801}" presName="sibTrans" presStyleCnt="0"/>
      <dgm:spPr/>
    </dgm:pt>
    <dgm:pt modelId="{ADC3AA30-2E70-45B6-AD00-0DB33B7E7BC8}" type="pres">
      <dgm:prSet presAssocID="{15C15B37-77E7-4959-97D1-3DB5D1F1DF20}" presName="node" presStyleLbl="node1" presStyleIdx="5" presStyleCnt="9">
        <dgm:presLayoutVars>
          <dgm:bulletEnabled val="1"/>
        </dgm:presLayoutVars>
      </dgm:prSet>
      <dgm:spPr/>
      <dgm:t>
        <a:bodyPr/>
        <a:lstStyle/>
        <a:p>
          <a:endParaRPr lang="en-US"/>
        </a:p>
      </dgm:t>
    </dgm:pt>
    <dgm:pt modelId="{D32A3FCD-C328-43F5-9CDF-B82F987BAC62}" type="pres">
      <dgm:prSet presAssocID="{376995C0-B2EC-46C5-90F5-81DBCB028338}" presName="sibTrans" presStyleCnt="0"/>
      <dgm:spPr/>
    </dgm:pt>
    <dgm:pt modelId="{FE6884B5-6224-454F-88AB-28D4E979A494}" type="pres">
      <dgm:prSet presAssocID="{30678721-F389-4406-BE32-A291169B4E99}" presName="node" presStyleLbl="node1" presStyleIdx="6" presStyleCnt="9">
        <dgm:presLayoutVars>
          <dgm:bulletEnabled val="1"/>
        </dgm:presLayoutVars>
      </dgm:prSet>
      <dgm:spPr/>
      <dgm:t>
        <a:bodyPr/>
        <a:lstStyle/>
        <a:p>
          <a:endParaRPr lang="en-US"/>
        </a:p>
      </dgm:t>
    </dgm:pt>
    <dgm:pt modelId="{C86D4FA3-3C1F-4914-A8C3-1CD1EC61FA3D}" type="pres">
      <dgm:prSet presAssocID="{54EF0B89-31EF-4ED6-8783-291FDB586C6A}" presName="sibTrans" presStyleCnt="0"/>
      <dgm:spPr/>
    </dgm:pt>
    <dgm:pt modelId="{3D8291FA-2EE8-44B7-BE32-5AD7AFB105C7}" type="pres">
      <dgm:prSet presAssocID="{97ECBCD9-70AE-4ECF-8FA6-A16A2EDCEC6E}" presName="node" presStyleLbl="node1" presStyleIdx="7" presStyleCnt="9">
        <dgm:presLayoutVars>
          <dgm:bulletEnabled val="1"/>
        </dgm:presLayoutVars>
      </dgm:prSet>
      <dgm:spPr/>
      <dgm:t>
        <a:bodyPr/>
        <a:lstStyle/>
        <a:p>
          <a:endParaRPr lang="en-US"/>
        </a:p>
      </dgm:t>
    </dgm:pt>
    <dgm:pt modelId="{745BB101-5F2F-4A85-84AB-33230D549492}" type="pres">
      <dgm:prSet presAssocID="{060577E6-423B-4CF8-9BAC-48E3998D617D}" presName="sibTrans" presStyleCnt="0"/>
      <dgm:spPr/>
    </dgm:pt>
    <dgm:pt modelId="{2E192121-E72F-4D53-9394-08201B622793}" type="pres">
      <dgm:prSet presAssocID="{2A8D762B-1576-4536-BA27-E7BE0D7BDAEE}" presName="node" presStyleLbl="node1" presStyleIdx="8" presStyleCnt="9">
        <dgm:presLayoutVars>
          <dgm:bulletEnabled val="1"/>
        </dgm:presLayoutVars>
      </dgm:prSet>
      <dgm:spPr/>
      <dgm:t>
        <a:bodyPr/>
        <a:lstStyle/>
        <a:p>
          <a:endParaRPr lang="en-US"/>
        </a:p>
      </dgm:t>
    </dgm:pt>
  </dgm:ptLst>
  <dgm:cxnLst>
    <dgm:cxn modelId="{80DA0C5A-2CFF-444E-9411-F1E3389FCF2E}" type="presOf" srcId="{30678721-F389-4406-BE32-A291169B4E99}" destId="{FE6884B5-6224-454F-88AB-28D4E979A494}" srcOrd="0" destOrd="0" presId="urn:microsoft.com/office/officeart/2005/8/layout/default"/>
    <dgm:cxn modelId="{54176AE9-F5FF-4B02-A614-1A410B709891}" srcId="{05FB9937-9993-4841-9997-10D8452F2942}" destId="{94BAE405-23AE-43FA-9773-B8095D2701CB}" srcOrd="2" destOrd="0" parTransId="{1D864C1A-D818-4BEB-8C20-BA3BC9094A89}" sibTransId="{99EB6CEF-DDA4-4E51-B10A-2F4288C1F316}"/>
    <dgm:cxn modelId="{44E98BEC-4D26-4FD6-9FE9-169A66FC74D9}" type="presOf" srcId="{275013B2-D00F-4F22-A49C-A2B6AEA1B665}" destId="{42B5DD6D-62A1-4884-AAB8-73571BCA1936}" srcOrd="0" destOrd="0" presId="urn:microsoft.com/office/officeart/2005/8/layout/default"/>
    <dgm:cxn modelId="{ACA55D83-EBB3-4AE0-BEDD-61460BA04AB2}" type="presOf" srcId="{15C15B37-77E7-4959-97D1-3DB5D1F1DF20}" destId="{ADC3AA30-2E70-45B6-AD00-0DB33B7E7BC8}" srcOrd="0" destOrd="0" presId="urn:microsoft.com/office/officeart/2005/8/layout/default"/>
    <dgm:cxn modelId="{0B01A8A6-C78E-4FDF-A97D-193D8F2D3CFB}" type="presOf" srcId="{B6D8DF63-0268-4A7E-9A38-997A3C79983E}" destId="{5F5E9290-B9B9-4ED0-8317-5F6891CE12CB}" srcOrd="0" destOrd="0" presId="urn:microsoft.com/office/officeart/2005/8/layout/default"/>
    <dgm:cxn modelId="{DBCFD9A1-45E6-4C83-896A-E11358EB98CF}" srcId="{05FB9937-9993-4841-9997-10D8452F2942}" destId="{B6D8DF63-0268-4A7E-9A38-997A3C79983E}" srcOrd="0" destOrd="0" parTransId="{FAE4D1D6-3620-4C39-92F5-F3A8EE94A217}" sibTransId="{D8E15807-FC63-4132-9266-78EC08BBEAF5}"/>
    <dgm:cxn modelId="{C726BE74-1B22-4DED-8181-41C4DEE86C16}" srcId="{05FB9937-9993-4841-9997-10D8452F2942}" destId="{97ECBCD9-70AE-4ECF-8FA6-A16A2EDCEC6E}" srcOrd="7" destOrd="0" parTransId="{9F20DBB7-984C-49FE-8191-759ED763D107}" sibTransId="{060577E6-423B-4CF8-9BAC-48E3998D617D}"/>
    <dgm:cxn modelId="{1AEA59F2-9B9B-4D6F-A884-417A813D2C78}" type="presOf" srcId="{94BAE405-23AE-43FA-9773-B8095D2701CB}" destId="{D93AD8B8-F786-4D63-AB55-F5150E6BEAC0}" srcOrd="0" destOrd="0" presId="urn:microsoft.com/office/officeart/2005/8/layout/default"/>
    <dgm:cxn modelId="{49201252-3C1E-4336-BEC9-581FCE5F5CB7}" type="presOf" srcId="{97ECBCD9-70AE-4ECF-8FA6-A16A2EDCEC6E}" destId="{3D8291FA-2EE8-44B7-BE32-5AD7AFB105C7}" srcOrd="0" destOrd="0" presId="urn:microsoft.com/office/officeart/2005/8/layout/default"/>
    <dgm:cxn modelId="{1FDF35D6-E65A-4C1F-9C1D-75CCBE99084D}" srcId="{05FB9937-9993-4841-9997-10D8452F2942}" destId="{275013B2-D00F-4F22-A49C-A2B6AEA1B665}" srcOrd="4" destOrd="0" parTransId="{4AE62215-EE25-4E40-99A6-382DCAEE4931}" sibTransId="{2144E51E-61D0-4E76-8244-95B39A242801}"/>
    <dgm:cxn modelId="{4B46A0E9-87C4-4151-A747-1689D962993A}" srcId="{05FB9937-9993-4841-9997-10D8452F2942}" destId="{4AB778BA-3180-468E-9517-327C3FA6D27E}" srcOrd="3" destOrd="0" parTransId="{EBC24264-25B3-4834-9B86-8B6E527F6B42}" sibTransId="{8C393483-0F28-488F-B76C-3391D562A219}"/>
    <dgm:cxn modelId="{1F625B40-A0CA-4C02-9243-B4DA2B622665}" type="presOf" srcId="{05FB9937-9993-4841-9997-10D8452F2942}" destId="{2DC8809B-4AA4-4409-8336-B83B40538ABD}" srcOrd="0" destOrd="0" presId="urn:microsoft.com/office/officeart/2005/8/layout/default"/>
    <dgm:cxn modelId="{32520DFE-D410-4D77-A164-28E672690677}" srcId="{05FB9937-9993-4841-9997-10D8452F2942}" destId="{22DF6C7C-C8A1-4DF6-9CBB-7F435C5243DF}" srcOrd="1" destOrd="0" parTransId="{7DA39AC4-7E4C-4AA7-8CE1-869C7B0C7E9D}" sibTransId="{3BF348EE-F060-4674-88F4-93B5CDD4C6A5}"/>
    <dgm:cxn modelId="{006E3E65-B6E3-4536-B90C-D5753E6EC469}" srcId="{05FB9937-9993-4841-9997-10D8452F2942}" destId="{15C15B37-77E7-4959-97D1-3DB5D1F1DF20}" srcOrd="5" destOrd="0" parTransId="{95E5E6C0-FC1F-461F-A02F-FD27CD30AC3E}" sibTransId="{376995C0-B2EC-46C5-90F5-81DBCB028338}"/>
    <dgm:cxn modelId="{1CCCCEEE-71E0-4470-BC49-99A612C124EF}" type="presOf" srcId="{2A8D762B-1576-4536-BA27-E7BE0D7BDAEE}" destId="{2E192121-E72F-4D53-9394-08201B622793}" srcOrd="0" destOrd="0" presId="urn:microsoft.com/office/officeart/2005/8/layout/default"/>
    <dgm:cxn modelId="{C34799F4-DD5C-431B-83D5-483257D158EB}" srcId="{05FB9937-9993-4841-9997-10D8452F2942}" destId="{30678721-F389-4406-BE32-A291169B4E99}" srcOrd="6" destOrd="0" parTransId="{37930ECB-DDB3-4C5C-B1C2-5C076898533F}" sibTransId="{54EF0B89-31EF-4ED6-8783-291FDB586C6A}"/>
    <dgm:cxn modelId="{2D398AE9-F5A9-4592-9EC0-72FECC70A78C}" srcId="{05FB9937-9993-4841-9997-10D8452F2942}" destId="{2A8D762B-1576-4536-BA27-E7BE0D7BDAEE}" srcOrd="8" destOrd="0" parTransId="{F65EE26D-FBF0-46A5-B43A-0426A9455DE4}" sibTransId="{6389AEF7-0B74-4A1B-9BD4-16619DBA3D02}"/>
    <dgm:cxn modelId="{DDF5010E-3FAF-43CE-8940-FE522F50AF8E}" type="presOf" srcId="{4AB778BA-3180-468E-9517-327C3FA6D27E}" destId="{FD1EF760-F270-4042-89E8-369739FA0CE0}" srcOrd="0" destOrd="0" presId="urn:microsoft.com/office/officeart/2005/8/layout/default"/>
    <dgm:cxn modelId="{3646B2A3-68A1-4F07-8373-9CE4E02CEBCE}" type="presOf" srcId="{22DF6C7C-C8A1-4DF6-9CBB-7F435C5243DF}" destId="{17F1BB92-811F-43B3-ADCD-32C91F085DA9}" srcOrd="0" destOrd="0" presId="urn:microsoft.com/office/officeart/2005/8/layout/default"/>
    <dgm:cxn modelId="{D3146056-42C6-4B1F-A1AE-722BD96D0C38}" type="presParOf" srcId="{2DC8809B-4AA4-4409-8336-B83B40538ABD}" destId="{5F5E9290-B9B9-4ED0-8317-5F6891CE12CB}" srcOrd="0" destOrd="0" presId="urn:microsoft.com/office/officeart/2005/8/layout/default"/>
    <dgm:cxn modelId="{DC60C342-D8B8-4110-95C7-D2C40504AA0A}" type="presParOf" srcId="{2DC8809B-4AA4-4409-8336-B83B40538ABD}" destId="{36159D09-551F-4E1E-A3F6-DD7AD5C930A4}" srcOrd="1" destOrd="0" presId="urn:microsoft.com/office/officeart/2005/8/layout/default"/>
    <dgm:cxn modelId="{2D5CCBA6-0324-434A-936F-4BED1FD6A79B}" type="presParOf" srcId="{2DC8809B-4AA4-4409-8336-B83B40538ABD}" destId="{17F1BB92-811F-43B3-ADCD-32C91F085DA9}" srcOrd="2" destOrd="0" presId="urn:microsoft.com/office/officeart/2005/8/layout/default"/>
    <dgm:cxn modelId="{5EFD1378-A4EB-4B3F-B23A-0A8895113527}" type="presParOf" srcId="{2DC8809B-4AA4-4409-8336-B83B40538ABD}" destId="{AF5A34A4-233A-423A-A4C3-B81EC9ADFF9C}" srcOrd="3" destOrd="0" presId="urn:microsoft.com/office/officeart/2005/8/layout/default"/>
    <dgm:cxn modelId="{F11CFB20-9E07-4821-AA13-4B9B266713E7}" type="presParOf" srcId="{2DC8809B-4AA4-4409-8336-B83B40538ABD}" destId="{D93AD8B8-F786-4D63-AB55-F5150E6BEAC0}" srcOrd="4" destOrd="0" presId="urn:microsoft.com/office/officeart/2005/8/layout/default"/>
    <dgm:cxn modelId="{831B9516-0C8C-470D-96E9-7AD0D876C126}" type="presParOf" srcId="{2DC8809B-4AA4-4409-8336-B83B40538ABD}" destId="{CF11DADC-2993-42D5-AB3F-56BC9EED842B}" srcOrd="5" destOrd="0" presId="urn:microsoft.com/office/officeart/2005/8/layout/default"/>
    <dgm:cxn modelId="{60339CB5-94EB-4E46-800E-20C4ACB3A660}" type="presParOf" srcId="{2DC8809B-4AA4-4409-8336-B83B40538ABD}" destId="{FD1EF760-F270-4042-89E8-369739FA0CE0}" srcOrd="6" destOrd="0" presId="urn:microsoft.com/office/officeart/2005/8/layout/default"/>
    <dgm:cxn modelId="{DC084C3C-1732-44CF-A76A-C77F0AF8D6D6}" type="presParOf" srcId="{2DC8809B-4AA4-4409-8336-B83B40538ABD}" destId="{7E53661A-D6E2-487D-BE6F-2A5F26C9F41C}" srcOrd="7" destOrd="0" presId="urn:microsoft.com/office/officeart/2005/8/layout/default"/>
    <dgm:cxn modelId="{C56870C2-0CF9-4176-B070-2108E589CEE8}" type="presParOf" srcId="{2DC8809B-4AA4-4409-8336-B83B40538ABD}" destId="{42B5DD6D-62A1-4884-AAB8-73571BCA1936}" srcOrd="8" destOrd="0" presId="urn:microsoft.com/office/officeart/2005/8/layout/default"/>
    <dgm:cxn modelId="{6E232FFB-85B3-437F-B3D9-C60A8774DEC6}" type="presParOf" srcId="{2DC8809B-4AA4-4409-8336-B83B40538ABD}" destId="{51ED3FC9-C87E-4595-9C1E-94AB7596AFE6}" srcOrd="9" destOrd="0" presId="urn:microsoft.com/office/officeart/2005/8/layout/default"/>
    <dgm:cxn modelId="{72A23759-9BAA-45DE-918D-6854A6EE22E4}" type="presParOf" srcId="{2DC8809B-4AA4-4409-8336-B83B40538ABD}" destId="{ADC3AA30-2E70-45B6-AD00-0DB33B7E7BC8}" srcOrd="10" destOrd="0" presId="urn:microsoft.com/office/officeart/2005/8/layout/default"/>
    <dgm:cxn modelId="{1AC73BF4-89A4-41BB-86BF-0BDF9C322C04}" type="presParOf" srcId="{2DC8809B-4AA4-4409-8336-B83B40538ABD}" destId="{D32A3FCD-C328-43F5-9CDF-B82F987BAC62}" srcOrd="11" destOrd="0" presId="urn:microsoft.com/office/officeart/2005/8/layout/default"/>
    <dgm:cxn modelId="{8C3A10DE-874D-4AFA-BDA1-50DDE6AA2973}" type="presParOf" srcId="{2DC8809B-4AA4-4409-8336-B83B40538ABD}" destId="{FE6884B5-6224-454F-88AB-28D4E979A494}" srcOrd="12" destOrd="0" presId="urn:microsoft.com/office/officeart/2005/8/layout/default"/>
    <dgm:cxn modelId="{84254AF1-ED0F-41B2-B934-EB1E0B0CB139}" type="presParOf" srcId="{2DC8809B-4AA4-4409-8336-B83B40538ABD}" destId="{C86D4FA3-3C1F-4914-A8C3-1CD1EC61FA3D}" srcOrd="13" destOrd="0" presId="urn:microsoft.com/office/officeart/2005/8/layout/default"/>
    <dgm:cxn modelId="{1EA10ABF-2FF3-43E7-B5C5-0DA7F44C9E2B}" type="presParOf" srcId="{2DC8809B-4AA4-4409-8336-B83B40538ABD}" destId="{3D8291FA-2EE8-44B7-BE32-5AD7AFB105C7}" srcOrd="14" destOrd="0" presId="urn:microsoft.com/office/officeart/2005/8/layout/default"/>
    <dgm:cxn modelId="{23591D32-68DC-4298-A31A-3A0093C1E1E0}" type="presParOf" srcId="{2DC8809B-4AA4-4409-8336-B83B40538ABD}" destId="{745BB101-5F2F-4A85-84AB-33230D549492}" srcOrd="15" destOrd="0" presId="urn:microsoft.com/office/officeart/2005/8/layout/default"/>
    <dgm:cxn modelId="{73E0B85D-C04E-46DE-99D3-99654645CB2A}" type="presParOf" srcId="{2DC8809B-4AA4-4409-8336-B83B40538ABD}" destId="{2E192121-E72F-4D53-9394-08201B622793}"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890EFC-84CD-4A95-B307-51B91CA2EBA2}" type="doc">
      <dgm:prSet loTypeId="urn:microsoft.com/office/officeart/2005/8/layout/cycle7" loCatId="cycle" qsTypeId="urn:microsoft.com/office/officeart/2005/8/quickstyle/simple1" qsCatId="simple" csTypeId="urn:microsoft.com/office/officeart/2005/8/colors/accent0_1" csCatId="mainScheme" phldr="1"/>
      <dgm:spPr/>
    </dgm:pt>
    <dgm:pt modelId="{57F335C5-24A3-4289-AD4A-5D0AA8C3A1D0}">
      <dgm:prSet phldrT="[Text]"/>
      <dgm:spPr>
        <a:solidFill>
          <a:schemeClr val="accent2">
            <a:lumMod val="60000"/>
            <a:lumOff val="40000"/>
          </a:schemeClr>
        </a:solidFill>
      </dgm:spPr>
      <dgm:t>
        <a:bodyPr/>
        <a:lstStyle/>
        <a:p>
          <a:r>
            <a:rPr lang="en-US" dirty="0" smtClean="0"/>
            <a:t>Plant</a:t>
          </a:r>
          <a:endParaRPr lang="en-US" dirty="0"/>
        </a:p>
      </dgm:t>
    </dgm:pt>
    <dgm:pt modelId="{2A52A485-D76F-4148-94AB-3A48DC287EB8}" type="parTrans" cxnId="{63DC1961-4C51-4035-9618-3589483B89C2}">
      <dgm:prSet/>
      <dgm:spPr/>
      <dgm:t>
        <a:bodyPr/>
        <a:lstStyle/>
        <a:p>
          <a:endParaRPr lang="en-US"/>
        </a:p>
      </dgm:t>
    </dgm:pt>
    <dgm:pt modelId="{B3246C6E-D719-4BC7-8CA8-165EF6F36B6A}" type="sibTrans" cxnId="{63DC1961-4C51-4035-9618-3589483B89C2}">
      <dgm:prSet/>
      <dgm:spPr/>
      <dgm:t>
        <a:bodyPr/>
        <a:lstStyle/>
        <a:p>
          <a:endParaRPr lang="en-US"/>
        </a:p>
      </dgm:t>
    </dgm:pt>
    <dgm:pt modelId="{035775F7-811D-4DA5-8E00-82AEEEBD8B5E}">
      <dgm:prSet phldrT="[Text]"/>
      <dgm:spPr>
        <a:solidFill>
          <a:srgbClr val="92D050"/>
        </a:solidFill>
      </dgm:spPr>
      <dgm:t>
        <a:bodyPr/>
        <a:lstStyle/>
        <a:p>
          <a:r>
            <a:rPr lang="en-US" dirty="0" smtClean="0"/>
            <a:t>Implementer</a:t>
          </a:r>
          <a:endParaRPr lang="en-US" dirty="0"/>
        </a:p>
      </dgm:t>
    </dgm:pt>
    <dgm:pt modelId="{28C4BBCA-C061-4D53-B825-FD438A901292}" type="parTrans" cxnId="{4A7BB0CE-8842-4D6A-B8A4-4E524AC2BAAB}">
      <dgm:prSet/>
      <dgm:spPr/>
      <dgm:t>
        <a:bodyPr/>
        <a:lstStyle/>
        <a:p>
          <a:endParaRPr lang="en-US"/>
        </a:p>
      </dgm:t>
    </dgm:pt>
    <dgm:pt modelId="{7F0B461B-5142-455D-80FD-D935A85EB581}" type="sibTrans" cxnId="{4A7BB0CE-8842-4D6A-B8A4-4E524AC2BAAB}">
      <dgm:prSet/>
      <dgm:spPr/>
      <dgm:t>
        <a:bodyPr/>
        <a:lstStyle/>
        <a:p>
          <a:endParaRPr lang="en-US"/>
        </a:p>
      </dgm:t>
    </dgm:pt>
    <dgm:pt modelId="{37076D37-6D09-4A76-819B-9D508BED61DA}">
      <dgm:prSet phldrT="[Text]"/>
      <dgm:spPr>
        <a:solidFill>
          <a:srgbClr val="92D050"/>
        </a:solidFill>
      </dgm:spPr>
      <dgm:t>
        <a:bodyPr/>
        <a:lstStyle/>
        <a:p>
          <a:r>
            <a:rPr lang="en-US" dirty="0" smtClean="0"/>
            <a:t>Completer/ Finisher</a:t>
          </a:r>
          <a:endParaRPr lang="en-US" dirty="0"/>
        </a:p>
      </dgm:t>
    </dgm:pt>
    <dgm:pt modelId="{1CEFB4B2-8DE0-4447-8616-756FE6774ACD}" type="parTrans" cxnId="{E3B4DFB9-3491-4CC9-A8A7-35C949A0F6C5}">
      <dgm:prSet/>
      <dgm:spPr/>
      <dgm:t>
        <a:bodyPr/>
        <a:lstStyle/>
        <a:p>
          <a:endParaRPr lang="en-US"/>
        </a:p>
      </dgm:t>
    </dgm:pt>
    <dgm:pt modelId="{5FC0C593-D1BD-4EE0-B14A-4B0D74DD60A2}" type="sibTrans" cxnId="{E3B4DFB9-3491-4CC9-A8A7-35C949A0F6C5}">
      <dgm:prSet/>
      <dgm:spPr/>
      <dgm:t>
        <a:bodyPr/>
        <a:lstStyle/>
        <a:p>
          <a:endParaRPr lang="en-US"/>
        </a:p>
      </dgm:t>
    </dgm:pt>
    <dgm:pt modelId="{0CC07564-F7AA-4B38-B7DB-376493BE25A7}">
      <dgm:prSet phldrT="[Text]"/>
      <dgm:spPr>
        <a:solidFill>
          <a:schemeClr val="accent2">
            <a:lumMod val="60000"/>
            <a:lumOff val="40000"/>
          </a:schemeClr>
        </a:solidFill>
      </dgm:spPr>
      <dgm:t>
        <a:bodyPr/>
        <a:lstStyle/>
        <a:p>
          <a:r>
            <a:rPr lang="en-US" dirty="0" smtClean="0"/>
            <a:t>Monitor/ Evaluator</a:t>
          </a:r>
          <a:endParaRPr lang="en-US" dirty="0"/>
        </a:p>
      </dgm:t>
    </dgm:pt>
    <dgm:pt modelId="{10DBC3C8-18BB-4D5C-8FFC-CA98C67D65BD}" type="parTrans" cxnId="{45CC705D-CAFA-41B0-B271-CB3A3DE7D522}">
      <dgm:prSet/>
      <dgm:spPr/>
      <dgm:t>
        <a:bodyPr/>
        <a:lstStyle/>
        <a:p>
          <a:endParaRPr lang="en-US"/>
        </a:p>
      </dgm:t>
    </dgm:pt>
    <dgm:pt modelId="{74C59313-1AE6-4113-9CAA-7341EB895DE1}" type="sibTrans" cxnId="{45CC705D-CAFA-41B0-B271-CB3A3DE7D522}">
      <dgm:prSet/>
      <dgm:spPr/>
      <dgm:t>
        <a:bodyPr/>
        <a:lstStyle/>
        <a:p>
          <a:endParaRPr lang="en-US"/>
        </a:p>
      </dgm:t>
    </dgm:pt>
    <dgm:pt modelId="{F56D9B55-6844-4B82-AE1D-15BD9DFFEE82}">
      <dgm:prSet phldrT="[Text]"/>
      <dgm:spPr>
        <a:solidFill>
          <a:schemeClr val="accent2">
            <a:lumMod val="60000"/>
            <a:lumOff val="40000"/>
          </a:schemeClr>
        </a:solidFill>
      </dgm:spPr>
      <dgm:t>
        <a:bodyPr/>
        <a:lstStyle/>
        <a:p>
          <a:r>
            <a:rPr lang="en-US" dirty="0" smtClean="0"/>
            <a:t>Specialist</a:t>
          </a:r>
          <a:endParaRPr lang="en-US" dirty="0"/>
        </a:p>
      </dgm:t>
    </dgm:pt>
    <dgm:pt modelId="{5347A868-D9E1-4A1F-B71D-F3A1871C626A}" type="parTrans" cxnId="{39C8C6C6-FABC-4E02-BFD2-BCD4536CE0E4}">
      <dgm:prSet/>
      <dgm:spPr/>
      <dgm:t>
        <a:bodyPr/>
        <a:lstStyle/>
        <a:p>
          <a:endParaRPr lang="en-US"/>
        </a:p>
      </dgm:t>
    </dgm:pt>
    <dgm:pt modelId="{5494964A-9D59-4876-BF42-A4BDA4672565}" type="sibTrans" cxnId="{39C8C6C6-FABC-4E02-BFD2-BCD4536CE0E4}">
      <dgm:prSet/>
      <dgm:spPr/>
      <dgm:t>
        <a:bodyPr/>
        <a:lstStyle/>
        <a:p>
          <a:endParaRPr lang="en-US"/>
        </a:p>
      </dgm:t>
    </dgm:pt>
    <dgm:pt modelId="{CAEE8BCC-447C-446F-8266-D1EEBC566E33}">
      <dgm:prSet phldrT="[Text]"/>
      <dgm:spPr>
        <a:solidFill>
          <a:srgbClr val="92D050"/>
        </a:solidFill>
      </dgm:spPr>
      <dgm:t>
        <a:bodyPr/>
        <a:lstStyle/>
        <a:p>
          <a:r>
            <a:rPr lang="en-US" dirty="0" smtClean="0"/>
            <a:t>Shaper</a:t>
          </a:r>
          <a:endParaRPr lang="en-US" dirty="0"/>
        </a:p>
      </dgm:t>
    </dgm:pt>
    <dgm:pt modelId="{AC61E4FB-C28E-4D87-95E7-14606CBB5D7D}" type="parTrans" cxnId="{B375E056-D8EA-4BF0-A7B4-63BDFACF8BF3}">
      <dgm:prSet/>
      <dgm:spPr/>
      <dgm:t>
        <a:bodyPr/>
        <a:lstStyle/>
        <a:p>
          <a:endParaRPr lang="en-US"/>
        </a:p>
      </dgm:t>
    </dgm:pt>
    <dgm:pt modelId="{B8404728-EF4D-4CCE-B7C4-B8510E94A57C}" type="sibTrans" cxnId="{B375E056-D8EA-4BF0-A7B4-63BDFACF8BF3}">
      <dgm:prSet/>
      <dgm:spPr/>
      <dgm:t>
        <a:bodyPr/>
        <a:lstStyle/>
        <a:p>
          <a:endParaRPr lang="en-US"/>
        </a:p>
      </dgm:t>
    </dgm:pt>
    <dgm:pt modelId="{8F8A60E5-5381-4817-880E-0C4A402EF354}">
      <dgm:prSet phldrT="[Text]"/>
      <dgm:spPr>
        <a:solidFill>
          <a:schemeClr val="accent6">
            <a:lumMod val="60000"/>
            <a:lumOff val="40000"/>
          </a:schemeClr>
        </a:solidFill>
      </dgm:spPr>
      <dgm:t>
        <a:bodyPr/>
        <a:lstStyle/>
        <a:p>
          <a:r>
            <a:rPr lang="en-US" dirty="0" smtClean="0"/>
            <a:t>Coordinator</a:t>
          </a:r>
          <a:endParaRPr lang="en-US" dirty="0"/>
        </a:p>
      </dgm:t>
    </dgm:pt>
    <dgm:pt modelId="{34A3981B-C1A5-4849-B9C6-55D0A6221FB9}" type="parTrans" cxnId="{9D1A589A-4651-4A3C-9367-5296D944D8B7}">
      <dgm:prSet/>
      <dgm:spPr/>
      <dgm:t>
        <a:bodyPr/>
        <a:lstStyle/>
        <a:p>
          <a:endParaRPr lang="en-US"/>
        </a:p>
      </dgm:t>
    </dgm:pt>
    <dgm:pt modelId="{146F0F58-ACD6-42EA-A81A-25074AC6B69E}" type="sibTrans" cxnId="{9D1A589A-4651-4A3C-9367-5296D944D8B7}">
      <dgm:prSet/>
      <dgm:spPr/>
      <dgm:t>
        <a:bodyPr/>
        <a:lstStyle/>
        <a:p>
          <a:endParaRPr lang="en-US"/>
        </a:p>
      </dgm:t>
    </dgm:pt>
    <dgm:pt modelId="{621DB587-C792-478F-BA4D-EEF601CD4A1D}">
      <dgm:prSet phldrT="[Text]"/>
      <dgm:spPr>
        <a:solidFill>
          <a:schemeClr val="accent6">
            <a:lumMod val="60000"/>
            <a:lumOff val="40000"/>
          </a:schemeClr>
        </a:solidFill>
      </dgm:spPr>
      <dgm:t>
        <a:bodyPr/>
        <a:lstStyle/>
        <a:p>
          <a:r>
            <a:rPr lang="en-US" dirty="0" smtClean="0"/>
            <a:t>Team worker</a:t>
          </a:r>
          <a:endParaRPr lang="en-US" dirty="0"/>
        </a:p>
      </dgm:t>
    </dgm:pt>
    <dgm:pt modelId="{5E261659-E00A-4641-835A-43BCD59F1062}" type="parTrans" cxnId="{3BC49165-EA07-4F75-B833-4669F009CBED}">
      <dgm:prSet/>
      <dgm:spPr/>
      <dgm:t>
        <a:bodyPr/>
        <a:lstStyle/>
        <a:p>
          <a:endParaRPr lang="en-US"/>
        </a:p>
      </dgm:t>
    </dgm:pt>
    <dgm:pt modelId="{FC335F3C-4EAD-4E37-99AF-3FEDC67C274C}" type="sibTrans" cxnId="{3BC49165-EA07-4F75-B833-4669F009CBED}">
      <dgm:prSet/>
      <dgm:spPr/>
      <dgm:t>
        <a:bodyPr/>
        <a:lstStyle/>
        <a:p>
          <a:endParaRPr lang="en-US"/>
        </a:p>
      </dgm:t>
    </dgm:pt>
    <dgm:pt modelId="{69200DE1-E531-44AE-AB60-814E5543809C}">
      <dgm:prSet phldrT="[Text]"/>
      <dgm:spPr>
        <a:solidFill>
          <a:schemeClr val="accent6">
            <a:lumMod val="60000"/>
            <a:lumOff val="40000"/>
          </a:schemeClr>
        </a:solidFill>
      </dgm:spPr>
      <dgm:t>
        <a:bodyPr/>
        <a:lstStyle/>
        <a:p>
          <a:r>
            <a:rPr lang="en-US" dirty="0" smtClean="0"/>
            <a:t>Resource/ -investigator</a:t>
          </a:r>
          <a:endParaRPr lang="en-US" dirty="0"/>
        </a:p>
      </dgm:t>
    </dgm:pt>
    <dgm:pt modelId="{16D2488A-6F43-4B79-BFCD-B4CBD8FC52D3}" type="parTrans" cxnId="{D9D235CF-17CB-47A8-BB3A-4CF64227D417}">
      <dgm:prSet/>
      <dgm:spPr/>
      <dgm:t>
        <a:bodyPr/>
        <a:lstStyle/>
        <a:p>
          <a:endParaRPr lang="en-US"/>
        </a:p>
      </dgm:t>
    </dgm:pt>
    <dgm:pt modelId="{8414DFA3-53C3-4334-899B-008F7DD692DA}" type="sibTrans" cxnId="{D9D235CF-17CB-47A8-BB3A-4CF64227D417}">
      <dgm:prSet/>
      <dgm:spPr/>
      <dgm:t>
        <a:bodyPr/>
        <a:lstStyle/>
        <a:p>
          <a:endParaRPr lang="en-US"/>
        </a:p>
      </dgm:t>
    </dgm:pt>
    <dgm:pt modelId="{F42F13BE-F7CA-49E2-9D60-EAFD0B2E8E55}" type="pres">
      <dgm:prSet presAssocID="{71890EFC-84CD-4A95-B307-51B91CA2EBA2}" presName="Name0" presStyleCnt="0">
        <dgm:presLayoutVars>
          <dgm:dir/>
          <dgm:resizeHandles val="exact"/>
        </dgm:presLayoutVars>
      </dgm:prSet>
      <dgm:spPr/>
    </dgm:pt>
    <dgm:pt modelId="{5A432F0E-977E-4ECB-BBA6-B5D56B2C71BA}" type="pres">
      <dgm:prSet presAssocID="{57F335C5-24A3-4289-AD4A-5D0AA8C3A1D0}" presName="node" presStyleLbl="node1" presStyleIdx="0" presStyleCnt="9">
        <dgm:presLayoutVars>
          <dgm:bulletEnabled val="1"/>
        </dgm:presLayoutVars>
      </dgm:prSet>
      <dgm:spPr/>
      <dgm:t>
        <a:bodyPr/>
        <a:lstStyle/>
        <a:p>
          <a:endParaRPr lang="en-US"/>
        </a:p>
      </dgm:t>
    </dgm:pt>
    <dgm:pt modelId="{8FC49CDD-892B-4C99-86B2-51ACB66D5E88}" type="pres">
      <dgm:prSet presAssocID="{B3246C6E-D719-4BC7-8CA8-165EF6F36B6A}" presName="sibTrans" presStyleLbl="sibTrans2D1" presStyleIdx="0" presStyleCnt="9"/>
      <dgm:spPr/>
      <dgm:t>
        <a:bodyPr/>
        <a:lstStyle/>
        <a:p>
          <a:endParaRPr lang="en-US"/>
        </a:p>
      </dgm:t>
    </dgm:pt>
    <dgm:pt modelId="{79B5004E-2A72-429E-8E60-6F4F613EAF8F}" type="pres">
      <dgm:prSet presAssocID="{B3246C6E-D719-4BC7-8CA8-165EF6F36B6A}" presName="connectorText" presStyleLbl="sibTrans2D1" presStyleIdx="0" presStyleCnt="9"/>
      <dgm:spPr/>
      <dgm:t>
        <a:bodyPr/>
        <a:lstStyle/>
        <a:p>
          <a:endParaRPr lang="en-US"/>
        </a:p>
      </dgm:t>
    </dgm:pt>
    <dgm:pt modelId="{66BE3475-CF8E-4A0E-81A7-60AD511F2A8F}" type="pres">
      <dgm:prSet presAssocID="{0CC07564-F7AA-4B38-B7DB-376493BE25A7}" presName="node" presStyleLbl="node1" presStyleIdx="1" presStyleCnt="9">
        <dgm:presLayoutVars>
          <dgm:bulletEnabled val="1"/>
        </dgm:presLayoutVars>
      </dgm:prSet>
      <dgm:spPr/>
      <dgm:t>
        <a:bodyPr/>
        <a:lstStyle/>
        <a:p>
          <a:endParaRPr lang="en-US"/>
        </a:p>
      </dgm:t>
    </dgm:pt>
    <dgm:pt modelId="{8A9B64A5-3BBC-40DE-B437-651A579514B0}" type="pres">
      <dgm:prSet presAssocID="{74C59313-1AE6-4113-9CAA-7341EB895DE1}" presName="sibTrans" presStyleLbl="sibTrans2D1" presStyleIdx="1" presStyleCnt="9"/>
      <dgm:spPr/>
      <dgm:t>
        <a:bodyPr/>
        <a:lstStyle/>
        <a:p>
          <a:endParaRPr lang="en-US"/>
        </a:p>
      </dgm:t>
    </dgm:pt>
    <dgm:pt modelId="{102C00ED-752F-448E-8E3F-B06D658E14C2}" type="pres">
      <dgm:prSet presAssocID="{74C59313-1AE6-4113-9CAA-7341EB895DE1}" presName="connectorText" presStyleLbl="sibTrans2D1" presStyleIdx="1" presStyleCnt="9"/>
      <dgm:spPr/>
      <dgm:t>
        <a:bodyPr/>
        <a:lstStyle/>
        <a:p>
          <a:endParaRPr lang="en-US"/>
        </a:p>
      </dgm:t>
    </dgm:pt>
    <dgm:pt modelId="{2A524BF9-5045-494A-B711-1B3F0410EAE7}" type="pres">
      <dgm:prSet presAssocID="{F56D9B55-6844-4B82-AE1D-15BD9DFFEE82}" presName="node" presStyleLbl="node1" presStyleIdx="2" presStyleCnt="9">
        <dgm:presLayoutVars>
          <dgm:bulletEnabled val="1"/>
        </dgm:presLayoutVars>
      </dgm:prSet>
      <dgm:spPr/>
      <dgm:t>
        <a:bodyPr/>
        <a:lstStyle/>
        <a:p>
          <a:endParaRPr lang="en-US"/>
        </a:p>
      </dgm:t>
    </dgm:pt>
    <dgm:pt modelId="{29E0BA48-F1CA-40EA-B27C-DCB79B631B8A}" type="pres">
      <dgm:prSet presAssocID="{5494964A-9D59-4876-BF42-A4BDA4672565}" presName="sibTrans" presStyleLbl="sibTrans2D1" presStyleIdx="2" presStyleCnt="9"/>
      <dgm:spPr/>
      <dgm:t>
        <a:bodyPr/>
        <a:lstStyle/>
        <a:p>
          <a:endParaRPr lang="en-US"/>
        </a:p>
      </dgm:t>
    </dgm:pt>
    <dgm:pt modelId="{E2311AC9-23D6-48B0-B153-F77F5914C122}" type="pres">
      <dgm:prSet presAssocID="{5494964A-9D59-4876-BF42-A4BDA4672565}" presName="connectorText" presStyleLbl="sibTrans2D1" presStyleIdx="2" presStyleCnt="9"/>
      <dgm:spPr/>
      <dgm:t>
        <a:bodyPr/>
        <a:lstStyle/>
        <a:p>
          <a:endParaRPr lang="en-US"/>
        </a:p>
      </dgm:t>
    </dgm:pt>
    <dgm:pt modelId="{B6AE9BE9-3050-4BE7-990B-020CA407507C}" type="pres">
      <dgm:prSet presAssocID="{035775F7-811D-4DA5-8E00-82AEEEBD8B5E}" presName="node" presStyleLbl="node1" presStyleIdx="3" presStyleCnt="9">
        <dgm:presLayoutVars>
          <dgm:bulletEnabled val="1"/>
        </dgm:presLayoutVars>
      </dgm:prSet>
      <dgm:spPr/>
      <dgm:t>
        <a:bodyPr/>
        <a:lstStyle/>
        <a:p>
          <a:endParaRPr lang="en-US"/>
        </a:p>
      </dgm:t>
    </dgm:pt>
    <dgm:pt modelId="{6F19B74E-7C23-45FA-BCB2-F843C6E350F5}" type="pres">
      <dgm:prSet presAssocID="{7F0B461B-5142-455D-80FD-D935A85EB581}" presName="sibTrans" presStyleLbl="sibTrans2D1" presStyleIdx="3" presStyleCnt="9"/>
      <dgm:spPr/>
      <dgm:t>
        <a:bodyPr/>
        <a:lstStyle/>
        <a:p>
          <a:endParaRPr lang="en-US"/>
        </a:p>
      </dgm:t>
    </dgm:pt>
    <dgm:pt modelId="{A78B7448-249A-4D0C-A6B2-957B220455EA}" type="pres">
      <dgm:prSet presAssocID="{7F0B461B-5142-455D-80FD-D935A85EB581}" presName="connectorText" presStyleLbl="sibTrans2D1" presStyleIdx="3" presStyleCnt="9"/>
      <dgm:spPr/>
      <dgm:t>
        <a:bodyPr/>
        <a:lstStyle/>
        <a:p>
          <a:endParaRPr lang="en-US"/>
        </a:p>
      </dgm:t>
    </dgm:pt>
    <dgm:pt modelId="{40C888C0-6386-4025-B957-D7E01EE742AE}" type="pres">
      <dgm:prSet presAssocID="{37076D37-6D09-4A76-819B-9D508BED61DA}" presName="node" presStyleLbl="node1" presStyleIdx="4" presStyleCnt="9">
        <dgm:presLayoutVars>
          <dgm:bulletEnabled val="1"/>
        </dgm:presLayoutVars>
      </dgm:prSet>
      <dgm:spPr/>
      <dgm:t>
        <a:bodyPr/>
        <a:lstStyle/>
        <a:p>
          <a:endParaRPr lang="en-US"/>
        </a:p>
      </dgm:t>
    </dgm:pt>
    <dgm:pt modelId="{CAB6D738-041D-4AB3-85F5-5BE9BB0CD50E}" type="pres">
      <dgm:prSet presAssocID="{5FC0C593-D1BD-4EE0-B14A-4B0D74DD60A2}" presName="sibTrans" presStyleLbl="sibTrans2D1" presStyleIdx="4" presStyleCnt="9"/>
      <dgm:spPr/>
      <dgm:t>
        <a:bodyPr/>
        <a:lstStyle/>
        <a:p>
          <a:endParaRPr lang="en-US"/>
        </a:p>
      </dgm:t>
    </dgm:pt>
    <dgm:pt modelId="{D0B0CAF1-1864-4526-B2F1-A4A51F666E4E}" type="pres">
      <dgm:prSet presAssocID="{5FC0C593-D1BD-4EE0-B14A-4B0D74DD60A2}" presName="connectorText" presStyleLbl="sibTrans2D1" presStyleIdx="4" presStyleCnt="9"/>
      <dgm:spPr/>
      <dgm:t>
        <a:bodyPr/>
        <a:lstStyle/>
        <a:p>
          <a:endParaRPr lang="en-US"/>
        </a:p>
      </dgm:t>
    </dgm:pt>
    <dgm:pt modelId="{A36F6530-63A5-4351-8E9A-9A67DF9C0CBB}" type="pres">
      <dgm:prSet presAssocID="{CAEE8BCC-447C-446F-8266-D1EEBC566E33}" presName="node" presStyleLbl="node1" presStyleIdx="5" presStyleCnt="9">
        <dgm:presLayoutVars>
          <dgm:bulletEnabled val="1"/>
        </dgm:presLayoutVars>
      </dgm:prSet>
      <dgm:spPr/>
      <dgm:t>
        <a:bodyPr/>
        <a:lstStyle/>
        <a:p>
          <a:endParaRPr lang="en-US"/>
        </a:p>
      </dgm:t>
    </dgm:pt>
    <dgm:pt modelId="{7BA08238-E30B-48A3-82C7-6808662C6C0E}" type="pres">
      <dgm:prSet presAssocID="{B8404728-EF4D-4CCE-B7C4-B8510E94A57C}" presName="sibTrans" presStyleLbl="sibTrans2D1" presStyleIdx="5" presStyleCnt="9"/>
      <dgm:spPr/>
      <dgm:t>
        <a:bodyPr/>
        <a:lstStyle/>
        <a:p>
          <a:endParaRPr lang="en-US"/>
        </a:p>
      </dgm:t>
    </dgm:pt>
    <dgm:pt modelId="{AC2868B2-7126-43EC-AF54-775B8BF6D321}" type="pres">
      <dgm:prSet presAssocID="{B8404728-EF4D-4CCE-B7C4-B8510E94A57C}" presName="connectorText" presStyleLbl="sibTrans2D1" presStyleIdx="5" presStyleCnt="9"/>
      <dgm:spPr/>
      <dgm:t>
        <a:bodyPr/>
        <a:lstStyle/>
        <a:p>
          <a:endParaRPr lang="en-US"/>
        </a:p>
      </dgm:t>
    </dgm:pt>
    <dgm:pt modelId="{F17A1D16-6A73-4B85-8484-9DDCB4122C44}" type="pres">
      <dgm:prSet presAssocID="{8F8A60E5-5381-4817-880E-0C4A402EF354}" presName="node" presStyleLbl="node1" presStyleIdx="6" presStyleCnt="9">
        <dgm:presLayoutVars>
          <dgm:bulletEnabled val="1"/>
        </dgm:presLayoutVars>
      </dgm:prSet>
      <dgm:spPr/>
      <dgm:t>
        <a:bodyPr/>
        <a:lstStyle/>
        <a:p>
          <a:endParaRPr lang="en-US"/>
        </a:p>
      </dgm:t>
    </dgm:pt>
    <dgm:pt modelId="{C95D29CE-57DC-40C5-AE5C-BA8EA7D4FE11}" type="pres">
      <dgm:prSet presAssocID="{146F0F58-ACD6-42EA-A81A-25074AC6B69E}" presName="sibTrans" presStyleLbl="sibTrans2D1" presStyleIdx="6" presStyleCnt="9"/>
      <dgm:spPr/>
      <dgm:t>
        <a:bodyPr/>
        <a:lstStyle/>
        <a:p>
          <a:endParaRPr lang="en-US"/>
        </a:p>
      </dgm:t>
    </dgm:pt>
    <dgm:pt modelId="{6BCC3C6D-169F-4FE2-BCE2-5C58EB35D35F}" type="pres">
      <dgm:prSet presAssocID="{146F0F58-ACD6-42EA-A81A-25074AC6B69E}" presName="connectorText" presStyleLbl="sibTrans2D1" presStyleIdx="6" presStyleCnt="9"/>
      <dgm:spPr/>
      <dgm:t>
        <a:bodyPr/>
        <a:lstStyle/>
        <a:p>
          <a:endParaRPr lang="en-US"/>
        </a:p>
      </dgm:t>
    </dgm:pt>
    <dgm:pt modelId="{C14DE325-857D-47B6-8A74-8A81A1AF2AA0}" type="pres">
      <dgm:prSet presAssocID="{621DB587-C792-478F-BA4D-EEF601CD4A1D}" presName="node" presStyleLbl="node1" presStyleIdx="7" presStyleCnt="9">
        <dgm:presLayoutVars>
          <dgm:bulletEnabled val="1"/>
        </dgm:presLayoutVars>
      </dgm:prSet>
      <dgm:spPr/>
      <dgm:t>
        <a:bodyPr/>
        <a:lstStyle/>
        <a:p>
          <a:endParaRPr lang="en-US"/>
        </a:p>
      </dgm:t>
    </dgm:pt>
    <dgm:pt modelId="{D893E45D-43AD-4644-88D1-9E3E7E9C662A}" type="pres">
      <dgm:prSet presAssocID="{FC335F3C-4EAD-4E37-99AF-3FEDC67C274C}" presName="sibTrans" presStyleLbl="sibTrans2D1" presStyleIdx="7" presStyleCnt="9"/>
      <dgm:spPr/>
      <dgm:t>
        <a:bodyPr/>
        <a:lstStyle/>
        <a:p>
          <a:endParaRPr lang="en-US"/>
        </a:p>
      </dgm:t>
    </dgm:pt>
    <dgm:pt modelId="{6108691E-25E8-42D4-9450-B906F4F4D18A}" type="pres">
      <dgm:prSet presAssocID="{FC335F3C-4EAD-4E37-99AF-3FEDC67C274C}" presName="connectorText" presStyleLbl="sibTrans2D1" presStyleIdx="7" presStyleCnt="9"/>
      <dgm:spPr/>
      <dgm:t>
        <a:bodyPr/>
        <a:lstStyle/>
        <a:p>
          <a:endParaRPr lang="en-US"/>
        </a:p>
      </dgm:t>
    </dgm:pt>
    <dgm:pt modelId="{17B37662-CC4F-40E6-B00E-E07A3120C99E}" type="pres">
      <dgm:prSet presAssocID="{69200DE1-E531-44AE-AB60-814E5543809C}" presName="node" presStyleLbl="node1" presStyleIdx="8" presStyleCnt="9">
        <dgm:presLayoutVars>
          <dgm:bulletEnabled val="1"/>
        </dgm:presLayoutVars>
      </dgm:prSet>
      <dgm:spPr/>
      <dgm:t>
        <a:bodyPr/>
        <a:lstStyle/>
        <a:p>
          <a:endParaRPr lang="en-US"/>
        </a:p>
      </dgm:t>
    </dgm:pt>
    <dgm:pt modelId="{FF59B84D-547B-4769-AE9A-F4B509BEEC68}" type="pres">
      <dgm:prSet presAssocID="{8414DFA3-53C3-4334-899B-008F7DD692DA}" presName="sibTrans" presStyleLbl="sibTrans2D1" presStyleIdx="8" presStyleCnt="9"/>
      <dgm:spPr/>
      <dgm:t>
        <a:bodyPr/>
        <a:lstStyle/>
        <a:p>
          <a:endParaRPr lang="en-US"/>
        </a:p>
      </dgm:t>
    </dgm:pt>
    <dgm:pt modelId="{69C1248F-3EEA-4AB7-948B-4658655FE2EF}" type="pres">
      <dgm:prSet presAssocID="{8414DFA3-53C3-4334-899B-008F7DD692DA}" presName="connectorText" presStyleLbl="sibTrans2D1" presStyleIdx="8" presStyleCnt="9"/>
      <dgm:spPr/>
      <dgm:t>
        <a:bodyPr/>
        <a:lstStyle/>
        <a:p>
          <a:endParaRPr lang="en-US"/>
        </a:p>
      </dgm:t>
    </dgm:pt>
  </dgm:ptLst>
  <dgm:cxnLst>
    <dgm:cxn modelId="{3D17B646-BBF7-4244-A9BE-EE3F1BD1B2D8}" type="presOf" srcId="{035775F7-811D-4DA5-8E00-82AEEEBD8B5E}" destId="{B6AE9BE9-3050-4BE7-990B-020CA407507C}" srcOrd="0" destOrd="0" presId="urn:microsoft.com/office/officeart/2005/8/layout/cycle7"/>
    <dgm:cxn modelId="{2291C083-DB04-45CD-B40D-67C2C84E15A3}" type="presOf" srcId="{146F0F58-ACD6-42EA-A81A-25074AC6B69E}" destId="{C95D29CE-57DC-40C5-AE5C-BA8EA7D4FE11}" srcOrd="0" destOrd="0" presId="urn:microsoft.com/office/officeart/2005/8/layout/cycle7"/>
    <dgm:cxn modelId="{B375E056-D8EA-4BF0-A7B4-63BDFACF8BF3}" srcId="{71890EFC-84CD-4A95-B307-51B91CA2EBA2}" destId="{CAEE8BCC-447C-446F-8266-D1EEBC566E33}" srcOrd="5" destOrd="0" parTransId="{AC61E4FB-C28E-4D87-95E7-14606CBB5D7D}" sibTransId="{B8404728-EF4D-4CCE-B7C4-B8510E94A57C}"/>
    <dgm:cxn modelId="{A7885FEE-477E-48D8-9B2B-1690994CB702}" type="presOf" srcId="{7F0B461B-5142-455D-80FD-D935A85EB581}" destId="{A78B7448-249A-4D0C-A6B2-957B220455EA}" srcOrd="1" destOrd="0" presId="urn:microsoft.com/office/officeart/2005/8/layout/cycle7"/>
    <dgm:cxn modelId="{45CC705D-CAFA-41B0-B271-CB3A3DE7D522}" srcId="{71890EFC-84CD-4A95-B307-51B91CA2EBA2}" destId="{0CC07564-F7AA-4B38-B7DB-376493BE25A7}" srcOrd="1" destOrd="0" parTransId="{10DBC3C8-18BB-4D5C-8FFC-CA98C67D65BD}" sibTransId="{74C59313-1AE6-4113-9CAA-7341EB895DE1}"/>
    <dgm:cxn modelId="{4A7BB0CE-8842-4D6A-B8A4-4E524AC2BAAB}" srcId="{71890EFC-84CD-4A95-B307-51B91CA2EBA2}" destId="{035775F7-811D-4DA5-8E00-82AEEEBD8B5E}" srcOrd="3" destOrd="0" parTransId="{28C4BBCA-C061-4D53-B825-FD438A901292}" sibTransId="{7F0B461B-5142-455D-80FD-D935A85EB581}"/>
    <dgm:cxn modelId="{D9D235CF-17CB-47A8-BB3A-4CF64227D417}" srcId="{71890EFC-84CD-4A95-B307-51B91CA2EBA2}" destId="{69200DE1-E531-44AE-AB60-814E5543809C}" srcOrd="8" destOrd="0" parTransId="{16D2488A-6F43-4B79-BFCD-B4CBD8FC52D3}" sibTransId="{8414DFA3-53C3-4334-899B-008F7DD692DA}"/>
    <dgm:cxn modelId="{7778EC47-5EF0-4D6A-945D-6B6EA94CBC3C}" type="presOf" srcId="{B8404728-EF4D-4CCE-B7C4-B8510E94A57C}" destId="{7BA08238-E30B-48A3-82C7-6808662C6C0E}" srcOrd="0" destOrd="0" presId="urn:microsoft.com/office/officeart/2005/8/layout/cycle7"/>
    <dgm:cxn modelId="{D643E894-EB86-4226-9566-DBBCDCDE0C12}" type="presOf" srcId="{69200DE1-E531-44AE-AB60-814E5543809C}" destId="{17B37662-CC4F-40E6-B00E-E07A3120C99E}" srcOrd="0" destOrd="0" presId="urn:microsoft.com/office/officeart/2005/8/layout/cycle7"/>
    <dgm:cxn modelId="{E102CE72-FF87-4707-8BB8-E724D35FEE7F}" type="presOf" srcId="{74C59313-1AE6-4113-9CAA-7341EB895DE1}" destId="{102C00ED-752F-448E-8E3F-B06D658E14C2}" srcOrd="1" destOrd="0" presId="urn:microsoft.com/office/officeart/2005/8/layout/cycle7"/>
    <dgm:cxn modelId="{7FECB39C-9296-4018-B308-AD1AD67D17F2}" type="presOf" srcId="{8414DFA3-53C3-4334-899B-008F7DD692DA}" destId="{FF59B84D-547B-4769-AE9A-F4B509BEEC68}" srcOrd="0" destOrd="0" presId="urn:microsoft.com/office/officeart/2005/8/layout/cycle7"/>
    <dgm:cxn modelId="{A112856F-1816-43D1-AB65-04D56FE64E7D}" type="presOf" srcId="{B8404728-EF4D-4CCE-B7C4-B8510E94A57C}" destId="{AC2868B2-7126-43EC-AF54-775B8BF6D321}" srcOrd="1" destOrd="0" presId="urn:microsoft.com/office/officeart/2005/8/layout/cycle7"/>
    <dgm:cxn modelId="{D6577A01-51B1-41E2-8F3E-3A5D73EC9350}" type="presOf" srcId="{57F335C5-24A3-4289-AD4A-5D0AA8C3A1D0}" destId="{5A432F0E-977E-4ECB-BBA6-B5D56B2C71BA}" srcOrd="0" destOrd="0" presId="urn:microsoft.com/office/officeart/2005/8/layout/cycle7"/>
    <dgm:cxn modelId="{31BE40B9-DF7C-41A3-AC9E-4A27C05C04C1}" type="presOf" srcId="{5494964A-9D59-4876-BF42-A4BDA4672565}" destId="{E2311AC9-23D6-48B0-B153-F77F5914C122}" srcOrd="1" destOrd="0" presId="urn:microsoft.com/office/officeart/2005/8/layout/cycle7"/>
    <dgm:cxn modelId="{B2FE9FD7-7DC0-4EA2-BCB3-46D3AAF2D2B7}" type="presOf" srcId="{5FC0C593-D1BD-4EE0-B14A-4B0D74DD60A2}" destId="{CAB6D738-041D-4AB3-85F5-5BE9BB0CD50E}" srcOrd="0" destOrd="0" presId="urn:microsoft.com/office/officeart/2005/8/layout/cycle7"/>
    <dgm:cxn modelId="{8C099F66-6B58-428A-83DC-9737AD9384CA}" type="presOf" srcId="{8F8A60E5-5381-4817-880E-0C4A402EF354}" destId="{F17A1D16-6A73-4B85-8484-9DDCB4122C44}" srcOrd="0" destOrd="0" presId="urn:microsoft.com/office/officeart/2005/8/layout/cycle7"/>
    <dgm:cxn modelId="{B055D7CE-304F-4900-A5D7-FF20C9273026}" type="presOf" srcId="{5494964A-9D59-4876-BF42-A4BDA4672565}" destId="{29E0BA48-F1CA-40EA-B27C-DCB79B631B8A}" srcOrd="0" destOrd="0" presId="urn:microsoft.com/office/officeart/2005/8/layout/cycle7"/>
    <dgm:cxn modelId="{3E5F8C4A-645E-4996-BF47-DCB6FE1EBC1E}" type="presOf" srcId="{37076D37-6D09-4A76-819B-9D508BED61DA}" destId="{40C888C0-6386-4025-B957-D7E01EE742AE}" srcOrd="0" destOrd="0" presId="urn:microsoft.com/office/officeart/2005/8/layout/cycle7"/>
    <dgm:cxn modelId="{3AA8C07D-EFB4-473F-93FE-17F3DA200035}" type="presOf" srcId="{CAEE8BCC-447C-446F-8266-D1EEBC566E33}" destId="{A36F6530-63A5-4351-8E9A-9A67DF9C0CBB}" srcOrd="0" destOrd="0" presId="urn:microsoft.com/office/officeart/2005/8/layout/cycle7"/>
    <dgm:cxn modelId="{C59E4B6B-57D7-49DD-94CB-DB4C1EC3E771}" type="presOf" srcId="{7F0B461B-5142-455D-80FD-D935A85EB581}" destId="{6F19B74E-7C23-45FA-BCB2-F843C6E350F5}" srcOrd="0" destOrd="0" presId="urn:microsoft.com/office/officeart/2005/8/layout/cycle7"/>
    <dgm:cxn modelId="{A8188C25-D8B2-464D-B4C9-0705669A3570}" type="presOf" srcId="{621DB587-C792-478F-BA4D-EEF601CD4A1D}" destId="{C14DE325-857D-47B6-8A74-8A81A1AF2AA0}" srcOrd="0" destOrd="0" presId="urn:microsoft.com/office/officeart/2005/8/layout/cycle7"/>
    <dgm:cxn modelId="{D9D5744B-5493-4E8D-9A5E-7778924C71B3}" type="presOf" srcId="{146F0F58-ACD6-42EA-A81A-25074AC6B69E}" destId="{6BCC3C6D-169F-4FE2-BCE2-5C58EB35D35F}" srcOrd="1" destOrd="0" presId="urn:microsoft.com/office/officeart/2005/8/layout/cycle7"/>
    <dgm:cxn modelId="{E80658B3-A67E-44B6-8F99-0F681A74881E}" type="presOf" srcId="{5FC0C593-D1BD-4EE0-B14A-4B0D74DD60A2}" destId="{D0B0CAF1-1864-4526-B2F1-A4A51F666E4E}" srcOrd="1" destOrd="0" presId="urn:microsoft.com/office/officeart/2005/8/layout/cycle7"/>
    <dgm:cxn modelId="{372DF82A-AB23-4526-8812-0F9D64E5DEBF}" type="presOf" srcId="{B3246C6E-D719-4BC7-8CA8-165EF6F36B6A}" destId="{79B5004E-2A72-429E-8E60-6F4F613EAF8F}" srcOrd="1" destOrd="0" presId="urn:microsoft.com/office/officeart/2005/8/layout/cycle7"/>
    <dgm:cxn modelId="{63DC1961-4C51-4035-9618-3589483B89C2}" srcId="{71890EFC-84CD-4A95-B307-51B91CA2EBA2}" destId="{57F335C5-24A3-4289-AD4A-5D0AA8C3A1D0}" srcOrd="0" destOrd="0" parTransId="{2A52A485-D76F-4148-94AB-3A48DC287EB8}" sibTransId="{B3246C6E-D719-4BC7-8CA8-165EF6F36B6A}"/>
    <dgm:cxn modelId="{E3B4DFB9-3491-4CC9-A8A7-35C949A0F6C5}" srcId="{71890EFC-84CD-4A95-B307-51B91CA2EBA2}" destId="{37076D37-6D09-4A76-819B-9D508BED61DA}" srcOrd="4" destOrd="0" parTransId="{1CEFB4B2-8DE0-4447-8616-756FE6774ACD}" sibTransId="{5FC0C593-D1BD-4EE0-B14A-4B0D74DD60A2}"/>
    <dgm:cxn modelId="{39C8C6C6-FABC-4E02-BFD2-BCD4536CE0E4}" srcId="{71890EFC-84CD-4A95-B307-51B91CA2EBA2}" destId="{F56D9B55-6844-4B82-AE1D-15BD9DFFEE82}" srcOrd="2" destOrd="0" parTransId="{5347A868-D9E1-4A1F-B71D-F3A1871C626A}" sibTransId="{5494964A-9D59-4876-BF42-A4BDA4672565}"/>
    <dgm:cxn modelId="{3BC49165-EA07-4F75-B833-4669F009CBED}" srcId="{71890EFC-84CD-4A95-B307-51B91CA2EBA2}" destId="{621DB587-C792-478F-BA4D-EEF601CD4A1D}" srcOrd="7" destOrd="0" parTransId="{5E261659-E00A-4641-835A-43BCD59F1062}" sibTransId="{FC335F3C-4EAD-4E37-99AF-3FEDC67C274C}"/>
    <dgm:cxn modelId="{CC1A60C9-2EF1-4008-B2C4-13F48413370C}" type="presOf" srcId="{FC335F3C-4EAD-4E37-99AF-3FEDC67C274C}" destId="{D893E45D-43AD-4644-88D1-9E3E7E9C662A}" srcOrd="0" destOrd="0" presId="urn:microsoft.com/office/officeart/2005/8/layout/cycle7"/>
    <dgm:cxn modelId="{4F23956B-F2A3-43AE-B573-F8E0F640B988}" type="presOf" srcId="{0CC07564-F7AA-4B38-B7DB-376493BE25A7}" destId="{66BE3475-CF8E-4A0E-81A7-60AD511F2A8F}" srcOrd="0" destOrd="0" presId="urn:microsoft.com/office/officeart/2005/8/layout/cycle7"/>
    <dgm:cxn modelId="{9D1A589A-4651-4A3C-9367-5296D944D8B7}" srcId="{71890EFC-84CD-4A95-B307-51B91CA2EBA2}" destId="{8F8A60E5-5381-4817-880E-0C4A402EF354}" srcOrd="6" destOrd="0" parTransId="{34A3981B-C1A5-4849-B9C6-55D0A6221FB9}" sibTransId="{146F0F58-ACD6-42EA-A81A-25074AC6B69E}"/>
    <dgm:cxn modelId="{F5091E50-A904-4BA1-A627-6A55CCF1FE78}" type="presOf" srcId="{71890EFC-84CD-4A95-B307-51B91CA2EBA2}" destId="{F42F13BE-F7CA-49E2-9D60-EAFD0B2E8E55}" srcOrd="0" destOrd="0" presId="urn:microsoft.com/office/officeart/2005/8/layout/cycle7"/>
    <dgm:cxn modelId="{38719E2E-4C10-4251-AD16-94CAD36093AD}" type="presOf" srcId="{FC335F3C-4EAD-4E37-99AF-3FEDC67C274C}" destId="{6108691E-25E8-42D4-9450-B906F4F4D18A}" srcOrd="1" destOrd="0" presId="urn:microsoft.com/office/officeart/2005/8/layout/cycle7"/>
    <dgm:cxn modelId="{465E58F3-EAFA-4E57-9CBF-AED9F9EE8BD5}" type="presOf" srcId="{B3246C6E-D719-4BC7-8CA8-165EF6F36B6A}" destId="{8FC49CDD-892B-4C99-86B2-51ACB66D5E88}" srcOrd="0" destOrd="0" presId="urn:microsoft.com/office/officeart/2005/8/layout/cycle7"/>
    <dgm:cxn modelId="{78D4D2C4-CCB0-4BD9-822B-35ACCE4ECC73}" type="presOf" srcId="{74C59313-1AE6-4113-9CAA-7341EB895DE1}" destId="{8A9B64A5-3BBC-40DE-B437-651A579514B0}" srcOrd="0" destOrd="0" presId="urn:microsoft.com/office/officeart/2005/8/layout/cycle7"/>
    <dgm:cxn modelId="{6206D031-4D65-4344-BABD-6E11A825BB46}" type="presOf" srcId="{F56D9B55-6844-4B82-AE1D-15BD9DFFEE82}" destId="{2A524BF9-5045-494A-B711-1B3F0410EAE7}" srcOrd="0" destOrd="0" presId="urn:microsoft.com/office/officeart/2005/8/layout/cycle7"/>
    <dgm:cxn modelId="{1B822856-01AA-4128-94A6-A3F8FCD58539}" type="presOf" srcId="{8414DFA3-53C3-4334-899B-008F7DD692DA}" destId="{69C1248F-3EEA-4AB7-948B-4658655FE2EF}" srcOrd="1" destOrd="0" presId="urn:microsoft.com/office/officeart/2005/8/layout/cycle7"/>
    <dgm:cxn modelId="{509CA859-8450-4A72-96C3-0BDC00A45A7D}" type="presParOf" srcId="{F42F13BE-F7CA-49E2-9D60-EAFD0B2E8E55}" destId="{5A432F0E-977E-4ECB-BBA6-B5D56B2C71BA}" srcOrd="0" destOrd="0" presId="urn:microsoft.com/office/officeart/2005/8/layout/cycle7"/>
    <dgm:cxn modelId="{D71D168E-8EB4-41E9-A2D5-9C01B99F321A}" type="presParOf" srcId="{F42F13BE-F7CA-49E2-9D60-EAFD0B2E8E55}" destId="{8FC49CDD-892B-4C99-86B2-51ACB66D5E88}" srcOrd="1" destOrd="0" presId="urn:microsoft.com/office/officeart/2005/8/layout/cycle7"/>
    <dgm:cxn modelId="{4F1B0031-B9D7-4F9F-8FCA-149839E616FC}" type="presParOf" srcId="{8FC49CDD-892B-4C99-86B2-51ACB66D5E88}" destId="{79B5004E-2A72-429E-8E60-6F4F613EAF8F}" srcOrd="0" destOrd="0" presId="urn:microsoft.com/office/officeart/2005/8/layout/cycle7"/>
    <dgm:cxn modelId="{8F9041A7-432C-4FC1-BD0A-EEE0A5C90F9B}" type="presParOf" srcId="{F42F13BE-F7CA-49E2-9D60-EAFD0B2E8E55}" destId="{66BE3475-CF8E-4A0E-81A7-60AD511F2A8F}" srcOrd="2" destOrd="0" presId="urn:microsoft.com/office/officeart/2005/8/layout/cycle7"/>
    <dgm:cxn modelId="{2A5E968D-BDA2-48AE-A847-18BA6A39BA9F}" type="presParOf" srcId="{F42F13BE-F7CA-49E2-9D60-EAFD0B2E8E55}" destId="{8A9B64A5-3BBC-40DE-B437-651A579514B0}" srcOrd="3" destOrd="0" presId="urn:microsoft.com/office/officeart/2005/8/layout/cycle7"/>
    <dgm:cxn modelId="{148E5B3A-0533-4A62-B24A-B160BCA9ED7E}" type="presParOf" srcId="{8A9B64A5-3BBC-40DE-B437-651A579514B0}" destId="{102C00ED-752F-448E-8E3F-B06D658E14C2}" srcOrd="0" destOrd="0" presId="urn:microsoft.com/office/officeart/2005/8/layout/cycle7"/>
    <dgm:cxn modelId="{452AB3D6-9766-4866-9B07-53D482D24F3F}" type="presParOf" srcId="{F42F13BE-F7CA-49E2-9D60-EAFD0B2E8E55}" destId="{2A524BF9-5045-494A-B711-1B3F0410EAE7}" srcOrd="4" destOrd="0" presId="urn:microsoft.com/office/officeart/2005/8/layout/cycle7"/>
    <dgm:cxn modelId="{7BDD59FE-0C8B-43B2-9EFA-906E812DCD90}" type="presParOf" srcId="{F42F13BE-F7CA-49E2-9D60-EAFD0B2E8E55}" destId="{29E0BA48-F1CA-40EA-B27C-DCB79B631B8A}" srcOrd="5" destOrd="0" presId="urn:microsoft.com/office/officeart/2005/8/layout/cycle7"/>
    <dgm:cxn modelId="{A3766320-B8FC-44B0-9607-12D4C2AC1F0C}" type="presParOf" srcId="{29E0BA48-F1CA-40EA-B27C-DCB79B631B8A}" destId="{E2311AC9-23D6-48B0-B153-F77F5914C122}" srcOrd="0" destOrd="0" presId="urn:microsoft.com/office/officeart/2005/8/layout/cycle7"/>
    <dgm:cxn modelId="{27D4F1F8-14E1-4914-A4CC-CDF724F0641E}" type="presParOf" srcId="{F42F13BE-F7CA-49E2-9D60-EAFD0B2E8E55}" destId="{B6AE9BE9-3050-4BE7-990B-020CA407507C}" srcOrd="6" destOrd="0" presId="urn:microsoft.com/office/officeart/2005/8/layout/cycle7"/>
    <dgm:cxn modelId="{6CE0D77D-A6E3-4FC5-86B5-D201ED08AFDB}" type="presParOf" srcId="{F42F13BE-F7CA-49E2-9D60-EAFD0B2E8E55}" destId="{6F19B74E-7C23-45FA-BCB2-F843C6E350F5}" srcOrd="7" destOrd="0" presId="urn:microsoft.com/office/officeart/2005/8/layout/cycle7"/>
    <dgm:cxn modelId="{6D156269-A71A-43CA-97B1-F3FA1C172E3A}" type="presParOf" srcId="{6F19B74E-7C23-45FA-BCB2-F843C6E350F5}" destId="{A78B7448-249A-4D0C-A6B2-957B220455EA}" srcOrd="0" destOrd="0" presId="urn:microsoft.com/office/officeart/2005/8/layout/cycle7"/>
    <dgm:cxn modelId="{B57B9BD6-02E4-44D0-A76C-292665BB6893}" type="presParOf" srcId="{F42F13BE-F7CA-49E2-9D60-EAFD0B2E8E55}" destId="{40C888C0-6386-4025-B957-D7E01EE742AE}" srcOrd="8" destOrd="0" presId="urn:microsoft.com/office/officeart/2005/8/layout/cycle7"/>
    <dgm:cxn modelId="{B0E2A29E-0605-404E-AA35-AECAFE8453F3}" type="presParOf" srcId="{F42F13BE-F7CA-49E2-9D60-EAFD0B2E8E55}" destId="{CAB6D738-041D-4AB3-85F5-5BE9BB0CD50E}" srcOrd="9" destOrd="0" presId="urn:microsoft.com/office/officeart/2005/8/layout/cycle7"/>
    <dgm:cxn modelId="{B9D8000C-3895-490F-A02F-93FFF85FAFEA}" type="presParOf" srcId="{CAB6D738-041D-4AB3-85F5-5BE9BB0CD50E}" destId="{D0B0CAF1-1864-4526-B2F1-A4A51F666E4E}" srcOrd="0" destOrd="0" presId="urn:microsoft.com/office/officeart/2005/8/layout/cycle7"/>
    <dgm:cxn modelId="{6677A87D-6D6E-46AF-911D-951394FD2CAE}" type="presParOf" srcId="{F42F13BE-F7CA-49E2-9D60-EAFD0B2E8E55}" destId="{A36F6530-63A5-4351-8E9A-9A67DF9C0CBB}" srcOrd="10" destOrd="0" presId="urn:microsoft.com/office/officeart/2005/8/layout/cycle7"/>
    <dgm:cxn modelId="{CD952A5B-C5B6-42AC-9688-F66FDD27D43D}" type="presParOf" srcId="{F42F13BE-F7CA-49E2-9D60-EAFD0B2E8E55}" destId="{7BA08238-E30B-48A3-82C7-6808662C6C0E}" srcOrd="11" destOrd="0" presId="urn:microsoft.com/office/officeart/2005/8/layout/cycle7"/>
    <dgm:cxn modelId="{2730EC91-18DC-4DBA-8A4A-28BC686EE3E3}" type="presParOf" srcId="{7BA08238-E30B-48A3-82C7-6808662C6C0E}" destId="{AC2868B2-7126-43EC-AF54-775B8BF6D321}" srcOrd="0" destOrd="0" presId="urn:microsoft.com/office/officeart/2005/8/layout/cycle7"/>
    <dgm:cxn modelId="{728382B9-4C13-4346-BAA8-8DD6E9A31C2E}" type="presParOf" srcId="{F42F13BE-F7CA-49E2-9D60-EAFD0B2E8E55}" destId="{F17A1D16-6A73-4B85-8484-9DDCB4122C44}" srcOrd="12" destOrd="0" presId="urn:microsoft.com/office/officeart/2005/8/layout/cycle7"/>
    <dgm:cxn modelId="{D10358BB-7799-4AE9-80A4-CC4143A08A39}" type="presParOf" srcId="{F42F13BE-F7CA-49E2-9D60-EAFD0B2E8E55}" destId="{C95D29CE-57DC-40C5-AE5C-BA8EA7D4FE11}" srcOrd="13" destOrd="0" presId="urn:microsoft.com/office/officeart/2005/8/layout/cycle7"/>
    <dgm:cxn modelId="{15AEAEBC-6621-4CCA-823D-49367452A979}" type="presParOf" srcId="{C95D29CE-57DC-40C5-AE5C-BA8EA7D4FE11}" destId="{6BCC3C6D-169F-4FE2-BCE2-5C58EB35D35F}" srcOrd="0" destOrd="0" presId="urn:microsoft.com/office/officeart/2005/8/layout/cycle7"/>
    <dgm:cxn modelId="{79DF602A-2F85-4C48-8C3C-FCAE1CE2582F}" type="presParOf" srcId="{F42F13BE-F7CA-49E2-9D60-EAFD0B2E8E55}" destId="{C14DE325-857D-47B6-8A74-8A81A1AF2AA0}" srcOrd="14" destOrd="0" presId="urn:microsoft.com/office/officeart/2005/8/layout/cycle7"/>
    <dgm:cxn modelId="{16AEDA80-36DF-4BD3-B52F-B43A5DF5FDE7}" type="presParOf" srcId="{F42F13BE-F7CA-49E2-9D60-EAFD0B2E8E55}" destId="{D893E45D-43AD-4644-88D1-9E3E7E9C662A}" srcOrd="15" destOrd="0" presId="urn:microsoft.com/office/officeart/2005/8/layout/cycle7"/>
    <dgm:cxn modelId="{162AC339-5F52-4072-AF2B-A515B8405101}" type="presParOf" srcId="{D893E45D-43AD-4644-88D1-9E3E7E9C662A}" destId="{6108691E-25E8-42D4-9450-B906F4F4D18A}" srcOrd="0" destOrd="0" presId="urn:microsoft.com/office/officeart/2005/8/layout/cycle7"/>
    <dgm:cxn modelId="{95A911C6-8EE0-4431-93CF-8C0B740B8C40}" type="presParOf" srcId="{F42F13BE-F7CA-49E2-9D60-EAFD0B2E8E55}" destId="{17B37662-CC4F-40E6-B00E-E07A3120C99E}" srcOrd="16" destOrd="0" presId="urn:microsoft.com/office/officeart/2005/8/layout/cycle7"/>
    <dgm:cxn modelId="{2D7738B2-394E-4FDA-A24D-5816069410B4}" type="presParOf" srcId="{F42F13BE-F7CA-49E2-9D60-EAFD0B2E8E55}" destId="{FF59B84D-547B-4769-AE9A-F4B509BEEC68}" srcOrd="17" destOrd="0" presId="urn:microsoft.com/office/officeart/2005/8/layout/cycle7"/>
    <dgm:cxn modelId="{1ACC45C9-9669-4817-8085-E7F5828978AF}" type="presParOf" srcId="{FF59B84D-547B-4769-AE9A-F4B509BEEC68}" destId="{69C1248F-3EEA-4AB7-948B-4658655FE2EF}" srcOrd="0" destOrd="0" presId="urn:microsoft.com/office/officeart/2005/8/layout/cycle7"/>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5E9290-B9B9-4ED0-8317-5F6891CE12CB}">
      <dsp:nvSpPr>
        <dsp:cNvPr id="0" name=""/>
        <dsp:cNvSpPr/>
      </dsp:nvSpPr>
      <dsp:spPr>
        <a:xfrm>
          <a:off x="614249" y="1817"/>
          <a:ext cx="1163766" cy="698259"/>
        </a:xfrm>
        <a:prstGeom prst="rect">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smtClean="0"/>
            <a:t>Plant</a:t>
          </a:r>
          <a:endParaRPr lang="en-US" sz="1400" kern="1200" dirty="0"/>
        </a:p>
      </dsp:txBody>
      <dsp:txXfrm>
        <a:off x="614249" y="1817"/>
        <a:ext cx="1163766" cy="698259"/>
      </dsp:txXfrm>
    </dsp:sp>
    <dsp:sp modelId="{17F1BB92-811F-43B3-ADCD-32C91F085DA9}">
      <dsp:nvSpPr>
        <dsp:cNvPr id="0" name=""/>
        <dsp:cNvSpPr/>
      </dsp:nvSpPr>
      <dsp:spPr>
        <a:xfrm>
          <a:off x="1894392" y="1817"/>
          <a:ext cx="1163766" cy="698259"/>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smtClean="0"/>
            <a:t>Resource Investigator</a:t>
          </a:r>
          <a:endParaRPr lang="en-US" sz="1400" kern="1200" dirty="0"/>
        </a:p>
      </dsp:txBody>
      <dsp:txXfrm>
        <a:off x="1894392" y="1817"/>
        <a:ext cx="1163766" cy="698259"/>
      </dsp:txXfrm>
    </dsp:sp>
    <dsp:sp modelId="{D93AD8B8-F786-4D63-AB55-F5150E6BEAC0}">
      <dsp:nvSpPr>
        <dsp:cNvPr id="0" name=""/>
        <dsp:cNvSpPr/>
      </dsp:nvSpPr>
      <dsp:spPr>
        <a:xfrm>
          <a:off x="614249" y="816453"/>
          <a:ext cx="1163766" cy="698259"/>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smtClean="0"/>
            <a:t>Coordinator	</a:t>
          </a:r>
          <a:endParaRPr lang="en-US" sz="1400" kern="1200" dirty="0"/>
        </a:p>
      </dsp:txBody>
      <dsp:txXfrm>
        <a:off x="614249" y="816453"/>
        <a:ext cx="1163766" cy="698259"/>
      </dsp:txXfrm>
    </dsp:sp>
    <dsp:sp modelId="{FD1EF760-F270-4042-89E8-369739FA0CE0}">
      <dsp:nvSpPr>
        <dsp:cNvPr id="0" name=""/>
        <dsp:cNvSpPr/>
      </dsp:nvSpPr>
      <dsp:spPr>
        <a:xfrm>
          <a:off x="1894392" y="816453"/>
          <a:ext cx="1163766" cy="698259"/>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smtClean="0"/>
            <a:t>Shaper</a:t>
          </a:r>
          <a:endParaRPr lang="en-US" sz="1400" kern="1200" dirty="0"/>
        </a:p>
      </dsp:txBody>
      <dsp:txXfrm>
        <a:off x="1894392" y="816453"/>
        <a:ext cx="1163766" cy="698259"/>
      </dsp:txXfrm>
    </dsp:sp>
    <dsp:sp modelId="{42B5DD6D-62A1-4884-AAB8-73571BCA1936}">
      <dsp:nvSpPr>
        <dsp:cNvPr id="0" name=""/>
        <dsp:cNvSpPr/>
      </dsp:nvSpPr>
      <dsp:spPr>
        <a:xfrm>
          <a:off x="614249" y="1631090"/>
          <a:ext cx="1163766" cy="698259"/>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smtClean="0"/>
            <a:t>Monitor / Evaluator</a:t>
          </a:r>
          <a:endParaRPr lang="en-US" sz="1400" kern="1200" dirty="0"/>
        </a:p>
      </dsp:txBody>
      <dsp:txXfrm>
        <a:off x="614249" y="1631090"/>
        <a:ext cx="1163766" cy="698259"/>
      </dsp:txXfrm>
    </dsp:sp>
    <dsp:sp modelId="{ADC3AA30-2E70-45B6-AD00-0DB33B7E7BC8}">
      <dsp:nvSpPr>
        <dsp:cNvPr id="0" name=""/>
        <dsp:cNvSpPr/>
      </dsp:nvSpPr>
      <dsp:spPr>
        <a:xfrm>
          <a:off x="1894392" y="1631090"/>
          <a:ext cx="1163766" cy="698259"/>
        </a:xfrm>
        <a:prstGeom prst="rect">
          <a:avLst/>
        </a:prstGeom>
        <a:solidFill>
          <a:schemeClr val="tx2">
            <a:lumMod val="40000"/>
            <a:lumOff val="60000"/>
          </a:schemeClr>
        </a:solidFill>
        <a:ln w="25400" cap="flat" cmpd="sng" algn="ctr">
          <a:solidFill>
            <a:schemeClr val="accent3">
              <a:lumMod val="60000"/>
              <a:lumOff val="4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smtClean="0"/>
            <a:t>Implementer</a:t>
          </a:r>
          <a:endParaRPr lang="en-US" sz="1400" kern="1200" dirty="0"/>
        </a:p>
      </dsp:txBody>
      <dsp:txXfrm>
        <a:off x="1894392" y="1631090"/>
        <a:ext cx="1163766" cy="698259"/>
      </dsp:txXfrm>
    </dsp:sp>
    <dsp:sp modelId="{FE6884B5-6224-454F-88AB-28D4E979A494}">
      <dsp:nvSpPr>
        <dsp:cNvPr id="0" name=""/>
        <dsp:cNvSpPr/>
      </dsp:nvSpPr>
      <dsp:spPr>
        <a:xfrm>
          <a:off x="614249" y="2445726"/>
          <a:ext cx="1163766" cy="698259"/>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smtClean="0"/>
            <a:t>Team Worker</a:t>
          </a:r>
          <a:endParaRPr lang="en-US" sz="1400" kern="1200" dirty="0"/>
        </a:p>
      </dsp:txBody>
      <dsp:txXfrm>
        <a:off x="614249" y="2445726"/>
        <a:ext cx="1163766" cy="698259"/>
      </dsp:txXfrm>
    </dsp:sp>
    <dsp:sp modelId="{3D8291FA-2EE8-44B7-BE32-5AD7AFB105C7}">
      <dsp:nvSpPr>
        <dsp:cNvPr id="0" name=""/>
        <dsp:cNvSpPr/>
      </dsp:nvSpPr>
      <dsp:spPr>
        <a:xfrm>
          <a:off x="1894392" y="2445726"/>
          <a:ext cx="1163766" cy="698259"/>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smtClean="0"/>
            <a:t>Completer – Finisher</a:t>
          </a:r>
          <a:endParaRPr lang="en-US" sz="1400" kern="1200" dirty="0"/>
        </a:p>
      </dsp:txBody>
      <dsp:txXfrm>
        <a:off x="1894392" y="2445726"/>
        <a:ext cx="1163766" cy="698259"/>
      </dsp:txXfrm>
    </dsp:sp>
    <dsp:sp modelId="{2E192121-E72F-4D53-9394-08201B622793}">
      <dsp:nvSpPr>
        <dsp:cNvPr id="0" name=""/>
        <dsp:cNvSpPr/>
      </dsp:nvSpPr>
      <dsp:spPr>
        <a:xfrm>
          <a:off x="1254320" y="3260362"/>
          <a:ext cx="1163766" cy="698259"/>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smtClean="0"/>
            <a:t>Specialist</a:t>
          </a:r>
          <a:endParaRPr lang="en-US" sz="1400" kern="1200" dirty="0"/>
        </a:p>
      </dsp:txBody>
      <dsp:txXfrm>
        <a:off x="1254320" y="3260362"/>
        <a:ext cx="1163766" cy="6982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432F0E-977E-4ECB-BBA6-B5D56B2C71BA}">
      <dsp:nvSpPr>
        <dsp:cNvPr id="0" name=""/>
        <dsp:cNvSpPr/>
      </dsp:nvSpPr>
      <dsp:spPr>
        <a:xfrm>
          <a:off x="3517597" y="2036"/>
          <a:ext cx="885684" cy="442842"/>
        </a:xfrm>
        <a:prstGeom prst="roundRect">
          <a:avLst>
            <a:gd name="adj" fmla="val 10000"/>
          </a:avLst>
        </a:prstGeom>
        <a:solidFill>
          <a:schemeClr val="accent2">
            <a:lumMod val="60000"/>
            <a:lumOff val="4000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kern="1200" dirty="0" smtClean="0"/>
            <a:t>Plant</a:t>
          </a:r>
          <a:endParaRPr lang="en-US" sz="1000" kern="1200" dirty="0"/>
        </a:p>
      </dsp:txBody>
      <dsp:txXfrm>
        <a:off x="3530567" y="15006"/>
        <a:ext cx="859744" cy="416902"/>
      </dsp:txXfrm>
    </dsp:sp>
    <dsp:sp modelId="{8FC49CDD-892B-4C99-86B2-51ACB66D5E88}">
      <dsp:nvSpPr>
        <dsp:cNvPr id="0" name=""/>
        <dsp:cNvSpPr/>
      </dsp:nvSpPr>
      <dsp:spPr>
        <a:xfrm rot="1200000">
          <a:off x="4443504" y="405620"/>
          <a:ext cx="460692" cy="154994"/>
        </a:xfrm>
        <a:prstGeom prst="lef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US" sz="700" kern="1200"/>
        </a:p>
      </dsp:txBody>
      <dsp:txXfrm>
        <a:off x="4490002" y="436619"/>
        <a:ext cx="367696" cy="92996"/>
      </dsp:txXfrm>
    </dsp:sp>
    <dsp:sp modelId="{66BE3475-CF8E-4A0E-81A7-60AD511F2A8F}">
      <dsp:nvSpPr>
        <dsp:cNvPr id="0" name=""/>
        <dsp:cNvSpPr/>
      </dsp:nvSpPr>
      <dsp:spPr>
        <a:xfrm>
          <a:off x="4944419" y="521356"/>
          <a:ext cx="885684" cy="442842"/>
        </a:xfrm>
        <a:prstGeom prst="roundRect">
          <a:avLst>
            <a:gd name="adj" fmla="val 10000"/>
          </a:avLst>
        </a:prstGeom>
        <a:solidFill>
          <a:schemeClr val="accent2">
            <a:lumMod val="60000"/>
            <a:lumOff val="4000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kern="1200" dirty="0" smtClean="0"/>
            <a:t>Monitor/ Evaluator</a:t>
          </a:r>
          <a:endParaRPr lang="en-US" sz="1000" kern="1200" dirty="0"/>
        </a:p>
      </dsp:txBody>
      <dsp:txXfrm>
        <a:off x="4957389" y="534326"/>
        <a:ext cx="859744" cy="416902"/>
      </dsp:txXfrm>
    </dsp:sp>
    <dsp:sp modelId="{8A9B64A5-3BBC-40DE-B437-651A579514B0}">
      <dsp:nvSpPr>
        <dsp:cNvPr id="0" name=""/>
        <dsp:cNvSpPr/>
      </dsp:nvSpPr>
      <dsp:spPr>
        <a:xfrm rot="3600000">
          <a:off x="5536512" y="1322763"/>
          <a:ext cx="460692" cy="154994"/>
        </a:xfrm>
        <a:prstGeom prst="lef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US" sz="700" kern="1200"/>
        </a:p>
      </dsp:txBody>
      <dsp:txXfrm>
        <a:off x="5583010" y="1353762"/>
        <a:ext cx="367696" cy="92996"/>
      </dsp:txXfrm>
    </dsp:sp>
    <dsp:sp modelId="{2A524BF9-5045-494A-B711-1B3F0410EAE7}">
      <dsp:nvSpPr>
        <dsp:cNvPr id="0" name=""/>
        <dsp:cNvSpPr/>
      </dsp:nvSpPr>
      <dsp:spPr>
        <a:xfrm>
          <a:off x="5703615" y="1836322"/>
          <a:ext cx="885684" cy="442842"/>
        </a:xfrm>
        <a:prstGeom prst="roundRect">
          <a:avLst>
            <a:gd name="adj" fmla="val 10000"/>
          </a:avLst>
        </a:prstGeom>
        <a:solidFill>
          <a:schemeClr val="accent2">
            <a:lumMod val="60000"/>
            <a:lumOff val="4000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kern="1200" dirty="0" smtClean="0"/>
            <a:t>Specialist</a:t>
          </a:r>
          <a:endParaRPr lang="en-US" sz="1000" kern="1200" dirty="0"/>
        </a:p>
      </dsp:txBody>
      <dsp:txXfrm>
        <a:off x="5716585" y="1849292"/>
        <a:ext cx="859744" cy="416902"/>
      </dsp:txXfrm>
    </dsp:sp>
    <dsp:sp modelId="{29E0BA48-F1CA-40EA-B27C-DCB79B631B8A}">
      <dsp:nvSpPr>
        <dsp:cNvPr id="0" name=""/>
        <dsp:cNvSpPr/>
      </dsp:nvSpPr>
      <dsp:spPr>
        <a:xfrm rot="6000000">
          <a:off x="5784277" y="2727908"/>
          <a:ext cx="460692" cy="154994"/>
        </a:xfrm>
        <a:prstGeom prst="lef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US" sz="700" kern="1200"/>
        </a:p>
      </dsp:txBody>
      <dsp:txXfrm rot="10800000">
        <a:off x="5830775" y="2758907"/>
        <a:ext cx="367696" cy="92996"/>
      </dsp:txXfrm>
    </dsp:sp>
    <dsp:sp modelId="{B6AE9BE9-3050-4BE7-990B-020CA407507C}">
      <dsp:nvSpPr>
        <dsp:cNvPr id="0" name=""/>
        <dsp:cNvSpPr/>
      </dsp:nvSpPr>
      <dsp:spPr>
        <a:xfrm>
          <a:off x="5439949" y="3331646"/>
          <a:ext cx="885684" cy="442842"/>
        </a:xfrm>
        <a:prstGeom prst="roundRect">
          <a:avLst>
            <a:gd name="adj" fmla="val 10000"/>
          </a:avLst>
        </a:prstGeom>
        <a:solidFill>
          <a:srgbClr val="92D050"/>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kern="1200" dirty="0" smtClean="0"/>
            <a:t>Implementer</a:t>
          </a:r>
          <a:endParaRPr lang="en-US" sz="1000" kern="1200" dirty="0"/>
        </a:p>
      </dsp:txBody>
      <dsp:txXfrm>
        <a:off x="5452919" y="3344616"/>
        <a:ext cx="859744" cy="416902"/>
      </dsp:txXfrm>
    </dsp:sp>
    <dsp:sp modelId="{6F19B74E-7C23-45FA-BCB2-F843C6E350F5}">
      <dsp:nvSpPr>
        <dsp:cNvPr id="0" name=""/>
        <dsp:cNvSpPr/>
      </dsp:nvSpPr>
      <dsp:spPr>
        <a:xfrm rot="8400000">
          <a:off x="5070867" y="3963571"/>
          <a:ext cx="460692" cy="154994"/>
        </a:xfrm>
        <a:prstGeom prst="lef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US" sz="700" kern="1200"/>
        </a:p>
      </dsp:txBody>
      <dsp:txXfrm rot="10800000">
        <a:off x="5117365" y="3994570"/>
        <a:ext cx="367696" cy="92996"/>
      </dsp:txXfrm>
    </dsp:sp>
    <dsp:sp modelId="{40C888C0-6386-4025-B957-D7E01EE742AE}">
      <dsp:nvSpPr>
        <dsp:cNvPr id="0" name=""/>
        <dsp:cNvSpPr/>
      </dsp:nvSpPr>
      <dsp:spPr>
        <a:xfrm>
          <a:off x="4276793" y="4307649"/>
          <a:ext cx="885684" cy="442842"/>
        </a:xfrm>
        <a:prstGeom prst="roundRect">
          <a:avLst>
            <a:gd name="adj" fmla="val 10000"/>
          </a:avLst>
        </a:prstGeom>
        <a:solidFill>
          <a:srgbClr val="92D050"/>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kern="1200" dirty="0" smtClean="0"/>
            <a:t>Completer/ Finisher</a:t>
          </a:r>
          <a:endParaRPr lang="en-US" sz="1000" kern="1200" dirty="0"/>
        </a:p>
      </dsp:txBody>
      <dsp:txXfrm>
        <a:off x="4289763" y="4320619"/>
        <a:ext cx="859744" cy="416902"/>
      </dsp:txXfrm>
    </dsp:sp>
    <dsp:sp modelId="{CAB6D738-041D-4AB3-85F5-5BE9BB0CD50E}">
      <dsp:nvSpPr>
        <dsp:cNvPr id="0" name=""/>
        <dsp:cNvSpPr/>
      </dsp:nvSpPr>
      <dsp:spPr>
        <a:xfrm rot="10800000">
          <a:off x="3730093" y="4451573"/>
          <a:ext cx="460692" cy="154994"/>
        </a:xfrm>
        <a:prstGeom prst="lef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US" sz="700" kern="1200"/>
        </a:p>
      </dsp:txBody>
      <dsp:txXfrm rot="10800000">
        <a:off x="3776591" y="4482572"/>
        <a:ext cx="367696" cy="92996"/>
      </dsp:txXfrm>
    </dsp:sp>
    <dsp:sp modelId="{A36F6530-63A5-4351-8E9A-9A67DF9C0CBB}">
      <dsp:nvSpPr>
        <dsp:cNvPr id="0" name=""/>
        <dsp:cNvSpPr/>
      </dsp:nvSpPr>
      <dsp:spPr>
        <a:xfrm>
          <a:off x="2758401" y="4307649"/>
          <a:ext cx="885684" cy="442842"/>
        </a:xfrm>
        <a:prstGeom prst="roundRect">
          <a:avLst>
            <a:gd name="adj" fmla="val 10000"/>
          </a:avLst>
        </a:prstGeom>
        <a:solidFill>
          <a:srgbClr val="92D050"/>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kern="1200" dirty="0" smtClean="0"/>
            <a:t>Shaper</a:t>
          </a:r>
          <a:endParaRPr lang="en-US" sz="1000" kern="1200" dirty="0"/>
        </a:p>
      </dsp:txBody>
      <dsp:txXfrm>
        <a:off x="2771371" y="4320619"/>
        <a:ext cx="859744" cy="416902"/>
      </dsp:txXfrm>
    </dsp:sp>
    <dsp:sp modelId="{7BA08238-E30B-48A3-82C7-6808662C6C0E}">
      <dsp:nvSpPr>
        <dsp:cNvPr id="0" name=""/>
        <dsp:cNvSpPr/>
      </dsp:nvSpPr>
      <dsp:spPr>
        <a:xfrm rot="13200000">
          <a:off x="2389319" y="3963571"/>
          <a:ext cx="460692" cy="154994"/>
        </a:xfrm>
        <a:prstGeom prst="lef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US" sz="700" kern="1200"/>
        </a:p>
      </dsp:txBody>
      <dsp:txXfrm rot="10800000">
        <a:off x="2435817" y="3994570"/>
        <a:ext cx="367696" cy="92996"/>
      </dsp:txXfrm>
    </dsp:sp>
    <dsp:sp modelId="{F17A1D16-6A73-4B85-8484-9DDCB4122C44}">
      <dsp:nvSpPr>
        <dsp:cNvPr id="0" name=""/>
        <dsp:cNvSpPr/>
      </dsp:nvSpPr>
      <dsp:spPr>
        <a:xfrm>
          <a:off x="1595246" y="3331646"/>
          <a:ext cx="885684" cy="442842"/>
        </a:xfrm>
        <a:prstGeom prst="roundRect">
          <a:avLst>
            <a:gd name="adj" fmla="val 10000"/>
          </a:avLst>
        </a:prstGeom>
        <a:solidFill>
          <a:schemeClr val="accent6">
            <a:lumMod val="60000"/>
            <a:lumOff val="4000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kern="1200" dirty="0" smtClean="0"/>
            <a:t>Coordinator</a:t>
          </a:r>
          <a:endParaRPr lang="en-US" sz="1000" kern="1200" dirty="0"/>
        </a:p>
      </dsp:txBody>
      <dsp:txXfrm>
        <a:off x="1608216" y="3344616"/>
        <a:ext cx="859744" cy="416902"/>
      </dsp:txXfrm>
    </dsp:sp>
    <dsp:sp modelId="{C95D29CE-57DC-40C5-AE5C-BA8EA7D4FE11}">
      <dsp:nvSpPr>
        <dsp:cNvPr id="0" name=""/>
        <dsp:cNvSpPr/>
      </dsp:nvSpPr>
      <dsp:spPr>
        <a:xfrm rot="15600000">
          <a:off x="1675909" y="2727908"/>
          <a:ext cx="460692" cy="154994"/>
        </a:xfrm>
        <a:prstGeom prst="lef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US" sz="700" kern="1200"/>
        </a:p>
      </dsp:txBody>
      <dsp:txXfrm rot="10800000">
        <a:off x="1722407" y="2758907"/>
        <a:ext cx="367696" cy="92996"/>
      </dsp:txXfrm>
    </dsp:sp>
    <dsp:sp modelId="{C14DE325-857D-47B6-8A74-8A81A1AF2AA0}">
      <dsp:nvSpPr>
        <dsp:cNvPr id="0" name=""/>
        <dsp:cNvSpPr/>
      </dsp:nvSpPr>
      <dsp:spPr>
        <a:xfrm>
          <a:off x="1331580" y="1836322"/>
          <a:ext cx="885684" cy="442842"/>
        </a:xfrm>
        <a:prstGeom prst="roundRect">
          <a:avLst>
            <a:gd name="adj" fmla="val 10000"/>
          </a:avLst>
        </a:prstGeom>
        <a:solidFill>
          <a:schemeClr val="accent6">
            <a:lumMod val="60000"/>
            <a:lumOff val="4000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kern="1200" dirty="0" smtClean="0"/>
            <a:t>Team worker</a:t>
          </a:r>
          <a:endParaRPr lang="en-US" sz="1000" kern="1200" dirty="0"/>
        </a:p>
      </dsp:txBody>
      <dsp:txXfrm>
        <a:off x="1344550" y="1849292"/>
        <a:ext cx="859744" cy="416902"/>
      </dsp:txXfrm>
    </dsp:sp>
    <dsp:sp modelId="{D893E45D-43AD-4644-88D1-9E3E7E9C662A}">
      <dsp:nvSpPr>
        <dsp:cNvPr id="0" name=""/>
        <dsp:cNvSpPr/>
      </dsp:nvSpPr>
      <dsp:spPr>
        <a:xfrm rot="18000000">
          <a:off x="1923674" y="1322763"/>
          <a:ext cx="460692" cy="154994"/>
        </a:xfrm>
        <a:prstGeom prst="lef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US" sz="700" kern="1200"/>
        </a:p>
      </dsp:txBody>
      <dsp:txXfrm>
        <a:off x="1970172" y="1353762"/>
        <a:ext cx="367696" cy="92996"/>
      </dsp:txXfrm>
    </dsp:sp>
    <dsp:sp modelId="{17B37662-CC4F-40E6-B00E-E07A3120C99E}">
      <dsp:nvSpPr>
        <dsp:cNvPr id="0" name=""/>
        <dsp:cNvSpPr/>
      </dsp:nvSpPr>
      <dsp:spPr>
        <a:xfrm>
          <a:off x="2090776" y="521356"/>
          <a:ext cx="885684" cy="442842"/>
        </a:xfrm>
        <a:prstGeom prst="roundRect">
          <a:avLst>
            <a:gd name="adj" fmla="val 10000"/>
          </a:avLst>
        </a:prstGeom>
        <a:solidFill>
          <a:schemeClr val="accent6">
            <a:lumMod val="60000"/>
            <a:lumOff val="4000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kern="1200" dirty="0" smtClean="0"/>
            <a:t>Resource/ -investigator</a:t>
          </a:r>
          <a:endParaRPr lang="en-US" sz="1000" kern="1200" dirty="0"/>
        </a:p>
      </dsp:txBody>
      <dsp:txXfrm>
        <a:off x="2103746" y="534326"/>
        <a:ext cx="859744" cy="416902"/>
      </dsp:txXfrm>
    </dsp:sp>
    <dsp:sp modelId="{FF59B84D-547B-4769-AE9A-F4B509BEEC68}">
      <dsp:nvSpPr>
        <dsp:cNvPr id="0" name=""/>
        <dsp:cNvSpPr/>
      </dsp:nvSpPr>
      <dsp:spPr>
        <a:xfrm rot="20400000">
          <a:off x="3016682" y="405620"/>
          <a:ext cx="460692" cy="154994"/>
        </a:xfrm>
        <a:prstGeom prst="lef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US" sz="700" kern="1200"/>
        </a:p>
      </dsp:txBody>
      <dsp:txXfrm>
        <a:off x="3063180" y="436619"/>
        <a:ext cx="367696" cy="9299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08/10/2018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BD8225B-4867-4036-9B90-A81E11DFD561}" type="datetimeFigureOut">
              <a:rPr lang="en-GB" smtClean="0"/>
              <a:t>08/10/2018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535D0D52-B7B8-4C70-AE2E-EA49A1FAC794}" type="slidenum">
              <a:rPr lang="en-GB" smtClean="0"/>
              <a:t>‹#›</a:t>
            </a:fld>
            <a:endParaRPr lang="en-GB"/>
          </a:p>
        </p:txBody>
      </p:sp>
    </p:spTree>
    <p:extLst>
      <p:ext uri="{BB962C8B-B14F-4D97-AF65-F5344CB8AC3E}">
        <p14:creationId xmlns:p14="http://schemas.microsoft.com/office/powerpoint/2010/main" val="23977273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smtClean="0"/>
              <a:t>Answers:</a:t>
            </a:r>
          </a:p>
          <a:p>
            <a:endParaRPr lang="en-GB" dirty="0" smtClean="0"/>
          </a:p>
          <a:p>
            <a:pPr marL="228600" indent="-228600">
              <a:buAutoNum type="arabicPeriod"/>
            </a:pPr>
            <a:r>
              <a:rPr lang="en-GB" dirty="0" smtClean="0"/>
              <a:t>The owner may not be able to</a:t>
            </a:r>
            <a:r>
              <a:rPr lang="en-GB" baseline="0" dirty="0" smtClean="0"/>
              <a:t> see them working with the people he’s already got. </a:t>
            </a:r>
          </a:p>
          <a:p>
            <a:pPr marL="228600" indent="-228600">
              <a:buAutoNum type="arabicPeriod"/>
            </a:pPr>
            <a:r>
              <a:rPr lang="en-GB" baseline="0" dirty="0" smtClean="0"/>
              <a:t>Patterns of communication.</a:t>
            </a:r>
          </a:p>
          <a:p>
            <a:pPr marL="228600" indent="-228600">
              <a:buAutoNum type="arabicPeriod"/>
            </a:pPr>
            <a:r>
              <a:rPr lang="en-GB" baseline="0" dirty="0" smtClean="0"/>
              <a:t>Excellent group communication, shared values and just the right degree of difference and diversity. </a:t>
            </a:r>
            <a:endParaRPr lang="en-GB" dirty="0"/>
          </a:p>
        </p:txBody>
      </p:sp>
      <p:sp>
        <p:nvSpPr>
          <p:cNvPr id="4" name="Slide Number Placeholder 3"/>
          <p:cNvSpPr>
            <a:spLocks noGrp="1"/>
          </p:cNvSpPr>
          <p:nvPr>
            <p:ph type="sldNum" sz="quarter" idx="10"/>
          </p:nvPr>
        </p:nvSpPr>
        <p:spPr/>
        <p:txBody>
          <a:bodyPr/>
          <a:lstStyle/>
          <a:p>
            <a:fld id="{535D0D52-B7B8-4C70-AE2E-EA49A1FAC794}" type="slidenum">
              <a:rPr lang="en-GB" smtClean="0"/>
              <a:t>3</a:t>
            </a:fld>
            <a:endParaRPr lang="en-GB"/>
          </a:p>
        </p:txBody>
      </p:sp>
    </p:spTree>
    <p:extLst>
      <p:ext uri="{BB962C8B-B14F-4D97-AF65-F5344CB8AC3E}">
        <p14:creationId xmlns:p14="http://schemas.microsoft.com/office/powerpoint/2010/main" val="20491767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1970’s Dr Meredith Belbin and research team observed teams – to find out where and how these differences come about. They wanted to see how and problems occur and can they</a:t>
            </a:r>
            <a:r>
              <a:rPr lang="en-GB" baseline="0" dirty="0" smtClean="0"/>
              <a:t> be pre-empted and avoided</a:t>
            </a:r>
          </a:p>
          <a:p>
            <a:r>
              <a:rPr lang="en-GB" baseline="0" dirty="0" smtClean="0"/>
              <a:t>Today over 40% of top 100 companies in the world use Belbin's team roles model to enhance team performances.</a:t>
            </a:r>
          </a:p>
          <a:p>
            <a:r>
              <a:rPr lang="en-GB" baseline="0" dirty="0" smtClean="0"/>
              <a:t>Belbin’s philosophy is about celebrating and making the most of individual differences. The message is that there is room for everyone in the team: all positive contributions are welcomed.</a:t>
            </a:r>
            <a:endParaRPr lang="en-GB" dirty="0"/>
          </a:p>
        </p:txBody>
      </p:sp>
      <p:sp>
        <p:nvSpPr>
          <p:cNvPr id="4" name="Slide Number Placeholder 3"/>
          <p:cNvSpPr>
            <a:spLocks noGrp="1"/>
          </p:cNvSpPr>
          <p:nvPr>
            <p:ph type="sldNum" sz="quarter" idx="10"/>
          </p:nvPr>
        </p:nvSpPr>
        <p:spPr/>
        <p:txBody>
          <a:bodyPr/>
          <a:lstStyle/>
          <a:p>
            <a:fld id="{535D0D52-B7B8-4C70-AE2E-EA49A1FAC794}" type="slidenum">
              <a:rPr lang="en-GB" smtClean="0"/>
              <a:t>4</a:t>
            </a:fld>
            <a:endParaRPr lang="en-GB"/>
          </a:p>
        </p:txBody>
      </p:sp>
    </p:spTree>
    <p:extLst>
      <p:ext uri="{BB962C8B-B14F-4D97-AF65-F5344CB8AC3E}">
        <p14:creationId xmlns:p14="http://schemas.microsoft.com/office/powerpoint/2010/main" val="41394816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Whilst some team roles are more high profile and some are more louder than others ; but eac</a:t>
            </a:r>
            <a:r>
              <a:rPr lang="en-GB" baseline="0" dirty="0" smtClean="0"/>
              <a:t>h of the behaviour's is necessary to get the team successfully from start to finish – the key is balance.</a:t>
            </a:r>
          </a:p>
        </p:txBody>
      </p:sp>
      <p:sp>
        <p:nvSpPr>
          <p:cNvPr id="4" name="Slide Number Placeholder 3"/>
          <p:cNvSpPr>
            <a:spLocks noGrp="1"/>
          </p:cNvSpPr>
          <p:nvPr>
            <p:ph type="sldNum" sz="quarter" idx="10"/>
          </p:nvPr>
        </p:nvSpPr>
        <p:spPr/>
        <p:txBody>
          <a:bodyPr/>
          <a:lstStyle/>
          <a:p>
            <a:fld id="{535D0D52-B7B8-4C70-AE2E-EA49A1FAC794}" type="slidenum">
              <a:rPr lang="en-GB" smtClean="0"/>
              <a:t>5</a:t>
            </a:fld>
            <a:endParaRPr lang="en-GB"/>
          </a:p>
        </p:txBody>
      </p:sp>
    </p:spTree>
    <p:extLst>
      <p:ext uri="{BB962C8B-B14F-4D97-AF65-F5344CB8AC3E}">
        <p14:creationId xmlns:p14="http://schemas.microsoft.com/office/powerpoint/2010/main" val="6192239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for a rough poll of how many of each role are present in the room – how many shapers?  Coordinators?  And so on.  Make a mental note, so that you can ask them about whether they recognise the traits for each role as they are discussed.  </a:t>
            </a:r>
          </a:p>
        </p:txBody>
      </p:sp>
      <p:sp>
        <p:nvSpPr>
          <p:cNvPr id="4" name="Slide Number Placeholder 3"/>
          <p:cNvSpPr>
            <a:spLocks noGrp="1"/>
          </p:cNvSpPr>
          <p:nvPr>
            <p:ph type="sldNum" sz="quarter" idx="10"/>
          </p:nvPr>
        </p:nvSpPr>
        <p:spPr/>
        <p:txBody>
          <a:bodyPr/>
          <a:lstStyle/>
          <a:p>
            <a:fld id="{535D0D52-B7B8-4C70-AE2E-EA49A1FAC794}" type="slidenum">
              <a:rPr lang="en-GB" smtClean="0"/>
              <a:t>6</a:t>
            </a:fld>
            <a:endParaRPr lang="en-GB"/>
          </a:p>
        </p:txBody>
      </p:sp>
    </p:spTree>
    <p:extLst>
      <p:ext uri="{BB962C8B-B14F-4D97-AF65-F5344CB8AC3E}">
        <p14:creationId xmlns:p14="http://schemas.microsoft.com/office/powerpoint/2010/main" val="11144705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is a Coordinator?   Draw out examples of how they behave in work or in groups – can they see this in themselves?  Is there a down-side to this preferred role?  Discuss with the whole group.  Pull out the learning…..these are summarised </a:t>
            </a:r>
            <a:r>
              <a:rPr lang="en-GB" dirty="0" err="1"/>
              <a:t>ina</a:t>
            </a:r>
            <a:r>
              <a:rPr lang="en-GB" dirty="0"/>
              <a:t> later slide.</a:t>
            </a:r>
          </a:p>
          <a:p>
            <a:r>
              <a:rPr lang="en-GB" b="1" dirty="0"/>
              <a:t>Now, go through each role and take the same approach.</a:t>
            </a:r>
          </a:p>
        </p:txBody>
      </p:sp>
      <p:sp>
        <p:nvSpPr>
          <p:cNvPr id="4" name="Slide Number Placeholder 3"/>
          <p:cNvSpPr>
            <a:spLocks noGrp="1"/>
          </p:cNvSpPr>
          <p:nvPr>
            <p:ph type="sldNum" sz="quarter" idx="10"/>
          </p:nvPr>
        </p:nvSpPr>
        <p:spPr/>
        <p:txBody>
          <a:bodyPr/>
          <a:lstStyle/>
          <a:p>
            <a:fld id="{535D0D52-B7B8-4C70-AE2E-EA49A1FAC794}" type="slidenum">
              <a:rPr lang="en-GB" smtClean="0"/>
              <a:t>9</a:t>
            </a:fld>
            <a:endParaRPr lang="en-GB"/>
          </a:p>
        </p:txBody>
      </p:sp>
    </p:spTree>
    <p:extLst>
      <p:ext uri="{BB962C8B-B14F-4D97-AF65-F5344CB8AC3E}">
        <p14:creationId xmlns:p14="http://schemas.microsoft.com/office/powerpoint/2010/main" val="36204261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discussion to find out what students think about these issues.  Reward and recognition are often thought of in purely monetary terms, but the majority of times, this need not be the case!  It can be a timely ‘Well done!’, or a quiet word of thanks for a job completed on time and to a good standard.  It can be bringing in a cake or some home-cooked food to celebrate an individual or team success.  I can be informal, or formal….through the performance review system, for example.  It can be the opportunity to take on more complex or important work, as the result of continuous solid effort and positive attitudes and behaviours.  Bring in all sorts of methods and mechanisms, but keep ‘money’ as something that goes with job role – it gets you through the door but it seldom motivates consistently.  Job </a:t>
            </a:r>
            <a:r>
              <a:rPr lang="en-GB" dirty="0" err="1"/>
              <a:t>satidsfaction</a:t>
            </a:r>
            <a:r>
              <a:rPr lang="en-GB" dirty="0"/>
              <a:t>, self-fulfilment, the opportunity to learn, a feeling of ‘worth’ and value….none of these need involve monetary bribes.  In fact, if they do, they would be unsustainable!  A pay rise only works once, but recognition – specific and meaningful, and in a timely manner – can sustain performance.  Discuss this with the group – what are there opinions?  Ask for experiences.  </a:t>
            </a:r>
            <a:r>
              <a:rPr lang="en-GB" b="1" i="1" dirty="0"/>
              <a:t>Why do people pack in well paid jobs to do something less well paid?  </a:t>
            </a:r>
            <a:r>
              <a:rPr lang="en-GB" dirty="0"/>
              <a:t>Draw out the learning points.  What is the role of leadership in creating the right, motivating environment?</a:t>
            </a:r>
          </a:p>
        </p:txBody>
      </p:sp>
      <p:sp>
        <p:nvSpPr>
          <p:cNvPr id="4" name="Slide Number Placeholder 3"/>
          <p:cNvSpPr>
            <a:spLocks noGrp="1"/>
          </p:cNvSpPr>
          <p:nvPr>
            <p:ph type="sldNum" sz="quarter" idx="10"/>
          </p:nvPr>
        </p:nvSpPr>
        <p:spPr/>
        <p:txBody>
          <a:bodyPr/>
          <a:lstStyle/>
          <a:p>
            <a:fld id="{535D0D52-B7B8-4C70-AE2E-EA49A1FAC794}" type="slidenum">
              <a:rPr lang="en-GB" smtClean="0"/>
              <a:t>21</a:t>
            </a:fld>
            <a:endParaRPr lang="en-GB"/>
          </a:p>
        </p:txBody>
      </p:sp>
    </p:spTree>
    <p:extLst>
      <p:ext uri="{BB962C8B-B14F-4D97-AF65-F5344CB8AC3E}">
        <p14:creationId xmlns:p14="http://schemas.microsoft.com/office/powerpoint/2010/main" val="691607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08/10/2018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06310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08/10/2018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747833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646211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388801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08/10/2018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096420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524656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08/10/2018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70783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970106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072793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436242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82973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smtClean="0"/>
              <a:t>Click to edit Master title style</a:t>
            </a:r>
            <a:endParaRPr lang="en-US" dirty="0"/>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smtClean="0"/>
              <a:t>Edit Master text styles</a:t>
            </a:r>
          </a:p>
          <a:p>
            <a:pPr lvl="1"/>
            <a:r>
              <a:rPr lang="en-US" smtClean="0"/>
              <a:t>Second level</a:t>
            </a:r>
          </a:p>
          <a:p>
            <a:pPr lvl="2"/>
            <a:r>
              <a:rPr lang="en-US" smtClean="0"/>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smtClean="0"/>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2444365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Index slide</a:t>
            </a:r>
          </a:p>
        </p:txBody>
      </p:sp>
      <p:grpSp>
        <p:nvGrpSpPr>
          <p:cNvPr id="5" name="Groep 56" hidden="1"/>
          <p:cNvGrpSpPr>
            <a:grpSpLocks/>
          </p:cNvGrpSpPr>
          <p:nvPr/>
        </p:nvGrpSpPr>
        <p:grpSpPr bwMode="auto">
          <a:xfrm>
            <a:off x="9369425" y="106363"/>
            <a:ext cx="2979738" cy="5918200"/>
            <a:chOff x="9234062" y="-92622"/>
            <a:chExt cx="2979308" cy="5917970"/>
          </a:xfrm>
        </p:grpSpPr>
        <p:sp>
          <p:nvSpPr>
            <p:cNvPr id="6" name="Tekstvak 33"/>
            <p:cNvSpPr txBox="1">
              <a:spLocks noChangeArrowheads="1"/>
            </p:cNvSpPr>
            <p:nvPr/>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smtClean="0"/>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smtClean="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049609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08/10/2018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510974654"/>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cipd.co.uk/podcasts/building-best-team"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hyperlink" Target="https://www.belbin.com/resources/video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lnSpcReduction="10000"/>
          </a:bodyPr>
          <a:lstStyle/>
          <a:p>
            <a:r>
              <a:rPr lang="en-GB" b="1" dirty="0"/>
              <a:t>Effective Team Working and Communication</a:t>
            </a:r>
            <a:br>
              <a:rPr lang="en-GB" b="1" dirty="0"/>
            </a:br>
            <a:r>
              <a:rPr lang="en-GB" sz="1600" b="1" dirty="0" smtClean="0">
                <a:solidFill>
                  <a:srgbClr val="FF0000"/>
                </a:solidFill>
              </a:rPr>
              <a:t>Week 3</a:t>
            </a:r>
            <a:r>
              <a:rPr lang="en-GB" altLang="en-US" dirty="0"/>
              <a:t/>
            </a:r>
            <a:br>
              <a:rPr lang="en-GB" altLang="en-US" dirty="0"/>
            </a:br>
            <a:endParaRPr lang="en-GB" dirty="0"/>
          </a:p>
          <a:p>
            <a:endParaRPr lang="en-GB" dirty="0"/>
          </a:p>
        </p:txBody>
      </p:sp>
    </p:spTree>
    <p:extLst>
      <p:ext uri="{BB962C8B-B14F-4D97-AF65-F5344CB8AC3E}">
        <p14:creationId xmlns:p14="http://schemas.microsoft.com/office/powerpoint/2010/main" val="157404057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a:xfrm>
            <a:off x="457200" y="1988840"/>
            <a:ext cx="8229600" cy="3917032"/>
          </a:xfrm>
        </p:spPr>
        <p:txBody>
          <a:bodyPr>
            <a:normAutofit/>
          </a:bodyPr>
          <a:lstStyle/>
          <a:p>
            <a:pPr>
              <a:defRPr/>
            </a:pPr>
            <a:r>
              <a:rPr lang="en-GB" altLang="en-US" b="1" dirty="0" smtClean="0">
                <a:latin typeface="Arial" panose="020B0604020202020204" pitchFamily="34" charset="0"/>
                <a:cs typeface="Arial" panose="020B0604020202020204" pitchFamily="34" charset="0"/>
              </a:rPr>
              <a:t>Podcast on ‘Building the Best Team’</a:t>
            </a:r>
          </a:p>
          <a:p>
            <a:pPr>
              <a:defRPr/>
            </a:pPr>
            <a:r>
              <a:rPr lang="en-GB" altLang="en-US" b="1" dirty="0" smtClean="0">
                <a:latin typeface="Arial" panose="020B0604020202020204" pitchFamily="34" charset="0"/>
                <a:cs typeface="Arial" panose="020B0604020202020204" pitchFamily="34" charset="0"/>
              </a:rPr>
              <a:t>Belbin’s </a:t>
            </a:r>
            <a:r>
              <a:rPr lang="en-GB" altLang="en-US" b="1" dirty="0">
                <a:latin typeface="Arial" panose="020B0604020202020204" pitchFamily="34" charset="0"/>
                <a:cs typeface="Arial" panose="020B0604020202020204" pitchFamily="34" charset="0"/>
              </a:rPr>
              <a:t>Team </a:t>
            </a:r>
            <a:r>
              <a:rPr lang="en-GB" altLang="en-US" b="1" dirty="0" smtClean="0">
                <a:latin typeface="Arial" panose="020B0604020202020204" pitchFamily="34" charset="0"/>
                <a:cs typeface="Arial" panose="020B0604020202020204" pitchFamily="34" charset="0"/>
              </a:rPr>
              <a:t>Roles</a:t>
            </a:r>
          </a:p>
          <a:p>
            <a:pPr>
              <a:defRPr/>
            </a:pPr>
            <a:r>
              <a:rPr lang="en-GB" altLang="en-US" b="1" dirty="0" smtClean="0">
                <a:latin typeface="Arial" panose="020B0604020202020204" pitchFamily="34" charset="0"/>
                <a:cs typeface="Arial" panose="020B0604020202020204" pitchFamily="34" charset="0"/>
              </a:rPr>
              <a:t>Reward </a:t>
            </a:r>
            <a:r>
              <a:rPr lang="en-GB" altLang="en-US" b="1" dirty="0">
                <a:latin typeface="Arial" panose="020B0604020202020204" pitchFamily="34" charset="0"/>
                <a:cs typeface="Arial" panose="020B0604020202020204" pitchFamily="34" charset="0"/>
              </a:rPr>
              <a:t>&amp; Recognition</a:t>
            </a:r>
          </a:p>
          <a:p>
            <a:pPr marL="0" indent="0">
              <a:buNone/>
              <a:defRPr/>
            </a:pPr>
            <a:endParaRPr lang="en-GB" altLang="en-US" sz="1400" b="1" dirty="0">
              <a:latin typeface="Arial" panose="020B0604020202020204" pitchFamily="34" charset="0"/>
              <a:cs typeface="Arial" panose="020B0604020202020204" pitchFamily="34" charset="0"/>
            </a:endParaRPr>
          </a:p>
          <a:p>
            <a:endParaRPr lang="en-GB" b="1" dirty="0"/>
          </a:p>
        </p:txBody>
      </p:sp>
    </p:spTree>
    <p:extLst>
      <p:ext uri="{BB962C8B-B14F-4D97-AF65-F5344CB8AC3E}">
        <p14:creationId xmlns:p14="http://schemas.microsoft.com/office/powerpoint/2010/main" val="194746328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92088"/>
          </a:xfrm>
        </p:spPr>
        <p:txBody>
          <a:bodyPr/>
          <a:lstStyle/>
          <a:p>
            <a:r>
              <a:rPr lang="en-GB" dirty="0" smtClean="0"/>
              <a:t>Podcast (CIPD, 2014)</a:t>
            </a:r>
            <a:endParaRPr lang="en-GB" dirty="0"/>
          </a:p>
        </p:txBody>
      </p:sp>
      <p:sp>
        <p:nvSpPr>
          <p:cNvPr id="3" name="Content Placeholder 2"/>
          <p:cNvSpPr>
            <a:spLocks noGrp="1"/>
          </p:cNvSpPr>
          <p:nvPr>
            <p:ph idx="1"/>
          </p:nvPr>
        </p:nvSpPr>
        <p:spPr>
          <a:xfrm>
            <a:off x="457200" y="1052736"/>
            <a:ext cx="8229600" cy="4464497"/>
          </a:xfrm>
        </p:spPr>
        <p:txBody>
          <a:bodyPr>
            <a:noAutofit/>
          </a:bodyPr>
          <a:lstStyle/>
          <a:p>
            <a:pPr marL="0" indent="0">
              <a:buNone/>
            </a:pPr>
            <a:r>
              <a:rPr lang="en-GB" sz="2000" dirty="0"/>
              <a:t>This podcast explores the tricky business of team creation and discusses the role of evolving technology, the importance of communication patterns and shared values, and how all of these aspects contribute to building the best team. </a:t>
            </a:r>
            <a:endParaRPr lang="en-GB" sz="2000" dirty="0" smtClean="0"/>
          </a:p>
          <a:p>
            <a:pPr marL="0" indent="0">
              <a:buNone/>
            </a:pPr>
            <a:endParaRPr lang="en-GB" sz="2000" dirty="0" smtClean="0"/>
          </a:p>
          <a:p>
            <a:pPr marL="0" indent="0">
              <a:buNone/>
            </a:pPr>
            <a:r>
              <a:rPr lang="en-GB" sz="2000" dirty="0" smtClean="0"/>
              <a:t>During the podcast, make notes in order to answer the following questions:</a:t>
            </a:r>
          </a:p>
          <a:p>
            <a:pPr marL="0" indent="0">
              <a:buNone/>
            </a:pPr>
            <a:r>
              <a:rPr lang="en-GB" sz="2000" dirty="0" smtClean="0"/>
              <a:t>1. Why wouldn’t the owner of MyBuilder.com always take on a highly skilled person for a job?</a:t>
            </a:r>
          </a:p>
          <a:p>
            <a:pPr marL="0" indent="0">
              <a:buNone/>
            </a:pPr>
            <a:r>
              <a:rPr lang="en-GB" sz="2000" dirty="0" smtClean="0"/>
              <a:t>2. What is the vital factor when it comes to high team productivity?</a:t>
            </a:r>
          </a:p>
          <a:p>
            <a:pPr marL="0" indent="0">
              <a:buNone/>
            </a:pPr>
            <a:r>
              <a:rPr lang="en-GB" sz="2000" dirty="0" smtClean="0"/>
              <a:t>3. Successful teams rest on a trinity of which three things?</a:t>
            </a:r>
          </a:p>
          <a:p>
            <a:pPr marL="0" indent="0">
              <a:buNone/>
            </a:pPr>
            <a:endParaRPr lang="en-GB" sz="2000" dirty="0"/>
          </a:p>
          <a:p>
            <a:pPr marL="0" indent="0">
              <a:buNone/>
            </a:pPr>
            <a:r>
              <a:rPr lang="en-GB" sz="2000" dirty="0">
                <a:hlinkClick r:id="rId3"/>
              </a:rPr>
              <a:t>https://</a:t>
            </a:r>
            <a:r>
              <a:rPr lang="en-GB" sz="2000" dirty="0" smtClean="0">
                <a:hlinkClick r:id="rId3"/>
              </a:rPr>
              <a:t>www.cipd.co.uk/podcasts/building-best-team</a:t>
            </a:r>
            <a:endParaRPr lang="en-GB" sz="2000" dirty="0" smtClean="0"/>
          </a:p>
          <a:p>
            <a:pPr marL="0" indent="0">
              <a:buNone/>
            </a:pPr>
            <a:endParaRPr lang="en-GB" sz="2000" dirty="0"/>
          </a:p>
          <a:p>
            <a:pPr marL="0" indent="0">
              <a:buNone/>
            </a:pPr>
            <a:endParaRPr lang="en-GB" sz="2400" b="1" dirty="0" smtClean="0"/>
          </a:p>
        </p:txBody>
      </p:sp>
    </p:spTree>
    <p:extLst>
      <p:ext uri="{BB962C8B-B14F-4D97-AF65-F5344CB8AC3E}">
        <p14:creationId xmlns:p14="http://schemas.microsoft.com/office/powerpoint/2010/main" val="199591574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99C92-2E84-46FA-A7EB-97FE5988D143}"/>
              </a:ext>
            </a:extLst>
          </p:cNvPr>
          <p:cNvSpPr>
            <a:spLocks noGrp="1"/>
          </p:cNvSpPr>
          <p:nvPr>
            <p:ph type="title"/>
          </p:nvPr>
        </p:nvSpPr>
        <p:spPr>
          <a:xfrm>
            <a:off x="1187624" y="417927"/>
            <a:ext cx="7429499" cy="1478570"/>
          </a:xfrm>
        </p:spPr>
        <p:txBody>
          <a:bodyPr/>
          <a:lstStyle/>
          <a:p>
            <a:pPr algn="ctr"/>
            <a:r>
              <a:rPr lang="en-GB" dirty="0">
                <a:solidFill>
                  <a:srgbClr val="7030A0"/>
                </a:solidFill>
              </a:rPr>
              <a:t>Group/Team Development</a:t>
            </a:r>
          </a:p>
        </p:txBody>
      </p:sp>
      <p:sp>
        <p:nvSpPr>
          <p:cNvPr id="4" name="Rectangle 3">
            <a:extLst>
              <a:ext uri="{FF2B5EF4-FFF2-40B4-BE49-F238E27FC236}">
                <a16:creationId xmlns:a16="http://schemas.microsoft.com/office/drawing/2014/main" id="{B7C59DDA-337C-4167-93F8-737B048E45AF}"/>
              </a:ext>
            </a:extLst>
          </p:cNvPr>
          <p:cNvSpPr/>
          <p:nvPr/>
        </p:nvSpPr>
        <p:spPr>
          <a:xfrm>
            <a:off x="1259632" y="1700808"/>
            <a:ext cx="4248472" cy="3570208"/>
          </a:xfrm>
          <a:prstGeom prst="rect">
            <a:avLst/>
          </a:prstGeom>
        </p:spPr>
        <p:txBody>
          <a:bodyPr wrap="square">
            <a:spAutoFit/>
          </a:bodyPr>
          <a:lstStyle/>
          <a:p>
            <a:pPr algn="ctr"/>
            <a:r>
              <a:rPr lang="en-GB" altLang="en-US" sz="3200" b="1" dirty="0">
                <a:solidFill>
                  <a:srgbClr val="0070C0"/>
                </a:solidFill>
                <a:cs typeface="Times New Roman" pitchFamily="18" charset="0"/>
              </a:rPr>
              <a:t>R. Meredith Belbin</a:t>
            </a:r>
          </a:p>
          <a:p>
            <a:endParaRPr lang="en-GB" altLang="en-US" b="1" dirty="0">
              <a:cs typeface="Times New Roman" pitchFamily="18" charset="0"/>
            </a:endParaRPr>
          </a:p>
          <a:p>
            <a:pPr algn="ctr"/>
            <a:r>
              <a:rPr lang="en-GB" altLang="en-US" sz="3200" dirty="0" smtClean="0">
                <a:cs typeface="Times New Roman" pitchFamily="18" charset="0"/>
              </a:rPr>
              <a:t>Team </a:t>
            </a:r>
            <a:r>
              <a:rPr lang="en-GB" altLang="en-US" sz="3200" dirty="0">
                <a:cs typeface="Times New Roman" pitchFamily="18" charset="0"/>
              </a:rPr>
              <a:t>Role Theory</a:t>
            </a:r>
          </a:p>
          <a:p>
            <a:endParaRPr lang="en-GB" altLang="en-US" sz="3200" dirty="0">
              <a:cs typeface="Times New Roman" pitchFamily="18" charset="0"/>
            </a:endParaRPr>
          </a:p>
          <a:p>
            <a:r>
              <a:rPr lang="en-GB" altLang="en-US" sz="1600" i="1" dirty="0">
                <a:cs typeface="Times New Roman" pitchFamily="18" charset="0"/>
              </a:rPr>
              <a:t>Management Teams: Why They Succeed or Fail</a:t>
            </a:r>
            <a:r>
              <a:rPr lang="en-GB" altLang="en-US" sz="1600" dirty="0">
                <a:cs typeface="Times New Roman" pitchFamily="18" charset="0"/>
              </a:rPr>
              <a:t> (</a:t>
            </a:r>
            <a:r>
              <a:rPr lang="en-GB" altLang="en-US" sz="1600" dirty="0">
                <a:cs typeface="Courier New" pitchFamily="49" charset="0"/>
              </a:rPr>
              <a:t>1981), </a:t>
            </a:r>
            <a:r>
              <a:rPr lang="en-GB" altLang="en-US" sz="1600" i="1" dirty="0">
                <a:cs typeface="Times New Roman" pitchFamily="18" charset="0"/>
              </a:rPr>
              <a:t>The Job Promoters: A Journey to a New Profession</a:t>
            </a:r>
            <a:r>
              <a:rPr lang="en-GB" altLang="en-US" sz="1600" dirty="0">
                <a:cs typeface="Times New Roman" pitchFamily="18" charset="0"/>
              </a:rPr>
              <a:t> (</a:t>
            </a:r>
            <a:r>
              <a:rPr lang="en-GB" altLang="en-US" sz="1600" dirty="0">
                <a:cs typeface="Courier New" pitchFamily="49" charset="0"/>
              </a:rPr>
              <a:t>1990</a:t>
            </a:r>
            <a:r>
              <a:rPr lang="en-GB" altLang="en-US" sz="1600" dirty="0">
                <a:cs typeface="Times New Roman" pitchFamily="18" charset="0"/>
              </a:rPr>
              <a:t>), </a:t>
            </a:r>
            <a:r>
              <a:rPr lang="en-GB" altLang="en-US" sz="1600" i="1" dirty="0">
                <a:cs typeface="Times New Roman" pitchFamily="18" charset="0"/>
              </a:rPr>
              <a:t>Team Roles at Work</a:t>
            </a:r>
            <a:r>
              <a:rPr lang="en-GB" altLang="en-US" sz="1600" dirty="0">
                <a:cs typeface="Times New Roman" pitchFamily="18" charset="0"/>
              </a:rPr>
              <a:t> (</a:t>
            </a:r>
            <a:r>
              <a:rPr lang="en-GB" altLang="en-US" sz="1600" dirty="0">
                <a:cs typeface="Courier New" pitchFamily="49" charset="0"/>
              </a:rPr>
              <a:t>1993</a:t>
            </a:r>
            <a:r>
              <a:rPr lang="en-GB" altLang="en-US" sz="1600" dirty="0">
                <a:cs typeface="Times New Roman" pitchFamily="18" charset="0"/>
              </a:rPr>
              <a:t>),  </a:t>
            </a:r>
            <a:r>
              <a:rPr lang="en-GB" altLang="en-US" sz="1600" i="1" dirty="0">
                <a:cs typeface="Times New Roman" pitchFamily="18" charset="0"/>
              </a:rPr>
              <a:t>The Coming Shape of Organization</a:t>
            </a:r>
            <a:r>
              <a:rPr lang="en-GB" altLang="en-US" sz="1600" dirty="0">
                <a:cs typeface="Times New Roman" pitchFamily="18" charset="0"/>
              </a:rPr>
              <a:t> (</a:t>
            </a:r>
            <a:r>
              <a:rPr lang="en-GB" altLang="en-US" sz="1600" dirty="0">
                <a:cs typeface="Courier New" pitchFamily="49" charset="0"/>
              </a:rPr>
              <a:t>1996</a:t>
            </a:r>
            <a:r>
              <a:rPr lang="en-GB" altLang="en-US" sz="1600" dirty="0">
                <a:cs typeface="Times New Roman" pitchFamily="18" charset="0"/>
              </a:rPr>
              <a:t>), </a:t>
            </a:r>
            <a:r>
              <a:rPr lang="en-GB" altLang="en-US" sz="1600" i="1" dirty="0">
                <a:cs typeface="Times New Roman" pitchFamily="18" charset="0"/>
              </a:rPr>
              <a:t>Changing the Way We Work</a:t>
            </a:r>
            <a:r>
              <a:rPr lang="en-GB" altLang="en-US" sz="1600" dirty="0">
                <a:cs typeface="Times New Roman" pitchFamily="18" charset="0"/>
              </a:rPr>
              <a:t> (</a:t>
            </a:r>
            <a:r>
              <a:rPr lang="en-GB" altLang="en-US" sz="1600" dirty="0">
                <a:cs typeface="Courier New" pitchFamily="49" charset="0"/>
              </a:rPr>
              <a:t>1997</a:t>
            </a:r>
            <a:r>
              <a:rPr lang="en-GB" altLang="en-US" sz="1600" dirty="0">
                <a:cs typeface="Times New Roman" pitchFamily="18" charset="0"/>
              </a:rPr>
              <a:t>), </a:t>
            </a:r>
            <a:r>
              <a:rPr lang="en-GB" altLang="en-US" sz="1600" i="1" dirty="0">
                <a:cs typeface="Times New Roman" pitchFamily="18" charset="0"/>
              </a:rPr>
              <a:t>Beyond the Team</a:t>
            </a:r>
            <a:r>
              <a:rPr lang="en-GB" altLang="en-US" sz="1600" dirty="0">
                <a:cs typeface="Times New Roman" pitchFamily="18" charset="0"/>
              </a:rPr>
              <a:t> (</a:t>
            </a:r>
            <a:r>
              <a:rPr lang="en-GB" altLang="en-US" sz="1600" dirty="0">
                <a:cs typeface="Courier New" pitchFamily="49" charset="0"/>
              </a:rPr>
              <a:t>2000</a:t>
            </a:r>
            <a:r>
              <a:rPr lang="en-GB" altLang="en-US" sz="1600" dirty="0">
                <a:cs typeface="Times New Roman" pitchFamily="18" charset="0"/>
              </a:rPr>
              <a:t>), </a:t>
            </a:r>
            <a:r>
              <a:rPr lang="en-GB" altLang="en-US" sz="1600" i="1" dirty="0">
                <a:cs typeface="Times New Roman" pitchFamily="18" charset="0"/>
              </a:rPr>
              <a:t>Managing without Power</a:t>
            </a:r>
            <a:r>
              <a:rPr lang="en-GB" altLang="en-US" sz="1600" dirty="0">
                <a:cs typeface="Times New Roman" pitchFamily="18" charset="0"/>
              </a:rPr>
              <a:t> (</a:t>
            </a:r>
            <a:r>
              <a:rPr lang="en-GB" altLang="en-US" sz="1600" dirty="0">
                <a:cs typeface="Courier New" pitchFamily="49" charset="0"/>
              </a:rPr>
              <a:t>2002</a:t>
            </a:r>
            <a:r>
              <a:rPr lang="en-GB" altLang="en-US" sz="1600" dirty="0">
                <a:cs typeface="Times New Roman" pitchFamily="18" charset="0"/>
              </a:rPr>
              <a:t>)</a:t>
            </a:r>
          </a:p>
        </p:txBody>
      </p:sp>
      <p:pic>
        <p:nvPicPr>
          <p:cNvPr id="5" name="Picture 4" descr="R. Meredith Belbin">
            <a:extLst>
              <a:ext uri="{FF2B5EF4-FFF2-40B4-BE49-F238E27FC236}">
                <a16:creationId xmlns:a16="http://schemas.microsoft.com/office/drawing/2014/main" id="{7C017AA6-9FED-40DB-B89B-0B44AFD93A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6176" y="1916832"/>
            <a:ext cx="1965920" cy="2679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8706382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92C5A-DC42-4E43-A78A-BF8046208D6E}"/>
              </a:ext>
            </a:extLst>
          </p:cNvPr>
          <p:cNvSpPr>
            <a:spLocks noGrp="1"/>
          </p:cNvSpPr>
          <p:nvPr>
            <p:ph type="title"/>
          </p:nvPr>
        </p:nvSpPr>
        <p:spPr/>
        <p:txBody>
          <a:bodyPr/>
          <a:lstStyle/>
          <a:p>
            <a:r>
              <a:rPr lang="en-US" altLang="en-US" dirty="0">
                <a:cs typeface="Arial" pitchFamily="34" charset="0"/>
              </a:rPr>
              <a:t>Belbin’s Team Roles</a:t>
            </a:r>
            <a:endParaRPr lang="en-GB" dirty="0"/>
          </a:p>
        </p:txBody>
      </p:sp>
      <p:sp>
        <p:nvSpPr>
          <p:cNvPr id="3" name="Content Placeholder 2">
            <a:extLst>
              <a:ext uri="{FF2B5EF4-FFF2-40B4-BE49-F238E27FC236}">
                <a16:creationId xmlns:a16="http://schemas.microsoft.com/office/drawing/2014/main" id="{088A23BE-BF4B-41BD-A944-2DBCFF304D1E}"/>
              </a:ext>
            </a:extLst>
          </p:cNvPr>
          <p:cNvSpPr>
            <a:spLocks noGrp="1"/>
          </p:cNvSpPr>
          <p:nvPr>
            <p:ph idx="1"/>
          </p:nvPr>
        </p:nvSpPr>
        <p:spPr/>
        <p:txBody>
          <a:bodyPr>
            <a:normAutofit fontScale="85000" lnSpcReduction="20000"/>
          </a:bodyPr>
          <a:lstStyle/>
          <a:p>
            <a:pPr marL="0">
              <a:buFont typeface="Arial" charset="0"/>
              <a:buNone/>
              <a:defRPr/>
            </a:pPr>
            <a:r>
              <a:rPr lang="en-GB" dirty="0">
                <a:cs typeface="Arial" pitchFamily="34" charset="0"/>
              </a:rPr>
              <a:t>Belbin considered that any individual’s potential contribution to a team could be assessed according to the following traits:</a:t>
            </a:r>
          </a:p>
          <a:p>
            <a:pPr>
              <a:buFont typeface="Arial" charset="0"/>
              <a:buNone/>
              <a:defRPr/>
            </a:pPr>
            <a:endParaRPr lang="en-GB" sz="1400" dirty="0">
              <a:cs typeface="Arial" pitchFamily="34" charset="0"/>
            </a:endParaRPr>
          </a:p>
          <a:p>
            <a:pPr>
              <a:defRPr/>
            </a:pPr>
            <a:r>
              <a:rPr lang="en-GB" dirty="0">
                <a:cs typeface="Arial" pitchFamily="34" charset="0"/>
              </a:rPr>
              <a:t>Intelligence</a:t>
            </a:r>
          </a:p>
          <a:p>
            <a:pPr>
              <a:defRPr/>
            </a:pPr>
            <a:r>
              <a:rPr lang="en-GB" dirty="0">
                <a:cs typeface="Arial" pitchFamily="34" charset="0"/>
              </a:rPr>
              <a:t>Dominance</a:t>
            </a:r>
          </a:p>
          <a:p>
            <a:pPr>
              <a:defRPr/>
            </a:pPr>
            <a:r>
              <a:rPr lang="en-GB" dirty="0">
                <a:cs typeface="Arial" pitchFamily="34" charset="0"/>
              </a:rPr>
              <a:t>Extroversion / Introversion</a:t>
            </a:r>
          </a:p>
          <a:p>
            <a:pPr>
              <a:defRPr/>
            </a:pPr>
            <a:r>
              <a:rPr lang="en-GB" dirty="0">
                <a:cs typeface="Arial" pitchFamily="34" charset="0"/>
              </a:rPr>
              <a:t>Stability / Anxiety</a:t>
            </a:r>
          </a:p>
          <a:p>
            <a:pPr>
              <a:buFont typeface="Arial" charset="0"/>
              <a:buNone/>
              <a:defRPr/>
            </a:pPr>
            <a:endParaRPr lang="en-GB" sz="1400" dirty="0">
              <a:cs typeface="Arial" pitchFamily="34" charset="0"/>
            </a:endParaRPr>
          </a:p>
          <a:p>
            <a:pPr marL="0">
              <a:buFont typeface="Arial" charset="0"/>
              <a:buNone/>
              <a:defRPr/>
            </a:pPr>
            <a:r>
              <a:rPr lang="en-GB" dirty="0">
                <a:cs typeface="Arial" pitchFamily="34" charset="0"/>
              </a:rPr>
              <a:t>Based on these traits he identified </a:t>
            </a:r>
            <a:r>
              <a:rPr lang="en-GB" dirty="0">
                <a:solidFill>
                  <a:srgbClr val="FF0000"/>
                </a:solidFill>
                <a:cs typeface="Arial" pitchFamily="34" charset="0"/>
              </a:rPr>
              <a:t>8 </a:t>
            </a:r>
            <a:r>
              <a:rPr lang="en-GB" dirty="0" smtClean="0">
                <a:solidFill>
                  <a:srgbClr val="FF0000"/>
                </a:solidFill>
                <a:cs typeface="Arial" pitchFamily="34" charset="0"/>
              </a:rPr>
              <a:t>– which later became 9 distinct </a:t>
            </a:r>
            <a:r>
              <a:rPr lang="en-GB" dirty="0">
                <a:solidFill>
                  <a:srgbClr val="FF0000"/>
                </a:solidFill>
                <a:cs typeface="Arial" pitchFamily="34" charset="0"/>
              </a:rPr>
              <a:t>team </a:t>
            </a:r>
            <a:r>
              <a:rPr lang="en-GB" dirty="0" smtClean="0">
                <a:solidFill>
                  <a:srgbClr val="FF0000"/>
                </a:solidFill>
                <a:cs typeface="Arial" pitchFamily="34" charset="0"/>
              </a:rPr>
              <a:t>roles</a:t>
            </a:r>
            <a:r>
              <a:rPr lang="en-GB" dirty="0">
                <a:cs typeface="Arial" pitchFamily="34" charset="0"/>
              </a:rPr>
              <a:t>.</a:t>
            </a:r>
            <a:endParaRPr lang="en-US" dirty="0">
              <a:cs typeface="Arial" pitchFamily="34" charset="0"/>
            </a:endParaRPr>
          </a:p>
          <a:p>
            <a:endParaRPr lang="en-GB" dirty="0"/>
          </a:p>
        </p:txBody>
      </p:sp>
    </p:spTree>
    <p:extLst>
      <p:ext uri="{BB962C8B-B14F-4D97-AF65-F5344CB8AC3E}">
        <p14:creationId xmlns:p14="http://schemas.microsoft.com/office/powerpoint/2010/main" val="198896351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9A2BD-4958-4AEB-BEF4-8AB6C3DFA10A}"/>
              </a:ext>
            </a:extLst>
          </p:cNvPr>
          <p:cNvSpPr>
            <a:spLocks noGrp="1"/>
          </p:cNvSpPr>
          <p:nvPr>
            <p:ph type="title"/>
          </p:nvPr>
        </p:nvSpPr>
        <p:spPr>
          <a:xfrm>
            <a:off x="586805" y="121836"/>
            <a:ext cx="7429499" cy="1496132"/>
          </a:xfrm>
        </p:spPr>
        <p:txBody>
          <a:bodyPr/>
          <a:lstStyle/>
          <a:p>
            <a:pPr algn="ctr"/>
            <a:r>
              <a:rPr lang="en-US" altLang="en-US" dirty="0">
                <a:cs typeface="Arial" pitchFamily="34" charset="0"/>
              </a:rPr>
              <a:t>Belbin’s </a:t>
            </a:r>
            <a:r>
              <a:rPr lang="en-US" altLang="en-US" dirty="0" smtClean="0">
                <a:solidFill>
                  <a:srgbClr val="0070C0"/>
                </a:solidFill>
                <a:cs typeface="Arial" pitchFamily="34" charset="0"/>
              </a:rPr>
              <a:t>9</a:t>
            </a:r>
            <a:r>
              <a:rPr lang="en-US" altLang="en-US" dirty="0" smtClean="0">
                <a:cs typeface="Arial" pitchFamily="34" charset="0"/>
              </a:rPr>
              <a:t> </a:t>
            </a:r>
            <a:r>
              <a:rPr lang="en-US" altLang="en-US" dirty="0">
                <a:cs typeface="Arial" pitchFamily="34" charset="0"/>
              </a:rPr>
              <a:t>Team Roles</a:t>
            </a:r>
            <a:endParaRPr lang="en-GB" dirty="0"/>
          </a:p>
        </p:txBody>
      </p:sp>
      <p:sp>
        <p:nvSpPr>
          <p:cNvPr id="4" name="Rectangle 3">
            <a:extLst>
              <a:ext uri="{FF2B5EF4-FFF2-40B4-BE49-F238E27FC236}">
                <a16:creationId xmlns:a16="http://schemas.microsoft.com/office/drawing/2014/main" id="{4CB0E1AF-51FC-48A3-8E07-9369120EE475}"/>
              </a:ext>
            </a:extLst>
          </p:cNvPr>
          <p:cNvSpPr/>
          <p:nvPr/>
        </p:nvSpPr>
        <p:spPr>
          <a:xfrm>
            <a:off x="4860032" y="2420888"/>
            <a:ext cx="4092376" cy="3046988"/>
          </a:xfrm>
          <a:prstGeom prst="rect">
            <a:avLst/>
          </a:prstGeom>
        </p:spPr>
        <p:txBody>
          <a:bodyPr wrap="square">
            <a:spAutoFit/>
          </a:bodyPr>
          <a:lstStyle/>
          <a:p>
            <a:pPr>
              <a:defRPr/>
            </a:pPr>
            <a:r>
              <a:rPr lang="en-GB" altLang="en-US" sz="3200" dirty="0">
                <a:cs typeface="Arial" pitchFamily="34" charset="0"/>
              </a:rPr>
              <a:t>		</a:t>
            </a:r>
          </a:p>
          <a:p>
            <a:pPr>
              <a:defRPr/>
            </a:pPr>
            <a:r>
              <a:rPr lang="en-GB" altLang="en-US" sz="3200" dirty="0">
                <a:cs typeface="Arial" pitchFamily="34" charset="0"/>
              </a:rPr>
              <a:t>					</a:t>
            </a:r>
          </a:p>
          <a:p>
            <a:pPr>
              <a:defRPr/>
            </a:pPr>
            <a:endParaRPr lang="en-GB" altLang="en-US" sz="3200" dirty="0">
              <a:cs typeface="Arial" pitchFamily="34" charset="0"/>
            </a:endParaRPr>
          </a:p>
          <a:p>
            <a:pPr>
              <a:defRPr/>
            </a:pPr>
            <a:r>
              <a:rPr lang="en-GB" altLang="en-US" sz="3200" dirty="0">
                <a:cs typeface="Arial" pitchFamily="34" charset="0"/>
              </a:rPr>
              <a:t>	</a:t>
            </a:r>
          </a:p>
          <a:p>
            <a:pPr>
              <a:defRPr/>
            </a:pPr>
            <a:r>
              <a:rPr lang="en-GB" altLang="en-US" sz="3200" dirty="0">
                <a:cs typeface="Arial" pitchFamily="34" charset="0"/>
              </a:rPr>
              <a:t>				</a:t>
            </a:r>
            <a:endParaRPr lang="en-GB" altLang="en-US" sz="1600" b="1" dirty="0">
              <a:solidFill>
                <a:srgbClr val="FF0000"/>
              </a:solidFill>
              <a:effectLst>
                <a:outerShdw blurRad="38100" dist="38100" dir="2700000" algn="tl">
                  <a:srgbClr val="000000">
                    <a:alpha val="43137"/>
                  </a:srgbClr>
                </a:outerShdw>
              </a:effectLst>
              <a:cs typeface="Arial" pitchFamily="34" charset="0"/>
            </a:endParaRPr>
          </a:p>
          <a:p>
            <a:pPr algn="ctr">
              <a:defRPr/>
            </a:pPr>
            <a:r>
              <a:rPr lang="en-GB" altLang="en-US" sz="3200" b="1" dirty="0">
                <a:solidFill>
                  <a:srgbClr val="FF0000"/>
                </a:solidFill>
                <a:effectLst>
                  <a:outerShdw blurRad="38100" dist="38100" dir="2700000" algn="tl">
                    <a:srgbClr val="000000">
                      <a:alpha val="43137"/>
                    </a:srgbClr>
                  </a:outerShdw>
                </a:effectLst>
                <a:cs typeface="Arial" pitchFamily="34" charset="0"/>
              </a:rPr>
              <a:t>Which are you?</a:t>
            </a:r>
            <a:endParaRPr lang="en-GB" sz="3200" dirty="0"/>
          </a:p>
        </p:txBody>
      </p:sp>
      <p:graphicFrame>
        <p:nvGraphicFramePr>
          <p:cNvPr id="3" name="Diagram 2"/>
          <p:cNvGraphicFramePr/>
          <p:nvPr>
            <p:extLst>
              <p:ext uri="{D42A27DB-BD31-4B8C-83A1-F6EECF244321}">
                <p14:modId xmlns:p14="http://schemas.microsoft.com/office/powerpoint/2010/main" val="2470376894"/>
              </p:ext>
            </p:extLst>
          </p:nvPr>
        </p:nvGraphicFramePr>
        <p:xfrm>
          <a:off x="2267744" y="1340768"/>
          <a:ext cx="3672408" cy="39604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0798134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Videos - Belbin</a:t>
            </a:r>
            <a:endParaRPr lang="en-GB" dirty="0"/>
          </a:p>
        </p:txBody>
      </p:sp>
      <p:sp>
        <p:nvSpPr>
          <p:cNvPr id="3" name="Content Placeholder 2"/>
          <p:cNvSpPr>
            <a:spLocks noGrp="1"/>
          </p:cNvSpPr>
          <p:nvPr>
            <p:ph idx="1"/>
          </p:nvPr>
        </p:nvSpPr>
        <p:spPr/>
        <p:txBody>
          <a:bodyPr/>
          <a:lstStyle/>
          <a:p>
            <a:r>
              <a:rPr lang="en-GB" dirty="0">
                <a:hlinkClick r:id="rId2"/>
              </a:rPr>
              <a:t>https://www.belbin.com/resources/videos</a:t>
            </a:r>
            <a:r>
              <a:rPr lang="en-GB" dirty="0" smtClean="0">
                <a:hlinkClick r:id="rId2"/>
              </a:rPr>
              <a:t>/</a:t>
            </a:r>
            <a:endParaRPr lang="en-GB" dirty="0" smtClean="0"/>
          </a:p>
          <a:p>
            <a:endParaRPr lang="en-GB" dirty="0"/>
          </a:p>
          <a:p>
            <a:r>
              <a:rPr lang="en-GB" dirty="0" smtClean="0"/>
              <a:t>What is Belbin?</a:t>
            </a:r>
          </a:p>
          <a:p>
            <a:r>
              <a:rPr lang="en-GB" dirty="0" smtClean="0"/>
              <a:t>Why teams matter. </a:t>
            </a:r>
          </a:p>
          <a:p>
            <a:r>
              <a:rPr lang="en-GB" dirty="0" smtClean="0"/>
              <a:t>Fire, toast and teamwork</a:t>
            </a:r>
            <a:endParaRPr lang="en-GB" dirty="0"/>
          </a:p>
        </p:txBody>
      </p:sp>
    </p:spTree>
    <p:extLst>
      <p:ext uri="{BB962C8B-B14F-4D97-AF65-F5344CB8AC3E}">
        <p14:creationId xmlns:p14="http://schemas.microsoft.com/office/powerpoint/2010/main" val="242378445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7250" y="19093"/>
            <a:ext cx="7429499" cy="830499"/>
          </a:xfrm>
        </p:spPr>
        <p:txBody>
          <a:bodyPr/>
          <a:lstStyle/>
          <a:p>
            <a:pPr algn="ctr"/>
            <a:r>
              <a:rPr lang="en-GB" dirty="0" smtClean="0"/>
              <a:t>Belbin team role circle</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7277447"/>
              </p:ext>
            </p:extLst>
          </p:nvPr>
        </p:nvGraphicFramePr>
        <p:xfrm>
          <a:off x="611560" y="908720"/>
          <a:ext cx="7920880" cy="47525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rot="3093045">
            <a:off x="6851728" y="1847450"/>
            <a:ext cx="1656184" cy="369332"/>
          </a:xfrm>
          <a:prstGeom prst="rect">
            <a:avLst/>
          </a:prstGeom>
          <a:solidFill>
            <a:schemeClr val="accent2">
              <a:lumMod val="60000"/>
              <a:lumOff val="40000"/>
            </a:schemeClr>
          </a:solidFill>
        </p:spPr>
        <p:txBody>
          <a:bodyPr wrap="square" rtlCol="0">
            <a:spAutoFit/>
          </a:bodyPr>
          <a:lstStyle/>
          <a:p>
            <a:pPr algn="ctr"/>
            <a:r>
              <a:rPr lang="en-GB" dirty="0" smtClean="0"/>
              <a:t>THINKING</a:t>
            </a:r>
            <a:endParaRPr lang="en-GB" dirty="0"/>
          </a:p>
        </p:txBody>
      </p:sp>
      <p:sp>
        <p:nvSpPr>
          <p:cNvPr id="6" name="TextBox 5"/>
          <p:cNvSpPr txBox="1"/>
          <p:nvPr/>
        </p:nvSpPr>
        <p:spPr>
          <a:xfrm>
            <a:off x="6444209" y="5085184"/>
            <a:ext cx="1512168" cy="369332"/>
          </a:xfrm>
          <a:prstGeom prst="rect">
            <a:avLst/>
          </a:prstGeom>
          <a:solidFill>
            <a:srgbClr val="92D050"/>
          </a:solidFill>
        </p:spPr>
        <p:txBody>
          <a:bodyPr wrap="square" rtlCol="0">
            <a:spAutoFit/>
          </a:bodyPr>
          <a:lstStyle/>
          <a:p>
            <a:pPr algn="ctr"/>
            <a:r>
              <a:rPr lang="en-GB" dirty="0" smtClean="0"/>
              <a:t>ACTION</a:t>
            </a:r>
            <a:endParaRPr lang="en-GB" dirty="0"/>
          </a:p>
        </p:txBody>
      </p:sp>
      <p:sp>
        <p:nvSpPr>
          <p:cNvPr id="7" name="TextBox 6"/>
          <p:cNvSpPr txBox="1"/>
          <p:nvPr/>
        </p:nvSpPr>
        <p:spPr>
          <a:xfrm rot="18622378">
            <a:off x="604576" y="1906598"/>
            <a:ext cx="1656184" cy="369332"/>
          </a:xfrm>
          <a:prstGeom prst="rect">
            <a:avLst/>
          </a:prstGeom>
          <a:solidFill>
            <a:schemeClr val="accent6">
              <a:lumMod val="60000"/>
              <a:lumOff val="40000"/>
            </a:schemeClr>
          </a:solidFill>
        </p:spPr>
        <p:txBody>
          <a:bodyPr wrap="square" rtlCol="0">
            <a:spAutoFit/>
          </a:bodyPr>
          <a:lstStyle/>
          <a:p>
            <a:pPr algn="ctr"/>
            <a:r>
              <a:rPr lang="en-GB" dirty="0" smtClean="0"/>
              <a:t>SOCIAL</a:t>
            </a:r>
            <a:endParaRPr lang="en-GB" dirty="0"/>
          </a:p>
        </p:txBody>
      </p:sp>
    </p:spTree>
    <p:extLst>
      <p:ext uri="{BB962C8B-B14F-4D97-AF65-F5344CB8AC3E}">
        <p14:creationId xmlns:p14="http://schemas.microsoft.com/office/powerpoint/2010/main" val="93790094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FE05C-56BD-4A3E-A790-044DF2D7C9AD}"/>
              </a:ext>
            </a:extLst>
          </p:cNvPr>
          <p:cNvSpPr>
            <a:spLocks noGrp="1"/>
          </p:cNvSpPr>
          <p:nvPr>
            <p:ph type="title"/>
          </p:nvPr>
        </p:nvSpPr>
        <p:spPr/>
        <p:txBody>
          <a:bodyPr/>
          <a:lstStyle/>
          <a:p>
            <a:r>
              <a:rPr lang="en-US" altLang="en-US" dirty="0">
                <a:cs typeface="Arial" pitchFamily="34" charset="0"/>
              </a:rPr>
              <a:t>Coordinator (CO)</a:t>
            </a:r>
            <a:endParaRPr lang="en-GB" dirty="0"/>
          </a:p>
        </p:txBody>
      </p:sp>
      <p:sp>
        <p:nvSpPr>
          <p:cNvPr id="3" name="Content Placeholder 2">
            <a:extLst>
              <a:ext uri="{FF2B5EF4-FFF2-40B4-BE49-F238E27FC236}">
                <a16:creationId xmlns:a16="http://schemas.microsoft.com/office/drawing/2014/main" id="{88E32E1F-791F-45D6-A73F-8BEE7FBFBB21}"/>
              </a:ext>
            </a:extLst>
          </p:cNvPr>
          <p:cNvSpPr>
            <a:spLocks noGrp="1"/>
          </p:cNvSpPr>
          <p:nvPr>
            <p:ph idx="1"/>
          </p:nvPr>
        </p:nvSpPr>
        <p:spPr>
          <a:xfrm>
            <a:off x="856060" y="1946101"/>
            <a:ext cx="7604372" cy="3917032"/>
          </a:xfrm>
        </p:spPr>
        <p:txBody>
          <a:bodyPr>
            <a:normAutofit fontScale="77500" lnSpcReduction="20000"/>
          </a:bodyPr>
          <a:lstStyle/>
          <a:p>
            <a:r>
              <a:rPr lang="en-GB" altLang="en-US" b="1" dirty="0">
                <a:cs typeface="Arial" charset="0"/>
              </a:rPr>
              <a:t>Presides over the team and </a:t>
            </a:r>
            <a:r>
              <a:rPr lang="en-GB" altLang="en-US" b="1" dirty="0">
                <a:solidFill>
                  <a:srgbClr val="0070C0"/>
                </a:solidFill>
                <a:cs typeface="Arial" charset="0"/>
              </a:rPr>
              <a:t>coordinates efforts </a:t>
            </a:r>
            <a:r>
              <a:rPr lang="en-GB" altLang="en-US" b="1" dirty="0">
                <a:cs typeface="Arial" charset="0"/>
              </a:rPr>
              <a:t>to meet targets.</a:t>
            </a:r>
          </a:p>
          <a:p>
            <a:r>
              <a:rPr lang="en-GB" altLang="en-US" b="1" dirty="0">
                <a:cs typeface="Arial" charset="0"/>
              </a:rPr>
              <a:t>Intelligent rather than brilliant; not really an ‘ideas’ person. </a:t>
            </a:r>
          </a:p>
          <a:p>
            <a:r>
              <a:rPr lang="en-GB" altLang="en-US" b="1" dirty="0">
                <a:solidFill>
                  <a:srgbClr val="0070C0"/>
                </a:solidFill>
                <a:cs typeface="Arial" charset="0"/>
              </a:rPr>
              <a:t>Establishes roles/work </a:t>
            </a:r>
            <a:r>
              <a:rPr lang="en-GB" altLang="en-US" b="1" dirty="0">
                <a:cs typeface="Arial" charset="0"/>
              </a:rPr>
              <a:t>boundaries according to individual abilities and focuses people on what they do best. </a:t>
            </a:r>
          </a:p>
          <a:p>
            <a:r>
              <a:rPr lang="en-GB" altLang="en-US" b="1" dirty="0">
                <a:cs typeface="Arial" charset="0"/>
              </a:rPr>
              <a:t>A good </a:t>
            </a:r>
            <a:r>
              <a:rPr lang="en-GB" altLang="en-US" b="1" dirty="0">
                <a:solidFill>
                  <a:srgbClr val="0070C0"/>
                </a:solidFill>
                <a:cs typeface="Arial" charset="0"/>
              </a:rPr>
              <a:t>two-way communicator </a:t>
            </a:r>
            <a:r>
              <a:rPr lang="en-GB" altLang="en-US" b="1" dirty="0">
                <a:cs typeface="Arial" charset="0"/>
              </a:rPr>
              <a:t>and self-disciplined in approach. </a:t>
            </a:r>
          </a:p>
          <a:p>
            <a:pPr marL="0" indent="0" algn="ctr">
              <a:buNone/>
            </a:pPr>
            <a:r>
              <a:rPr lang="en-GB" altLang="en-US" b="1" i="1" dirty="0">
                <a:solidFill>
                  <a:schemeClr val="tx2"/>
                </a:solidFill>
                <a:cs typeface="Arial" charset="0"/>
              </a:rPr>
              <a:t>If a decision is necessary, it is taken firmly after everyone has had a say.</a:t>
            </a:r>
          </a:p>
          <a:p>
            <a:endParaRPr lang="en-GB" b="1" dirty="0"/>
          </a:p>
        </p:txBody>
      </p:sp>
      <p:pic>
        <p:nvPicPr>
          <p:cNvPr id="4" name="Picture 6" descr="Belbin Character - Coordinator">
            <a:extLst>
              <a:ext uri="{FF2B5EF4-FFF2-40B4-BE49-F238E27FC236}">
                <a16:creationId xmlns:a16="http://schemas.microsoft.com/office/drawing/2014/main" id="{98FC0A2E-D986-4F19-AA92-C51FD18405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24328" y="426979"/>
            <a:ext cx="1080120" cy="990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7906014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09D27-E21F-406E-8A46-20E400EC6FE1}"/>
              </a:ext>
            </a:extLst>
          </p:cNvPr>
          <p:cNvSpPr>
            <a:spLocks noGrp="1"/>
          </p:cNvSpPr>
          <p:nvPr>
            <p:ph type="title"/>
          </p:nvPr>
        </p:nvSpPr>
        <p:spPr/>
        <p:txBody>
          <a:bodyPr/>
          <a:lstStyle/>
          <a:p>
            <a:r>
              <a:rPr lang="en-GB" altLang="en-US" dirty="0">
                <a:latin typeface="+mn-lt"/>
                <a:cs typeface="Arial" pitchFamily="34" charset="0"/>
              </a:rPr>
              <a:t>Implementer (IMP)</a:t>
            </a:r>
            <a:endParaRPr lang="en-GB" dirty="0">
              <a:latin typeface="+mn-lt"/>
            </a:endParaRPr>
          </a:p>
        </p:txBody>
      </p:sp>
      <p:sp>
        <p:nvSpPr>
          <p:cNvPr id="3" name="Content Placeholder 2">
            <a:extLst>
              <a:ext uri="{FF2B5EF4-FFF2-40B4-BE49-F238E27FC236}">
                <a16:creationId xmlns:a16="http://schemas.microsoft.com/office/drawing/2014/main" id="{852C9E3B-F88E-412D-BE3A-D34344D88BA3}"/>
              </a:ext>
            </a:extLst>
          </p:cNvPr>
          <p:cNvSpPr>
            <a:spLocks noGrp="1"/>
          </p:cNvSpPr>
          <p:nvPr>
            <p:ph idx="1"/>
          </p:nvPr>
        </p:nvSpPr>
        <p:spPr/>
        <p:txBody>
          <a:bodyPr>
            <a:normAutofit fontScale="70000" lnSpcReduction="20000"/>
          </a:bodyPr>
          <a:lstStyle/>
          <a:p>
            <a:pPr>
              <a:defRPr/>
            </a:pPr>
            <a:r>
              <a:rPr lang="en-GB" b="1" dirty="0">
                <a:cs typeface="Arial" pitchFamily="34" charset="0"/>
              </a:rPr>
              <a:t>The practical organiser, concerned with what is feasible. </a:t>
            </a:r>
          </a:p>
          <a:p>
            <a:pPr>
              <a:defRPr/>
            </a:pPr>
            <a:endParaRPr lang="en-GB" sz="1000" b="1" dirty="0">
              <a:cs typeface="Arial" pitchFamily="34" charset="0"/>
            </a:endParaRPr>
          </a:p>
          <a:p>
            <a:pPr>
              <a:defRPr/>
            </a:pPr>
            <a:r>
              <a:rPr lang="en-GB" b="1" dirty="0">
                <a:cs typeface="Arial" pitchFamily="34" charset="0"/>
              </a:rPr>
              <a:t>Turns decisions into defined and manageable tasks that people can actually get on with. </a:t>
            </a:r>
          </a:p>
          <a:p>
            <a:pPr>
              <a:defRPr/>
            </a:pPr>
            <a:endParaRPr lang="en-GB" sz="1000" b="1" dirty="0">
              <a:cs typeface="Arial" pitchFamily="34" charset="0"/>
            </a:endParaRPr>
          </a:p>
          <a:p>
            <a:pPr>
              <a:defRPr/>
            </a:pPr>
            <a:r>
              <a:rPr lang="en-GB" b="1" dirty="0">
                <a:cs typeface="Arial" pitchFamily="34" charset="0"/>
              </a:rPr>
              <a:t>Not easily discouraged, though will not do so well in unstable, quickly changing situations. </a:t>
            </a:r>
          </a:p>
          <a:p>
            <a:pPr>
              <a:defRPr/>
            </a:pPr>
            <a:endParaRPr lang="en-GB" sz="1050" b="1" dirty="0">
              <a:cs typeface="Arial" pitchFamily="34" charset="0"/>
            </a:endParaRPr>
          </a:p>
          <a:p>
            <a:pPr>
              <a:defRPr/>
            </a:pPr>
            <a:r>
              <a:rPr lang="en-GB" b="1" dirty="0">
                <a:cs typeface="Arial" pitchFamily="34" charset="0"/>
              </a:rPr>
              <a:t>Efficient, systematic, methodical, but can be inflexible. </a:t>
            </a:r>
          </a:p>
          <a:p>
            <a:pPr>
              <a:defRPr/>
            </a:pPr>
            <a:endParaRPr lang="en-GB" sz="1000" b="1" dirty="0">
              <a:cs typeface="Arial" pitchFamily="34" charset="0"/>
            </a:endParaRPr>
          </a:p>
          <a:p>
            <a:pPr marL="0" indent="0" algn="ctr">
              <a:buNone/>
              <a:defRPr/>
            </a:pPr>
            <a:r>
              <a:rPr lang="en-GB" b="1" i="1" dirty="0">
                <a:cs typeface="Arial" pitchFamily="34" charset="0"/>
              </a:rPr>
              <a:t>If you need to know what was decided, or what needs to be done, the implementer is the one to see.</a:t>
            </a:r>
          </a:p>
          <a:p>
            <a:endParaRPr lang="en-GB" b="1" dirty="0"/>
          </a:p>
        </p:txBody>
      </p:sp>
      <p:pic>
        <p:nvPicPr>
          <p:cNvPr id="4" name="Picture 6" descr="Belbin Character - Implementer">
            <a:extLst>
              <a:ext uri="{FF2B5EF4-FFF2-40B4-BE49-F238E27FC236}">
                <a16:creationId xmlns:a16="http://schemas.microsoft.com/office/drawing/2014/main" id="{2BCB4851-E978-4439-B222-DDEA95EC91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43800" y="274638"/>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7246451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AFC10-4FD8-4EF0-8A99-62DF4FA80F0C}"/>
              </a:ext>
            </a:extLst>
          </p:cNvPr>
          <p:cNvSpPr>
            <a:spLocks noGrp="1"/>
          </p:cNvSpPr>
          <p:nvPr>
            <p:ph type="title"/>
          </p:nvPr>
        </p:nvSpPr>
        <p:spPr/>
        <p:txBody>
          <a:bodyPr/>
          <a:lstStyle/>
          <a:p>
            <a:r>
              <a:rPr lang="en-GB" altLang="en-US" dirty="0">
                <a:latin typeface="Arial" pitchFamily="34" charset="0"/>
                <a:cs typeface="Arial" pitchFamily="34" charset="0"/>
              </a:rPr>
              <a:t>Plant (PL)</a:t>
            </a:r>
            <a:endParaRPr lang="en-GB" dirty="0"/>
          </a:p>
        </p:txBody>
      </p:sp>
      <p:sp>
        <p:nvSpPr>
          <p:cNvPr id="3" name="Content Placeholder 2">
            <a:extLst>
              <a:ext uri="{FF2B5EF4-FFF2-40B4-BE49-F238E27FC236}">
                <a16:creationId xmlns:a16="http://schemas.microsoft.com/office/drawing/2014/main" id="{24C71B37-A86D-4A77-A7D3-E7796E9939EB}"/>
              </a:ext>
            </a:extLst>
          </p:cNvPr>
          <p:cNvSpPr>
            <a:spLocks noGrp="1"/>
          </p:cNvSpPr>
          <p:nvPr>
            <p:ph idx="1"/>
          </p:nvPr>
        </p:nvSpPr>
        <p:spPr/>
        <p:txBody>
          <a:bodyPr>
            <a:normAutofit fontScale="77500" lnSpcReduction="20000"/>
          </a:bodyPr>
          <a:lstStyle/>
          <a:p>
            <a:r>
              <a:rPr lang="en-GB" altLang="en-US" b="1" dirty="0">
                <a:cs typeface="Arial" charset="0"/>
              </a:rPr>
              <a:t>The ‘</a:t>
            </a:r>
            <a:r>
              <a:rPr lang="en-GB" altLang="en-US" b="1" dirty="0">
                <a:solidFill>
                  <a:srgbClr val="FF0000"/>
                </a:solidFill>
                <a:cs typeface="Arial" charset="0"/>
              </a:rPr>
              <a:t>ideas</a:t>
            </a:r>
            <a:r>
              <a:rPr lang="en-GB" altLang="en-US" b="1" dirty="0">
                <a:cs typeface="Arial" charset="0"/>
              </a:rPr>
              <a:t>’ person. </a:t>
            </a:r>
          </a:p>
          <a:p>
            <a:r>
              <a:rPr lang="en-GB" altLang="en-US" b="1" dirty="0">
                <a:cs typeface="Arial" charset="0"/>
              </a:rPr>
              <a:t>Most </a:t>
            </a:r>
            <a:r>
              <a:rPr lang="en-GB" altLang="en-US" b="1" dirty="0">
                <a:solidFill>
                  <a:srgbClr val="FF0000"/>
                </a:solidFill>
                <a:cs typeface="Arial" charset="0"/>
              </a:rPr>
              <a:t>imaginative</a:t>
            </a:r>
            <a:r>
              <a:rPr lang="en-GB" altLang="en-US" b="1" dirty="0">
                <a:cs typeface="Arial" charset="0"/>
              </a:rPr>
              <a:t> and intelligent member of the team and the one most likely to look for a </a:t>
            </a:r>
            <a:r>
              <a:rPr lang="en-GB" altLang="en-US" b="1" dirty="0">
                <a:solidFill>
                  <a:srgbClr val="FF0000"/>
                </a:solidFill>
                <a:cs typeface="Arial" charset="0"/>
              </a:rPr>
              <a:t>new approach </a:t>
            </a:r>
            <a:r>
              <a:rPr lang="en-GB" altLang="en-US" b="1" dirty="0">
                <a:cs typeface="Arial" charset="0"/>
              </a:rPr>
              <a:t>to a problem if the team gets bogged down. </a:t>
            </a:r>
          </a:p>
          <a:p>
            <a:r>
              <a:rPr lang="en-GB" altLang="en-US" b="1" dirty="0">
                <a:cs typeface="Arial" charset="0"/>
              </a:rPr>
              <a:t>Can cause offence when criticising other people’s ideas, usually counter-proposing own ideas. </a:t>
            </a:r>
          </a:p>
          <a:p>
            <a:r>
              <a:rPr lang="en-GB" altLang="en-US" b="1" dirty="0">
                <a:cs typeface="Arial" charset="0"/>
              </a:rPr>
              <a:t>Can sulk if own ideas are dissected or rejected. </a:t>
            </a:r>
          </a:p>
          <a:p>
            <a:pPr marL="0" indent="0">
              <a:buNone/>
            </a:pPr>
            <a:endParaRPr lang="en-GB" altLang="en-US" b="1" i="1" dirty="0">
              <a:cs typeface="Arial" charset="0"/>
            </a:endParaRPr>
          </a:p>
          <a:p>
            <a:pPr marL="0" indent="0" algn="ctr">
              <a:buNone/>
            </a:pPr>
            <a:r>
              <a:rPr lang="en-GB" altLang="en-US" b="1" i="1" dirty="0">
                <a:cs typeface="Arial" charset="0"/>
              </a:rPr>
              <a:t>Needs careful handling by the coordinator to ensure that vital spark is provided.</a:t>
            </a:r>
          </a:p>
          <a:p>
            <a:endParaRPr lang="en-GB" b="1" dirty="0"/>
          </a:p>
        </p:txBody>
      </p:sp>
      <p:pic>
        <p:nvPicPr>
          <p:cNvPr id="4" name="Picture 6" descr="Belbin Character - Plant">
            <a:extLst>
              <a:ext uri="{FF2B5EF4-FFF2-40B4-BE49-F238E27FC236}">
                <a16:creationId xmlns:a16="http://schemas.microsoft.com/office/drawing/2014/main" id="{06B73E1D-F915-4937-97DA-D74150F037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00192" y="618518"/>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304112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D3F3A-FC6B-49FC-B264-5204333665A7}"/>
              </a:ext>
            </a:extLst>
          </p:cNvPr>
          <p:cNvSpPr>
            <a:spLocks noGrp="1"/>
          </p:cNvSpPr>
          <p:nvPr>
            <p:ph type="title"/>
          </p:nvPr>
        </p:nvSpPr>
        <p:spPr/>
        <p:txBody>
          <a:bodyPr>
            <a:normAutofit/>
          </a:bodyPr>
          <a:lstStyle/>
          <a:p>
            <a:r>
              <a:rPr lang="en-GB" altLang="en-US" dirty="0">
                <a:cs typeface="Arial" pitchFamily="34" charset="0"/>
              </a:rPr>
              <a:t>Monitor/Evaluator (ME)</a:t>
            </a:r>
            <a:endParaRPr lang="en-GB" dirty="0"/>
          </a:p>
        </p:txBody>
      </p:sp>
      <p:sp>
        <p:nvSpPr>
          <p:cNvPr id="3" name="Content Placeholder 2">
            <a:extLst>
              <a:ext uri="{FF2B5EF4-FFF2-40B4-BE49-F238E27FC236}">
                <a16:creationId xmlns:a16="http://schemas.microsoft.com/office/drawing/2014/main" id="{56B08E3B-155A-41D0-B32F-16ACEE8EE447}"/>
              </a:ext>
            </a:extLst>
          </p:cNvPr>
          <p:cNvSpPr>
            <a:spLocks noGrp="1"/>
          </p:cNvSpPr>
          <p:nvPr>
            <p:ph idx="1"/>
          </p:nvPr>
        </p:nvSpPr>
        <p:spPr>
          <a:xfrm>
            <a:off x="831796" y="1983411"/>
            <a:ext cx="7429499" cy="3541714"/>
          </a:xfrm>
        </p:spPr>
        <p:txBody>
          <a:bodyPr>
            <a:normAutofit fontScale="70000" lnSpcReduction="20000"/>
          </a:bodyPr>
          <a:lstStyle/>
          <a:p>
            <a:pPr>
              <a:defRPr/>
            </a:pPr>
            <a:r>
              <a:rPr lang="en-GB" b="1" dirty="0">
                <a:cs typeface="Arial" pitchFamily="34" charset="0"/>
              </a:rPr>
              <a:t>Measured, dispassionate, analysis is his/her forte. </a:t>
            </a:r>
          </a:p>
          <a:p>
            <a:pPr>
              <a:defRPr/>
            </a:pPr>
            <a:r>
              <a:rPr lang="en-GB" b="1" dirty="0">
                <a:cs typeface="Arial" pitchFamily="34" charset="0"/>
              </a:rPr>
              <a:t>Critic rather than creator – but only if he/she can see a flaw in the argument. </a:t>
            </a:r>
          </a:p>
          <a:p>
            <a:pPr>
              <a:defRPr/>
            </a:pPr>
            <a:r>
              <a:rPr lang="en-GB" b="1" dirty="0">
                <a:cs typeface="Arial" pitchFamily="34" charset="0"/>
              </a:rPr>
              <a:t>The most objective mind in the team, likes time to mull things over. </a:t>
            </a:r>
          </a:p>
          <a:p>
            <a:pPr>
              <a:defRPr/>
            </a:pPr>
            <a:r>
              <a:rPr lang="en-GB" b="1" dirty="0">
                <a:cs typeface="Arial" pitchFamily="34" charset="0"/>
              </a:rPr>
              <a:t>Most likely to stop the team from committing itself to a misguided project. </a:t>
            </a:r>
          </a:p>
          <a:p>
            <a:pPr marL="0" indent="0">
              <a:buNone/>
              <a:defRPr/>
            </a:pPr>
            <a:endParaRPr lang="en-GB" b="1" i="1" dirty="0">
              <a:cs typeface="Arial" pitchFamily="34" charset="0"/>
            </a:endParaRPr>
          </a:p>
          <a:p>
            <a:pPr marL="0" indent="0">
              <a:buNone/>
              <a:defRPr/>
            </a:pPr>
            <a:r>
              <a:rPr lang="en-GB" b="1" i="1" dirty="0">
                <a:cs typeface="Arial" pitchFamily="34" charset="0"/>
              </a:rPr>
              <a:t>One quality makes him / her indispensable – judgement is hardly ever wrong.</a:t>
            </a:r>
          </a:p>
          <a:p>
            <a:endParaRPr lang="en-GB" b="1" dirty="0"/>
          </a:p>
        </p:txBody>
      </p:sp>
      <p:pic>
        <p:nvPicPr>
          <p:cNvPr id="4" name="Picture 7" descr="Belbin Character - Monitor Evaluator">
            <a:extLst>
              <a:ext uri="{FF2B5EF4-FFF2-40B4-BE49-F238E27FC236}">
                <a16:creationId xmlns:a16="http://schemas.microsoft.com/office/drawing/2014/main" id="{41341311-0BB6-45E4-BCE4-B2E40DFEEF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43800" y="274638"/>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9656770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99A97-8ABA-4638-94DF-E00119ADF731}"/>
              </a:ext>
            </a:extLst>
          </p:cNvPr>
          <p:cNvSpPr>
            <a:spLocks noGrp="1"/>
          </p:cNvSpPr>
          <p:nvPr>
            <p:ph type="title"/>
          </p:nvPr>
        </p:nvSpPr>
        <p:spPr/>
        <p:txBody>
          <a:bodyPr>
            <a:normAutofit fontScale="90000"/>
          </a:bodyPr>
          <a:lstStyle/>
          <a:p>
            <a:r>
              <a:rPr lang="en-GB" altLang="en-US" dirty="0">
                <a:cs typeface="Arial" pitchFamily="34" charset="0"/>
              </a:rPr>
              <a:t>Resource Investigator (RI)</a:t>
            </a:r>
            <a:br>
              <a:rPr lang="en-GB" altLang="en-US" dirty="0">
                <a:cs typeface="Arial" pitchFamily="34" charset="0"/>
              </a:rPr>
            </a:br>
            <a:endParaRPr lang="en-GB" dirty="0"/>
          </a:p>
        </p:txBody>
      </p:sp>
      <p:sp>
        <p:nvSpPr>
          <p:cNvPr id="3" name="Content Placeholder 2">
            <a:extLst>
              <a:ext uri="{FF2B5EF4-FFF2-40B4-BE49-F238E27FC236}">
                <a16:creationId xmlns:a16="http://schemas.microsoft.com/office/drawing/2014/main" id="{A316BEC7-8432-496C-B445-B205489FB39C}"/>
              </a:ext>
            </a:extLst>
          </p:cNvPr>
          <p:cNvSpPr>
            <a:spLocks noGrp="1"/>
          </p:cNvSpPr>
          <p:nvPr>
            <p:ph idx="1"/>
          </p:nvPr>
        </p:nvSpPr>
        <p:spPr>
          <a:xfrm>
            <a:off x="856060" y="1916832"/>
            <a:ext cx="7429499" cy="3541714"/>
          </a:xfrm>
        </p:spPr>
        <p:txBody>
          <a:bodyPr>
            <a:normAutofit fontScale="70000" lnSpcReduction="20000"/>
          </a:bodyPr>
          <a:lstStyle/>
          <a:p>
            <a:pPr>
              <a:defRPr/>
            </a:pPr>
            <a:r>
              <a:rPr lang="en-GB" b="1" dirty="0">
                <a:cs typeface="Arial" pitchFamily="34" charset="0"/>
              </a:rPr>
              <a:t>Sociable, gregarious, </a:t>
            </a:r>
            <a:r>
              <a:rPr lang="en-GB" b="1" dirty="0">
                <a:solidFill>
                  <a:srgbClr val="00B0F0"/>
                </a:solidFill>
                <a:cs typeface="Arial" pitchFamily="34" charset="0"/>
              </a:rPr>
              <a:t>positive</a:t>
            </a:r>
            <a:r>
              <a:rPr lang="en-GB" b="1" dirty="0">
                <a:cs typeface="Arial" pitchFamily="34" charset="0"/>
              </a:rPr>
              <a:t>, enthusiastic. </a:t>
            </a:r>
          </a:p>
          <a:p>
            <a:pPr>
              <a:defRPr/>
            </a:pPr>
            <a:r>
              <a:rPr lang="en-GB" b="1" dirty="0">
                <a:cs typeface="Arial" pitchFamily="34" charset="0"/>
              </a:rPr>
              <a:t>Goes </a:t>
            </a:r>
            <a:r>
              <a:rPr lang="en-GB" b="1" dirty="0">
                <a:solidFill>
                  <a:srgbClr val="00B0F0"/>
                </a:solidFill>
                <a:cs typeface="Arial" pitchFamily="34" charset="0"/>
              </a:rPr>
              <a:t>outside the group and brings back information</a:t>
            </a:r>
            <a:r>
              <a:rPr lang="en-GB" b="1" dirty="0">
                <a:cs typeface="Arial" pitchFamily="34" charset="0"/>
              </a:rPr>
              <a:t>, ideas etc. </a:t>
            </a:r>
          </a:p>
          <a:p>
            <a:pPr>
              <a:defRPr/>
            </a:pPr>
            <a:r>
              <a:rPr lang="en-GB" b="1" dirty="0">
                <a:cs typeface="Arial" pitchFamily="34" charset="0"/>
              </a:rPr>
              <a:t>The diplomat, </a:t>
            </a:r>
            <a:r>
              <a:rPr lang="en-GB" b="1" dirty="0">
                <a:solidFill>
                  <a:srgbClr val="00B0F0"/>
                </a:solidFill>
                <a:cs typeface="Arial" pitchFamily="34" charset="0"/>
              </a:rPr>
              <a:t>the liaison officer</a:t>
            </a:r>
            <a:r>
              <a:rPr lang="en-GB" b="1" dirty="0">
                <a:cs typeface="Arial" pitchFamily="34" charset="0"/>
              </a:rPr>
              <a:t>, always looking for new possibilities in the wider world outside. </a:t>
            </a:r>
          </a:p>
          <a:p>
            <a:pPr>
              <a:defRPr/>
            </a:pPr>
            <a:r>
              <a:rPr lang="en-GB" b="1" dirty="0">
                <a:cs typeface="Arial" pitchFamily="34" charset="0"/>
              </a:rPr>
              <a:t>Needs the stimulus of others, gets bored in solitary work. </a:t>
            </a:r>
          </a:p>
          <a:p>
            <a:pPr>
              <a:defRPr/>
            </a:pPr>
            <a:r>
              <a:rPr lang="en-GB" b="1" dirty="0">
                <a:cs typeface="Arial" pitchFamily="34" charset="0"/>
              </a:rPr>
              <a:t>Within the team, though, a good improviser, active under pressure. </a:t>
            </a:r>
          </a:p>
          <a:p>
            <a:pPr marL="0" indent="0">
              <a:buNone/>
              <a:defRPr/>
            </a:pPr>
            <a:endParaRPr lang="en-GB" b="1" dirty="0">
              <a:cs typeface="Arial" pitchFamily="34" charset="0"/>
            </a:endParaRPr>
          </a:p>
          <a:p>
            <a:pPr marL="0" indent="0">
              <a:buNone/>
              <a:defRPr/>
            </a:pPr>
            <a:r>
              <a:rPr lang="en-GB" b="1" i="1" dirty="0">
                <a:cs typeface="Arial" pitchFamily="34" charset="0"/>
              </a:rPr>
              <a:t>Prevents the team from losing touch with reality.</a:t>
            </a:r>
          </a:p>
          <a:p>
            <a:endParaRPr lang="en-GB" b="1" dirty="0"/>
          </a:p>
        </p:txBody>
      </p:sp>
      <p:pic>
        <p:nvPicPr>
          <p:cNvPr id="4" name="Picture 6" descr="Belbin Character - Resource Investigator">
            <a:extLst>
              <a:ext uri="{FF2B5EF4-FFF2-40B4-BE49-F238E27FC236}">
                <a16:creationId xmlns:a16="http://schemas.microsoft.com/office/drawing/2014/main" id="{397EEDC0-9001-47E0-93B8-9A14425CF2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14059" y="874591"/>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5420785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5E34F-7C3F-4AF3-87FF-9D13054D16DD}"/>
              </a:ext>
            </a:extLst>
          </p:cNvPr>
          <p:cNvSpPr>
            <a:spLocks noGrp="1"/>
          </p:cNvSpPr>
          <p:nvPr>
            <p:ph type="title"/>
          </p:nvPr>
        </p:nvSpPr>
        <p:spPr/>
        <p:txBody>
          <a:bodyPr>
            <a:normAutofit fontScale="90000"/>
          </a:bodyPr>
          <a:lstStyle/>
          <a:p>
            <a:r>
              <a:rPr lang="en-GB" dirty="0">
                <a:cs typeface="Arial" pitchFamily="34" charset="0"/>
              </a:rPr>
              <a:t>Team Worker (TW)</a:t>
            </a:r>
            <a:br>
              <a:rPr lang="en-GB" dirty="0">
                <a:cs typeface="Arial" pitchFamily="34" charset="0"/>
              </a:rPr>
            </a:br>
            <a:endParaRPr lang="en-GB" dirty="0"/>
          </a:p>
        </p:txBody>
      </p:sp>
      <p:sp>
        <p:nvSpPr>
          <p:cNvPr id="3" name="Content Placeholder 2">
            <a:extLst>
              <a:ext uri="{FF2B5EF4-FFF2-40B4-BE49-F238E27FC236}">
                <a16:creationId xmlns:a16="http://schemas.microsoft.com/office/drawing/2014/main" id="{E64C59AD-CA94-4B9C-AA44-41B0AB2E3FAC}"/>
              </a:ext>
            </a:extLst>
          </p:cNvPr>
          <p:cNvSpPr>
            <a:spLocks noGrp="1"/>
          </p:cNvSpPr>
          <p:nvPr>
            <p:ph idx="1"/>
          </p:nvPr>
        </p:nvSpPr>
        <p:spPr/>
        <p:txBody>
          <a:bodyPr>
            <a:normAutofit fontScale="77500" lnSpcReduction="20000"/>
          </a:bodyPr>
          <a:lstStyle/>
          <a:p>
            <a:r>
              <a:rPr lang="en-GB" altLang="en-US" b="1" dirty="0">
                <a:cs typeface="Arial" charset="0"/>
              </a:rPr>
              <a:t>Most aware of i</a:t>
            </a:r>
            <a:r>
              <a:rPr lang="en-GB" altLang="en-US" b="1" dirty="0">
                <a:solidFill>
                  <a:srgbClr val="00B050"/>
                </a:solidFill>
                <a:cs typeface="Arial" charset="0"/>
              </a:rPr>
              <a:t>ndividual needs and emotional undercurrents within the team.</a:t>
            </a:r>
            <a:r>
              <a:rPr lang="en-GB" altLang="en-US" b="1" dirty="0">
                <a:cs typeface="Arial" charset="0"/>
              </a:rPr>
              <a:t> Most active internal communicator. </a:t>
            </a:r>
          </a:p>
          <a:p>
            <a:r>
              <a:rPr lang="en-GB" altLang="en-US" b="1" dirty="0">
                <a:cs typeface="Arial" charset="0"/>
              </a:rPr>
              <a:t>Likeable, </a:t>
            </a:r>
            <a:r>
              <a:rPr lang="en-GB" altLang="en-US" b="1" dirty="0">
                <a:solidFill>
                  <a:srgbClr val="00B050"/>
                </a:solidFill>
                <a:cs typeface="Arial" charset="0"/>
              </a:rPr>
              <a:t>popular</a:t>
            </a:r>
            <a:r>
              <a:rPr lang="en-GB" altLang="en-US" b="1" dirty="0">
                <a:cs typeface="Arial" charset="0"/>
              </a:rPr>
              <a:t>, </a:t>
            </a:r>
            <a:r>
              <a:rPr lang="en-GB" altLang="en-US" b="1" dirty="0">
                <a:solidFill>
                  <a:srgbClr val="00B050"/>
                </a:solidFill>
                <a:cs typeface="Arial" charset="0"/>
              </a:rPr>
              <a:t>unassertive</a:t>
            </a:r>
            <a:r>
              <a:rPr lang="en-GB" altLang="en-US" b="1" dirty="0">
                <a:cs typeface="Arial" charset="0"/>
              </a:rPr>
              <a:t>: the cement of the team. </a:t>
            </a:r>
          </a:p>
          <a:p>
            <a:r>
              <a:rPr lang="en-GB" altLang="en-US" b="1" dirty="0">
                <a:solidFill>
                  <a:srgbClr val="00B050"/>
                </a:solidFill>
                <a:cs typeface="Arial" charset="0"/>
              </a:rPr>
              <a:t>Loyal</a:t>
            </a:r>
            <a:r>
              <a:rPr lang="en-GB" altLang="en-US" b="1" dirty="0">
                <a:cs typeface="Arial" charset="0"/>
              </a:rPr>
              <a:t> to the team unit, </a:t>
            </a:r>
            <a:r>
              <a:rPr lang="en-GB" altLang="en-US" b="1" dirty="0">
                <a:solidFill>
                  <a:srgbClr val="00B050"/>
                </a:solidFill>
                <a:cs typeface="Arial" charset="0"/>
              </a:rPr>
              <a:t>builds on ideas rather than demolishes </a:t>
            </a:r>
            <a:r>
              <a:rPr lang="en-GB" altLang="en-US" b="1" dirty="0">
                <a:cs typeface="Arial" charset="0"/>
              </a:rPr>
              <a:t>them. </a:t>
            </a:r>
            <a:r>
              <a:rPr lang="en-GB" altLang="en-US" b="1" dirty="0">
                <a:solidFill>
                  <a:srgbClr val="00B050"/>
                </a:solidFill>
                <a:cs typeface="Arial" charset="0"/>
              </a:rPr>
              <a:t>Dislikes confrontation</a:t>
            </a:r>
            <a:r>
              <a:rPr lang="en-GB" altLang="en-US" b="1" dirty="0">
                <a:cs typeface="Arial" charset="0"/>
              </a:rPr>
              <a:t>, avoids it, and helps cool it down in others. </a:t>
            </a:r>
          </a:p>
          <a:p>
            <a:pPr marL="0" indent="0">
              <a:buFont typeface="Arial" charset="0"/>
              <a:buNone/>
            </a:pPr>
            <a:endParaRPr lang="en-GB" altLang="en-US" b="1" i="1" dirty="0">
              <a:cs typeface="Arial" charset="0"/>
            </a:endParaRPr>
          </a:p>
          <a:p>
            <a:pPr marL="0" indent="0">
              <a:buFont typeface="Arial" charset="0"/>
              <a:buNone/>
            </a:pPr>
            <a:r>
              <a:rPr lang="en-GB" altLang="en-US" b="1" i="1" dirty="0">
                <a:cs typeface="Arial" charset="0"/>
              </a:rPr>
              <a:t>Exemplary team member, particularly in times of stress.</a:t>
            </a:r>
          </a:p>
          <a:p>
            <a:endParaRPr lang="en-GB" b="1" dirty="0"/>
          </a:p>
        </p:txBody>
      </p:sp>
      <p:pic>
        <p:nvPicPr>
          <p:cNvPr id="4" name="Picture 7" descr="Belbin Character - Teamworker">
            <a:extLst>
              <a:ext uri="{FF2B5EF4-FFF2-40B4-BE49-F238E27FC236}">
                <a16:creationId xmlns:a16="http://schemas.microsoft.com/office/drawing/2014/main" id="{1C446C59-8476-4752-90A9-5C5E7E562F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36466" y="274638"/>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9658558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BD482-E1D3-40B8-BEF2-A5293E52B3DB}"/>
              </a:ext>
            </a:extLst>
          </p:cNvPr>
          <p:cNvSpPr>
            <a:spLocks noGrp="1"/>
          </p:cNvSpPr>
          <p:nvPr>
            <p:ph type="title"/>
          </p:nvPr>
        </p:nvSpPr>
        <p:spPr/>
        <p:txBody>
          <a:bodyPr/>
          <a:lstStyle/>
          <a:p>
            <a:r>
              <a:rPr lang="en-GB" altLang="en-US" dirty="0">
                <a:cs typeface="Arial" pitchFamily="34" charset="0"/>
              </a:rPr>
              <a:t>Shaper (SH)</a:t>
            </a:r>
            <a:endParaRPr lang="en-GB" dirty="0"/>
          </a:p>
        </p:txBody>
      </p:sp>
      <p:sp>
        <p:nvSpPr>
          <p:cNvPr id="3" name="Content Placeholder 2">
            <a:extLst>
              <a:ext uri="{FF2B5EF4-FFF2-40B4-BE49-F238E27FC236}">
                <a16:creationId xmlns:a16="http://schemas.microsoft.com/office/drawing/2014/main" id="{AC90C38A-44B0-4F8D-BC49-736F13F02B87}"/>
              </a:ext>
            </a:extLst>
          </p:cNvPr>
          <p:cNvSpPr>
            <a:spLocks noGrp="1"/>
          </p:cNvSpPr>
          <p:nvPr>
            <p:ph idx="1"/>
          </p:nvPr>
        </p:nvSpPr>
        <p:spPr/>
        <p:txBody>
          <a:bodyPr>
            <a:normAutofit fontScale="77500" lnSpcReduction="20000"/>
          </a:bodyPr>
          <a:lstStyle/>
          <a:p>
            <a:pPr>
              <a:defRPr/>
            </a:pPr>
            <a:r>
              <a:rPr lang="en-GB" b="1" dirty="0">
                <a:latin typeface="Arial" pitchFamily="34" charset="0"/>
                <a:cs typeface="Arial" pitchFamily="34" charset="0"/>
              </a:rPr>
              <a:t>The task leader, </a:t>
            </a:r>
            <a:r>
              <a:rPr lang="en-GB" b="1" dirty="0">
                <a:cs typeface="Arial" pitchFamily="34" charset="0"/>
              </a:rPr>
              <a:t>where</a:t>
            </a:r>
            <a:r>
              <a:rPr lang="en-GB" b="1" dirty="0">
                <a:latin typeface="Arial" pitchFamily="34" charset="0"/>
                <a:cs typeface="Arial" pitchFamily="34" charset="0"/>
              </a:rPr>
              <a:t> the Coordinator is a sociable leader.</a:t>
            </a:r>
          </a:p>
          <a:p>
            <a:pPr>
              <a:defRPr/>
            </a:pPr>
            <a:r>
              <a:rPr lang="en-GB" b="1" dirty="0">
                <a:latin typeface="Arial" pitchFamily="34" charset="0"/>
                <a:cs typeface="Arial" pitchFamily="34" charset="0"/>
              </a:rPr>
              <a:t>If </a:t>
            </a:r>
            <a:r>
              <a:rPr lang="en-GB" b="1" dirty="0">
                <a:solidFill>
                  <a:srgbClr val="7030A0"/>
                </a:solidFill>
                <a:latin typeface="Arial" pitchFamily="34" charset="0"/>
                <a:cs typeface="Arial" pitchFamily="34" charset="0"/>
              </a:rPr>
              <a:t>no Coordinator is present, the Shaper will lead and give shape to the application </a:t>
            </a:r>
            <a:r>
              <a:rPr lang="en-GB" b="1" dirty="0">
                <a:latin typeface="Arial" pitchFamily="34" charset="0"/>
                <a:cs typeface="Arial" pitchFamily="34" charset="0"/>
              </a:rPr>
              <a:t>of the team’s efforts. </a:t>
            </a:r>
          </a:p>
          <a:p>
            <a:pPr>
              <a:defRPr/>
            </a:pPr>
            <a:r>
              <a:rPr lang="en-GB" b="1" dirty="0">
                <a:solidFill>
                  <a:srgbClr val="7030A0"/>
                </a:solidFill>
                <a:latin typeface="Arial" pitchFamily="34" charset="0"/>
                <a:cs typeface="Arial" pitchFamily="34" charset="0"/>
              </a:rPr>
              <a:t>Seeks to convert ideas into decisions and action</a:t>
            </a:r>
            <a:r>
              <a:rPr lang="en-GB" b="1" dirty="0">
                <a:latin typeface="Arial" pitchFamily="34" charset="0"/>
                <a:cs typeface="Arial" pitchFamily="34" charset="0"/>
              </a:rPr>
              <a:t>.</a:t>
            </a:r>
          </a:p>
          <a:p>
            <a:pPr>
              <a:defRPr/>
            </a:pPr>
            <a:r>
              <a:rPr lang="en-GB" b="1" dirty="0">
                <a:latin typeface="Arial" pitchFamily="34" charset="0"/>
                <a:cs typeface="Arial" pitchFamily="34" charset="0"/>
              </a:rPr>
              <a:t>Impulsive and impatient, people outside the team regard him/ her as arrogant.</a:t>
            </a:r>
          </a:p>
          <a:p>
            <a:pPr marL="0" indent="0">
              <a:buNone/>
              <a:defRPr/>
            </a:pPr>
            <a:endParaRPr lang="en-GB" b="1" i="1" dirty="0">
              <a:latin typeface="Arial" pitchFamily="34" charset="0"/>
              <a:cs typeface="Arial" pitchFamily="34" charset="0"/>
            </a:endParaRPr>
          </a:p>
          <a:p>
            <a:pPr marL="0" indent="0">
              <a:buNone/>
              <a:defRPr/>
            </a:pPr>
            <a:r>
              <a:rPr lang="en-GB" b="1" i="1" dirty="0">
                <a:latin typeface="Arial" pitchFamily="34" charset="0"/>
                <a:cs typeface="Arial" pitchFamily="34" charset="0"/>
              </a:rPr>
              <a:t>Can even make the team feel uncomfortable, but makes things happen. </a:t>
            </a:r>
          </a:p>
          <a:p>
            <a:endParaRPr lang="en-GB" b="1" dirty="0"/>
          </a:p>
        </p:txBody>
      </p:sp>
      <p:pic>
        <p:nvPicPr>
          <p:cNvPr id="4" name="Picture 6" descr="Belbin Character - Shaper">
            <a:extLst>
              <a:ext uri="{FF2B5EF4-FFF2-40B4-BE49-F238E27FC236}">
                <a16:creationId xmlns:a16="http://schemas.microsoft.com/office/drawing/2014/main" id="{74F618CB-6244-4838-AC1D-CB6D2CCA5F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80312" y="274638"/>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1709625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57F3B-77C2-4E9F-BE6B-16F0165E9C41}"/>
              </a:ext>
            </a:extLst>
          </p:cNvPr>
          <p:cNvSpPr>
            <a:spLocks noGrp="1"/>
          </p:cNvSpPr>
          <p:nvPr>
            <p:ph type="title"/>
          </p:nvPr>
        </p:nvSpPr>
        <p:spPr/>
        <p:txBody>
          <a:bodyPr>
            <a:normAutofit fontScale="90000"/>
          </a:bodyPr>
          <a:lstStyle/>
          <a:p>
            <a:r>
              <a:rPr lang="en-GB" dirty="0">
                <a:cs typeface="Arial" pitchFamily="34" charset="0"/>
              </a:rPr>
              <a:t>Completer/Finisher (CF)</a:t>
            </a:r>
            <a:br>
              <a:rPr lang="en-GB" dirty="0">
                <a:cs typeface="Arial" pitchFamily="34" charset="0"/>
              </a:rPr>
            </a:br>
            <a:endParaRPr lang="en-GB" dirty="0"/>
          </a:p>
        </p:txBody>
      </p:sp>
      <p:sp>
        <p:nvSpPr>
          <p:cNvPr id="3" name="Content Placeholder 2">
            <a:extLst>
              <a:ext uri="{FF2B5EF4-FFF2-40B4-BE49-F238E27FC236}">
                <a16:creationId xmlns:a16="http://schemas.microsoft.com/office/drawing/2014/main" id="{BF502CF7-641E-4143-93F7-B2A39BBEE3EE}"/>
              </a:ext>
            </a:extLst>
          </p:cNvPr>
          <p:cNvSpPr>
            <a:spLocks noGrp="1"/>
          </p:cNvSpPr>
          <p:nvPr>
            <p:ph idx="1"/>
          </p:nvPr>
        </p:nvSpPr>
        <p:spPr/>
        <p:txBody>
          <a:bodyPr>
            <a:normAutofit fontScale="85000" lnSpcReduction="10000"/>
          </a:bodyPr>
          <a:lstStyle/>
          <a:p>
            <a:r>
              <a:rPr lang="en-GB" altLang="en-US" b="1" dirty="0">
                <a:cs typeface="Arial" charset="0"/>
              </a:rPr>
              <a:t>Worries about what </a:t>
            </a:r>
            <a:r>
              <a:rPr lang="en-GB" altLang="en-US" b="1" dirty="0">
                <a:solidFill>
                  <a:srgbClr val="6699FF"/>
                </a:solidFill>
                <a:cs typeface="Arial" charset="0"/>
              </a:rPr>
              <a:t>might go wrong</a:t>
            </a:r>
            <a:r>
              <a:rPr lang="en-GB" altLang="en-US" b="1" dirty="0">
                <a:cs typeface="Arial" charset="0"/>
              </a:rPr>
              <a:t>. </a:t>
            </a:r>
          </a:p>
          <a:p>
            <a:r>
              <a:rPr lang="en-GB" altLang="en-US" b="1" dirty="0">
                <a:solidFill>
                  <a:srgbClr val="6699FF"/>
                </a:solidFill>
                <a:cs typeface="Arial" charset="0"/>
              </a:rPr>
              <a:t>Checks every detail</a:t>
            </a:r>
            <a:r>
              <a:rPr lang="en-GB" altLang="en-US" b="1" dirty="0">
                <a:cs typeface="Arial" charset="0"/>
              </a:rPr>
              <a:t>, this obsession being an expression of anxiety. </a:t>
            </a:r>
          </a:p>
          <a:p>
            <a:r>
              <a:rPr lang="en-GB" altLang="en-US" b="1" dirty="0">
                <a:cs typeface="Arial" charset="0"/>
              </a:rPr>
              <a:t>Preoccupied with order, compulsive in meeting </a:t>
            </a:r>
            <a:r>
              <a:rPr lang="en-GB" altLang="en-US" b="1" dirty="0">
                <a:solidFill>
                  <a:srgbClr val="6699FF"/>
                </a:solidFill>
                <a:cs typeface="Arial" charset="0"/>
              </a:rPr>
              <a:t>deadlines</a:t>
            </a:r>
            <a:r>
              <a:rPr lang="en-GB" altLang="en-US" b="1" dirty="0">
                <a:cs typeface="Arial" charset="0"/>
              </a:rPr>
              <a:t>, maintains a permanent sense of urgency. </a:t>
            </a:r>
          </a:p>
          <a:p>
            <a:endParaRPr lang="en-GB" altLang="en-US" b="1" i="1" dirty="0">
              <a:cs typeface="Arial" charset="0"/>
            </a:endParaRPr>
          </a:p>
          <a:p>
            <a:pPr marL="0" indent="0">
              <a:buNone/>
            </a:pPr>
            <a:r>
              <a:rPr lang="en-GB" altLang="en-US" b="1" i="1" dirty="0">
                <a:cs typeface="Arial" charset="0"/>
              </a:rPr>
              <a:t>Although an asset to the team, can be a morale-lowering worrier, and be side-tracked by trivia.</a:t>
            </a:r>
          </a:p>
          <a:p>
            <a:endParaRPr lang="en-GB" b="1" dirty="0"/>
          </a:p>
        </p:txBody>
      </p:sp>
      <p:pic>
        <p:nvPicPr>
          <p:cNvPr id="4" name="Picture 6" descr="Belbin Character - Completer/Finisher">
            <a:extLst>
              <a:ext uri="{FF2B5EF4-FFF2-40B4-BE49-F238E27FC236}">
                <a16:creationId xmlns:a16="http://schemas.microsoft.com/office/drawing/2014/main" id="{F779D3DF-FDAB-4F33-9534-06BC11EE66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31895" y="365920"/>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9862703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08FBC-8299-4E30-956B-466D7600DF40}"/>
              </a:ext>
            </a:extLst>
          </p:cNvPr>
          <p:cNvSpPr>
            <a:spLocks noGrp="1"/>
          </p:cNvSpPr>
          <p:nvPr>
            <p:ph type="title"/>
          </p:nvPr>
        </p:nvSpPr>
        <p:spPr>
          <a:xfrm>
            <a:off x="985837" y="278326"/>
            <a:ext cx="7429499" cy="630394"/>
          </a:xfrm>
        </p:spPr>
        <p:txBody>
          <a:bodyPr>
            <a:normAutofit fontScale="90000"/>
          </a:bodyPr>
          <a:lstStyle/>
          <a:p>
            <a:pPr algn="ctr"/>
            <a:r>
              <a:rPr lang="en-GB" dirty="0"/>
              <a:t>Team Roles</a:t>
            </a:r>
          </a:p>
        </p:txBody>
      </p:sp>
      <p:graphicFrame>
        <p:nvGraphicFramePr>
          <p:cNvPr id="6" name="Table 5">
            <a:extLst>
              <a:ext uri="{FF2B5EF4-FFF2-40B4-BE49-F238E27FC236}">
                <a16:creationId xmlns:a16="http://schemas.microsoft.com/office/drawing/2014/main" id="{894FCB8E-B204-4290-82CA-3148F6CB53B6}"/>
              </a:ext>
            </a:extLst>
          </p:cNvPr>
          <p:cNvGraphicFramePr>
            <a:graphicFrameLocks noGrp="1"/>
          </p:cNvGraphicFramePr>
          <p:nvPr>
            <p:extLst>
              <p:ext uri="{D42A27DB-BD31-4B8C-83A1-F6EECF244321}">
                <p14:modId xmlns:p14="http://schemas.microsoft.com/office/powerpoint/2010/main" val="2952681583"/>
              </p:ext>
            </p:extLst>
          </p:nvPr>
        </p:nvGraphicFramePr>
        <p:xfrm>
          <a:off x="985837" y="908720"/>
          <a:ext cx="7169944" cy="4785360"/>
        </p:xfrm>
        <a:graphic>
          <a:graphicData uri="http://schemas.openxmlformats.org/drawingml/2006/table">
            <a:tbl>
              <a:tblPr firstRow="1" bandRow="1">
                <a:tableStyleId>{5C22544A-7EE6-4342-B048-85BDC9FD1C3A}</a:tableStyleId>
              </a:tblPr>
              <a:tblGrid>
                <a:gridCol w="2194346">
                  <a:extLst>
                    <a:ext uri="{9D8B030D-6E8A-4147-A177-3AD203B41FA5}">
                      <a16:colId xmlns:a16="http://schemas.microsoft.com/office/drawing/2014/main" val="783200840"/>
                    </a:ext>
                  </a:extLst>
                </a:gridCol>
                <a:gridCol w="2487799">
                  <a:extLst>
                    <a:ext uri="{9D8B030D-6E8A-4147-A177-3AD203B41FA5}">
                      <a16:colId xmlns:a16="http://schemas.microsoft.com/office/drawing/2014/main" val="3344182575"/>
                    </a:ext>
                  </a:extLst>
                </a:gridCol>
                <a:gridCol w="2487799">
                  <a:extLst>
                    <a:ext uri="{9D8B030D-6E8A-4147-A177-3AD203B41FA5}">
                      <a16:colId xmlns:a16="http://schemas.microsoft.com/office/drawing/2014/main" val="3244922759"/>
                    </a:ext>
                  </a:extLst>
                </a:gridCol>
              </a:tblGrid>
              <a:tr h="281179">
                <a:tc>
                  <a:txBody>
                    <a:bodyPr/>
                    <a:lstStyle/>
                    <a:p>
                      <a:r>
                        <a:rPr lang="en-GB" b="1" dirty="0">
                          <a:latin typeface="+mn-lt"/>
                        </a:rPr>
                        <a:t>Team Role</a:t>
                      </a:r>
                    </a:p>
                  </a:txBody>
                  <a:tcPr/>
                </a:tc>
                <a:tc>
                  <a:txBody>
                    <a:bodyPr/>
                    <a:lstStyle/>
                    <a:p>
                      <a:r>
                        <a:rPr lang="en-GB" dirty="0">
                          <a:latin typeface="+mn-lt"/>
                        </a:rPr>
                        <a:t>Strengths</a:t>
                      </a:r>
                    </a:p>
                  </a:txBody>
                  <a:tcPr/>
                </a:tc>
                <a:tc>
                  <a:txBody>
                    <a:bodyPr/>
                    <a:lstStyle/>
                    <a:p>
                      <a:r>
                        <a:rPr lang="en-GB" dirty="0">
                          <a:latin typeface="+mn-lt"/>
                        </a:rPr>
                        <a:t>Weaknesses</a:t>
                      </a:r>
                    </a:p>
                  </a:txBody>
                  <a:tcPr/>
                </a:tc>
                <a:extLst>
                  <a:ext uri="{0D108BD9-81ED-4DB2-BD59-A6C34878D82A}">
                    <a16:rowId xmlns:a16="http://schemas.microsoft.com/office/drawing/2014/main" val="1346546695"/>
                  </a:ext>
                </a:extLst>
              </a:tr>
              <a:tr h="55465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cs typeface="Arial" pitchFamily="34" charset="0"/>
                        </a:rPr>
                        <a:t>Plant</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latin typeface="+mn-lt"/>
                          <a:cs typeface="Arial" pitchFamily="34" charset="0"/>
                        </a:rPr>
                        <a:t>Creative, imaginative, unorthodox, solves difficult problems.</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latin typeface="Arial" pitchFamily="34" charset="0"/>
                          <a:cs typeface="Arial" pitchFamily="34" charset="0"/>
                        </a:rPr>
                        <a:t>Poor in communication and in managing ordinary people.</a:t>
                      </a:r>
                      <a:endParaRPr lang="en-GB" sz="1400" dirty="0">
                        <a:latin typeface="Arial" pitchFamily="34" charset="0"/>
                        <a:cs typeface="Arial" pitchFamily="34" charset="0"/>
                      </a:endParaRPr>
                    </a:p>
                    <a:p>
                      <a:endParaRPr lang="en-GB" sz="1400" dirty="0">
                        <a:latin typeface="+mn-lt"/>
                      </a:endParaRPr>
                    </a:p>
                  </a:txBody>
                  <a:tcPr/>
                </a:tc>
                <a:extLst>
                  <a:ext uri="{0D108BD9-81ED-4DB2-BD59-A6C34878D82A}">
                    <a16:rowId xmlns:a16="http://schemas.microsoft.com/office/drawing/2014/main" val="1466049410"/>
                  </a:ext>
                </a:extLst>
              </a:tr>
              <a:tr h="71642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ea typeface="Calibri"/>
                          <a:cs typeface="Arial" pitchFamily="34" charset="0"/>
                        </a:rPr>
                        <a:t>Resource Investigator</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Extrovert, enthusiastic, communicative. Explores opportunities and develops contacts.</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Arial" pitchFamily="34" charset="0"/>
                          <a:ea typeface="+mn-ea"/>
                          <a:cs typeface="Arial" pitchFamily="34" charset="0"/>
                        </a:rPr>
                        <a:t>Loses interest once initial enthusiasm has passed.</a:t>
                      </a:r>
                      <a:endParaRPr lang="en-GB" sz="1400" dirty="0">
                        <a:latin typeface="Arial" pitchFamily="34" charset="0"/>
                        <a:cs typeface="Arial" pitchFamily="34" charset="0"/>
                      </a:endParaRPr>
                    </a:p>
                    <a:p>
                      <a:endParaRPr lang="en-GB" sz="1400" dirty="0">
                        <a:latin typeface="+mn-lt"/>
                      </a:endParaRPr>
                    </a:p>
                  </a:txBody>
                  <a:tcPr/>
                </a:tc>
                <a:extLst>
                  <a:ext uri="{0D108BD9-81ED-4DB2-BD59-A6C34878D82A}">
                    <a16:rowId xmlns:a16="http://schemas.microsoft.com/office/drawing/2014/main" val="1551945300"/>
                  </a:ext>
                </a:extLst>
              </a:tr>
              <a:tr h="71642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cs typeface="Arial" pitchFamily="34" charset="0"/>
                        </a:rPr>
                        <a:t>Coordinator</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Mature, confident</a:t>
                      </a:r>
                      <a:r>
                        <a:rPr lang="en-GB" sz="1400" baseline="0" dirty="0">
                          <a:latin typeface="+mn-lt"/>
                          <a:cs typeface="Arial" pitchFamily="34" charset="0"/>
                        </a:rPr>
                        <a:t> and trusting. A good chairperson. Clarifies goals, promotes decision-making.</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itchFamily="34" charset="0"/>
                          <a:cs typeface="Arial" pitchFamily="34" charset="0"/>
                        </a:rPr>
                        <a:t>Not necessarily the most clever or creative member</a:t>
                      </a:r>
                      <a:r>
                        <a:rPr lang="en-GB" sz="1400" baseline="0" dirty="0">
                          <a:latin typeface="Arial" pitchFamily="34" charset="0"/>
                          <a:cs typeface="Arial" pitchFamily="34" charset="0"/>
                        </a:rPr>
                        <a:t> of the group.</a:t>
                      </a:r>
                      <a:endParaRPr lang="en-GB" sz="1400" dirty="0">
                        <a:latin typeface="Arial" pitchFamily="34" charset="0"/>
                        <a:cs typeface="Arial" pitchFamily="34" charset="0"/>
                      </a:endParaRPr>
                    </a:p>
                    <a:p>
                      <a:endParaRPr lang="en-GB" sz="1400" dirty="0">
                        <a:latin typeface="+mn-lt"/>
                      </a:endParaRPr>
                    </a:p>
                  </a:txBody>
                  <a:tcPr/>
                </a:tc>
                <a:extLst>
                  <a:ext uri="{0D108BD9-81ED-4DB2-BD59-A6C34878D82A}">
                    <a16:rowId xmlns:a16="http://schemas.microsoft.com/office/drawing/2014/main" val="2000183625"/>
                  </a:ext>
                </a:extLst>
              </a:tr>
              <a:tr h="71642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ea typeface="Calibri"/>
                          <a:cs typeface="Arial" pitchFamily="34" charset="0"/>
                        </a:rPr>
                        <a:t>Shaper</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Dynamic, outgoing and highly strung. Challenges, pressurises, finds ways around obstacles.</a:t>
                      </a:r>
                      <a:endParaRPr lang="en-GB" sz="1400" dirty="0">
                        <a:latin typeface="+mn-lt"/>
                        <a:cs typeface="Arial" pitchFamily="34" charset="0"/>
                      </a:endParaRPr>
                    </a:p>
                    <a:p>
                      <a:endParaRPr lang="en-GB" sz="1400" dirty="0">
                        <a:latin typeface="+mn-lt"/>
                      </a:endParaRPr>
                    </a:p>
                  </a:txBody>
                  <a:tcPr/>
                </a:tc>
                <a:tc>
                  <a:txBody>
                    <a:bodyPr/>
                    <a:lstStyle/>
                    <a:p>
                      <a:r>
                        <a:rPr lang="en-GB" sz="1400" kern="1200" dirty="0">
                          <a:solidFill>
                            <a:schemeClr val="dk1"/>
                          </a:solidFill>
                          <a:latin typeface="Arial" pitchFamily="34" charset="0"/>
                          <a:ea typeface="+mn-ea"/>
                          <a:cs typeface="Arial" pitchFamily="34" charset="0"/>
                        </a:rPr>
                        <a:t>Prone to provocation and short-lived bursts of temper</a:t>
                      </a:r>
                      <a:endParaRPr lang="en-GB" sz="1400" dirty="0">
                        <a:latin typeface="+mn-lt"/>
                      </a:endParaRPr>
                    </a:p>
                  </a:txBody>
                  <a:tcPr/>
                </a:tc>
                <a:extLst>
                  <a:ext uri="{0D108BD9-81ED-4DB2-BD59-A6C34878D82A}">
                    <a16:rowId xmlns:a16="http://schemas.microsoft.com/office/drawing/2014/main" val="1284321692"/>
                  </a:ext>
                </a:extLst>
              </a:tr>
            </a:tbl>
          </a:graphicData>
        </a:graphic>
      </p:graphicFrame>
    </p:spTree>
    <p:extLst>
      <p:ext uri="{BB962C8B-B14F-4D97-AF65-F5344CB8AC3E}">
        <p14:creationId xmlns:p14="http://schemas.microsoft.com/office/powerpoint/2010/main" val="371036829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908E1720-9656-4466-A7B2-F9A67AD5B4D6}"/>
              </a:ext>
            </a:extLst>
          </p:cNvPr>
          <p:cNvGraphicFramePr>
            <a:graphicFrameLocks noGrp="1"/>
          </p:cNvGraphicFramePr>
          <p:nvPr>
            <p:extLst>
              <p:ext uri="{D42A27DB-BD31-4B8C-83A1-F6EECF244321}">
                <p14:modId xmlns:p14="http://schemas.microsoft.com/office/powerpoint/2010/main" val="2351061279"/>
              </p:ext>
            </p:extLst>
          </p:nvPr>
        </p:nvGraphicFramePr>
        <p:xfrm>
          <a:off x="1259632" y="260648"/>
          <a:ext cx="6264696" cy="5364480"/>
        </p:xfrm>
        <a:graphic>
          <a:graphicData uri="http://schemas.openxmlformats.org/drawingml/2006/table">
            <a:tbl>
              <a:tblPr firstRow="1" bandRow="1">
                <a:tableStyleId>{5C22544A-7EE6-4342-B048-85BDC9FD1C3A}</a:tableStyleId>
              </a:tblPr>
              <a:tblGrid>
                <a:gridCol w="2088232">
                  <a:extLst>
                    <a:ext uri="{9D8B030D-6E8A-4147-A177-3AD203B41FA5}">
                      <a16:colId xmlns:a16="http://schemas.microsoft.com/office/drawing/2014/main" val="1890520835"/>
                    </a:ext>
                  </a:extLst>
                </a:gridCol>
                <a:gridCol w="2088232">
                  <a:extLst>
                    <a:ext uri="{9D8B030D-6E8A-4147-A177-3AD203B41FA5}">
                      <a16:colId xmlns:a16="http://schemas.microsoft.com/office/drawing/2014/main" val="1090961735"/>
                    </a:ext>
                  </a:extLst>
                </a:gridCol>
                <a:gridCol w="2088232">
                  <a:extLst>
                    <a:ext uri="{9D8B030D-6E8A-4147-A177-3AD203B41FA5}">
                      <a16:colId xmlns:a16="http://schemas.microsoft.com/office/drawing/2014/main" val="3853026797"/>
                    </a:ext>
                  </a:extLst>
                </a:gridCol>
              </a:tblGrid>
              <a:tr h="900509">
                <a:tc>
                  <a:txBody>
                    <a:bodyPr/>
                    <a:lstStyle/>
                    <a:p>
                      <a:r>
                        <a:rPr lang="en-GB" sz="1400" dirty="0">
                          <a:latin typeface="+mn-lt"/>
                        </a:rPr>
                        <a:t>Monitor/Evaluator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Sober, strategic</a:t>
                      </a:r>
                      <a:r>
                        <a:rPr lang="en-GB" sz="1400" baseline="0" dirty="0">
                          <a:latin typeface="+mn-lt"/>
                          <a:cs typeface="Arial" pitchFamily="34" charset="0"/>
                        </a:rPr>
                        <a:t> and discerning. Sees all options. Judges.</a:t>
                      </a:r>
                      <a:endParaRPr lang="en-GB" sz="1400" dirty="0">
                        <a:latin typeface="+mn-lt"/>
                        <a:cs typeface="Arial" pitchFamily="34" charset="0"/>
                      </a:endParaRPr>
                    </a:p>
                    <a:p>
                      <a:endParaRPr lang="en-GB" sz="1400" dirty="0">
                        <a:latin typeface="+mn-lt"/>
                      </a:endParaRPr>
                    </a:p>
                  </a:txBody>
                  <a:tcPr/>
                </a:tc>
                <a:tc>
                  <a:txBody>
                    <a:bodyPr/>
                    <a:lstStyle/>
                    <a:p>
                      <a:r>
                        <a:rPr lang="en-GB" sz="1400" dirty="0">
                          <a:latin typeface="+mn-lt"/>
                          <a:cs typeface="Arial" pitchFamily="34" charset="0"/>
                        </a:rPr>
                        <a:t>Lacks drive and ability to</a:t>
                      </a:r>
                      <a:r>
                        <a:rPr lang="en-GB" sz="1400" baseline="0" dirty="0">
                          <a:latin typeface="+mn-lt"/>
                          <a:cs typeface="Arial" pitchFamily="34" charset="0"/>
                        </a:rPr>
                        <a:t> inspire others</a:t>
                      </a:r>
                      <a:endParaRPr lang="en-GB" sz="1400" dirty="0">
                        <a:latin typeface="+mn-lt"/>
                      </a:endParaRPr>
                    </a:p>
                  </a:txBody>
                  <a:tcPr/>
                </a:tc>
                <a:extLst>
                  <a:ext uri="{0D108BD9-81ED-4DB2-BD59-A6C34878D82A}">
                    <a16:rowId xmlns:a16="http://schemas.microsoft.com/office/drawing/2014/main" val="407758394"/>
                  </a:ext>
                </a:extLst>
              </a:tr>
              <a:tr h="900509">
                <a:tc>
                  <a:txBody>
                    <a:bodyPr/>
                    <a:lstStyle/>
                    <a:p>
                      <a:r>
                        <a:rPr lang="en-GB" sz="1400" dirty="0">
                          <a:latin typeface="+mn-lt"/>
                        </a:rPr>
                        <a:t>Team Worker</a:t>
                      </a:r>
                    </a:p>
                  </a:txBody>
                  <a:tcPr/>
                </a:tc>
                <a:tc>
                  <a:txBody>
                    <a:bodyPr/>
                    <a:lstStyle/>
                    <a:p>
                      <a:r>
                        <a:rPr lang="en-GB" sz="1400" kern="1200" dirty="0">
                          <a:solidFill>
                            <a:schemeClr val="dk1"/>
                          </a:solidFill>
                          <a:latin typeface="+mn-lt"/>
                          <a:ea typeface="+mn-ea"/>
                          <a:cs typeface="Arial" pitchFamily="34" charset="0"/>
                        </a:rPr>
                        <a:t>Social, mild, perceptive and accommodating. Listens, builds, averts friction</a:t>
                      </a:r>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Indecisive in crunch situations.</a:t>
                      </a:r>
                      <a:endParaRPr lang="en-GB" sz="1400" dirty="0">
                        <a:latin typeface="+mn-lt"/>
                        <a:cs typeface="Arial" pitchFamily="34" charset="0"/>
                      </a:endParaRPr>
                    </a:p>
                    <a:p>
                      <a:endParaRPr lang="en-GB" sz="1400" dirty="0">
                        <a:latin typeface="+mn-lt"/>
                      </a:endParaRPr>
                    </a:p>
                  </a:txBody>
                  <a:tcPr/>
                </a:tc>
                <a:extLst>
                  <a:ext uri="{0D108BD9-81ED-4DB2-BD59-A6C34878D82A}">
                    <a16:rowId xmlns:a16="http://schemas.microsoft.com/office/drawing/2014/main" val="3183829617"/>
                  </a:ext>
                </a:extLst>
              </a:tr>
              <a:tr h="1103850">
                <a:tc>
                  <a:txBody>
                    <a:bodyPr/>
                    <a:lstStyle/>
                    <a:p>
                      <a:r>
                        <a:rPr lang="en-GB" sz="1400" dirty="0">
                          <a:latin typeface="+mn-lt"/>
                        </a:rPr>
                        <a:t>Implementer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Disciplined, reliable,</a:t>
                      </a:r>
                      <a:r>
                        <a:rPr lang="en-GB" sz="1400" baseline="0" dirty="0">
                          <a:latin typeface="+mn-lt"/>
                          <a:cs typeface="Arial" pitchFamily="34" charset="0"/>
                        </a:rPr>
                        <a:t> conservative and efficient. Turns ideas into plans/actions.</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ea typeface="Calibri"/>
                          <a:cs typeface="Arial" pitchFamily="34" charset="0"/>
                        </a:rPr>
                        <a:t>Somewhat inflexible. Slow</a:t>
                      </a:r>
                      <a:r>
                        <a:rPr lang="en-GB" sz="1400" baseline="0" dirty="0">
                          <a:latin typeface="+mn-lt"/>
                          <a:ea typeface="Calibri"/>
                          <a:cs typeface="Arial" pitchFamily="34" charset="0"/>
                        </a:rPr>
                        <a:t> to respond to new possibilities.</a:t>
                      </a:r>
                      <a:endParaRPr lang="en-GB" sz="1400" dirty="0">
                        <a:latin typeface="+mn-lt"/>
                        <a:ea typeface="Calibri"/>
                        <a:cs typeface="Arial" pitchFamily="34" charset="0"/>
                      </a:endParaRPr>
                    </a:p>
                    <a:p>
                      <a:endParaRPr lang="en-GB" sz="1400" dirty="0">
                        <a:latin typeface="+mn-lt"/>
                      </a:endParaRPr>
                    </a:p>
                  </a:txBody>
                  <a:tcPr/>
                </a:tc>
                <a:extLst>
                  <a:ext uri="{0D108BD9-81ED-4DB2-BD59-A6C34878D82A}">
                    <a16:rowId xmlns:a16="http://schemas.microsoft.com/office/drawing/2014/main" val="557007220"/>
                  </a:ext>
                </a:extLst>
              </a:tr>
              <a:tr h="1307191">
                <a:tc>
                  <a:txBody>
                    <a:bodyPr/>
                    <a:lstStyle/>
                    <a:p>
                      <a:r>
                        <a:rPr lang="en-GB" sz="1400" dirty="0">
                          <a:latin typeface="+mn-lt"/>
                        </a:rPr>
                        <a:t>Completer/Finisher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Painstakingly conscientious. Searches out errors and omissions. Delivers on time.</a:t>
                      </a:r>
                      <a:endParaRPr lang="en-GB" sz="1400" dirty="0">
                        <a:latin typeface="+mn-lt"/>
                        <a:cs typeface="Arial" pitchFamily="34" charset="0"/>
                      </a:endParaRPr>
                    </a:p>
                    <a:p>
                      <a:endParaRPr lang="en-GB" sz="1400" dirty="0">
                        <a:latin typeface="+mn-lt"/>
                      </a:endParaRPr>
                    </a:p>
                  </a:txBody>
                  <a:tcPr/>
                </a:tc>
                <a:tc>
                  <a:txBody>
                    <a:bodyPr/>
                    <a:lstStyle/>
                    <a:p>
                      <a:r>
                        <a:rPr lang="en-GB" sz="1400" dirty="0">
                          <a:latin typeface="+mn-lt"/>
                          <a:ea typeface="Calibri"/>
                          <a:cs typeface="Arial" pitchFamily="34" charset="0"/>
                        </a:rPr>
                        <a:t>Inclined to worry unduly. Reluctant to delegate</a:t>
                      </a:r>
                      <a:endParaRPr lang="en-GB" sz="1400" dirty="0">
                        <a:latin typeface="+mn-lt"/>
                      </a:endParaRPr>
                    </a:p>
                  </a:txBody>
                  <a:tcPr/>
                </a:tc>
                <a:extLst>
                  <a:ext uri="{0D108BD9-81ED-4DB2-BD59-A6C34878D82A}">
                    <a16:rowId xmlns:a16="http://schemas.microsoft.com/office/drawing/2014/main" val="2187922459"/>
                  </a:ext>
                </a:extLst>
              </a:tr>
              <a:tr h="900509">
                <a:tc>
                  <a:txBody>
                    <a:bodyPr/>
                    <a:lstStyle/>
                    <a:p>
                      <a:r>
                        <a:rPr lang="en-GB" sz="1400" dirty="0">
                          <a:latin typeface="+mn-lt"/>
                        </a:rPr>
                        <a:t>Specialist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Single-minded,</a:t>
                      </a:r>
                      <a:r>
                        <a:rPr lang="en-GB" sz="1400" baseline="0" dirty="0">
                          <a:latin typeface="+mn-lt"/>
                          <a:cs typeface="Arial" pitchFamily="34" charset="0"/>
                        </a:rPr>
                        <a:t> self-starting and dedicated. Provides knowledge.</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ea typeface="Calibri"/>
                          <a:cs typeface="Arial" pitchFamily="34" charset="0"/>
                        </a:rPr>
                        <a:t>Contributes only on a narrow front.</a:t>
                      </a:r>
                    </a:p>
                    <a:p>
                      <a:endParaRPr lang="en-GB" sz="1400" dirty="0">
                        <a:latin typeface="+mn-lt"/>
                      </a:endParaRPr>
                    </a:p>
                  </a:txBody>
                  <a:tcPr/>
                </a:tc>
                <a:extLst>
                  <a:ext uri="{0D108BD9-81ED-4DB2-BD59-A6C34878D82A}">
                    <a16:rowId xmlns:a16="http://schemas.microsoft.com/office/drawing/2014/main" val="3387851387"/>
                  </a:ext>
                </a:extLst>
              </a:tr>
            </a:tbl>
          </a:graphicData>
        </a:graphic>
      </p:graphicFrame>
    </p:spTree>
    <p:extLst>
      <p:ext uri="{BB962C8B-B14F-4D97-AF65-F5344CB8AC3E}">
        <p14:creationId xmlns:p14="http://schemas.microsoft.com/office/powerpoint/2010/main" val="251922991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C40C3-95DF-4283-A67A-89D7E4990BFB}"/>
              </a:ext>
            </a:extLst>
          </p:cNvPr>
          <p:cNvSpPr>
            <a:spLocks noGrp="1"/>
          </p:cNvSpPr>
          <p:nvPr>
            <p:ph type="title"/>
          </p:nvPr>
        </p:nvSpPr>
        <p:spPr/>
        <p:txBody>
          <a:bodyPr/>
          <a:lstStyle/>
          <a:p>
            <a:pPr algn="ctr"/>
            <a:r>
              <a:rPr lang="en-GB" dirty="0"/>
              <a:t>Roles</a:t>
            </a:r>
          </a:p>
        </p:txBody>
      </p:sp>
      <p:sp>
        <p:nvSpPr>
          <p:cNvPr id="3" name="Content Placeholder 2">
            <a:extLst>
              <a:ext uri="{FF2B5EF4-FFF2-40B4-BE49-F238E27FC236}">
                <a16:creationId xmlns:a16="http://schemas.microsoft.com/office/drawing/2014/main" id="{A7219303-9DF6-4819-A275-2F7D50D3BB7E}"/>
              </a:ext>
            </a:extLst>
          </p:cNvPr>
          <p:cNvSpPr>
            <a:spLocks noGrp="1"/>
          </p:cNvSpPr>
          <p:nvPr>
            <p:ph idx="1"/>
          </p:nvPr>
        </p:nvSpPr>
        <p:spPr>
          <a:xfrm>
            <a:off x="856060" y="1628800"/>
            <a:ext cx="7429499" cy="3541714"/>
          </a:xfrm>
        </p:spPr>
        <p:txBody>
          <a:bodyPr>
            <a:normAutofit fontScale="70000" lnSpcReduction="20000"/>
          </a:bodyPr>
          <a:lstStyle/>
          <a:p>
            <a:pPr>
              <a:defRPr/>
            </a:pPr>
            <a:r>
              <a:rPr lang="en-GB" b="1" dirty="0">
                <a:cs typeface="Arial" panose="020B0604020202020204" pitchFamily="34" charset="0"/>
              </a:rPr>
              <a:t>Everyone working within a team </a:t>
            </a:r>
            <a:r>
              <a:rPr lang="en-GB" b="1" dirty="0">
                <a:solidFill>
                  <a:srgbClr val="FF0000"/>
                </a:solidFill>
                <a:cs typeface="Arial" panose="020B0604020202020204" pitchFamily="34" charset="0"/>
              </a:rPr>
              <a:t>acquires a role </a:t>
            </a:r>
            <a:r>
              <a:rPr lang="en-GB" b="1" dirty="0">
                <a:cs typeface="Arial" panose="020B0604020202020204" pitchFamily="34" charset="0"/>
              </a:rPr>
              <a:t>(whether consciously or not)</a:t>
            </a:r>
          </a:p>
          <a:p>
            <a:pPr>
              <a:defRPr/>
            </a:pPr>
            <a:r>
              <a:rPr lang="en-GB" b="1" dirty="0">
                <a:cs typeface="Arial" panose="020B0604020202020204" pitchFamily="34" charset="0"/>
              </a:rPr>
              <a:t>Some people like to lead</a:t>
            </a:r>
          </a:p>
          <a:p>
            <a:pPr>
              <a:defRPr/>
            </a:pPr>
            <a:r>
              <a:rPr lang="en-GB" b="1" dirty="0">
                <a:cs typeface="Arial" panose="020B0604020202020204" pitchFamily="34" charset="0"/>
              </a:rPr>
              <a:t>Others prefer to be more passive participants</a:t>
            </a:r>
          </a:p>
          <a:p>
            <a:pPr>
              <a:defRPr/>
            </a:pPr>
            <a:r>
              <a:rPr lang="en-GB" b="1" dirty="0">
                <a:cs typeface="Arial" panose="020B0604020202020204" pitchFamily="34" charset="0"/>
              </a:rPr>
              <a:t>Defining roles, along with a clear goal, </a:t>
            </a:r>
            <a:r>
              <a:rPr lang="en-GB" b="1" dirty="0">
                <a:solidFill>
                  <a:srgbClr val="FF0000"/>
                </a:solidFill>
                <a:cs typeface="Arial" panose="020B0604020202020204" pitchFamily="34" charset="0"/>
              </a:rPr>
              <a:t>is an important strategy for creating a successful teamwork environment</a:t>
            </a:r>
          </a:p>
          <a:p>
            <a:pPr>
              <a:defRPr/>
            </a:pPr>
            <a:r>
              <a:rPr lang="en-GB" b="1" dirty="0">
                <a:solidFill>
                  <a:srgbClr val="FF0000"/>
                </a:solidFill>
                <a:cs typeface="Arial" panose="020B0604020202020204" pitchFamily="34" charset="0"/>
              </a:rPr>
              <a:t>Clearly defined goals, matched with specific tasks, will help team members decide which role is best suited to their personality and abilities</a:t>
            </a:r>
          </a:p>
          <a:p>
            <a:endParaRPr lang="en-GB" b="1" dirty="0"/>
          </a:p>
        </p:txBody>
      </p:sp>
    </p:spTree>
    <p:extLst>
      <p:ext uri="{BB962C8B-B14F-4D97-AF65-F5344CB8AC3E}">
        <p14:creationId xmlns:p14="http://schemas.microsoft.com/office/powerpoint/2010/main" val="254446268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marL="0" indent="0">
              <a:buNone/>
            </a:pPr>
            <a:r>
              <a:rPr lang="en-GB" dirty="0" smtClean="0"/>
              <a:t>In your ‘presentation’ groups:</a:t>
            </a:r>
          </a:p>
          <a:p>
            <a:r>
              <a:rPr lang="en-GB" dirty="0" smtClean="0"/>
              <a:t>Having completed the questionnaire, discuss your preferred role types and list your team’s strengths and weaknesses.</a:t>
            </a:r>
          </a:p>
          <a:p>
            <a:r>
              <a:rPr lang="en-GB" dirty="0" smtClean="0"/>
              <a:t>List 3 action points for your team. </a:t>
            </a:r>
            <a:endParaRPr lang="en-GB" dirty="0"/>
          </a:p>
        </p:txBody>
      </p:sp>
    </p:spTree>
    <p:extLst>
      <p:ext uri="{BB962C8B-B14F-4D97-AF65-F5344CB8AC3E}">
        <p14:creationId xmlns:p14="http://schemas.microsoft.com/office/powerpoint/2010/main" val="300196803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5E684-286B-4505-B15B-BB2CF05BA7FC}"/>
              </a:ext>
            </a:extLst>
          </p:cNvPr>
          <p:cNvSpPr>
            <a:spLocks noGrp="1"/>
          </p:cNvSpPr>
          <p:nvPr>
            <p:ph type="title"/>
          </p:nvPr>
        </p:nvSpPr>
        <p:spPr/>
        <p:txBody>
          <a:bodyPr/>
          <a:lstStyle/>
          <a:p>
            <a:pPr algn="ctr"/>
            <a:r>
              <a:rPr lang="en-GB" altLang="en-US" dirty="0">
                <a:cs typeface="Arial" panose="020B0604020202020204" pitchFamily="34" charset="0"/>
              </a:rPr>
              <a:t>Reward &amp; Recognition</a:t>
            </a:r>
            <a:endParaRPr lang="en-GB" dirty="0"/>
          </a:p>
        </p:txBody>
      </p:sp>
      <p:sp>
        <p:nvSpPr>
          <p:cNvPr id="3" name="Content Placeholder 2">
            <a:extLst>
              <a:ext uri="{FF2B5EF4-FFF2-40B4-BE49-F238E27FC236}">
                <a16:creationId xmlns:a16="http://schemas.microsoft.com/office/drawing/2014/main" id="{7511E38B-5F85-45E2-A3D9-DC5DDA654E37}"/>
              </a:ext>
            </a:extLst>
          </p:cNvPr>
          <p:cNvSpPr>
            <a:spLocks noGrp="1"/>
          </p:cNvSpPr>
          <p:nvPr>
            <p:ph idx="1"/>
          </p:nvPr>
        </p:nvSpPr>
        <p:spPr>
          <a:xfrm>
            <a:off x="467544" y="1916832"/>
            <a:ext cx="8435280" cy="3917032"/>
          </a:xfrm>
        </p:spPr>
        <p:txBody>
          <a:bodyPr>
            <a:normAutofit/>
          </a:bodyPr>
          <a:lstStyle/>
          <a:p>
            <a:r>
              <a:rPr lang="en-GB" altLang="en-US" dirty="0">
                <a:latin typeface="Arial" charset="0"/>
                <a:cs typeface="Arial" charset="0"/>
              </a:rPr>
              <a:t>Why is it important to reward and recognise when a </a:t>
            </a:r>
            <a:r>
              <a:rPr lang="en-GB" altLang="en-US" b="1" dirty="0">
                <a:latin typeface="Arial" charset="0"/>
                <a:cs typeface="Arial" charset="0"/>
              </a:rPr>
              <a:t>team</a:t>
            </a:r>
            <a:r>
              <a:rPr lang="en-GB" altLang="en-US" dirty="0">
                <a:latin typeface="Arial" charset="0"/>
                <a:cs typeface="Arial" charset="0"/>
              </a:rPr>
              <a:t> has done a good job?</a:t>
            </a:r>
          </a:p>
          <a:p>
            <a:endParaRPr lang="en-GB" altLang="en-US" sz="800" dirty="0">
              <a:latin typeface="Arial" charset="0"/>
              <a:cs typeface="Arial" charset="0"/>
            </a:endParaRPr>
          </a:p>
          <a:p>
            <a:r>
              <a:rPr lang="en-GB" altLang="en-US" dirty="0" smtClean="0">
                <a:latin typeface="Arial" charset="0"/>
                <a:cs typeface="Arial" charset="0"/>
              </a:rPr>
              <a:t>What </a:t>
            </a:r>
            <a:r>
              <a:rPr lang="en-GB" altLang="en-US" dirty="0">
                <a:latin typeface="Arial" charset="0"/>
                <a:cs typeface="Arial" charset="0"/>
              </a:rPr>
              <a:t>about </a:t>
            </a:r>
            <a:r>
              <a:rPr lang="en-GB" altLang="en-US" b="1" i="1" dirty="0">
                <a:latin typeface="Arial" charset="0"/>
                <a:cs typeface="Arial" charset="0"/>
              </a:rPr>
              <a:t>individuals</a:t>
            </a:r>
            <a:r>
              <a:rPr lang="en-GB" altLang="en-US" dirty="0">
                <a:latin typeface="Arial" charset="0"/>
                <a:cs typeface="Arial" charset="0"/>
              </a:rPr>
              <a:t> who have done a good job?</a:t>
            </a:r>
          </a:p>
          <a:p>
            <a:pPr lvl="1"/>
            <a:endParaRPr lang="en-GB" altLang="en-US" sz="800" dirty="0">
              <a:latin typeface="Arial" charset="0"/>
              <a:cs typeface="Arial" charset="0"/>
            </a:endParaRPr>
          </a:p>
          <a:p>
            <a:endParaRPr lang="en-GB" dirty="0"/>
          </a:p>
        </p:txBody>
      </p:sp>
    </p:spTree>
    <p:extLst>
      <p:ext uri="{BB962C8B-B14F-4D97-AF65-F5344CB8AC3E}">
        <p14:creationId xmlns:p14="http://schemas.microsoft.com/office/powerpoint/2010/main" val="230115716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15616" y="2204864"/>
            <a:ext cx="7429499" cy="3541714"/>
          </a:xfrm>
        </p:spPr>
        <p:txBody>
          <a:bodyPr>
            <a:normAutofit fontScale="70000" lnSpcReduction="20000"/>
          </a:bodyPr>
          <a:lstStyle/>
          <a:p>
            <a:pPr marL="0" indent="0">
              <a:buNone/>
            </a:pPr>
            <a:r>
              <a:rPr lang="en-GB" b="1" dirty="0"/>
              <a:t>Reward and recognition are often thought of in purely monetary </a:t>
            </a:r>
            <a:r>
              <a:rPr lang="en-GB" b="1" dirty="0" smtClean="0"/>
              <a:t>terms</a:t>
            </a:r>
            <a:endParaRPr lang="en-GB" b="1" dirty="0"/>
          </a:p>
          <a:p>
            <a:pPr marL="0" indent="0">
              <a:buNone/>
            </a:pPr>
            <a:r>
              <a:rPr lang="en-GB" b="1" dirty="0" smtClean="0"/>
              <a:t>However, it </a:t>
            </a:r>
            <a:r>
              <a:rPr lang="en-GB" b="1" dirty="0"/>
              <a:t>can </a:t>
            </a:r>
            <a:r>
              <a:rPr lang="en-GB" b="1" dirty="0" smtClean="0"/>
              <a:t>also be ‘</a:t>
            </a:r>
            <a:r>
              <a:rPr lang="en-GB" b="1" dirty="0"/>
              <a:t>Well done!’, or </a:t>
            </a:r>
            <a:r>
              <a:rPr lang="en-GB" b="1" dirty="0" smtClean="0"/>
              <a:t>thanks </a:t>
            </a:r>
            <a:r>
              <a:rPr lang="en-GB" b="1" dirty="0"/>
              <a:t>for a job completed on time and to a good standard.  </a:t>
            </a:r>
            <a:endParaRPr lang="en-GB" b="1" dirty="0" smtClean="0"/>
          </a:p>
          <a:p>
            <a:pPr marL="0" indent="0">
              <a:buNone/>
            </a:pPr>
            <a:r>
              <a:rPr lang="en-GB" b="1" dirty="0" smtClean="0"/>
              <a:t>It </a:t>
            </a:r>
            <a:r>
              <a:rPr lang="en-GB" b="1" dirty="0"/>
              <a:t>can be bringing in a cake </a:t>
            </a:r>
            <a:r>
              <a:rPr lang="en-GB" b="1" dirty="0" smtClean="0"/>
              <a:t>to </a:t>
            </a:r>
            <a:r>
              <a:rPr lang="en-GB" b="1" dirty="0"/>
              <a:t>celebrate an individual or team success.  </a:t>
            </a:r>
            <a:endParaRPr lang="en-GB" b="1" dirty="0" smtClean="0"/>
          </a:p>
          <a:p>
            <a:pPr marL="0" indent="0">
              <a:buNone/>
            </a:pPr>
            <a:r>
              <a:rPr lang="en-GB" b="1" dirty="0" smtClean="0"/>
              <a:t>Informal</a:t>
            </a:r>
            <a:r>
              <a:rPr lang="en-GB" b="1" dirty="0"/>
              <a:t>, or </a:t>
            </a:r>
            <a:r>
              <a:rPr lang="en-GB" b="1" dirty="0" smtClean="0"/>
              <a:t>formal (performance </a:t>
            </a:r>
            <a:r>
              <a:rPr lang="en-GB" b="1" dirty="0"/>
              <a:t>review </a:t>
            </a:r>
            <a:r>
              <a:rPr lang="en-GB" b="1" dirty="0" smtClean="0"/>
              <a:t>system)</a:t>
            </a:r>
          </a:p>
          <a:p>
            <a:pPr marL="0" indent="0">
              <a:buNone/>
            </a:pPr>
            <a:endParaRPr lang="en-GB" b="1" dirty="0" smtClean="0"/>
          </a:p>
          <a:p>
            <a:pPr marL="0" indent="0" algn="ctr">
              <a:buNone/>
            </a:pPr>
            <a:r>
              <a:rPr lang="en-GB" b="1" dirty="0" smtClean="0"/>
              <a:t>It motivates consistently and promotes ‘engagement’.  </a:t>
            </a:r>
          </a:p>
        </p:txBody>
      </p:sp>
      <p:pic>
        <p:nvPicPr>
          <p:cNvPr id="5" name="Picture 4"/>
          <p:cNvPicPr>
            <a:picLocks noChangeAspect="1"/>
          </p:cNvPicPr>
          <p:nvPr/>
        </p:nvPicPr>
        <p:blipFill>
          <a:blip r:embed="rId2"/>
          <a:stretch>
            <a:fillRect/>
          </a:stretch>
        </p:blipFill>
        <p:spPr>
          <a:xfrm>
            <a:off x="2915816" y="188640"/>
            <a:ext cx="3333750" cy="1872208"/>
          </a:xfrm>
          <a:prstGeom prst="rect">
            <a:avLst/>
          </a:prstGeom>
        </p:spPr>
      </p:pic>
    </p:spTree>
    <p:extLst>
      <p:ext uri="{BB962C8B-B14F-4D97-AF65-F5344CB8AC3E}">
        <p14:creationId xmlns:p14="http://schemas.microsoft.com/office/powerpoint/2010/main" val="128523629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99592" y="1340768"/>
            <a:ext cx="7344816" cy="3541714"/>
          </a:xfrm>
        </p:spPr>
        <p:txBody>
          <a:bodyPr>
            <a:normAutofit fontScale="92500" lnSpcReduction="20000"/>
          </a:bodyPr>
          <a:lstStyle/>
          <a:p>
            <a:pPr marL="0" indent="0">
              <a:buNone/>
            </a:pPr>
            <a:r>
              <a:rPr lang="en-GB" b="1" dirty="0" smtClean="0"/>
              <a:t>Gives -Job satisfaction, self-fulfilment</a:t>
            </a:r>
          </a:p>
          <a:p>
            <a:pPr marL="0" indent="0">
              <a:buNone/>
            </a:pPr>
            <a:r>
              <a:rPr lang="en-GB" b="1" dirty="0" smtClean="0"/>
              <a:t>the </a:t>
            </a:r>
            <a:r>
              <a:rPr lang="en-GB" b="1" dirty="0"/>
              <a:t>opportunity to learn, a feeling of ‘worth’ and </a:t>
            </a:r>
            <a:r>
              <a:rPr lang="en-GB" b="1" dirty="0" smtClean="0"/>
              <a:t>value</a:t>
            </a:r>
          </a:p>
          <a:p>
            <a:pPr marL="0" indent="0">
              <a:buNone/>
            </a:pPr>
            <a:r>
              <a:rPr lang="en-GB" b="1" dirty="0" smtClean="0"/>
              <a:t>(A </a:t>
            </a:r>
            <a:r>
              <a:rPr lang="en-GB" b="1" dirty="0"/>
              <a:t>pay rise only works once, but recognition – specific and meaningful, and in a timely manner – can sustain </a:t>
            </a:r>
            <a:r>
              <a:rPr lang="en-GB" b="1" dirty="0" smtClean="0"/>
              <a:t>performance)</a:t>
            </a:r>
          </a:p>
          <a:p>
            <a:pPr marL="0" indent="0" algn="ctr">
              <a:buNone/>
            </a:pPr>
            <a:r>
              <a:rPr lang="en-GB" b="1" dirty="0" smtClean="0"/>
              <a:t>  </a:t>
            </a:r>
            <a:endParaRPr lang="en-GB" b="1" dirty="0"/>
          </a:p>
        </p:txBody>
      </p:sp>
    </p:spTree>
    <p:extLst>
      <p:ext uri="{BB962C8B-B14F-4D97-AF65-F5344CB8AC3E}">
        <p14:creationId xmlns:p14="http://schemas.microsoft.com/office/powerpoint/2010/main" val="344117867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Joy </a:t>
            </a:r>
            <a:r>
              <a:rPr lang="en-GB" dirty="0" err="1" smtClean="0"/>
              <a:t>Ogen-Hutfield</a:t>
            </a:r>
            <a:r>
              <a:rPr lang="en-GB" dirty="0" smtClean="0"/>
              <a:t> (2015)</a:t>
            </a:r>
            <a:br>
              <a:rPr lang="en-GB" dirty="0" smtClean="0"/>
            </a:br>
            <a:r>
              <a:rPr lang="en-GB" dirty="0" smtClean="0"/>
              <a:t>Secrets of Motivating your Team</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Become a motivating leader (positivity)</a:t>
            </a:r>
          </a:p>
          <a:p>
            <a:r>
              <a:rPr lang="en-GB" dirty="0" smtClean="0"/>
              <a:t>A clear and exciting vision of success</a:t>
            </a:r>
          </a:p>
          <a:p>
            <a:r>
              <a:rPr lang="en-GB" dirty="0" smtClean="0"/>
              <a:t>The magic of rapport (get to know staff)</a:t>
            </a:r>
          </a:p>
          <a:p>
            <a:r>
              <a:rPr lang="en-GB" dirty="0" smtClean="0"/>
              <a:t>Appreciation and recognition</a:t>
            </a:r>
          </a:p>
          <a:p>
            <a:r>
              <a:rPr lang="en-GB" dirty="0" smtClean="0"/>
              <a:t>Developing confidence and belief (‘you can do this’)</a:t>
            </a:r>
          </a:p>
          <a:p>
            <a:r>
              <a:rPr lang="en-GB" dirty="0" smtClean="0"/>
              <a:t>Praise and encouragement</a:t>
            </a:r>
          </a:p>
          <a:p>
            <a:r>
              <a:rPr lang="en-GB" dirty="0" smtClean="0"/>
              <a:t>Training and coaching</a:t>
            </a:r>
          </a:p>
          <a:p>
            <a:r>
              <a:rPr lang="en-GB" dirty="0" smtClean="0"/>
              <a:t>Results only work environment (not 9-5)</a:t>
            </a:r>
          </a:p>
          <a:p>
            <a:r>
              <a:rPr lang="en-GB" dirty="0" smtClean="0"/>
              <a:t>Saying thank you</a:t>
            </a:r>
          </a:p>
          <a:p>
            <a:r>
              <a:rPr lang="en-GB" dirty="0" smtClean="0"/>
              <a:t>Trust based environment</a:t>
            </a:r>
          </a:p>
          <a:p>
            <a:r>
              <a:rPr lang="en-GB" dirty="0" smtClean="0"/>
              <a:t>Let go (delegation and empowerment)</a:t>
            </a:r>
            <a:endParaRPr lang="en-GB" dirty="0"/>
          </a:p>
        </p:txBody>
      </p:sp>
    </p:spTree>
    <p:extLst>
      <p:ext uri="{BB962C8B-B14F-4D97-AF65-F5344CB8AC3E}">
        <p14:creationId xmlns:p14="http://schemas.microsoft.com/office/powerpoint/2010/main" val="280420064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Politics</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Generally seen as a bad or dysfunctional thing.</a:t>
            </a:r>
          </a:p>
          <a:p>
            <a:r>
              <a:rPr lang="en-GB" dirty="0" smtClean="0"/>
              <a:t>Definition – taking a particular view or position with the intention of personally gaining from that position (Horn, 2009).</a:t>
            </a:r>
          </a:p>
          <a:p>
            <a:r>
              <a:rPr lang="en-GB" dirty="0" smtClean="0"/>
              <a:t>In every team there are political agendas so it is as well to be aware of them but try to avoid being part of them.</a:t>
            </a:r>
          </a:p>
          <a:p>
            <a:r>
              <a:rPr lang="en-GB" dirty="0" smtClean="0"/>
              <a:t>Each person in a team can be seen as behaving in one of these roles – allies, opponents, adversaries, bed-fellows and fence-sitters. </a:t>
            </a:r>
            <a:endParaRPr lang="en-GB" dirty="0"/>
          </a:p>
        </p:txBody>
      </p:sp>
    </p:spTree>
    <p:extLst>
      <p:ext uri="{BB962C8B-B14F-4D97-AF65-F5344CB8AC3E}">
        <p14:creationId xmlns:p14="http://schemas.microsoft.com/office/powerpoint/2010/main" val="104323096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r>
              <a:rPr lang="en-GB" dirty="0" smtClean="0"/>
              <a:t>The Dysfunctional Team (Horn, 2009).</a:t>
            </a:r>
            <a:endParaRPr lang="en-GB" dirty="0"/>
          </a:p>
        </p:txBody>
      </p:sp>
    </p:spTree>
    <p:extLst>
      <p:ext uri="{BB962C8B-B14F-4D97-AF65-F5344CB8AC3E}">
        <p14:creationId xmlns:p14="http://schemas.microsoft.com/office/powerpoint/2010/main" val="362211929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Preparation for Next Week</a:t>
            </a:r>
            <a:endParaRPr lang="en-GB" dirty="0"/>
          </a:p>
        </p:txBody>
      </p:sp>
      <p:sp>
        <p:nvSpPr>
          <p:cNvPr id="3" name="Content Placeholder 2"/>
          <p:cNvSpPr>
            <a:spLocks noGrp="1"/>
          </p:cNvSpPr>
          <p:nvPr>
            <p:ph idx="1"/>
          </p:nvPr>
        </p:nvSpPr>
        <p:spPr>
          <a:xfrm>
            <a:off x="856060" y="1988840"/>
            <a:ext cx="7532364" cy="3541714"/>
          </a:xfrm>
        </p:spPr>
        <p:txBody>
          <a:bodyPr/>
          <a:lstStyle/>
          <a:p>
            <a:pPr marL="0" indent="0">
              <a:buNone/>
            </a:pPr>
            <a:r>
              <a:rPr lang="en-GB" dirty="0" smtClean="0"/>
              <a:t>Read about Group dynamics.</a:t>
            </a:r>
          </a:p>
          <a:p>
            <a:pPr marL="0" indent="0">
              <a:buNone/>
            </a:pPr>
            <a:r>
              <a:rPr lang="en-GB" dirty="0" smtClean="0"/>
              <a:t>Read about research by Google such as Project Aristotle.</a:t>
            </a:r>
            <a:endParaRPr lang="en-GB" dirty="0"/>
          </a:p>
        </p:txBody>
      </p:sp>
    </p:spTree>
    <p:extLst>
      <p:ext uri="{BB962C8B-B14F-4D97-AF65-F5344CB8AC3E}">
        <p14:creationId xmlns:p14="http://schemas.microsoft.com/office/powerpoint/2010/main" val="3082196954"/>
      </p:ext>
    </p:extLst>
  </p:cSld>
  <p:clrMapOvr>
    <a:masterClrMapping/>
  </p:clrMapOvr>
  <p:timing>
    <p:tnLst>
      <p:par>
        <p:cTn id="1" dur="indefinite" restart="never" nodeType="tmRoot"/>
      </p:par>
    </p:tnLst>
  </p:timing>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a908d394-d138-480e-87a3-ff44c37f991a"/>
    <ds:schemaRef ds:uri="http://purl.org/dc/elements/1.1/"/>
    <ds:schemaRef ds:uri="http://schemas.microsoft.com/office/2006/metadata/properties"/>
    <ds:schemaRef ds:uri="http://schemas.openxmlformats.org/package/2006/metadata/core-properties"/>
    <ds:schemaRef ds:uri="http://purl.org/dc/terms/"/>
    <ds:schemaRef ds:uri="f66716c4-314f-46c1-b01e-5a44c61897d8"/>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CB3C2DEB-6DD8-4D38-9A4A-32655AF3DC4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Template>
  <TotalTime>1319</TotalTime>
  <Words>2095</Words>
  <Application>Microsoft Office PowerPoint</Application>
  <PresentationFormat>On-screen Show (4:3)</PresentationFormat>
  <Paragraphs>218</Paragraphs>
  <Slides>27</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Arial</vt:lpstr>
      <vt:lpstr>Calibri</vt:lpstr>
      <vt:lpstr>Courier New</vt:lpstr>
      <vt:lpstr>Myriad Pro</vt:lpstr>
      <vt:lpstr>Tahoma</vt:lpstr>
      <vt:lpstr>Times New Roman</vt:lpstr>
      <vt:lpstr>UWTSD</vt:lpstr>
      <vt:lpstr>CertHE Skills for the Workplace Module: BMSK4002</vt:lpstr>
      <vt:lpstr>Overview of Workshop</vt:lpstr>
      <vt:lpstr>Podcast (CIPD, 2014)</vt:lpstr>
      <vt:lpstr>Group/Team Development</vt:lpstr>
      <vt:lpstr>Belbin’s Team Roles</vt:lpstr>
      <vt:lpstr>Belbin’s 9 Team Roles</vt:lpstr>
      <vt:lpstr>Videos - Belbin</vt:lpstr>
      <vt:lpstr>Belbin team role circle</vt:lpstr>
      <vt:lpstr>Coordinator (CO)</vt:lpstr>
      <vt:lpstr>Implementer (IMP)</vt:lpstr>
      <vt:lpstr>Plant (PL)</vt:lpstr>
      <vt:lpstr>Monitor/Evaluator (ME)</vt:lpstr>
      <vt:lpstr>Resource Investigator (RI) </vt:lpstr>
      <vt:lpstr>Team Worker (TW) </vt:lpstr>
      <vt:lpstr>Shaper (SH)</vt:lpstr>
      <vt:lpstr>Completer/Finisher (CF) </vt:lpstr>
      <vt:lpstr>Team Roles</vt:lpstr>
      <vt:lpstr>PowerPoint Presentation</vt:lpstr>
      <vt:lpstr>Roles</vt:lpstr>
      <vt:lpstr>Activity</vt:lpstr>
      <vt:lpstr>Reward &amp; Recognition</vt:lpstr>
      <vt:lpstr>PowerPoint Presentation</vt:lpstr>
      <vt:lpstr>PowerPoint Presentation</vt:lpstr>
      <vt:lpstr>Joy Ogen-Hutfield (2015) Secrets of Motivating your Team</vt:lpstr>
      <vt:lpstr>Politics</vt:lpstr>
      <vt:lpstr>Activity</vt:lpstr>
      <vt:lpstr>Preparation for 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Thomas</cp:lastModifiedBy>
  <cp:revision>46</cp:revision>
  <cp:lastPrinted>2018-05-08T10:29:38Z</cp:lastPrinted>
  <dcterms:created xsi:type="dcterms:W3CDTF">2015-04-14T15:21:28Z</dcterms:created>
  <dcterms:modified xsi:type="dcterms:W3CDTF">2018-10-08T09:11:04Z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