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0" r:id="rId2"/>
    <p:sldId id="256" r:id="rId3"/>
    <p:sldId id="259" r:id="rId4"/>
  </p:sldIdLst>
  <p:sldSz cx="15113000" cy="21374100"/>
  <p:notesSz cx="6858000" cy="9144000"/>
  <p:embeddedFontLst>
    <p:embeddedFont>
      <p:font typeface="Calibri" pitchFamily="34" charset="0"/>
      <p:regular r:id="rId5"/>
      <p:bold r:id="rId6"/>
      <p:italic r:id="rId7"/>
      <p:boldItalic r:id="rId8"/>
    </p:embeddedFont>
    <p:embeddedFont>
      <p:font typeface="Ruda Bold" charset="0"/>
      <p:regular r:id="rId9"/>
      <p:bold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640" autoAdjust="0"/>
  </p:normalViewPr>
  <p:slideViewPr>
    <p:cSldViewPr>
      <p:cViewPr>
        <p:scale>
          <a:sx n="30" d="100"/>
          <a:sy n="30" d="100"/>
        </p:scale>
        <p:origin x="-196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presProps" Target="presProps.xml"/><Relationship Id="rId5" Type="http://schemas.openxmlformats.org/officeDocument/2006/relationships/font" Target="fonts/font1.fntdata"/><Relationship Id="rId10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font" Target="fonts/font5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30E11592-FA64-3D73-5FAA-FCD697929A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6200" y="2152650"/>
            <a:ext cx="7772400" cy="37700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125FAE4C-F774-3864-9171-0B436D8AB4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7700" y="6419850"/>
            <a:ext cx="11277600" cy="1470025"/>
          </a:xfrm>
        </p:spPr>
        <p:txBody>
          <a:bodyPr>
            <a:normAutofit/>
          </a:bodyPr>
          <a:lstStyle/>
          <a:p>
            <a:r>
              <a:rPr lang="en-US" spc="2687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LEGO – BUILDSPACE™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BE0B8621-92A7-ED56-26A5-034129D15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3962" y="8096250"/>
            <a:ext cx="12096876" cy="8314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5155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141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398779"/>
            <a:ext cx="15106450" cy="3539092"/>
            <a:chOff x="0" y="0"/>
            <a:chExt cx="3687094" cy="820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687094" cy="820684"/>
            </a:xfrm>
            <a:custGeom>
              <a:avLst/>
              <a:gdLst/>
              <a:ahLst/>
              <a:cxnLst/>
              <a:rect l="l" t="t" r="r" b="b"/>
              <a:pathLst>
                <a:path w="3687094" h="820684">
                  <a:moveTo>
                    <a:pt x="0" y="0"/>
                  </a:moveTo>
                  <a:lnTo>
                    <a:pt x="3687094" y="0"/>
                  </a:lnTo>
                  <a:lnTo>
                    <a:pt x="3687094" y="820684"/>
                  </a:lnTo>
                  <a:lnTo>
                    <a:pt x="0" y="820684"/>
                  </a:lnTo>
                  <a:close/>
                </a:path>
              </a:pathLst>
            </a:custGeom>
            <a:solidFill>
              <a:srgbClr val="F8C65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687094" cy="858784"/>
            </a:xfrm>
            <a:prstGeom prst="rect">
              <a:avLst/>
            </a:prstGeom>
          </p:spPr>
          <p:txBody>
            <a:bodyPr lIns="76364" tIns="76364" rIns="76364" bIns="76364" rtlCol="0" anchor="ctr"/>
            <a:lstStyle/>
            <a:p>
              <a:pPr algn="ctr">
                <a:lnSpc>
                  <a:spcPts val="2567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" y="7646195"/>
            <a:ext cx="15144758" cy="2670942"/>
            <a:chOff x="0" y="0"/>
            <a:chExt cx="2738091" cy="478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738091" cy="478603"/>
            </a:xfrm>
            <a:custGeom>
              <a:avLst/>
              <a:gdLst/>
              <a:ahLst/>
              <a:cxnLst/>
              <a:rect l="l" t="t" r="r" b="b"/>
              <a:pathLst>
                <a:path w="2738091" h="478603">
                  <a:moveTo>
                    <a:pt x="0" y="0"/>
                  </a:moveTo>
                  <a:lnTo>
                    <a:pt x="2738091" y="0"/>
                  </a:lnTo>
                  <a:lnTo>
                    <a:pt x="2738091" y="478603"/>
                  </a:lnTo>
                  <a:lnTo>
                    <a:pt x="0" y="478603"/>
                  </a:lnTo>
                  <a:close/>
                </a:path>
              </a:pathLst>
            </a:custGeom>
            <a:solidFill>
              <a:srgbClr val="5D777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95250"/>
              <a:ext cx="2738091" cy="573853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4548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0" y="10317136"/>
            <a:ext cx="7734037" cy="3435224"/>
            <a:chOff x="0" y="0"/>
            <a:chExt cx="1385852" cy="61555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385852" cy="615553"/>
            </a:xfrm>
            <a:custGeom>
              <a:avLst/>
              <a:gdLst/>
              <a:ahLst/>
              <a:cxnLst/>
              <a:rect l="l" t="t" r="r" b="b"/>
              <a:pathLst>
                <a:path w="1385852" h="615553">
                  <a:moveTo>
                    <a:pt x="0" y="0"/>
                  </a:moveTo>
                  <a:lnTo>
                    <a:pt x="1385852" y="0"/>
                  </a:lnTo>
                  <a:lnTo>
                    <a:pt x="1385852" y="615553"/>
                  </a:lnTo>
                  <a:lnTo>
                    <a:pt x="0" y="615553"/>
                  </a:lnTo>
                  <a:close/>
                </a:path>
              </a:pathLst>
            </a:custGeom>
            <a:solidFill>
              <a:srgbClr val="66141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95250"/>
              <a:ext cx="1385852" cy="710803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4548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734037" y="10318186"/>
            <a:ext cx="7372413" cy="3434174"/>
            <a:chOff x="0" y="0"/>
            <a:chExt cx="1393374" cy="61536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93374" cy="615365"/>
            </a:xfrm>
            <a:custGeom>
              <a:avLst/>
              <a:gdLst/>
              <a:ahLst/>
              <a:cxnLst/>
              <a:rect l="l" t="t" r="r" b="b"/>
              <a:pathLst>
                <a:path w="1393374" h="615365">
                  <a:moveTo>
                    <a:pt x="0" y="0"/>
                  </a:moveTo>
                  <a:lnTo>
                    <a:pt x="1393374" y="0"/>
                  </a:lnTo>
                  <a:lnTo>
                    <a:pt x="1393374" y="615365"/>
                  </a:lnTo>
                  <a:lnTo>
                    <a:pt x="0" y="615365"/>
                  </a:lnTo>
                  <a:close/>
                </a:path>
              </a:pathLst>
            </a:custGeom>
            <a:solidFill>
              <a:srgbClr val="66141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95250"/>
              <a:ext cx="1393374" cy="710615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4548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0" y="13752360"/>
            <a:ext cx="15106450" cy="4264247"/>
            <a:chOff x="0" y="0"/>
            <a:chExt cx="2706905" cy="764105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706905" cy="764105"/>
            </a:xfrm>
            <a:custGeom>
              <a:avLst/>
              <a:gdLst/>
              <a:ahLst/>
              <a:cxnLst/>
              <a:rect l="l" t="t" r="r" b="b"/>
              <a:pathLst>
                <a:path w="2706905" h="764105">
                  <a:moveTo>
                    <a:pt x="0" y="0"/>
                  </a:moveTo>
                  <a:lnTo>
                    <a:pt x="2706905" y="0"/>
                  </a:lnTo>
                  <a:lnTo>
                    <a:pt x="2706905" y="764105"/>
                  </a:lnTo>
                  <a:lnTo>
                    <a:pt x="0" y="764105"/>
                  </a:lnTo>
                  <a:close/>
                </a:path>
              </a:pathLst>
            </a:custGeom>
            <a:solidFill>
              <a:srgbClr val="5D777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95250"/>
              <a:ext cx="2706905" cy="859355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4548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550" y="17991938"/>
            <a:ext cx="15131657" cy="2547965"/>
            <a:chOff x="0" y="0"/>
            <a:chExt cx="3511153" cy="898274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3511153" cy="898274"/>
            </a:xfrm>
            <a:custGeom>
              <a:avLst/>
              <a:gdLst/>
              <a:ahLst/>
              <a:cxnLst/>
              <a:rect l="l" t="t" r="r" b="b"/>
              <a:pathLst>
                <a:path w="3511153" h="898274">
                  <a:moveTo>
                    <a:pt x="0" y="0"/>
                  </a:moveTo>
                  <a:lnTo>
                    <a:pt x="3511153" y="0"/>
                  </a:lnTo>
                  <a:lnTo>
                    <a:pt x="3511153" y="898274"/>
                  </a:lnTo>
                  <a:lnTo>
                    <a:pt x="0" y="898274"/>
                  </a:lnTo>
                  <a:close/>
                </a:path>
              </a:pathLst>
            </a:custGeom>
            <a:solidFill>
              <a:srgbClr val="66141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95250"/>
              <a:ext cx="3511153" cy="993524"/>
            </a:xfrm>
            <a:prstGeom prst="rect">
              <a:avLst/>
            </a:prstGeom>
          </p:spPr>
          <p:txBody>
            <a:bodyPr lIns="46667" tIns="46667" rIns="46667" bIns="46667" rtlCol="0" anchor="ctr"/>
            <a:lstStyle/>
            <a:p>
              <a:pPr algn="ctr">
                <a:lnSpc>
                  <a:spcPts val="4548"/>
                </a:lnSpc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388915" y="834197"/>
            <a:ext cx="12690243" cy="1165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78"/>
              </a:lnSpc>
              <a:spcBef>
                <a:spcPct val="0"/>
              </a:spcBef>
            </a:pPr>
            <a:r>
              <a:rPr lang="en-US" sz="6413" spc="2687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LEGO – BUILDSPACE™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810976" y="2871463"/>
            <a:ext cx="11782607" cy="629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43"/>
              </a:lnSpc>
              <a:spcBef>
                <a:spcPct val="0"/>
              </a:spcBef>
            </a:pPr>
            <a:r>
              <a:rPr lang="en-US" sz="3459" spc="110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DESIGN IT. BUILD IT. LIVE IN IT.</a:t>
            </a:r>
          </a:p>
        </p:txBody>
      </p:sp>
      <p:sp>
        <p:nvSpPr>
          <p:cNvPr id="22" name="Freeform 22"/>
          <p:cNvSpPr/>
          <p:nvPr/>
        </p:nvSpPr>
        <p:spPr>
          <a:xfrm>
            <a:off x="-100304" y="379473"/>
            <a:ext cx="5549138" cy="3121390"/>
          </a:xfrm>
          <a:custGeom>
            <a:avLst/>
            <a:gdLst/>
            <a:ahLst/>
            <a:cxnLst/>
            <a:rect l="l" t="t" r="r" b="b"/>
            <a:pathLst>
              <a:path w="5549138" h="3121390">
                <a:moveTo>
                  <a:pt x="0" y="0"/>
                </a:moveTo>
                <a:lnTo>
                  <a:pt x="5549138" y="0"/>
                </a:lnTo>
                <a:lnTo>
                  <a:pt x="5549138" y="3121391"/>
                </a:lnTo>
                <a:lnTo>
                  <a:pt x="0" y="312139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Freeform 23"/>
          <p:cNvSpPr/>
          <p:nvPr/>
        </p:nvSpPr>
        <p:spPr>
          <a:xfrm>
            <a:off x="13988396" y="2806267"/>
            <a:ext cx="1131604" cy="1131604"/>
          </a:xfrm>
          <a:custGeom>
            <a:avLst/>
            <a:gdLst/>
            <a:ahLst/>
            <a:cxnLst/>
            <a:rect l="l" t="t" r="r" b="b"/>
            <a:pathLst>
              <a:path w="1131604" h="1131604">
                <a:moveTo>
                  <a:pt x="0" y="0"/>
                </a:moveTo>
                <a:lnTo>
                  <a:pt x="1131604" y="0"/>
                </a:lnTo>
                <a:lnTo>
                  <a:pt x="1131604" y="1131604"/>
                </a:lnTo>
                <a:lnTo>
                  <a:pt x="0" y="113160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Freeform 24"/>
          <p:cNvSpPr/>
          <p:nvPr/>
        </p:nvSpPr>
        <p:spPr>
          <a:xfrm>
            <a:off x="6550" y="18283306"/>
            <a:ext cx="15138207" cy="2761556"/>
          </a:xfrm>
          <a:custGeom>
            <a:avLst/>
            <a:gdLst/>
            <a:ahLst/>
            <a:cxnLst/>
            <a:rect l="l" t="t" r="r" b="b"/>
            <a:pathLst>
              <a:path w="15900099" h="2761556">
                <a:moveTo>
                  <a:pt x="0" y="0"/>
                </a:moveTo>
                <a:lnTo>
                  <a:pt x="15900098" y="0"/>
                </a:lnTo>
                <a:lnTo>
                  <a:pt x="15900098" y="2761556"/>
                </a:lnTo>
                <a:lnTo>
                  <a:pt x="0" y="27615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331824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TextBox 25"/>
          <p:cNvSpPr txBox="1"/>
          <p:nvPr/>
        </p:nvSpPr>
        <p:spPr>
          <a:xfrm>
            <a:off x="3551151" y="4053314"/>
            <a:ext cx="7697192" cy="9396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50"/>
              </a:lnSpc>
              <a:spcBef>
                <a:spcPct val="0"/>
              </a:spcBef>
            </a:pPr>
            <a:r>
              <a:rPr lang="en-US" sz="5178" dirty="0">
                <a:solidFill>
                  <a:srgbClr val="FFFFFF"/>
                </a:solidFill>
                <a:latin typeface="Scripter"/>
                <a:ea typeface="Scripter"/>
                <a:cs typeface="Scripter"/>
                <a:sym typeface="Scripter"/>
              </a:rPr>
              <a:t>WHAT IS BUILDSPACE™?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0262" y="5142423"/>
            <a:ext cx="13339355" cy="2415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763"/>
              </a:lnSpc>
              <a:spcBef>
                <a:spcPct val="0"/>
              </a:spcBef>
            </a:pPr>
            <a:r>
              <a:rPr lang="en-US" sz="2688" b="1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BuildSpace™ is LEGO’s m</a:t>
            </a:r>
            <a:r>
              <a:rPr lang="en-US" sz="2688" b="1" u="none" strike="noStrike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odular furniture line that lets customers design and assemble their own home pieces — just like building with LEGO bricks. Each furniture module clicks, locks, and expands using a durable, life-size LEGO-style connection system. It turns interior decorating into a creative, </a:t>
            </a:r>
            <a:r>
              <a:rPr lang="en-US" sz="2688" b="1" u="none" strike="noStrike" dirty="0" smtClean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customizable, </a:t>
            </a:r>
            <a:r>
              <a:rPr lang="en-US" sz="2688" b="1" u="none" strike="noStrike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and playful experience for every age.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784347" y="7747504"/>
            <a:ext cx="5679476" cy="760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24"/>
              </a:lnSpc>
              <a:spcBef>
                <a:spcPct val="0"/>
              </a:spcBef>
            </a:pPr>
            <a:r>
              <a:rPr lang="en-US" sz="4232">
                <a:solidFill>
                  <a:srgbClr val="FFFFFF"/>
                </a:solidFill>
                <a:latin typeface="Scripter"/>
                <a:ea typeface="Scripter"/>
                <a:cs typeface="Scripter"/>
                <a:sym typeface="Scripter"/>
              </a:rPr>
              <a:t>WHO IS IT FOR?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78800" y="10252596"/>
            <a:ext cx="5679476" cy="760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24"/>
              </a:lnSpc>
              <a:spcBef>
                <a:spcPct val="0"/>
              </a:spcBef>
            </a:pPr>
            <a:r>
              <a:rPr lang="en-US" sz="4232">
                <a:solidFill>
                  <a:srgbClr val="FFFFFF"/>
                </a:solidFill>
                <a:latin typeface="Scripter"/>
                <a:ea typeface="Scripter"/>
                <a:cs typeface="Scripter"/>
                <a:sym typeface="Scripter"/>
              </a:rPr>
              <a:t>DIFFERENTIATION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552" y="8548815"/>
            <a:ext cx="13311065" cy="1461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763"/>
              </a:lnSpc>
              <a:spcBef>
                <a:spcPct val="0"/>
              </a:spcBef>
            </a:pPr>
            <a:r>
              <a:rPr lang="en-US" sz="2688" b="1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Yo</a:t>
            </a:r>
            <a:r>
              <a:rPr lang="en-US" sz="2688" b="1" u="none" strike="noStrike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ung adults, families, college students, and LEGO lovers who want </a:t>
            </a:r>
            <a:r>
              <a:rPr lang="en-US" sz="2688" b="1" u="none" strike="noStrike" dirty="0" smtClean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personalized </a:t>
            </a:r>
            <a:r>
              <a:rPr lang="en-US" sz="2688" b="1" u="none" strike="noStrike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furniture that adapts to small spaces, changing lifestyles, and evolving creativity. Perfect for renters and flexible homes.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-100304" y="10977307"/>
            <a:ext cx="7802584" cy="31154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9366" lvl="1" indent="-239683" algn="l">
              <a:lnSpc>
                <a:spcPts val="3108"/>
              </a:lnSpc>
              <a:spcBef>
                <a:spcPct val="0"/>
              </a:spcBef>
              <a:buFont typeface="Arial"/>
              <a:buChar char="•"/>
            </a:pPr>
            <a:r>
              <a:rPr lang="en-US" sz="2220" b="1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Iconic LEGO design</a:t>
            </a:r>
            <a:r>
              <a:rPr lang="en-US" sz="2220" b="1" u="none" strike="noStrike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 transformed into functional everyday furniture</a:t>
            </a:r>
          </a:p>
          <a:p>
            <a:pPr marL="479366" lvl="1" indent="-239683" algn="l">
              <a:lnSpc>
                <a:spcPts val="3108"/>
              </a:lnSpc>
              <a:spcBef>
                <a:spcPct val="0"/>
              </a:spcBef>
              <a:buFont typeface="Arial"/>
              <a:buChar char="•"/>
            </a:pPr>
            <a:r>
              <a:rPr lang="en-US" sz="2220" b="1" u="none" strike="noStrike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Fully modular — expand, rebuild, and reshape anytime</a:t>
            </a:r>
          </a:p>
          <a:p>
            <a:pPr marL="479366" lvl="1" indent="-239683" algn="l">
              <a:lnSpc>
                <a:spcPts val="3108"/>
              </a:lnSpc>
              <a:spcBef>
                <a:spcPct val="0"/>
              </a:spcBef>
              <a:buFont typeface="Arial"/>
              <a:buChar char="•"/>
            </a:pPr>
            <a:r>
              <a:rPr lang="en-US" sz="2220" b="1" u="none" strike="noStrike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Durable, lightweight, and tool-free assembly</a:t>
            </a:r>
          </a:p>
          <a:p>
            <a:pPr marL="479366" lvl="1" indent="-239683" algn="l">
              <a:lnSpc>
                <a:spcPts val="3108"/>
              </a:lnSpc>
              <a:spcBef>
                <a:spcPct val="0"/>
              </a:spcBef>
              <a:buFont typeface="Arial"/>
              <a:buChar char="•"/>
            </a:pPr>
            <a:r>
              <a:rPr lang="en-US" sz="2220" b="1" u="none" strike="noStrike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Sustainable materials with long product life</a:t>
            </a:r>
          </a:p>
          <a:p>
            <a:pPr marL="479366" lvl="1" indent="-239683" algn="l">
              <a:lnSpc>
                <a:spcPts val="3108"/>
              </a:lnSpc>
              <a:spcBef>
                <a:spcPct val="0"/>
              </a:spcBef>
              <a:buFont typeface="Arial"/>
              <a:buChar char="•"/>
            </a:pPr>
            <a:r>
              <a:rPr lang="en-US" sz="2220" b="1" u="none" strike="noStrike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A “fun game concept” — furniture becomes interactive and expressive</a:t>
            </a:r>
          </a:p>
          <a:p>
            <a:pPr marL="0" lvl="0" indent="0" algn="l">
              <a:lnSpc>
                <a:spcPts val="3108"/>
              </a:lnSpc>
              <a:spcBef>
                <a:spcPct val="0"/>
              </a:spcBef>
            </a:pPr>
            <a:endParaRPr lang="en-US" sz="2220" b="1" u="none" strike="noStrike">
              <a:solidFill>
                <a:srgbClr val="FFFFFF"/>
              </a:solidFill>
              <a:latin typeface="Ruda Bold"/>
              <a:ea typeface="Ruda Bold"/>
              <a:cs typeface="Ruda Bold"/>
              <a:sym typeface="Ruda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711413" y="13723785"/>
            <a:ext cx="5679476" cy="760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24"/>
              </a:lnSpc>
              <a:spcBef>
                <a:spcPct val="0"/>
              </a:spcBef>
            </a:pPr>
            <a:r>
              <a:rPr lang="en-US" sz="4232">
                <a:solidFill>
                  <a:srgbClr val="FFFFFF"/>
                </a:solidFill>
                <a:latin typeface="Scripter"/>
                <a:ea typeface="Scripter"/>
                <a:cs typeface="Scripter"/>
                <a:sym typeface="Scripter"/>
              </a:rPr>
              <a:t>PRICING MODEL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966767" y="10250046"/>
            <a:ext cx="5679476" cy="760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24"/>
              </a:lnSpc>
              <a:spcBef>
                <a:spcPct val="0"/>
              </a:spcBef>
            </a:pPr>
            <a:r>
              <a:rPr lang="en-US" sz="4232">
                <a:solidFill>
                  <a:srgbClr val="FFFFFF"/>
                </a:solidFill>
                <a:latin typeface="Scripter"/>
                <a:ea typeface="Scripter"/>
                <a:cs typeface="Scripter"/>
                <a:sym typeface="Scripter"/>
              </a:rPr>
              <a:t>PRODUCT LINES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-31757" y="14407061"/>
            <a:ext cx="7734037" cy="3489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83"/>
              </a:lnSpc>
              <a:spcBef>
                <a:spcPct val="0"/>
              </a:spcBef>
            </a:pPr>
            <a:r>
              <a:rPr lang="en-US" sz="2488" b="1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BuildSp</a:t>
            </a:r>
            <a:r>
              <a:rPr lang="en-US" sz="2488" b="1" u="none" strike="noStrike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ace™ uses a modular pricing and subscription model, where customers purchase a starter furniture base and add modules as they expand or redesign. Monthly membership from £14.99/month gives access to exclusive Creator Kits, design challenges, and replacement parts, supporting continuous upgrades and long-term engagement.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6753" y="10962504"/>
            <a:ext cx="7433995" cy="2789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4009" lvl="1" indent="-247004" algn="l">
              <a:lnSpc>
                <a:spcPts val="3203"/>
              </a:lnSpc>
              <a:spcBef>
                <a:spcPct val="0"/>
              </a:spcBef>
              <a:buFont typeface="Arial"/>
              <a:buChar char="•"/>
            </a:pPr>
            <a:r>
              <a:rPr lang="en-US" sz="2288" b="1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BuildSp</a:t>
            </a:r>
            <a:r>
              <a:rPr lang="en-US" sz="2288" b="1" u="none" strike="noStrike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ace™ Living – Sofas, coffee tables, TV units</a:t>
            </a:r>
          </a:p>
          <a:p>
            <a:pPr marL="494009" lvl="1" indent="-247004" algn="l">
              <a:lnSpc>
                <a:spcPts val="3203"/>
              </a:lnSpc>
              <a:spcBef>
                <a:spcPct val="0"/>
              </a:spcBef>
              <a:buFont typeface="Arial"/>
              <a:buChar char="•"/>
            </a:pPr>
            <a:r>
              <a:rPr lang="en-US" sz="2288" b="1" u="none" strike="noStrike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BuildSpace™ Work – Desks, shelves, storage</a:t>
            </a:r>
          </a:p>
          <a:p>
            <a:pPr marL="494009" lvl="1" indent="-247004" algn="l">
              <a:lnSpc>
                <a:spcPts val="3203"/>
              </a:lnSpc>
              <a:spcBef>
                <a:spcPct val="0"/>
              </a:spcBef>
              <a:buFont typeface="Arial"/>
              <a:buChar char="•"/>
            </a:pPr>
            <a:r>
              <a:rPr lang="en-US" sz="2288" b="1" u="none" strike="noStrike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BuildSpace™ Kids – Safe, colourful play-focused furniture</a:t>
            </a:r>
          </a:p>
          <a:p>
            <a:pPr marL="494009" lvl="1" indent="-247004" algn="l">
              <a:lnSpc>
                <a:spcPts val="3203"/>
              </a:lnSpc>
              <a:spcBef>
                <a:spcPct val="0"/>
              </a:spcBef>
              <a:buFont typeface="Arial"/>
              <a:buChar char="•"/>
            </a:pPr>
            <a:r>
              <a:rPr lang="en-US" sz="2288" b="1" u="none" strike="noStrike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Creator Kits – Collectible add-ons for advanced builds</a:t>
            </a:r>
          </a:p>
          <a:p>
            <a:pPr marL="0" lvl="0" indent="0" algn="l">
              <a:lnSpc>
                <a:spcPts val="3203"/>
              </a:lnSpc>
              <a:spcBef>
                <a:spcPct val="0"/>
              </a:spcBef>
            </a:pPr>
            <a:endParaRPr lang="en-US" sz="2288" b="1" u="none" strike="noStrike" dirty="0">
              <a:solidFill>
                <a:srgbClr val="FFFFFF"/>
              </a:solidFill>
              <a:latin typeface="Ruda Bold"/>
              <a:ea typeface="Ruda Bold"/>
              <a:cs typeface="Ruda Bold"/>
              <a:sym typeface="Ruda Bold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8602309" y="13723785"/>
            <a:ext cx="5679476" cy="760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24"/>
              </a:lnSpc>
              <a:spcBef>
                <a:spcPct val="0"/>
              </a:spcBef>
            </a:pPr>
            <a:r>
              <a:rPr lang="en-US" sz="4232">
                <a:solidFill>
                  <a:srgbClr val="FFFFFF"/>
                </a:solidFill>
                <a:latin typeface="Scripter"/>
                <a:ea typeface="Scripter"/>
                <a:cs typeface="Scripter"/>
                <a:sym typeface="Scripter"/>
              </a:rPr>
              <a:t>KEY STRATEGIC ELEMENT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365101" y="14798192"/>
            <a:ext cx="6408394" cy="2111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04"/>
              </a:lnSpc>
              <a:spcBef>
                <a:spcPct val="0"/>
              </a:spcBef>
            </a:pPr>
            <a:r>
              <a:rPr lang="en-US" sz="2431" b="1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BuildSp</a:t>
            </a:r>
            <a:r>
              <a:rPr lang="en-US" sz="2431" b="1" u="none" strike="noStrike" dirty="0">
                <a:solidFill>
                  <a:srgbClr val="FFFFFF"/>
                </a:solidFill>
                <a:latin typeface="Ruda Bold"/>
                <a:ea typeface="Ruda Bold"/>
                <a:cs typeface="Ruda Bold"/>
                <a:sym typeface="Ruda Bold"/>
              </a:rPr>
              <a:t>ace™ extends LEGO beyond toys and into a lifestyle home category, creating a recurring revenue stream while reinforcing LEGO’s core identity — unlocking creativity through building.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E9572DD-AC1B-C5F9-F0E6-199E40CB3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1700" y="628650"/>
            <a:ext cx="8229600" cy="1143000"/>
          </a:xfrm>
        </p:spPr>
        <p:txBody>
          <a:bodyPr>
            <a:normAutofit/>
          </a:bodyPr>
          <a:lstStyle/>
          <a:p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25D85B8-7354-AA30-40EB-7610E6F7D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76450"/>
            <a:ext cx="14185900" cy="4525963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Garet"/>
                <a:cs typeface="Arial" panose="020B0604020202020204" pitchFamily="34" charset="0"/>
                <a:sym typeface="Garet"/>
              </a:rPr>
              <a:t>Shi, J.X. (2025) ‘Research on the operation management model and marketing strategies of monopolistic commercial companies: A case study of LEGO’, Finance &amp; Economics, 1(3).</a:t>
            </a:r>
          </a:p>
          <a:p>
            <a:pPr algn="just">
              <a:lnSpc>
                <a:spcPct val="150000"/>
              </a:lnSpc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Garet"/>
                <a:cs typeface="Arial" panose="020B0604020202020204" pitchFamily="34" charset="0"/>
                <a:sym typeface="Garet"/>
              </a:rPr>
              <a:t>Zhou, X. (2022) ‘Analysis of LEGO storytelling marketing strategy and bilateral relationship business model’. In: 2022 4th International Conference on Economic Management and Cultural Industry (ICEMCI 2022). Atlantis Press, pp. 2006–2018.</a:t>
            </a:r>
          </a:p>
          <a:p>
            <a:pPr algn="just">
              <a:lnSpc>
                <a:spcPct val="150000"/>
              </a:lnSpc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Garet"/>
                <a:cs typeface="Arial" panose="020B0604020202020204" pitchFamily="34" charset="0"/>
                <a:sym typeface="Garet"/>
              </a:rPr>
              <a:t>Munyiri, B. (n.d.) LEGO: Company, products, marketing and media ventures. The Pink Pages Prelude, p. 110.</a:t>
            </a:r>
          </a:p>
        </p:txBody>
      </p:sp>
    </p:spTree>
    <p:extLst>
      <p:ext uri="{BB962C8B-B14F-4D97-AF65-F5344CB8AC3E}">
        <p14:creationId xmlns:p14="http://schemas.microsoft.com/office/powerpoint/2010/main" val="42462202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397</Words>
  <Application>Microsoft Office PowerPoint</Application>
  <PresentationFormat>Custom</PresentationFormat>
  <Paragraphs>26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Ruda Bold</vt:lpstr>
      <vt:lpstr>Garet</vt:lpstr>
      <vt:lpstr>Scripter</vt:lpstr>
      <vt:lpstr>Office Theme</vt:lpstr>
      <vt:lpstr>LEGO – BUILDSPACE™</vt:lpstr>
      <vt:lpstr>PowerPoint Presentation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Electricity Poster in Yellow and Blue Illustrative Style</dc:title>
  <dc:creator>D</dc:creator>
  <cp:lastModifiedBy>Windows User</cp:lastModifiedBy>
  <cp:revision>3</cp:revision>
  <dcterms:created xsi:type="dcterms:W3CDTF">2006-08-16T00:00:00Z</dcterms:created>
  <dcterms:modified xsi:type="dcterms:W3CDTF">2025-12-04T22:04:21Z</dcterms:modified>
  <dc:identifier>DAG6lMM5IZY</dc:identifier>
</cp:coreProperties>
</file>