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 id="2147483695" r:id="rId2"/>
    <p:sldMasterId id="2147483701" r:id="rId3"/>
    <p:sldMasterId id="2147483709" r:id="rId4"/>
    <p:sldMasterId id="2147483712" r:id="rId5"/>
    <p:sldMasterId id="2147483716" r:id="rId6"/>
    <p:sldMasterId id="2147483720" r:id="rId7"/>
  </p:sldMasterIdLst>
  <p:notesMasterIdLst>
    <p:notesMasterId r:id="rId36"/>
  </p:notesMasterIdLst>
  <p:sldIdLst>
    <p:sldId id="256" r:id="rId8"/>
    <p:sldId id="278" r:id="rId9"/>
    <p:sldId id="352" r:id="rId10"/>
    <p:sldId id="353" r:id="rId11"/>
    <p:sldId id="272" r:id="rId12"/>
    <p:sldId id="263" r:id="rId13"/>
    <p:sldId id="274" r:id="rId14"/>
    <p:sldId id="273" r:id="rId15"/>
    <p:sldId id="276" r:id="rId16"/>
    <p:sldId id="279" r:id="rId17"/>
    <p:sldId id="277" r:id="rId18"/>
    <p:sldId id="345" r:id="rId19"/>
    <p:sldId id="265" r:id="rId20"/>
    <p:sldId id="264" r:id="rId21"/>
    <p:sldId id="267" r:id="rId22"/>
    <p:sldId id="266" r:id="rId23"/>
    <p:sldId id="269" r:id="rId24"/>
    <p:sldId id="257" r:id="rId25"/>
    <p:sldId id="258" r:id="rId26"/>
    <p:sldId id="346" r:id="rId27"/>
    <p:sldId id="262" r:id="rId28"/>
    <p:sldId id="259" r:id="rId29"/>
    <p:sldId id="347" r:id="rId30"/>
    <p:sldId id="348" r:id="rId31"/>
    <p:sldId id="349" r:id="rId32"/>
    <p:sldId id="350" r:id="rId33"/>
    <p:sldId id="351" r:id="rId34"/>
    <p:sldId id="261" r:id="rId35"/>
  </p:sldIdLst>
  <p:sldSz cx="9144000" cy="6858000" type="screen4x3"/>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536E8A-0490-4943-8502-E4C8493831B6}" v="68" dt="2024-02-05T11:52:13.5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930" y="45"/>
      </p:cViewPr>
      <p:guideLst>
        <p:guide orient="horz" pos="2160"/>
        <p:guide pos="2880"/>
      </p:guideLst>
    </p:cSldViewPr>
  </p:slideViewPr>
  <p:notesTextViewPr>
    <p:cViewPr>
      <p:scale>
        <a:sx n="1" d="1"/>
        <a:sy n="1" d="1"/>
      </p:scale>
      <p:origin x="0" y="0"/>
    </p:cViewPr>
  </p:notesTextViewPr>
  <p:notesViewPr>
    <p:cSldViewPr snapToGrid="0">
      <p:cViewPr varScale="1">
        <p:scale>
          <a:sx n="78" d="100"/>
          <a:sy n="78" d="100"/>
        </p:scale>
        <p:origin x="2928" y="9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EFDE20-9873-4594-AF05-EAA6F0C8A55A}"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FB81FD13-53DD-4DEB-A032-7AB1EB4DE939}" type="pres">
      <dgm:prSet presAssocID="{5EEFDE20-9873-4594-AF05-EAA6F0C8A55A}" presName="hierChild1" presStyleCnt="0">
        <dgm:presLayoutVars>
          <dgm:chPref val="1"/>
          <dgm:dir/>
          <dgm:animOne val="branch"/>
          <dgm:animLvl val="lvl"/>
          <dgm:resizeHandles/>
        </dgm:presLayoutVars>
      </dgm:prSet>
      <dgm:spPr/>
    </dgm:pt>
  </dgm:ptLst>
  <dgm:cxnLst>
    <dgm:cxn modelId="{B615EA44-A4C2-40E2-BCF7-A3A2D9C71603}" type="presOf" srcId="{5EEFDE20-9873-4594-AF05-EAA6F0C8A55A}" destId="{FB81FD13-53DD-4DEB-A032-7AB1EB4DE939}" srcOrd="0"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37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3713"/>
          </a:xfrm>
          <a:prstGeom prst="rect">
            <a:avLst/>
          </a:prstGeom>
        </p:spPr>
        <p:txBody>
          <a:bodyPr vert="horz" lIns="91440" tIns="45720" rIns="91440" bIns="45720" rtlCol="0"/>
          <a:lstStyle>
            <a:lvl1pPr algn="r">
              <a:defRPr sz="1200"/>
            </a:lvl1pPr>
          </a:lstStyle>
          <a:p>
            <a:fld id="{AFF08E25-384A-4816-9C14-4898A164CE19}" type="datetimeFigureOut">
              <a:rPr lang="en-GB" smtClean="0"/>
              <a:pPr/>
              <a:t>30/01/2025</a:t>
            </a:fld>
            <a:endParaRPr lang="en-GB"/>
          </a:p>
        </p:txBody>
      </p:sp>
      <p:sp>
        <p:nvSpPr>
          <p:cNvPr id="4" name="Slide Image Placeholder 3"/>
          <p:cNvSpPr>
            <a:spLocks noGrp="1" noRot="1" noChangeAspect="1"/>
          </p:cNvSpPr>
          <p:nvPr>
            <p:ph type="sldImg" idx="2"/>
          </p:nvPr>
        </p:nvSpPr>
        <p:spPr>
          <a:xfrm>
            <a:off x="931863" y="741363"/>
            <a:ext cx="4933950" cy="37020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691063"/>
            <a:ext cx="5438775" cy="44434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950"/>
            <a:ext cx="2946400" cy="49371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378950"/>
            <a:ext cx="2946400" cy="493713"/>
          </a:xfrm>
          <a:prstGeom prst="rect">
            <a:avLst/>
          </a:prstGeom>
        </p:spPr>
        <p:txBody>
          <a:bodyPr vert="horz" lIns="91440" tIns="45720" rIns="91440" bIns="45720" rtlCol="0" anchor="b"/>
          <a:lstStyle>
            <a:lvl1pPr algn="r">
              <a:defRPr sz="1200"/>
            </a:lvl1pPr>
          </a:lstStyle>
          <a:p>
            <a:fld id="{1DF597E9-FFA9-4DB4-BDA1-9D065F7D91EF}" type="slidenum">
              <a:rPr lang="en-GB" smtClean="0"/>
              <a:pPr/>
              <a:t>‹#›</a:t>
            </a:fld>
            <a:endParaRPr lang="en-GB"/>
          </a:p>
        </p:txBody>
      </p:sp>
    </p:spTree>
    <p:extLst>
      <p:ext uri="{BB962C8B-B14F-4D97-AF65-F5344CB8AC3E}">
        <p14:creationId xmlns:p14="http://schemas.microsoft.com/office/powerpoint/2010/main" val="1013025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a:t>
            </a:fld>
            <a:endParaRPr lang="en-GB"/>
          </a:p>
        </p:txBody>
      </p:sp>
    </p:spTree>
    <p:extLst>
      <p:ext uri="{BB962C8B-B14F-4D97-AF65-F5344CB8AC3E}">
        <p14:creationId xmlns:p14="http://schemas.microsoft.com/office/powerpoint/2010/main" val="2679674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a:t>
            </a:fld>
            <a:endParaRPr lang="en-GB"/>
          </a:p>
        </p:txBody>
      </p:sp>
    </p:spTree>
    <p:extLst>
      <p:ext uri="{BB962C8B-B14F-4D97-AF65-F5344CB8AC3E}">
        <p14:creationId xmlns:p14="http://schemas.microsoft.com/office/powerpoint/2010/main" val="1912833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3</a:t>
            </a:fld>
            <a:endParaRPr lang="en-GB"/>
          </a:p>
        </p:txBody>
      </p:sp>
    </p:spTree>
    <p:extLst>
      <p:ext uri="{BB962C8B-B14F-4D97-AF65-F5344CB8AC3E}">
        <p14:creationId xmlns:p14="http://schemas.microsoft.com/office/powerpoint/2010/main" val="4228138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4</a:t>
            </a:fld>
            <a:endParaRPr lang="en-GB"/>
          </a:p>
        </p:txBody>
      </p:sp>
    </p:spTree>
    <p:extLst>
      <p:ext uri="{BB962C8B-B14F-4D97-AF65-F5344CB8AC3E}">
        <p14:creationId xmlns:p14="http://schemas.microsoft.com/office/powerpoint/2010/main" val="3306515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cy-GB" dirty="0"/>
              <a:t>Gwerthusiad adeiladol
Er mwyn cael mewnwelediad academaidd / i ddysgu ddigwydd
Er mwyn datblygu'n broffesiynol
Er mwyn cwestiynu safbwyntiau pobl eraill...... 
Er mwyn deall dadl awdur
Er mwyn rhoi adborth ar y gwaith
Er mwyn penderfynu a oes cyfiawnhad dros y syniadau a gyflwynir</a:t>
            </a:r>
          </a:p>
          <a:p>
            <a:r>
              <a:rPr lang="cy-GB" dirty="0"/>
              <a:t>Er mwyn annog arfer o feddwl mewn persbectif</a:t>
            </a:r>
          </a:p>
          <a:p>
            <a:endParaRPr lang="en-GB" sz="1200" kern="1200" dirty="0">
              <a:solidFill>
                <a:schemeClr val="tx1"/>
              </a:solidFill>
              <a:latin typeface="+mn-lt"/>
              <a:ea typeface="+mn-ea"/>
              <a:cs typeface="+mn-cs"/>
            </a:endParaRPr>
          </a:p>
          <a:p>
            <a:r>
              <a:rPr lang="en-GB" dirty="0"/>
              <a:t>C</a:t>
            </a:r>
            <a:r>
              <a:rPr lang="en-GB" sz="1200" kern="1200" dirty="0">
                <a:solidFill>
                  <a:schemeClr val="tx1"/>
                </a:solidFill>
                <a:latin typeface="+mn-lt"/>
                <a:ea typeface="+mn-ea"/>
                <a:cs typeface="+mn-cs"/>
              </a:rPr>
              <a:t>onstructive</a:t>
            </a:r>
            <a:r>
              <a:rPr lang="en-GB" sz="1200" kern="1200" baseline="0" dirty="0">
                <a:solidFill>
                  <a:schemeClr val="tx1"/>
                </a:solidFill>
                <a:latin typeface="+mn-lt"/>
                <a:ea typeface="+mn-ea"/>
                <a:cs typeface="+mn-cs"/>
              </a:rPr>
              <a:t> evaluation</a:t>
            </a:r>
          </a:p>
          <a:p>
            <a:r>
              <a:rPr lang="en-GB" sz="1200" kern="1200" dirty="0">
                <a:solidFill>
                  <a:schemeClr val="tx1"/>
                </a:solidFill>
                <a:latin typeface="+mn-lt"/>
                <a:ea typeface="+mn-ea"/>
                <a:cs typeface="+mn-cs"/>
              </a:rPr>
              <a:t>To gain academic insight/for learning to take place</a:t>
            </a:r>
          </a:p>
          <a:p>
            <a:r>
              <a:rPr lang="en-GB" sz="1200" kern="1200" dirty="0">
                <a:solidFill>
                  <a:schemeClr val="tx1"/>
                </a:solidFill>
                <a:latin typeface="+mn-lt"/>
                <a:ea typeface="+mn-ea"/>
                <a:cs typeface="+mn-cs"/>
              </a:rPr>
              <a:t>To develop</a:t>
            </a:r>
            <a:r>
              <a:rPr lang="en-GB" sz="1200" kern="1200" baseline="0" dirty="0">
                <a:solidFill>
                  <a:schemeClr val="tx1"/>
                </a:solidFill>
                <a:latin typeface="+mn-lt"/>
                <a:ea typeface="+mn-ea"/>
                <a:cs typeface="+mn-cs"/>
              </a:rPr>
              <a:t> </a:t>
            </a:r>
            <a:r>
              <a:rPr lang="en-GB" sz="1200" kern="1200" dirty="0">
                <a:solidFill>
                  <a:schemeClr val="tx1"/>
                </a:solidFill>
                <a:latin typeface="+mn-lt"/>
                <a:ea typeface="+mn-ea"/>
                <a:cs typeface="+mn-cs"/>
              </a:rPr>
              <a:t>professionally</a:t>
            </a:r>
          </a:p>
          <a:p>
            <a:r>
              <a:rPr lang="en-GB" sz="1200" kern="1200" dirty="0">
                <a:solidFill>
                  <a:schemeClr val="tx1"/>
                </a:solidFill>
                <a:latin typeface="+mn-lt"/>
                <a:ea typeface="+mn-ea"/>
                <a:cs typeface="+mn-cs"/>
              </a:rPr>
              <a:t>To question other people’s viewpoints...... </a:t>
            </a:r>
          </a:p>
          <a:p>
            <a:r>
              <a:rPr lang="en-GB" sz="1200" kern="1200" dirty="0">
                <a:solidFill>
                  <a:schemeClr val="tx1"/>
                </a:solidFill>
                <a:latin typeface="+mn-lt"/>
                <a:ea typeface="+mn-ea"/>
                <a:cs typeface="+mn-cs"/>
              </a:rPr>
              <a:t>To understand an</a:t>
            </a:r>
            <a:r>
              <a:rPr lang="en-GB" sz="1200" kern="1200" baseline="0" dirty="0">
                <a:solidFill>
                  <a:schemeClr val="tx1"/>
                </a:solidFill>
                <a:latin typeface="+mn-lt"/>
                <a:ea typeface="+mn-ea"/>
                <a:cs typeface="+mn-cs"/>
              </a:rPr>
              <a:t> author’s argument</a:t>
            </a:r>
          </a:p>
          <a:p>
            <a:r>
              <a:rPr lang="en-GB" sz="1200" kern="1200" baseline="0" dirty="0">
                <a:solidFill>
                  <a:schemeClr val="tx1"/>
                </a:solidFill>
                <a:latin typeface="+mn-lt"/>
                <a:ea typeface="+mn-ea"/>
                <a:cs typeface="+mn-cs"/>
              </a:rPr>
              <a:t>To give feedback on the work</a:t>
            </a:r>
          </a:p>
          <a:p>
            <a:r>
              <a:rPr lang="en-GB" sz="1200" kern="1200" baseline="0" dirty="0">
                <a:solidFill>
                  <a:schemeClr val="tx1"/>
                </a:solidFill>
                <a:latin typeface="+mn-lt"/>
                <a:ea typeface="+mn-ea"/>
                <a:cs typeface="+mn-cs"/>
              </a:rPr>
              <a:t>To decide if the ideas presented are justified</a:t>
            </a:r>
          </a:p>
          <a:p>
            <a:r>
              <a:rPr lang="en-GB" sz="1200" kern="1200" baseline="0" dirty="0">
                <a:solidFill>
                  <a:schemeClr val="tx1"/>
                </a:solidFill>
                <a:latin typeface="+mn-lt"/>
                <a:ea typeface="+mn-ea"/>
                <a:cs typeface="+mn-cs"/>
              </a:rPr>
              <a:t>To encourage a habit of thinking in perspective</a:t>
            </a:r>
          </a:p>
          <a:p>
            <a:endParaRPr lang="en-GB" dirty="0"/>
          </a:p>
          <a:p>
            <a:endParaRPr lang="en-GB" dirty="0"/>
          </a:p>
        </p:txBody>
      </p:sp>
      <p:sp>
        <p:nvSpPr>
          <p:cNvPr id="4" name="Slide Number Placeholder 3"/>
          <p:cNvSpPr>
            <a:spLocks noGrp="1"/>
          </p:cNvSpPr>
          <p:nvPr>
            <p:ph type="sldNum" sz="quarter" idx="10"/>
          </p:nvPr>
        </p:nvSpPr>
        <p:spPr/>
        <p:txBody>
          <a:bodyPr/>
          <a:lstStyle/>
          <a:p>
            <a:fld id="{C7B5CF3C-44DE-4C70-B856-C0B088D5ABEC}"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6</a:t>
            </a:fld>
            <a:endParaRPr lang="en-GB"/>
          </a:p>
        </p:txBody>
      </p:sp>
    </p:spTree>
    <p:extLst>
      <p:ext uri="{BB962C8B-B14F-4D97-AF65-F5344CB8AC3E}">
        <p14:creationId xmlns:p14="http://schemas.microsoft.com/office/powerpoint/2010/main" val="3563138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7</a:t>
            </a:fld>
            <a:endParaRPr lang="en-GB"/>
          </a:p>
        </p:txBody>
      </p:sp>
    </p:spTree>
    <p:extLst>
      <p:ext uri="{BB962C8B-B14F-4D97-AF65-F5344CB8AC3E}">
        <p14:creationId xmlns:p14="http://schemas.microsoft.com/office/powerpoint/2010/main" val="3030122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cy-GB" dirty="0"/>
              <a:t>Ystyriwch y 4 pwynt hyn yn benodol yn eich beirniadaeth   
Ystyriwch:
1. Pa mor dda y mae’r Cwestiynau Ymchwil a'r nodau wedi’u hamlinellu gan yr awdur? Ydyn nhw wedi’u hesbonio'n glir?
2. Trafodwch briodoldeb y dulliau/methodoleg ymchwil wrth gyflawni'r nod a amlinellwyd.
3. Efallai yr hoffech ddefnyddio dyfyniadau uniongyrchol i ddangos safbwynt yr awdur/awduron.
4. Cyfeiriwch at waith darllen arall i ddangos ymwybyddiaeth ehangach o'r thema.</a:t>
            </a:r>
          </a:p>
          <a:p>
            <a:pPr marL="0" marR="0" indent="0" algn="l" defTabSz="914400" rtl="0" eaLnBrk="1" fontAlgn="auto" latinLnBrk="0" hangingPunct="1">
              <a:lnSpc>
                <a:spcPct val="100000"/>
              </a:lnSpc>
              <a:spcBef>
                <a:spcPts val="0"/>
              </a:spcBef>
              <a:spcAft>
                <a:spcPts val="0"/>
              </a:spcAft>
              <a:buClrTx/>
              <a:buSzTx/>
              <a:buFontTx/>
              <a:buNone/>
              <a:tabLst/>
              <a:defRPr/>
            </a:pPr>
            <a:endParaRPr lang="cy-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Explicitly consider these 4 points in your critique   </a:t>
            </a:r>
          </a:p>
          <a:p>
            <a:r>
              <a:rPr lang="en-GB" dirty="0"/>
              <a:t>Consider:</a:t>
            </a:r>
          </a:p>
          <a:p>
            <a:r>
              <a:rPr lang="en-GB" dirty="0"/>
              <a:t>1. How well</a:t>
            </a:r>
            <a:r>
              <a:rPr lang="en-GB" baseline="0" dirty="0"/>
              <a:t> </a:t>
            </a:r>
            <a:r>
              <a:rPr lang="en-GB" dirty="0"/>
              <a:t>the</a:t>
            </a:r>
            <a:r>
              <a:rPr lang="en-GB" baseline="0" dirty="0"/>
              <a:t> RQs and aims are set out by the author?</a:t>
            </a:r>
            <a:r>
              <a:rPr lang="en-GB" dirty="0"/>
              <a:t> Are they clearly explained?</a:t>
            </a:r>
          </a:p>
          <a:p>
            <a:endParaRPr lang="en-GB" dirty="0"/>
          </a:p>
          <a:p>
            <a:r>
              <a:rPr lang="en-GB" dirty="0"/>
              <a:t>2. Discuss the appropriateness of the research methods/methodology in achieving the outlined aim.</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3. You might want</a:t>
            </a:r>
            <a:r>
              <a:rPr lang="en-GB" baseline="0" dirty="0"/>
              <a:t> to use </a:t>
            </a:r>
            <a:r>
              <a:rPr lang="en-GB" sz="1200" kern="1200" dirty="0">
                <a:solidFill>
                  <a:schemeClr val="tx1"/>
                </a:solidFill>
                <a:latin typeface="+mn-lt"/>
                <a:ea typeface="+mn-ea"/>
                <a:cs typeface="+mn-cs"/>
              </a:rPr>
              <a:t>direct quotes to illustrate</a:t>
            </a:r>
            <a:r>
              <a:rPr lang="en-GB" sz="1200" kern="1200" baseline="0" dirty="0">
                <a:solidFill>
                  <a:schemeClr val="tx1"/>
                </a:solidFill>
                <a:latin typeface="+mn-lt"/>
                <a:ea typeface="+mn-ea"/>
                <a:cs typeface="+mn-cs"/>
              </a:rPr>
              <a:t> the author’s/authors’ point of view.</a:t>
            </a:r>
            <a:endParaRPr lang="en-GB" dirty="0"/>
          </a:p>
          <a:p>
            <a:endParaRPr lang="en-GB" dirty="0"/>
          </a:p>
          <a:p>
            <a:r>
              <a:rPr lang="en-GB" dirty="0"/>
              <a:t>4. Refer to other reading to show wider awareness of the theme.</a:t>
            </a:r>
          </a:p>
          <a:p>
            <a:endParaRPr lang="en-GB" dirty="0"/>
          </a:p>
          <a:p>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C7B5CF3C-44DE-4C70-B856-C0B088D5ABEC}"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9</a:t>
            </a:fld>
            <a:endParaRPr lang="en-GB"/>
          </a:p>
        </p:txBody>
      </p:sp>
    </p:spTree>
    <p:extLst>
      <p:ext uri="{BB962C8B-B14F-4D97-AF65-F5344CB8AC3E}">
        <p14:creationId xmlns:p14="http://schemas.microsoft.com/office/powerpoint/2010/main" val="1476223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10</a:t>
            </a:fld>
            <a:endParaRPr lang="en-GB"/>
          </a:p>
        </p:txBody>
      </p:sp>
    </p:spTree>
    <p:extLst>
      <p:ext uri="{BB962C8B-B14F-4D97-AF65-F5344CB8AC3E}">
        <p14:creationId xmlns:p14="http://schemas.microsoft.com/office/powerpoint/2010/main" val="3950294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11</a:t>
            </a:fld>
            <a:endParaRPr lang="en-GB"/>
          </a:p>
        </p:txBody>
      </p:sp>
    </p:spTree>
    <p:extLst>
      <p:ext uri="{BB962C8B-B14F-4D97-AF65-F5344CB8AC3E}">
        <p14:creationId xmlns:p14="http://schemas.microsoft.com/office/powerpoint/2010/main" val="22777032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12</a:t>
            </a:fld>
            <a:endParaRPr lang="en-GB"/>
          </a:p>
        </p:txBody>
      </p:sp>
    </p:spTree>
    <p:extLst>
      <p:ext uri="{BB962C8B-B14F-4D97-AF65-F5344CB8AC3E}">
        <p14:creationId xmlns:p14="http://schemas.microsoft.com/office/powerpoint/2010/main" val="2202874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13</a:t>
            </a:fld>
            <a:endParaRPr lang="en-GB"/>
          </a:p>
        </p:txBody>
      </p:sp>
    </p:spTree>
    <p:extLst>
      <p:ext uri="{BB962C8B-B14F-4D97-AF65-F5344CB8AC3E}">
        <p14:creationId xmlns:p14="http://schemas.microsoft.com/office/powerpoint/2010/main" val="3773195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14</a:t>
            </a:fld>
            <a:endParaRPr lang="en-GB"/>
          </a:p>
        </p:txBody>
      </p:sp>
    </p:spTree>
    <p:extLst>
      <p:ext uri="{BB962C8B-B14F-4D97-AF65-F5344CB8AC3E}">
        <p14:creationId xmlns:p14="http://schemas.microsoft.com/office/powerpoint/2010/main" val="7099017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15</a:t>
            </a:fld>
            <a:endParaRPr lang="en-GB"/>
          </a:p>
        </p:txBody>
      </p:sp>
    </p:spTree>
    <p:extLst>
      <p:ext uri="{BB962C8B-B14F-4D97-AF65-F5344CB8AC3E}">
        <p14:creationId xmlns:p14="http://schemas.microsoft.com/office/powerpoint/2010/main" val="2678795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16</a:t>
            </a:fld>
            <a:endParaRPr lang="en-GB"/>
          </a:p>
        </p:txBody>
      </p:sp>
    </p:spTree>
    <p:extLst>
      <p:ext uri="{BB962C8B-B14F-4D97-AF65-F5344CB8AC3E}">
        <p14:creationId xmlns:p14="http://schemas.microsoft.com/office/powerpoint/2010/main" val="1667332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17</a:t>
            </a:fld>
            <a:endParaRPr lang="en-GB"/>
          </a:p>
        </p:txBody>
      </p:sp>
    </p:spTree>
    <p:extLst>
      <p:ext uri="{BB962C8B-B14F-4D97-AF65-F5344CB8AC3E}">
        <p14:creationId xmlns:p14="http://schemas.microsoft.com/office/powerpoint/2010/main" val="8301496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18</a:t>
            </a:fld>
            <a:endParaRPr lang="en-GB"/>
          </a:p>
        </p:txBody>
      </p:sp>
    </p:spTree>
    <p:extLst>
      <p:ext uri="{BB962C8B-B14F-4D97-AF65-F5344CB8AC3E}">
        <p14:creationId xmlns:p14="http://schemas.microsoft.com/office/powerpoint/2010/main" val="4462108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19</a:t>
            </a:fld>
            <a:endParaRPr lang="en-GB"/>
          </a:p>
        </p:txBody>
      </p:sp>
    </p:spTree>
    <p:extLst>
      <p:ext uri="{BB962C8B-B14F-4D97-AF65-F5344CB8AC3E}">
        <p14:creationId xmlns:p14="http://schemas.microsoft.com/office/powerpoint/2010/main" val="17313719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20</a:t>
            </a:fld>
            <a:endParaRPr lang="en-GB"/>
          </a:p>
        </p:txBody>
      </p:sp>
    </p:spTree>
    <p:extLst>
      <p:ext uri="{BB962C8B-B14F-4D97-AF65-F5344CB8AC3E}">
        <p14:creationId xmlns:p14="http://schemas.microsoft.com/office/powerpoint/2010/main" val="19724596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21</a:t>
            </a:fld>
            <a:endParaRPr lang="en-GB"/>
          </a:p>
        </p:txBody>
      </p:sp>
    </p:spTree>
    <p:extLst>
      <p:ext uri="{BB962C8B-B14F-4D97-AF65-F5344CB8AC3E}">
        <p14:creationId xmlns:p14="http://schemas.microsoft.com/office/powerpoint/2010/main" val="17696070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22</a:t>
            </a:fld>
            <a:endParaRPr lang="en-GB"/>
          </a:p>
        </p:txBody>
      </p:sp>
    </p:spTree>
    <p:extLst>
      <p:ext uri="{BB962C8B-B14F-4D97-AF65-F5344CB8AC3E}">
        <p14:creationId xmlns:p14="http://schemas.microsoft.com/office/powerpoint/2010/main" val="32640029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23</a:t>
            </a:fld>
            <a:endParaRPr lang="en-GB"/>
          </a:p>
        </p:txBody>
      </p:sp>
    </p:spTree>
    <p:extLst>
      <p:ext uri="{BB962C8B-B14F-4D97-AF65-F5344CB8AC3E}">
        <p14:creationId xmlns:p14="http://schemas.microsoft.com/office/powerpoint/2010/main" val="29537046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24</a:t>
            </a:fld>
            <a:endParaRPr lang="en-GB"/>
          </a:p>
        </p:txBody>
      </p:sp>
    </p:spTree>
    <p:extLst>
      <p:ext uri="{BB962C8B-B14F-4D97-AF65-F5344CB8AC3E}">
        <p14:creationId xmlns:p14="http://schemas.microsoft.com/office/powerpoint/2010/main" val="9137024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25</a:t>
            </a:fld>
            <a:endParaRPr lang="en-GB"/>
          </a:p>
        </p:txBody>
      </p:sp>
    </p:spTree>
    <p:extLst>
      <p:ext uri="{BB962C8B-B14F-4D97-AF65-F5344CB8AC3E}">
        <p14:creationId xmlns:p14="http://schemas.microsoft.com/office/powerpoint/2010/main" val="2774042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26</a:t>
            </a:fld>
            <a:endParaRPr lang="en-GB"/>
          </a:p>
        </p:txBody>
      </p:sp>
    </p:spTree>
    <p:extLst>
      <p:ext uri="{BB962C8B-B14F-4D97-AF65-F5344CB8AC3E}">
        <p14:creationId xmlns:p14="http://schemas.microsoft.com/office/powerpoint/2010/main" val="13909242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27</a:t>
            </a:fld>
            <a:endParaRPr lang="en-GB"/>
          </a:p>
        </p:txBody>
      </p:sp>
    </p:spTree>
    <p:extLst>
      <p:ext uri="{BB962C8B-B14F-4D97-AF65-F5344CB8AC3E}">
        <p14:creationId xmlns:p14="http://schemas.microsoft.com/office/powerpoint/2010/main" val="196522288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1DF597E9-FFA9-4DB4-BDA1-9D065F7D91EF}" type="slidenum">
              <a:rPr lang="en-GB" smtClean="0"/>
              <a:pPr/>
              <a:t>28</a:t>
            </a:fld>
            <a:endParaRPr lang="en-GB"/>
          </a:p>
        </p:txBody>
      </p:sp>
    </p:spTree>
    <p:extLst>
      <p:ext uri="{BB962C8B-B14F-4D97-AF65-F5344CB8AC3E}">
        <p14:creationId xmlns:p14="http://schemas.microsoft.com/office/powerpoint/2010/main" val="12854271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5182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1/30/2025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85918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13605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20092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960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68426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855215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318790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74105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638081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848019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79285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621687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11518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96808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835982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802430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62395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1/30/2025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957919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000185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545814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16057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186296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02888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115988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46344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36946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48521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6027163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71431737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585428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6320500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71467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1175496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2566124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D8BD707-D9CF-40AE-B4C6-C98DA3205C09}" type="datetimeFigureOut">
              <a:rPr lang="en-US" smtClean="0"/>
              <a:pPr/>
              <a:t>1/30/2025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US" smtClean="0"/>
              <a:pPr/>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0139651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539141496"/>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52442457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91374113"/>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29" r:id="rId3"/>
    <p:sldLayoutId id="2147483730" r:id="rId4"/>
    <p:sldLayoutId id="2147483731"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2400876" y="-44726"/>
            <a:ext cx="6835637"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ln>
                <a:noFill/>
              </a:ln>
            </a:endParaRPr>
          </a:p>
        </p:txBody>
      </p:sp>
    </p:spTree>
    <p:extLst>
      <p:ext uri="{BB962C8B-B14F-4D97-AF65-F5344CB8AC3E}">
        <p14:creationId xmlns:p14="http://schemas.microsoft.com/office/powerpoint/2010/main" val="110608114"/>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47132531"/>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071550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8339&amp;section=2" TargetMode="External"/><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20.xml"/><Relationship Id="rId5" Type="http://schemas.openxmlformats.org/officeDocument/2006/relationships/hyperlink" Target="https://creativecommons.org/licenses/by-nc-sa/3.0/" TargetMode="External"/><Relationship Id="rId4" Type="http://schemas.openxmlformats.org/officeDocument/2006/relationships/hyperlink" Target="https://www.virtuallibrary.info/evaluating-sources.html"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nchor="ctr">
            <a:normAutofit/>
          </a:bodyPr>
          <a:lstStyle/>
          <a:p>
            <a:r>
              <a:rPr lang="cy-GB" sz="2300" b="1"/>
              <a:t>Athroniaeth ac Arfer Ymchwil Cymdeithasol/</a:t>
            </a:r>
            <a:r>
              <a:rPr lang="en-GB" sz="2300" b="1"/>
              <a:t>The Philosophy and Practice of Social Research</a:t>
            </a:r>
            <a:br>
              <a:rPr lang="cy-GB" sz="2300" b="1"/>
            </a:br>
            <a:r>
              <a:rPr lang="en-GB" sz="2300" b="1"/>
              <a:t>ECGE7005Q</a:t>
            </a:r>
          </a:p>
        </p:txBody>
      </p:sp>
      <p:pic>
        <p:nvPicPr>
          <p:cNvPr id="5" name="Picture 4" descr="Abstract blurred public library with bookshelves">
            <a:extLst>
              <a:ext uri="{FF2B5EF4-FFF2-40B4-BE49-F238E27FC236}">
                <a16:creationId xmlns:a16="http://schemas.microsoft.com/office/drawing/2014/main" id="{C68058B3-0A7B-4990-978D-3F353935E039}"/>
              </a:ext>
            </a:extLst>
          </p:cNvPr>
          <p:cNvPicPr>
            <a:picLocks noChangeAspect="1"/>
          </p:cNvPicPr>
          <p:nvPr/>
        </p:nvPicPr>
        <p:blipFill rotWithShape="1">
          <a:blip r:embed="rId3"/>
          <a:srcRect r="11001" b="-1"/>
          <a:stretch/>
        </p:blipFill>
        <p:spPr>
          <a:xfrm>
            <a:off x="1443490" y="2560489"/>
            <a:ext cx="3125871" cy="2344453"/>
          </a:xfrm>
          <a:prstGeom prst="rect">
            <a:avLst/>
          </a:prstGeom>
          <a:noFill/>
        </p:spPr>
      </p:pic>
      <p:sp>
        <p:nvSpPr>
          <p:cNvPr id="3" name="Subtitle 2"/>
          <p:cNvSpPr>
            <a:spLocks noGrp="1"/>
          </p:cNvSpPr>
          <p:nvPr>
            <p:ph sz="half" idx="2"/>
          </p:nvPr>
        </p:nvSpPr>
        <p:spPr>
          <a:xfrm>
            <a:off x="4889182" y="2013936"/>
            <a:ext cx="3125652" cy="3437559"/>
          </a:xfrm>
        </p:spPr>
        <p:txBody>
          <a:bodyPr>
            <a:normAutofit/>
          </a:bodyPr>
          <a:lstStyle/>
          <a:p>
            <a:r>
              <a:rPr lang="cy-GB"/>
              <a:t>Sut i feirniadu erthygl ymchwil?/</a:t>
            </a:r>
            <a:r>
              <a:rPr lang="en-GB"/>
              <a:t>How to Critique A journal article?</a:t>
            </a:r>
          </a:p>
          <a:p>
            <a:r>
              <a:rPr lang="en-GB"/>
              <a:t>Alison Murphy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37B98C0-2F3F-E1E6-31FC-F733C57EEE53}"/>
              </a:ext>
            </a:extLst>
          </p:cNvPr>
          <p:cNvSpPr>
            <a:spLocks noGrp="1"/>
          </p:cNvSpPr>
          <p:nvPr>
            <p:ph type="title"/>
          </p:nvPr>
        </p:nvSpPr>
        <p:spPr/>
        <p:txBody>
          <a:bodyPr/>
          <a:lstStyle/>
          <a:p>
            <a:r>
              <a:rPr lang="cy-GB" dirty="0"/>
              <a:t>Amcanion y Sesiwn </a:t>
            </a:r>
            <a:r>
              <a:rPr lang="en-GB" dirty="0"/>
              <a:t>/ Session Objectives</a:t>
            </a:r>
          </a:p>
        </p:txBody>
      </p:sp>
      <p:sp>
        <p:nvSpPr>
          <p:cNvPr id="5" name="Content Placeholder 4">
            <a:extLst>
              <a:ext uri="{FF2B5EF4-FFF2-40B4-BE49-F238E27FC236}">
                <a16:creationId xmlns:a16="http://schemas.microsoft.com/office/drawing/2014/main" id="{F638D9D8-336A-53D4-8031-B437E90613CF}"/>
              </a:ext>
            </a:extLst>
          </p:cNvPr>
          <p:cNvSpPr>
            <a:spLocks noGrp="1"/>
          </p:cNvSpPr>
          <p:nvPr>
            <p:ph sz="half" idx="1"/>
          </p:nvPr>
        </p:nvSpPr>
        <p:spPr/>
        <p:txBody>
          <a:bodyPr/>
          <a:lstStyle/>
          <a:p>
            <a:pPr lvl="0">
              <a:buClr>
                <a:srgbClr val="B71E42"/>
              </a:buClr>
              <a:defRPr/>
            </a:pPr>
            <a:r>
              <a:rPr lang="cy-GB" dirty="0">
                <a:solidFill>
                  <a:prstClr val="black"/>
                </a:solidFill>
              </a:rPr>
              <a:t>Adolygu asesiad 1 ac ystyried y gofynion</a:t>
            </a:r>
          </a:p>
          <a:p>
            <a:pPr lvl="0">
              <a:buClr>
                <a:srgbClr val="B71E42"/>
              </a:buClr>
              <a:defRPr/>
            </a:pPr>
            <a:r>
              <a:rPr lang="cy-GB" dirty="0">
                <a:solidFill>
                  <a:prstClr val="black"/>
                </a:solidFill>
              </a:rPr>
              <a:t>Rhoi arweiniad clir ar strwythur beirniadaeth</a:t>
            </a:r>
          </a:p>
          <a:p>
            <a:pPr lvl="0">
              <a:buClr>
                <a:srgbClr val="B71E42"/>
              </a:buClr>
              <a:defRPr/>
            </a:pPr>
            <a:r>
              <a:rPr lang="cy-GB" dirty="0">
                <a:solidFill>
                  <a:prstClr val="black"/>
                </a:solidFill>
              </a:rPr>
              <a:t>Rhoi cyngor ar ffynonellau ar gyfer erthyglau/ cyfnodolion addas</a:t>
            </a:r>
            <a:endParaRPr lang="cy-GB" dirty="0"/>
          </a:p>
        </p:txBody>
      </p:sp>
      <p:sp>
        <p:nvSpPr>
          <p:cNvPr id="6" name="Content Placeholder 5">
            <a:extLst>
              <a:ext uri="{FF2B5EF4-FFF2-40B4-BE49-F238E27FC236}">
                <a16:creationId xmlns:a16="http://schemas.microsoft.com/office/drawing/2014/main" id="{AE29BDEA-85EC-0FF1-2DE8-9663686CBA1D}"/>
              </a:ext>
            </a:extLst>
          </p:cNvPr>
          <p:cNvSpPr>
            <a:spLocks noGrp="1"/>
          </p:cNvSpPr>
          <p:nvPr>
            <p:ph sz="half" idx="2"/>
          </p:nvPr>
        </p:nvSpPr>
        <p:spPr/>
        <p:txBody>
          <a:bodyPr/>
          <a:lstStyle/>
          <a:p>
            <a:r>
              <a:rPr lang="en-GB" dirty="0"/>
              <a:t>To review assessment 1 and consider requirements</a:t>
            </a:r>
          </a:p>
          <a:p>
            <a:r>
              <a:rPr lang="en-GB" dirty="0"/>
              <a:t>To provide clear guidance on structure of critique</a:t>
            </a:r>
          </a:p>
          <a:p>
            <a:r>
              <a:rPr lang="en-GB" dirty="0"/>
              <a:t>To advise on sources for suitable articles/journals</a:t>
            </a:r>
          </a:p>
        </p:txBody>
      </p:sp>
    </p:spTree>
    <p:extLst>
      <p:ext uri="{BB962C8B-B14F-4D97-AF65-F5344CB8AC3E}">
        <p14:creationId xmlns:p14="http://schemas.microsoft.com/office/powerpoint/2010/main" val="4204636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47A7E-BB02-2870-57E3-EC19682931A4}"/>
              </a:ext>
            </a:extLst>
          </p:cNvPr>
          <p:cNvSpPr>
            <a:spLocks noGrp="1"/>
          </p:cNvSpPr>
          <p:nvPr>
            <p:ph type="title"/>
          </p:nvPr>
        </p:nvSpPr>
        <p:spPr/>
        <p:txBody>
          <a:bodyPr/>
          <a:lstStyle/>
          <a:p>
            <a:r>
              <a:rPr lang="cy-GB" dirty="0">
                <a:hlinkClick r:id="rId3"/>
              </a:rPr>
              <a:t>DOGFENNAU DEFNYDDIOL </a:t>
            </a:r>
            <a:r>
              <a:rPr lang="en-GB" dirty="0">
                <a:hlinkClick r:id="rId3"/>
              </a:rPr>
              <a:t>Useful documents</a:t>
            </a:r>
            <a:endParaRPr lang="en-GB" dirty="0"/>
          </a:p>
        </p:txBody>
      </p:sp>
      <p:sp>
        <p:nvSpPr>
          <p:cNvPr id="3" name="Content Placeholder 2">
            <a:extLst>
              <a:ext uri="{FF2B5EF4-FFF2-40B4-BE49-F238E27FC236}">
                <a16:creationId xmlns:a16="http://schemas.microsoft.com/office/drawing/2014/main" id="{8E7B9A73-59D3-587E-431E-22A1F1B235A9}"/>
              </a:ext>
            </a:extLst>
          </p:cNvPr>
          <p:cNvSpPr>
            <a:spLocks noGrp="1"/>
          </p:cNvSpPr>
          <p:nvPr>
            <p:ph sz="half" idx="1"/>
          </p:nvPr>
        </p:nvSpPr>
        <p:spPr/>
        <p:txBody>
          <a:bodyPr>
            <a:normAutofit/>
          </a:bodyPr>
          <a:lstStyle/>
          <a:p>
            <a:pPr lvl="0">
              <a:buClr>
                <a:srgbClr val="B71E42"/>
              </a:buClr>
              <a:defRPr/>
            </a:pPr>
            <a:r>
              <a:rPr lang="cy-GB" sz="2400" dirty="0">
                <a:solidFill>
                  <a:prstClr val="black"/>
                </a:solidFill>
              </a:rPr>
              <a:t>Llawlyfr Modwl
GA36D
Ffolder ar </a:t>
            </a:r>
            <a:r>
              <a:rPr lang="cy-GB" sz="2400" dirty="0" err="1">
                <a:solidFill>
                  <a:prstClr val="black"/>
                </a:solidFill>
              </a:rPr>
              <a:t>Moodle</a:t>
            </a:r>
            <a:r>
              <a:rPr lang="cy-GB" sz="2400" dirty="0">
                <a:solidFill>
                  <a:prstClr val="black"/>
                </a:solidFill>
              </a:rPr>
              <a:t>
Rhestr ddarllen ar-lein</a:t>
            </a:r>
            <a:endParaRPr lang="cy-GB" sz="2400" dirty="0"/>
          </a:p>
        </p:txBody>
      </p:sp>
      <p:sp>
        <p:nvSpPr>
          <p:cNvPr id="4" name="Content Placeholder 3">
            <a:extLst>
              <a:ext uri="{FF2B5EF4-FFF2-40B4-BE49-F238E27FC236}">
                <a16:creationId xmlns:a16="http://schemas.microsoft.com/office/drawing/2014/main" id="{2439B79A-C496-786A-8DF1-0C66531DC5B7}"/>
              </a:ext>
            </a:extLst>
          </p:cNvPr>
          <p:cNvSpPr>
            <a:spLocks noGrp="1"/>
          </p:cNvSpPr>
          <p:nvPr>
            <p:ph sz="half" idx="2"/>
          </p:nvPr>
        </p:nvSpPr>
        <p:spPr/>
        <p:txBody>
          <a:bodyPr>
            <a:normAutofit/>
          </a:bodyPr>
          <a:lstStyle/>
          <a:p>
            <a:r>
              <a:rPr lang="en-GB" sz="2400" dirty="0"/>
              <a:t>Module Handbook</a:t>
            </a:r>
          </a:p>
          <a:p>
            <a:r>
              <a:rPr lang="en-GB" sz="2400" dirty="0"/>
              <a:t>GA36D</a:t>
            </a:r>
          </a:p>
          <a:p>
            <a:r>
              <a:rPr lang="en-GB" sz="2400" dirty="0"/>
              <a:t>Folder on Moodle</a:t>
            </a:r>
          </a:p>
          <a:p>
            <a:r>
              <a:rPr lang="en-GB" sz="2400" dirty="0"/>
              <a:t>Online reading list</a:t>
            </a:r>
          </a:p>
        </p:txBody>
      </p:sp>
    </p:spTree>
    <p:extLst>
      <p:ext uri="{BB962C8B-B14F-4D97-AF65-F5344CB8AC3E}">
        <p14:creationId xmlns:p14="http://schemas.microsoft.com/office/powerpoint/2010/main" val="2073183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92E8D-5E61-9312-27B3-1F8EBB9094D2}"/>
              </a:ext>
            </a:extLst>
          </p:cNvPr>
          <p:cNvSpPr>
            <a:spLocks noGrp="1"/>
          </p:cNvSpPr>
          <p:nvPr>
            <p:ph type="title"/>
          </p:nvPr>
        </p:nvSpPr>
        <p:spPr/>
        <p:txBody>
          <a:bodyPr/>
          <a:lstStyle/>
          <a:p>
            <a:r>
              <a:rPr lang="cy-GB" dirty="0"/>
              <a:t>Manylion YR ASESIAD</a:t>
            </a:r>
            <a:r>
              <a:rPr lang="en-GB" dirty="0"/>
              <a:t> / Assessment details</a:t>
            </a:r>
          </a:p>
        </p:txBody>
      </p:sp>
      <p:sp>
        <p:nvSpPr>
          <p:cNvPr id="3" name="Content Placeholder 2">
            <a:extLst>
              <a:ext uri="{FF2B5EF4-FFF2-40B4-BE49-F238E27FC236}">
                <a16:creationId xmlns:a16="http://schemas.microsoft.com/office/drawing/2014/main" id="{058F9C27-372C-4735-7A80-EA686198CA4D}"/>
              </a:ext>
            </a:extLst>
          </p:cNvPr>
          <p:cNvSpPr>
            <a:spLocks noGrp="1"/>
          </p:cNvSpPr>
          <p:nvPr>
            <p:ph sz="half" idx="1"/>
          </p:nvPr>
        </p:nvSpPr>
        <p:spPr/>
        <p:txBody>
          <a:bodyPr>
            <a:normAutofit/>
          </a:bodyPr>
          <a:lstStyle/>
          <a:p>
            <a:r>
              <a:rPr lang="cy-GB" sz="2400" dirty="0">
                <a:effectLst/>
                <a:ea typeface="Times New Roman" panose="02020603050405020304" pitchFamily="18" charset="0"/>
              </a:rPr>
              <a:t>Gwerthusiad beirniadol o erthygl mewn cyfnodolyn </a:t>
            </a:r>
          </a:p>
          <a:p>
            <a:r>
              <a:rPr lang="en-GB" sz="2400" dirty="0">
                <a:effectLst/>
                <a:ea typeface="Times New Roman" panose="02020603050405020304" pitchFamily="18" charset="0"/>
              </a:rPr>
              <a:t>3750 </a:t>
            </a:r>
            <a:r>
              <a:rPr lang="cy-GB" sz="2400" dirty="0">
                <a:effectLst/>
                <a:ea typeface="Times New Roman" panose="02020603050405020304" pitchFamily="18" charset="0"/>
              </a:rPr>
              <a:t>o eiriau</a:t>
            </a:r>
            <a:endParaRPr lang="en-GB" sz="2400" dirty="0">
              <a:effectLst/>
              <a:ea typeface="Times New Roman" panose="02020603050405020304" pitchFamily="18" charset="0"/>
            </a:endParaRPr>
          </a:p>
          <a:p>
            <a:r>
              <a:rPr lang="en-GB" sz="2400" dirty="0">
                <a:ea typeface="Times New Roman" panose="02020603050405020304" pitchFamily="18" charset="0"/>
              </a:rPr>
              <a:t>16eg M</a:t>
            </a:r>
            <a:r>
              <a:rPr lang="en-GB" sz="2400" dirty="0">
                <a:effectLst/>
                <a:ea typeface="Times New Roman" panose="02020603050405020304" pitchFamily="18" charset="0"/>
              </a:rPr>
              <a:t>awrth 2025 @ 23.59</a:t>
            </a:r>
            <a:endParaRPr lang="en-GB" sz="2400" dirty="0"/>
          </a:p>
        </p:txBody>
      </p:sp>
      <p:sp>
        <p:nvSpPr>
          <p:cNvPr id="4" name="Content Placeholder 3">
            <a:extLst>
              <a:ext uri="{FF2B5EF4-FFF2-40B4-BE49-F238E27FC236}">
                <a16:creationId xmlns:a16="http://schemas.microsoft.com/office/drawing/2014/main" id="{65DD4D91-4441-DBF4-A328-83D70B60C287}"/>
              </a:ext>
            </a:extLst>
          </p:cNvPr>
          <p:cNvSpPr>
            <a:spLocks noGrp="1"/>
          </p:cNvSpPr>
          <p:nvPr>
            <p:ph sz="half" idx="2"/>
          </p:nvPr>
        </p:nvSpPr>
        <p:spPr/>
        <p:txBody>
          <a:bodyPr>
            <a:normAutofit/>
          </a:bodyPr>
          <a:lstStyle/>
          <a:p>
            <a:r>
              <a:rPr lang="en-GB" sz="2400" dirty="0">
                <a:effectLst/>
                <a:ea typeface="Times New Roman" panose="02020603050405020304" pitchFamily="18" charset="0"/>
              </a:rPr>
              <a:t>Critical evaluation of a journal article </a:t>
            </a:r>
          </a:p>
          <a:p>
            <a:r>
              <a:rPr lang="en-GB" sz="2400" dirty="0">
                <a:effectLst/>
                <a:ea typeface="Times New Roman" panose="02020603050405020304" pitchFamily="18" charset="0"/>
              </a:rPr>
              <a:t>3750 Words</a:t>
            </a:r>
          </a:p>
          <a:p>
            <a:r>
              <a:rPr lang="en-GB" sz="2400" dirty="0">
                <a:effectLst/>
                <a:ea typeface="Times New Roman" panose="02020603050405020304" pitchFamily="18" charset="0"/>
              </a:rPr>
              <a:t>16</a:t>
            </a:r>
            <a:r>
              <a:rPr lang="en-GB" sz="2400" baseline="30000" dirty="0">
                <a:ea typeface="Times New Roman" panose="02020603050405020304" pitchFamily="18" charset="0"/>
              </a:rPr>
              <a:t>th</a:t>
            </a:r>
            <a:r>
              <a:rPr lang="en-GB" sz="2400" dirty="0">
                <a:effectLst/>
                <a:ea typeface="Times New Roman" panose="02020603050405020304" pitchFamily="18" charset="0"/>
              </a:rPr>
              <a:t> March 2025 @ 23.59</a:t>
            </a:r>
            <a:endParaRPr lang="en-GB" sz="2400" dirty="0"/>
          </a:p>
        </p:txBody>
      </p:sp>
    </p:spTree>
    <p:extLst>
      <p:ext uri="{BB962C8B-B14F-4D97-AF65-F5344CB8AC3E}">
        <p14:creationId xmlns:p14="http://schemas.microsoft.com/office/powerpoint/2010/main" val="4220833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nchor="ctr">
            <a:normAutofit/>
          </a:bodyPr>
          <a:lstStyle/>
          <a:p>
            <a:r>
              <a:rPr lang="cy-GB" sz="3100"/>
              <a:t>Map meddwl – Pwrpas beirniadaeth</a:t>
            </a:r>
            <a:r>
              <a:rPr lang="en-GB" sz="3100"/>
              <a:t>? </a:t>
            </a:r>
            <a:br>
              <a:rPr lang="en-GB" sz="3100"/>
            </a:br>
            <a:r>
              <a:rPr lang="en-GB" sz="3100"/>
              <a:t>Mind map – The purpose of a critique?</a:t>
            </a:r>
          </a:p>
        </p:txBody>
      </p:sp>
      <p:sp>
        <p:nvSpPr>
          <p:cNvPr id="3" name="Content Placeholder 2"/>
          <p:cNvSpPr>
            <a:spLocks noGrp="1"/>
          </p:cNvSpPr>
          <p:nvPr>
            <p:ph sz="half" idx="1"/>
          </p:nvPr>
        </p:nvSpPr>
        <p:spPr>
          <a:xfrm>
            <a:off x="1443490" y="2013936"/>
            <a:ext cx="3125871" cy="3437560"/>
          </a:xfrm>
        </p:spPr>
        <p:txBody>
          <a:bodyPr>
            <a:normAutofit/>
          </a:bodyPr>
          <a:lstStyle/>
          <a:p>
            <a:endParaRPr lang="en-GB" dirty="0"/>
          </a:p>
          <a:p>
            <a:endParaRPr lang="en-GB" dirty="0"/>
          </a:p>
          <a:p>
            <a:pPr>
              <a:buNone/>
            </a:pPr>
            <a:r>
              <a:rPr lang="en-GB" dirty="0"/>
              <a:t>			</a:t>
            </a:r>
          </a:p>
          <a:p>
            <a:pPr>
              <a:buNone/>
            </a:pPr>
            <a:r>
              <a:rPr lang="en-GB" dirty="0"/>
              <a:t>		</a:t>
            </a:r>
          </a:p>
        </p:txBody>
      </p:sp>
      <p:pic>
        <p:nvPicPr>
          <p:cNvPr id="4" name="Picture 3" descr="Diagram&#10;&#10;Description automatically generated">
            <a:extLst>
              <a:ext uri="{FF2B5EF4-FFF2-40B4-BE49-F238E27FC236}">
                <a16:creationId xmlns:a16="http://schemas.microsoft.com/office/drawing/2014/main" id="{D070B6F4-C5DA-037E-E07B-E6B029639D5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843" r="3321" b="-5"/>
          <a:stretch/>
        </p:blipFill>
        <p:spPr>
          <a:xfrm>
            <a:off x="4889182" y="2061831"/>
            <a:ext cx="3125652" cy="3341768"/>
          </a:xfrm>
          <a:prstGeom prst="rect">
            <a:avLst/>
          </a:prstGeom>
          <a:noFill/>
        </p:spPr>
      </p:pic>
      <p:sp>
        <p:nvSpPr>
          <p:cNvPr id="5" name="TextBox 4">
            <a:extLst>
              <a:ext uri="{FF2B5EF4-FFF2-40B4-BE49-F238E27FC236}">
                <a16:creationId xmlns:a16="http://schemas.microsoft.com/office/drawing/2014/main" id="{984335FC-1425-B373-5CA1-477759BD3EDC}"/>
              </a:ext>
            </a:extLst>
          </p:cNvPr>
          <p:cNvSpPr txBox="1"/>
          <p:nvPr/>
        </p:nvSpPr>
        <p:spPr>
          <a:xfrm>
            <a:off x="5574743" y="5203544"/>
            <a:ext cx="244009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www.virtuallibrary.info/evaluating-sources.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4232013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100" dirty="0"/>
              <a:t>Pwrpas beirniadaeth</a:t>
            </a:r>
            <a:br>
              <a:rPr lang="en-GB" sz="3100" dirty="0"/>
            </a:br>
            <a:r>
              <a:rPr lang="en-GB" sz="3100" dirty="0"/>
              <a:t>purpose of critique</a:t>
            </a:r>
            <a:endParaRPr lang="en-GB" sz="3100" dirty="0">
              <a:solidFill>
                <a:srgbClr val="FFFFFF"/>
              </a:solidFill>
            </a:endParaRPr>
          </a:p>
        </p:txBody>
      </p:sp>
      <p:graphicFrame>
        <p:nvGraphicFramePr>
          <p:cNvPr id="5" name="Content Placeholder 2">
            <a:extLst>
              <a:ext uri="{FF2B5EF4-FFF2-40B4-BE49-F238E27FC236}">
                <a16:creationId xmlns:a16="http://schemas.microsoft.com/office/drawing/2014/main" id="{699576DC-5F96-4FD4-A66E-A07976C7596F}"/>
              </a:ext>
            </a:extLst>
          </p:cNvPr>
          <p:cNvGraphicFramePr>
            <a:graphicFrameLocks noGrp="1"/>
          </p:cNvGraphicFramePr>
          <p:nvPr>
            <p:ph sz="half" idx="1"/>
            <p:extLst>
              <p:ext uri="{D42A27DB-BD31-4B8C-83A1-F6EECF244321}">
                <p14:modId xmlns:p14="http://schemas.microsoft.com/office/powerpoint/2010/main" val="1504072725"/>
              </p:ext>
            </p:extLst>
          </p:nvPr>
        </p:nvGraphicFramePr>
        <p:xfrm>
          <a:off x="1443038" y="2014538"/>
          <a:ext cx="3125787" cy="3436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a:extLst>
              <a:ext uri="{FF2B5EF4-FFF2-40B4-BE49-F238E27FC236}">
                <a16:creationId xmlns:a16="http://schemas.microsoft.com/office/drawing/2014/main" id="{E03C35C9-D252-5793-57BE-A693D546C053}"/>
              </a:ext>
            </a:extLst>
          </p:cNvPr>
          <p:cNvSpPr>
            <a:spLocks noGrp="1"/>
          </p:cNvSpPr>
          <p:nvPr>
            <p:ph sz="half" idx="2"/>
          </p:nvPr>
        </p:nvSpPr>
        <p:spPr>
          <a:xfrm>
            <a:off x="1443038" y="2166336"/>
            <a:ext cx="3286124" cy="3437559"/>
          </a:xfrm>
        </p:spPr>
        <p:txBody>
          <a:bodyPr>
            <a:normAutofit/>
          </a:bodyPr>
          <a:lstStyle/>
          <a:p>
            <a:r>
              <a:rPr lang="cy-GB" sz="2400" dirty="0">
                <a:ea typeface="Times New Roman" panose="02020603050405020304" pitchFamily="18" charset="0"/>
              </a:rPr>
              <a:t>Mae gwerthuso beirniadol yn ffordd systematig o ystyried gwerth a chadernid darn o ymchwil, y canlyniadau a pha mor berthnasol a chymwys ydynt.</a:t>
            </a:r>
            <a:endParaRPr lang="cy-GB" sz="2400" dirty="0"/>
          </a:p>
        </p:txBody>
      </p:sp>
      <p:sp>
        <p:nvSpPr>
          <p:cNvPr id="4" name="Content Placeholder 2">
            <a:extLst>
              <a:ext uri="{FF2B5EF4-FFF2-40B4-BE49-F238E27FC236}">
                <a16:creationId xmlns:a16="http://schemas.microsoft.com/office/drawing/2014/main" id="{74552F62-B443-7933-9C34-41348104D4E3}"/>
              </a:ext>
            </a:extLst>
          </p:cNvPr>
          <p:cNvSpPr txBox="1">
            <a:spLocks/>
          </p:cNvSpPr>
          <p:nvPr/>
        </p:nvSpPr>
        <p:spPr>
          <a:xfrm>
            <a:off x="5041582" y="2116976"/>
            <a:ext cx="3125652" cy="3486920"/>
          </a:xfrm>
          <a:prstGeom prst="rect">
            <a:avLst/>
          </a:prstGeom>
        </p:spPr>
        <p:txBody>
          <a:bodyPr vert="horz" lIns="91440" tIns="45720" rIns="91440" bIns="45720" rtlCol="0">
            <a:normAutofit lnSpcReduction="1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GB" sz="2400" dirty="0">
                <a:ea typeface="Times New Roman" panose="02020603050405020304" pitchFamily="18" charset="0"/>
              </a:rPr>
              <a:t>Critical evaluation is a systematic way of considering the value and robustness of a piece of research, the results and how relevant and applicable they are.  </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D6F4-C2AB-4DD8-AE72-DE9E2E91D2FD}"/>
              </a:ext>
            </a:extLst>
          </p:cNvPr>
          <p:cNvSpPr>
            <a:spLocks noGrp="1"/>
          </p:cNvSpPr>
          <p:nvPr>
            <p:ph type="title"/>
          </p:nvPr>
        </p:nvSpPr>
        <p:spPr>
          <a:xfrm>
            <a:off x="1443491" y="182880"/>
            <a:ext cx="6571343" cy="1241367"/>
          </a:xfrm>
        </p:spPr>
        <p:txBody>
          <a:bodyPr anchor="b">
            <a:normAutofit fontScale="90000"/>
          </a:bodyPr>
          <a:lstStyle/>
          <a:p>
            <a:r>
              <a:rPr lang="en-GB" sz="4700" dirty="0"/>
              <a:t>DEILLIANNAU DYSGU Learning Outcomes</a:t>
            </a:r>
          </a:p>
        </p:txBody>
      </p:sp>
      <p:sp>
        <p:nvSpPr>
          <p:cNvPr id="3" name="Content Placeholder 2">
            <a:extLst>
              <a:ext uri="{FF2B5EF4-FFF2-40B4-BE49-F238E27FC236}">
                <a16:creationId xmlns:a16="http://schemas.microsoft.com/office/drawing/2014/main" id="{D80EB09F-BB9B-464A-B1F3-46A147586BAD}"/>
              </a:ext>
            </a:extLst>
          </p:cNvPr>
          <p:cNvSpPr>
            <a:spLocks noGrp="1"/>
          </p:cNvSpPr>
          <p:nvPr>
            <p:ph sz="half" idx="1"/>
          </p:nvPr>
        </p:nvSpPr>
        <p:spPr>
          <a:xfrm>
            <a:off x="522033" y="1424247"/>
            <a:ext cx="3982674" cy="4150822"/>
          </a:xfrm>
        </p:spPr>
        <p:txBody>
          <a:bodyPr anchor="ctr">
            <a:noAutofit/>
          </a:bodyPr>
          <a:lstStyle/>
          <a:p>
            <a:pPr fontAlgn="base" hangingPunct="0"/>
            <a:r>
              <a:rPr lang="cy-GB" sz="1300" dirty="0">
                <a:effectLst/>
                <a:ea typeface="Times New Roman" panose="02020603050405020304" pitchFamily="18" charset="0"/>
              </a:rPr>
              <a:t>gwerthuso’n feirniadol natur cysyniadau athronyddol mewn ymchwil ansoddol a sut maent yn wahanol i gysyniadau ymchwil meintiol; </a:t>
            </a:r>
            <a:endParaRPr lang="en-GB" sz="1300" dirty="0">
              <a:ea typeface="Times New Roman" panose="02020603050405020304" pitchFamily="18" charset="0"/>
            </a:endParaRPr>
          </a:p>
          <a:p>
            <a:pPr fontAlgn="base" hangingPunct="0"/>
            <a:r>
              <a:rPr lang="cy-GB" sz="1300" dirty="0">
                <a:effectLst/>
                <a:ea typeface="Times New Roman" panose="02020603050405020304" pitchFamily="18" charset="0"/>
              </a:rPr>
              <a:t>ymgymryd â dadansoddi beirniadol a gwerthuso methodoleg ymchwil, gan nodi oblygiadau ar gyfer arfer a/neu eu cymwysiadau mewn polisïau a chyd-destunau;</a:t>
            </a:r>
          </a:p>
          <a:p>
            <a:pPr fontAlgn="base" hangingPunct="0"/>
            <a:r>
              <a:rPr lang="cy-GB" sz="1300" dirty="0">
                <a:effectLst/>
                <a:ea typeface="Times New Roman" panose="02020603050405020304" pitchFamily="18" charset="0"/>
              </a:rPr>
              <a:t>adfyfyrio’n feirniadol ar y fframweithiau moesegol a’r oblygiadau cyfreithiol cymhleth sydd wrth wraidd pob ymchwil, a dadansoddi oblygiadau moesegol penodol ymchwil ar gyfer a gyda phlant ifanc, plant, pobl ifanc, oedolion ac, er enghraifft, grwpiau sydd mewn perygl o gael eu </a:t>
            </a:r>
            <a:r>
              <a:rPr lang="cy-GB" sz="1300" noProof="1">
                <a:effectLst/>
                <a:ea typeface="Times New Roman" panose="02020603050405020304" pitchFamily="18" charset="0"/>
              </a:rPr>
              <a:t>hallgáu</a:t>
            </a:r>
            <a:r>
              <a:rPr lang="cy-GB" sz="1300" dirty="0">
                <a:effectLst/>
                <a:ea typeface="Times New Roman" panose="02020603050405020304" pitchFamily="18" charset="0"/>
              </a:rPr>
              <a:t>, o fewn lleoliadau cymunedol neu gyd-destunau addysgol ehangach;</a:t>
            </a:r>
          </a:p>
          <a:p>
            <a:pPr fontAlgn="base" hangingPunct="0"/>
            <a:r>
              <a:rPr lang="cy-GB" sz="1300" dirty="0">
                <a:effectLst/>
                <a:ea typeface="Times New Roman" panose="02020603050405020304" pitchFamily="18" charset="0"/>
              </a:rPr>
              <a:t>ystyried ar lefel uwch rôl adfyfyrio o fewn y broses ymchwil trwy gyflwyno eu gwaith yn briodol, oddi mewn i fframweithiau moesegol a fframweithiau ymchwil, gyda dealltwriaeth o ofynion meddwl yn feirniadol.</a:t>
            </a:r>
            <a:endParaRPr lang="en-GB" sz="1300" dirty="0">
              <a:effectLst/>
              <a:ea typeface="Times New Roman" panose="02020603050405020304" pitchFamily="18" charset="0"/>
            </a:endParaRPr>
          </a:p>
          <a:p>
            <a:pPr marL="0" indent="0">
              <a:lnSpc>
                <a:spcPct val="90000"/>
              </a:lnSpc>
              <a:spcAft>
                <a:spcPts val="1000"/>
              </a:spcAft>
              <a:buNone/>
            </a:pPr>
            <a:r>
              <a:rPr lang="cy-GB" sz="1300" b="1" dirty="0"/>
              <a:t>Byddwch yn cael eich asesu yn erbyn y deilliannau dysgu a restrir uchod</a:t>
            </a:r>
            <a:r>
              <a:rPr lang="cy-GB" sz="1300" dirty="0"/>
              <a:t> </a:t>
            </a:r>
          </a:p>
        </p:txBody>
      </p:sp>
      <p:sp>
        <p:nvSpPr>
          <p:cNvPr id="4" name="Content Placeholder 3">
            <a:extLst>
              <a:ext uri="{FF2B5EF4-FFF2-40B4-BE49-F238E27FC236}">
                <a16:creationId xmlns:a16="http://schemas.microsoft.com/office/drawing/2014/main" id="{C4904CBB-60EE-4165-8602-403140DF9E3C}"/>
              </a:ext>
            </a:extLst>
          </p:cNvPr>
          <p:cNvSpPr>
            <a:spLocks noGrp="1"/>
          </p:cNvSpPr>
          <p:nvPr>
            <p:ph sz="half" idx="2"/>
          </p:nvPr>
        </p:nvSpPr>
        <p:spPr>
          <a:xfrm>
            <a:off x="4889181" y="1379914"/>
            <a:ext cx="3982675" cy="4328159"/>
          </a:xfrm>
        </p:spPr>
        <p:txBody>
          <a:bodyPr>
            <a:normAutofit fontScale="25000" lnSpcReduction="20000"/>
          </a:bodyPr>
          <a:lstStyle/>
          <a:p>
            <a:pPr marL="342900" lvl="0" indent="-342900" algn="just" fontAlgn="base" hangingPunct="0">
              <a:buFont typeface="Symbol" panose="05050102010706020507" pitchFamily="18" charset="2"/>
              <a:buChar char=""/>
            </a:pPr>
            <a:r>
              <a:rPr lang="en-GB" sz="5600" dirty="0">
                <a:effectLst/>
                <a:ea typeface="Times New Roman" panose="02020603050405020304" pitchFamily="18" charset="0"/>
              </a:rPr>
              <a:t>critically evaluate the nature of philosophical concepts in qualitative research and how they differ from concepts of quantitative research; </a:t>
            </a:r>
          </a:p>
          <a:p>
            <a:pPr marL="342900" lvl="0" indent="-342900" algn="just" fontAlgn="base" hangingPunct="0">
              <a:buFont typeface="Symbol" panose="05050102010706020507" pitchFamily="18" charset="2"/>
              <a:buChar char=""/>
            </a:pPr>
            <a:r>
              <a:rPr lang="en-GB" sz="5600" dirty="0">
                <a:effectLst/>
                <a:ea typeface="Times New Roman" panose="02020603050405020304" pitchFamily="18" charset="0"/>
              </a:rPr>
              <a:t>undertake critical analysis and evaluation of research methodology, identifying implications for practice and/or their applications in policies and contexts; </a:t>
            </a:r>
          </a:p>
          <a:p>
            <a:pPr marL="342900" lvl="0" indent="-342900" algn="just" fontAlgn="base" hangingPunct="0">
              <a:buFont typeface="Symbol" panose="05050102010706020507" pitchFamily="18" charset="2"/>
              <a:buChar char=""/>
            </a:pPr>
            <a:r>
              <a:rPr lang="en-GB" sz="5600" dirty="0">
                <a:effectLst/>
                <a:ea typeface="Times New Roman" panose="02020603050405020304" pitchFamily="18" charset="0"/>
              </a:rPr>
              <a:t>critically reflect on the complex ethical frameworks and legal implications which underpin all research and analyse specific ethical implications of research for and with young children, children, young people, adults and, for example, groups who are at risk of exclusion, within wider community settings or educational contexts; </a:t>
            </a:r>
          </a:p>
          <a:p>
            <a:pPr marL="342900" lvl="0" indent="-342900" algn="just" fontAlgn="base" hangingPunct="0">
              <a:buFont typeface="Symbol" panose="05050102010706020507" pitchFamily="18" charset="2"/>
              <a:buChar char=""/>
            </a:pPr>
            <a:r>
              <a:rPr lang="en-GB" sz="5600" dirty="0">
                <a:effectLst/>
                <a:ea typeface="Times New Roman" panose="02020603050405020304" pitchFamily="18" charset="0"/>
              </a:rPr>
              <a:t>consider at a higher level the role of reflection within the research process through presenting their work appropriately, within ethical and research frameworks, and with an understanding of the requirements of critical thinking.</a:t>
            </a:r>
          </a:p>
          <a:p>
            <a:pPr marL="0" indent="0">
              <a:lnSpc>
                <a:spcPct val="90000"/>
              </a:lnSpc>
              <a:buNone/>
            </a:pPr>
            <a:r>
              <a:rPr lang="en-GB" sz="5600" b="1" dirty="0"/>
              <a:t>You will be assessed against the learning outcomes listed above</a:t>
            </a:r>
          </a:p>
          <a:p>
            <a:endParaRPr lang="en-GB" dirty="0"/>
          </a:p>
        </p:txBody>
      </p:sp>
    </p:spTree>
    <p:extLst>
      <p:ext uri="{BB962C8B-B14F-4D97-AF65-F5344CB8AC3E}">
        <p14:creationId xmlns:p14="http://schemas.microsoft.com/office/powerpoint/2010/main" val="4186355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509" y="804891"/>
            <a:ext cx="7770091" cy="936824"/>
          </a:xfrm>
        </p:spPr>
        <p:txBody>
          <a:bodyPr anchor="b">
            <a:normAutofit fontScale="90000"/>
          </a:bodyPr>
          <a:lstStyle/>
          <a:p>
            <a:pPr>
              <a:lnSpc>
                <a:spcPct val="90000"/>
              </a:lnSpc>
            </a:pPr>
            <a:r>
              <a:rPr lang="en-GB" sz="4000" dirty="0"/>
              <a:t>YN GRYNO.... DYLECH YSTYRIED</a:t>
            </a:r>
            <a:br>
              <a:rPr lang="en-GB" sz="4000" dirty="0"/>
            </a:br>
            <a:r>
              <a:rPr lang="en-GB" sz="4000" dirty="0"/>
              <a:t>In a nutshell....you should consider </a:t>
            </a:r>
          </a:p>
        </p:txBody>
      </p:sp>
      <p:sp>
        <p:nvSpPr>
          <p:cNvPr id="3" name="Content Placeholder 2"/>
          <p:cNvSpPr>
            <a:spLocks noGrp="1"/>
          </p:cNvSpPr>
          <p:nvPr>
            <p:ph sz="half" idx="1"/>
          </p:nvPr>
        </p:nvSpPr>
        <p:spPr>
          <a:xfrm>
            <a:off x="533400" y="1649186"/>
            <a:ext cx="4038600" cy="4525963"/>
          </a:xfrm>
        </p:spPr>
        <p:txBody>
          <a:bodyPr anchor="ctr">
            <a:normAutofit fontScale="70000" lnSpcReduction="20000"/>
          </a:bodyPr>
          <a:lstStyle/>
          <a:p>
            <a:pPr lvl="0">
              <a:buClr>
                <a:srgbClr val="B71E42"/>
              </a:buClr>
              <a:buNone/>
              <a:defRPr/>
            </a:pPr>
            <a:r>
              <a:rPr lang="cy-GB" sz="2900" dirty="0">
                <a:solidFill>
                  <a:prstClr val="black"/>
                </a:solidFill>
              </a:rPr>
              <a:t>1. Ansawdd ac eglurder y </a:t>
            </a:r>
            <a:r>
              <a:rPr lang="cy-GB" sz="2900" b="1" dirty="0">
                <a:solidFill>
                  <a:prstClr val="black"/>
                </a:solidFill>
              </a:rPr>
              <a:t>cwestiynau </a:t>
            </a:r>
            <a:r>
              <a:rPr lang="cy-GB" sz="2900" dirty="0">
                <a:solidFill>
                  <a:prstClr val="black"/>
                </a:solidFill>
              </a:rPr>
              <a:t>ac </a:t>
            </a:r>
            <a:r>
              <a:rPr lang="cy-GB" sz="2900" b="1" dirty="0">
                <a:solidFill>
                  <a:prstClr val="black"/>
                </a:solidFill>
              </a:rPr>
              <a:t>amcanion ymchwil</a:t>
            </a:r>
            <a:r>
              <a:rPr lang="cy-GB" sz="2900" dirty="0">
                <a:solidFill>
                  <a:prstClr val="black"/>
                </a:solidFill>
              </a:rPr>
              <a:t>;</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buNone/>
              <a:defRPr/>
            </a:pPr>
            <a:r>
              <a:rPr kumimoji="0" lang="en-GB" sz="2900" b="0" i="0" u="none" strike="noStrike" kern="1200" cap="none" spc="0" normalizeH="0" baseline="0" noProof="0" dirty="0">
                <a:ln>
                  <a:noFill/>
                </a:ln>
                <a:solidFill>
                  <a:prstClr val="black"/>
                </a:solidFill>
                <a:effectLst/>
                <a:uLnTx/>
                <a:uFillTx/>
                <a:latin typeface="Gill Sans MT" panose="020B0502020104020203"/>
                <a:ea typeface="+mn-ea"/>
                <a:cs typeface="+mn-cs"/>
              </a:rPr>
              <a:t>2</a:t>
            </a:r>
            <a:r>
              <a:rPr lang="en-GB" sz="2900" dirty="0">
                <a:solidFill>
                  <a:prstClr val="black"/>
                </a:solidFill>
              </a:rPr>
              <a:t>. </a:t>
            </a:r>
            <a:r>
              <a:rPr lang="cy-GB" sz="2900" dirty="0">
                <a:solidFill>
                  <a:prstClr val="black"/>
                </a:solidFill>
              </a:rPr>
              <a:t>Priodoldeb </a:t>
            </a:r>
            <a:r>
              <a:rPr lang="cy-GB" sz="2900" b="1" dirty="0">
                <a:solidFill>
                  <a:prstClr val="black"/>
                </a:solidFill>
              </a:rPr>
              <a:t>offerynnau </a:t>
            </a:r>
            <a:r>
              <a:rPr lang="cy-GB" sz="2900" dirty="0">
                <a:solidFill>
                  <a:prstClr val="black"/>
                </a:solidFill>
              </a:rPr>
              <a:t>a </a:t>
            </a:r>
            <a:r>
              <a:rPr lang="cy-GB" sz="2900" b="1" dirty="0">
                <a:solidFill>
                  <a:prstClr val="black"/>
                </a:solidFill>
              </a:rPr>
              <a:t>dulliau ymchwil</a:t>
            </a:r>
            <a:r>
              <a:rPr lang="cy-GB" sz="2900" dirty="0">
                <a:solidFill>
                  <a:prstClr val="black"/>
                </a:solidFill>
              </a:rPr>
              <a:t>;</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buNone/>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3</a:t>
            </a:r>
            <a:r>
              <a:rPr lang="cy-GB" sz="2900" dirty="0">
                <a:solidFill>
                  <a:prstClr val="black"/>
                </a:solidFill>
              </a:rPr>
              <a:t>. </a:t>
            </a:r>
            <a:r>
              <a:rPr lang="cy-GB" sz="2900" b="1" dirty="0">
                <a:solidFill>
                  <a:prstClr val="black"/>
                </a:solidFill>
              </a:rPr>
              <a:t>Ansawdd y dadansoddi </a:t>
            </a:r>
            <a:r>
              <a:rPr lang="cy-GB" sz="2900" dirty="0">
                <a:solidFill>
                  <a:prstClr val="black"/>
                </a:solidFill>
              </a:rPr>
              <a:t>a sut mae'r honiadau a wneir yn cael eu cefnogi;</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buNone/>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4</a:t>
            </a:r>
            <a:r>
              <a:rPr lang="cy-GB" sz="2900" dirty="0">
                <a:solidFill>
                  <a:prstClr val="black"/>
                </a:solidFill>
              </a:rPr>
              <a:t>. Sut mae'r gwaith yn </a:t>
            </a:r>
            <a:r>
              <a:rPr lang="cy-GB" sz="2900" b="1" dirty="0">
                <a:solidFill>
                  <a:prstClr val="black"/>
                </a:solidFill>
              </a:rPr>
              <a:t>cyfrannu at ymchwil ehangach </a:t>
            </a:r>
            <a:r>
              <a:rPr lang="cy-GB" sz="2900" dirty="0">
                <a:solidFill>
                  <a:prstClr val="black"/>
                </a:solidFill>
              </a:rPr>
              <a:t>yn y maes hwn e.e. ymestyn gwybodaeth bresennol, ychwanegu gwybodaeth newydd ...</a:t>
            </a:r>
          </a:p>
          <a:p>
            <a:pPr lvl="0">
              <a:buClr>
                <a:srgbClr val="B71E42"/>
              </a:buClr>
              <a:buNone/>
              <a:defRPr/>
            </a:pPr>
            <a:endParaRPr lang="cy-GB" sz="2900" dirty="0">
              <a:solidFill>
                <a:prstClr val="black"/>
              </a:solidFill>
            </a:endParaRPr>
          </a:p>
          <a:p>
            <a:pPr lvl="0">
              <a:buClr>
                <a:srgbClr val="B71E42"/>
              </a:buClr>
              <a:buNone/>
              <a:defRPr/>
            </a:pPr>
            <a:endParaRPr lang="en-GB" sz="2100" dirty="0"/>
          </a:p>
          <a:p>
            <a:endParaRPr lang="en-GB" sz="2100" dirty="0"/>
          </a:p>
        </p:txBody>
      </p:sp>
      <p:sp>
        <p:nvSpPr>
          <p:cNvPr id="4" name="Content Placeholder 3">
            <a:extLst>
              <a:ext uri="{FF2B5EF4-FFF2-40B4-BE49-F238E27FC236}">
                <a16:creationId xmlns:a16="http://schemas.microsoft.com/office/drawing/2014/main" id="{2EB1893C-4487-45A9-9FDC-EFC2D04698F1}"/>
              </a:ext>
            </a:extLst>
          </p:cNvPr>
          <p:cNvSpPr>
            <a:spLocks noGrp="1"/>
          </p:cNvSpPr>
          <p:nvPr>
            <p:ph sz="half" idx="2"/>
          </p:nvPr>
        </p:nvSpPr>
        <p:spPr>
          <a:xfrm>
            <a:off x="4572000" y="2013936"/>
            <a:ext cx="3834938" cy="3437559"/>
          </a:xfrm>
        </p:spPr>
        <p:txBody>
          <a:bodyPr>
            <a:normAutofit fontScale="70000" lnSpcReduction="20000"/>
          </a:bodyPr>
          <a:lstStyle/>
          <a:p>
            <a:pPr>
              <a:buNone/>
            </a:pPr>
            <a:r>
              <a:rPr lang="en-GB" sz="2900" dirty="0"/>
              <a:t>1.The quality and clarity of the </a:t>
            </a:r>
            <a:r>
              <a:rPr lang="en-GB" sz="2900" b="1" dirty="0"/>
              <a:t>research questions </a:t>
            </a:r>
            <a:r>
              <a:rPr lang="en-GB" sz="2900" dirty="0"/>
              <a:t>and </a:t>
            </a:r>
            <a:r>
              <a:rPr lang="en-GB" sz="2900" b="1" dirty="0"/>
              <a:t>aims;</a:t>
            </a:r>
            <a:r>
              <a:rPr lang="en-GB" sz="2900" dirty="0"/>
              <a:t> </a:t>
            </a:r>
          </a:p>
          <a:p>
            <a:pPr>
              <a:buNone/>
            </a:pPr>
            <a:r>
              <a:rPr lang="en-GB" sz="2900" dirty="0"/>
              <a:t>2. The appropriateness of </a:t>
            </a:r>
            <a:r>
              <a:rPr lang="en-GB" sz="2900" b="1" dirty="0"/>
              <a:t>research instruments </a:t>
            </a:r>
            <a:r>
              <a:rPr lang="en-GB" sz="2900" dirty="0"/>
              <a:t>and </a:t>
            </a:r>
            <a:r>
              <a:rPr lang="en-GB" sz="2900" b="1" dirty="0"/>
              <a:t>methods</a:t>
            </a:r>
            <a:r>
              <a:rPr lang="en-GB" sz="2900" dirty="0"/>
              <a:t>;</a:t>
            </a:r>
          </a:p>
          <a:p>
            <a:pPr>
              <a:buNone/>
            </a:pPr>
            <a:r>
              <a:rPr lang="en-GB" sz="2900" dirty="0"/>
              <a:t>3. The </a:t>
            </a:r>
            <a:r>
              <a:rPr lang="en-GB" sz="2900" b="1" dirty="0"/>
              <a:t>quality of analysis </a:t>
            </a:r>
            <a:r>
              <a:rPr lang="en-GB" sz="2900" dirty="0"/>
              <a:t>and how the claims made are supported;</a:t>
            </a:r>
          </a:p>
          <a:p>
            <a:pPr>
              <a:buNone/>
            </a:pPr>
            <a:r>
              <a:rPr lang="en-GB" sz="2900" dirty="0"/>
              <a:t>4. How does the work </a:t>
            </a:r>
            <a:r>
              <a:rPr lang="en-GB" sz="2900" b="1" dirty="0"/>
              <a:t>contribute to wider research</a:t>
            </a:r>
            <a:r>
              <a:rPr lang="en-GB" sz="2900" dirty="0"/>
              <a:t> in this area e.g. extend existing knowledge, add new knowledge ...</a:t>
            </a:r>
          </a:p>
          <a:p>
            <a:endParaRPr lang="en-GB" dirty="0"/>
          </a:p>
        </p:txBody>
      </p:sp>
    </p:spTree>
    <p:extLst>
      <p:ext uri="{BB962C8B-B14F-4D97-AF65-F5344CB8AC3E}">
        <p14:creationId xmlns:p14="http://schemas.microsoft.com/office/powerpoint/2010/main" val="1592342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825A1-03E6-4D4A-8C75-F355FAE2FB5F}"/>
              </a:ext>
            </a:extLst>
          </p:cNvPr>
          <p:cNvSpPr>
            <a:spLocks noGrp="1"/>
          </p:cNvSpPr>
          <p:nvPr>
            <p:ph type="title"/>
          </p:nvPr>
        </p:nvSpPr>
        <p:spPr/>
        <p:txBody>
          <a:bodyPr>
            <a:normAutofit/>
          </a:bodyPr>
          <a:lstStyle/>
          <a:p>
            <a:r>
              <a:rPr lang="cy-GB" dirty="0"/>
              <a:t>Strwythuro'ch beirniadaeth </a:t>
            </a:r>
            <a:r>
              <a:rPr lang="en-GB" dirty="0"/>
              <a:t>Structuring your Critique</a:t>
            </a:r>
          </a:p>
        </p:txBody>
      </p:sp>
      <p:sp>
        <p:nvSpPr>
          <p:cNvPr id="3" name="Content Placeholder 2">
            <a:extLst>
              <a:ext uri="{FF2B5EF4-FFF2-40B4-BE49-F238E27FC236}">
                <a16:creationId xmlns:a16="http://schemas.microsoft.com/office/drawing/2014/main" id="{3C60FB6B-3335-49DC-90C3-C4159CA7378B}"/>
              </a:ext>
            </a:extLst>
          </p:cNvPr>
          <p:cNvSpPr>
            <a:spLocks noGrp="1"/>
          </p:cNvSpPr>
          <p:nvPr>
            <p:ph sz="half" idx="1"/>
          </p:nvPr>
        </p:nvSpPr>
        <p:spPr/>
        <p:txBody>
          <a:bodyPr>
            <a:normAutofit fontScale="92500" lnSpcReduction="10000"/>
          </a:bodyPr>
          <a:lstStyle/>
          <a:p>
            <a:pPr lvl="1"/>
            <a:endParaRPr lang="en-GB" dirty="0"/>
          </a:p>
          <a:p>
            <a:pPr marL="457200" lvl="1" indent="0">
              <a:buNone/>
            </a:pPr>
            <a:endParaRPr lang="en-GB" dirty="0"/>
          </a:p>
          <a:p>
            <a:pPr lvl="1"/>
            <a:endParaRPr lang="en-GB" dirty="0"/>
          </a:p>
        </p:txBody>
      </p:sp>
      <p:sp>
        <p:nvSpPr>
          <p:cNvPr id="4" name="Content Placeholder 3">
            <a:extLst>
              <a:ext uri="{FF2B5EF4-FFF2-40B4-BE49-F238E27FC236}">
                <a16:creationId xmlns:a16="http://schemas.microsoft.com/office/drawing/2014/main" id="{3FAA0A1E-999B-4B08-B901-DA8322BB46FC}"/>
              </a:ext>
            </a:extLst>
          </p:cNvPr>
          <p:cNvSpPr>
            <a:spLocks noGrp="1"/>
          </p:cNvSpPr>
          <p:nvPr>
            <p:ph sz="half" idx="2"/>
          </p:nvPr>
        </p:nvSpPr>
        <p:spPr>
          <a:xfrm>
            <a:off x="4660669" y="2013936"/>
            <a:ext cx="3862647" cy="3437559"/>
          </a:xfrm>
        </p:spPr>
        <p:txBody>
          <a:bodyPr>
            <a:normAutofit fontScale="92500" lnSpcReduction="10000"/>
          </a:bodyPr>
          <a:lstStyle/>
          <a:p>
            <a:r>
              <a:rPr lang="en-GB" b="1" dirty="0"/>
              <a:t>Introduction</a:t>
            </a:r>
            <a:r>
              <a:rPr lang="en-GB" dirty="0"/>
              <a:t> – Overview of the chosen research article including an overview of the research paradigm and aims, consideration  of the authors and why it is important in the chosen field. (Approx 200 words)</a:t>
            </a:r>
          </a:p>
          <a:p>
            <a:r>
              <a:rPr lang="en-GB" b="1" dirty="0"/>
              <a:t>Mini literature review</a:t>
            </a:r>
            <a:r>
              <a:rPr lang="en-GB" dirty="0"/>
              <a:t>– Has the author supported their discussion with relevant literature. Do the findings support or contradict existing literature? (Approx 250 words)</a:t>
            </a:r>
          </a:p>
          <a:p>
            <a:endParaRPr lang="en-GB" dirty="0"/>
          </a:p>
        </p:txBody>
      </p:sp>
      <p:sp>
        <p:nvSpPr>
          <p:cNvPr id="5" name="Content Placeholder 3">
            <a:extLst>
              <a:ext uri="{FF2B5EF4-FFF2-40B4-BE49-F238E27FC236}">
                <a16:creationId xmlns:a16="http://schemas.microsoft.com/office/drawing/2014/main" id="{4E65F475-2873-D2FC-29DC-65EC672ABDFF}"/>
              </a:ext>
            </a:extLst>
          </p:cNvPr>
          <p:cNvSpPr txBox="1">
            <a:spLocks/>
          </p:cNvSpPr>
          <p:nvPr/>
        </p:nvSpPr>
        <p:spPr>
          <a:xfrm>
            <a:off x="620684" y="2013936"/>
            <a:ext cx="3818312" cy="3738471"/>
          </a:xfrm>
          <a:prstGeom prst="rect">
            <a:avLst/>
          </a:prstGeom>
        </p:spPr>
        <p:txBody>
          <a:bodyPr vert="horz" lIns="91440" tIns="45720" rIns="91440" bIns="45720" rtlCol="0">
            <a:normAutofit fontScale="85000" lnSpcReduction="2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cy-GB" sz="2100" b="1" dirty="0"/>
              <a:t>Cyflwyniad </a:t>
            </a:r>
            <a:r>
              <a:rPr lang="cy-GB" sz="2100" dirty="0"/>
              <a:t>– Trosolwg o'r erthygl ymchwil a ddewiswyd gan gynnwys trosolwg o'r paradeim ymchwil a'r nodau, ystyriaeth o’r awduron a pham bod hynny’n bwysig yn y maes a ddewiswyd. (Tua 200 o eiriau)</a:t>
            </a:r>
          </a:p>
          <a:p>
            <a:r>
              <a:rPr lang="cy-GB" sz="2100" b="1" dirty="0"/>
              <a:t>Adolygiad llenyddiaeth byr </a:t>
            </a:r>
            <a:r>
              <a:rPr lang="cy-GB" sz="2100" dirty="0"/>
              <a:t>– Ydy'r awdur wedi defnyddio llenyddiaeth berthnasol i gefnogi ei drafodaeth?  A yw'r canfyddiadau'n cefnogi neu'n gwrthddweud llenyddiaeth bresennol? (Tua 250 o eiriau)</a:t>
            </a:r>
          </a:p>
          <a:p>
            <a:endParaRPr lang="en-GB" dirty="0"/>
          </a:p>
        </p:txBody>
      </p:sp>
    </p:spTree>
    <p:extLst>
      <p:ext uri="{BB962C8B-B14F-4D97-AF65-F5344CB8AC3E}">
        <p14:creationId xmlns:p14="http://schemas.microsoft.com/office/powerpoint/2010/main" val="4061342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CC900-B46C-52D3-1396-AC3007D49343}"/>
              </a:ext>
            </a:extLst>
          </p:cNvPr>
          <p:cNvSpPr>
            <a:spLocks noGrp="1"/>
          </p:cNvSpPr>
          <p:nvPr>
            <p:ph type="title"/>
          </p:nvPr>
        </p:nvSpPr>
        <p:spPr/>
        <p:txBody>
          <a:bodyPr>
            <a:normAutofit/>
          </a:bodyPr>
          <a:lstStyle/>
          <a:p>
            <a:r>
              <a:rPr lang="cy-GB" dirty="0"/>
              <a:t>Prif gorff (tua 3000 o eiriau)</a:t>
            </a:r>
            <a:br>
              <a:rPr lang="en-GB" dirty="0"/>
            </a:br>
            <a:r>
              <a:rPr lang="en-GB" dirty="0"/>
              <a:t>Main body (Approx 3000 words)</a:t>
            </a:r>
          </a:p>
        </p:txBody>
      </p:sp>
      <p:sp>
        <p:nvSpPr>
          <p:cNvPr id="3" name="Content Placeholder 2">
            <a:extLst>
              <a:ext uri="{FF2B5EF4-FFF2-40B4-BE49-F238E27FC236}">
                <a16:creationId xmlns:a16="http://schemas.microsoft.com/office/drawing/2014/main" id="{5B156B7E-BA2F-6157-24BA-5257F8832095}"/>
              </a:ext>
            </a:extLst>
          </p:cNvPr>
          <p:cNvSpPr>
            <a:spLocks noGrp="1"/>
          </p:cNvSpPr>
          <p:nvPr>
            <p:ph sz="half" idx="1"/>
          </p:nvPr>
        </p:nvSpPr>
        <p:spPr>
          <a:xfrm>
            <a:off x="592976" y="1823258"/>
            <a:ext cx="3976386" cy="4229852"/>
          </a:xfrm>
        </p:spPr>
        <p:txBody>
          <a:bodyPr>
            <a:noAutofit/>
          </a:bodyPr>
          <a:lstStyle/>
          <a:p>
            <a:pPr marL="0" lvl="0" indent="0">
              <a:lnSpc>
                <a:spcPct val="150000"/>
              </a:lnSpc>
              <a:buClr>
                <a:srgbClr val="B71E42"/>
              </a:buClr>
              <a:buNone/>
              <a:defRPr/>
            </a:pPr>
            <a:r>
              <a:rPr lang="cy-GB" sz="1500" dirty="0">
                <a:solidFill>
                  <a:prstClr val="black"/>
                </a:solidFill>
                <a:latin typeface="Calibri" panose="020F0502020204030204" pitchFamily="34" charset="0"/>
                <a:ea typeface="Times New Roman" panose="02020603050405020304" pitchFamily="18" charset="0"/>
              </a:rPr>
              <a:t>Trosolwg byr o'r erthygl – 'beth mae'n ei ddweud a beth ydych chi'n mynd i ganolbwyntio arno? </a:t>
            </a:r>
            <a:endParaRPr kumimoji="0" lang="cy-GB" sz="1500" b="0" i="0" u="none" strike="noStrike" kern="1200" cap="none" spc="0" normalizeH="0" baseline="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lvl="0" algn="just">
              <a:lnSpc>
                <a:spcPct val="150000"/>
              </a:lnSpc>
              <a:buClr>
                <a:srgbClr val="B71E42"/>
              </a:buClr>
              <a:defRPr/>
            </a:pPr>
            <a:r>
              <a:rPr lang="cy-GB" sz="1500" dirty="0">
                <a:solidFill>
                  <a:prstClr val="black"/>
                </a:solidFill>
                <a:latin typeface="Calibri" panose="020F0502020204030204" pitchFamily="34" charset="0"/>
                <a:ea typeface="Times New Roman" panose="02020603050405020304" pitchFamily="18" charset="0"/>
              </a:rPr>
              <a:t>Amlygwch y cwestiynau ymchwil </a:t>
            </a:r>
            <a:endParaRPr kumimoji="0" lang="cy-GB" sz="1500" b="0" i="0" u="none" strike="noStrike" kern="1200" cap="none" spc="0" normalizeH="0" baseline="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685800" rtl="0" eaLnBrk="1" fontAlgn="auto" latinLnBrk="0" hangingPunct="1">
              <a:lnSpc>
                <a:spcPct val="120000"/>
              </a:lnSpc>
              <a:spcBef>
                <a:spcPts val="1000"/>
              </a:spcBef>
              <a:spcAft>
                <a:spcPts val="0"/>
              </a:spcAft>
              <a:buClr>
                <a:srgbClr val="B71E42"/>
              </a:buClr>
              <a:buSzPct val="100000"/>
              <a:buNone/>
              <a:tabLst/>
              <a:defRPr/>
            </a:pPr>
            <a:r>
              <a:rPr kumimoji="0" lang="cy-GB" sz="1500" b="1" i="0" u="none" strike="noStrike" kern="1200" cap="none" spc="0" normalizeH="0" baseline="0" dirty="0">
                <a:ln>
                  <a:noFill/>
                </a:ln>
                <a:solidFill>
                  <a:prstClr val="black"/>
                </a:solidFill>
                <a:effectLst/>
                <a:uLnTx/>
                <a:uFillTx/>
                <a:latin typeface="Gill Sans MT" panose="020B0502020104020203"/>
                <a:ea typeface="+mn-ea"/>
                <a:cs typeface="+mn-cs"/>
              </a:rPr>
              <a:t>Methodoleg</a:t>
            </a:r>
          </a:p>
          <a:p>
            <a:pPr lvl="0">
              <a:buClr>
                <a:srgbClr val="B71E42"/>
              </a:buClr>
              <a:defRPr/>
            </a:pPr>
            <a:r>
              <a:rPr lang="cy-GB" sz="1500" dirty="0">
                <a:solidFill>
                  <a:prstClr val="black"/>
                </a:solidFill>
                <a:latin typeface="Calibri" panose="020F0502020204030204" pitchFamily="34" charset="0"/>
                <a:ea typeface="Times New Roman" panose="02020603050405020304" pitchFamily="18" charset="0"/>
              </a:rPr>
              <a:t>Pa safbwynt maen nhw wedi ei gymryd yn fethodolegol? A oedd yn safbwynt priodol?</a:t>
            </a:r>
          </a:p>
          <a:p>
            <a:pPr lvl="0">
              <a:buClr>
                <a:srgbClr val="B71E42"/>
              </a:buClr>
              <a:defRPr/>
            </a:pPr>
            <a:r>
              <a:rPr lang="cy-GB" sz="1500" dirty="0">
                <a:solidFill>
                  <a:prstClr val="black"/>
                </a:solidFill>
              </a:rPr>
              <a:t>Pa ddulliau a ddefnyddiwyd i gasglu'r data? Triongli?</a:t>
            </a:r>
            <a:endParaRPr kumimoji="0" lang="cy-GB" sz="1500" b="0" i="0" u="none" strike="noStrike" kern="1200" cap="none" spc="0" normalizeH="0" baseline="0" dirty="0">
              <a:ln>
                <a:noFill/>
              </a:ln>
              <a:solidFill>
                <a:prstClr val="black"/>
              </a:solidFill>
              <a:effectLst/>
              <a:uLnTx/>
              <a:uFillTx/>
              <a:latin typeface="Gill Sans MT" panose="020B0502020104020203"/>
              <a:ea typeface="+mn-ea"/>
              <a:cs typeface="+mn-cs"/>
            </a:endParaRPr>
          </a:p>
          <a:p>
            <a:pPr lvl="0">
              <a:buClr>
                <a:srgbClr val="B71E42"/>
              </a:buClr>
              <a:defRPr/>
            </a:pPr>
            <a:r>
              <a:rPr lang="nn-NO" sz="1500" dirty="0">
                <a:solidFill>
                  <a:prstClr val="black"/>
                </a:solidFill>
              </a:rPr>
              <a:t>Sut cafodd y sampl ei ddewis</a:t>
            </a:r>
            <a:r>
              <a:rPr kumimoji="0" lang="cy-GB" sz="1500" b="0" i="0" u="none" strike="noStrike" kern="1200" cap="none" spc="0" normalizeH="0" baseline="0" dirty="0">
                <a:ln>
                  <a:noFill/>
                </a:ln>
                <a:solidFill>
                  <a:prstClr val="black"/>
                </a:solidFill>
                <a:effectLst/>
                <a:uLnTx/>
                <a:uFillTx/>
                <a:latin typeface="Gill Sans MT" panose="020B0502020104020203"/>
                <a:ea typeface="+mn-ea"/>
                <a:cs typeface="+mn-cs"/>
              </a:rPr>
              <a:t>?</a:t>
            </a:r>
          </a:p>
          <a:p>
            <a:pPr lvl="0">
              <a:buClr>
                <a:srgbClr val="B71E42"/>
              </a:buClr>
              <a:defRPr/>
            </a:pPr>
            <a:r>
              <a:rPr lang="cy-GB" sz="1500" dirty="0">
                <a:solidFill>
                  <a:prstClr val="black"/>
                </a:solidFill>
              </a:rPr>
              <a:t>A yw'r awduron wedi adfyfyrio ar oblygiadau moesegol? (ystyriwch ganiatâd, cyfrinachedd, anhysbysrwydd)</a:t>
            </a:r>
            <a:endParaRPr lang="en-GB" sz="1500" dirty="0"/>
          </a:p>
        </p:txBody>
      </p:sp>
      <p:sp>
        <p:nvSpPr>
          <p:cNvPr id="4" name="Content Placeholder 3">
            <a:extLst>
              <a:ext uri="{FF2B5EF4-FFF2-40B4-BE49-F238E27FC236}">
                <a16:creationId xmlns:a16="http://schemas.microsoft.com/office/drawing/2014/main" id="{0FE31B37-03DA-EE8D-8106-BCC4A4D2C815}"/>
              </a:ext>
            </a:extLst>
          </p:cNvPr>
          <p:cNvSpPr>
            <a:spLocks noGrp="1"/>
          </p:cNvSpPr>
          <p:nvPr>
            <p:ph sz="half" idx="2"/>
          </p:nvPr>
        </p:nvSpPr>
        <p:spPr>
          <a:xfrm>
            <a:off x="4621876" y="2013936"/>
            <a:ext cx="4167448" cy="3555591"/>
          </a:xfrm>
        </p:spPr>
        <p:txBody>
          <a:bodyPr>
            <a:normAutofit fontScale="92500" lnSpcReduction="20000"/>
          </a:bodyPr>
          <a:lstStyle/>
          <a:p>
            <a:pPr marL="0" indent="0">
              <a:lnSpc>
                <a:spcPct val="150000"/>
              </a:lnSpc>
              <a:buNone/>
            </a:pPr>
            <a:r>
              <a:rPr lang="en-GB" sz="1800" dirty="0">
                <a:effectLst/>
                <a:latin typeface="Calibri" panose="020F0502020204030204" pitchFamily="34" charset="0"/>
                <a:ea typeface="Times New Roman" panose="02020603050405020304" pitchFamily="18" charset="0"/>
              </a:rPr>
              <a:t>Brief overview of article – ‘what does it say and what are you going to focus on?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Calibri" panose="020F0502020204030204" pitchFamily="34" charset="0"/>
                <a:ea typeface="Times New Roman" panose="02020603050405020304" pitchFamily="18" charset="0"/>
              </a:rPr>
              <a:t>Highlight the research questions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b="1" dirty="0"/>
              <a:t>Methodology</a:t>
            </a:r>
          </a:p>
          <a:p>
            <a:r>
              <a:rPr lang="en-GB" sz="1800" dirty="0">
                <a:effectLst/>
                <a:latin typeface="Calibri" panose="020F0502020204030204" pitchFamily="34" charset="0"/>
                <a:ea typeface="Times New Roman" panose="02020603050405020304" pitchFamily="18" charset="0"/>
              </a:rPr>
              <a:t>What position have they taken methodologically? Was it an appropriate position?</a:t>
            </a:r>
          </a:p>
          <a:p>
            <a:r>
              <a:rPr lang="en-GB" sz="1800" dirty="0"/>
              <a:t>What methods have been used to collect the data? Triangulation?</a:t>
            </a:r>
          </a:p>
          <a:p>
            <a:r>
              <a:rPr lang="en-GB" sz="1800" dirty="0"/>
              <a:t>How was the sample chosen?</a:t>
            </a:r>
          </a:p>
          <a:p>
            <a:r>
              <a:rPr lang="en-GB" sz="1800" dirty="0"/>
              <a:t>Have the authors reflected upon ethical implications? (consider permissions, confidentiality, anonymity)</a:t>
            </a:r>
          </a:p>
          <a:p>
            <a:endParaRPr lang="en-GB" dirty="0"/>
          </a:p>
          <a:p>
            <a:endParaRPr lang="en-GB" dirty="0"/>
          </a:p>
        </p:txBody>
      </p:sp>
    </p:spTree>
    <p:extLst>
      <p:ext uri="{BB962C8B-B14F-4D97-AF65-F5344CB8AC3E}">
        <p14:creationId xmlns:p14="http://schemas.microsoft.com/office/powerpoint/2010/main" val="346337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93033-24A2-4E70-A00C-10C64917D2CC}"/>
              </a:ext>
            </a:extLst>
          </p:cNvPr>
          <p:cNvSpPr>
            <a:spLocks noGrp="1"/>
          </p:cNvSpPr>
          <p:nvPr>
            <p:ph type="title"/>
          </p:nvPr>
        </p:nvSpPr>
        <p:spPr/>
        <p:txBody>
          <a:bodyPr/>
          <a:lstStyle/>
          <a:p>
            <a:r>
              <a:rPr lang="cy-GB" dirty="0"/>
              <a:t>Prif gorff (tua 3000 o eiriau)</a:t>
            </a:r>
            <a:br>
              <a:rPr lang="en-GB" dirty="0"/>
            </a:br>
            <a:r>
              <a:rPr lang="en-GB" dirty="0"/>
              <a:t>Main body (Approx 3000 words)</a:t>
            </a:r>
          </a:p>
        </p:txBody>
      </p:sp>
      <p:sp>
        <p:nvSpPr>
          <p:cNvPr id="3" name="Content Placeholder 2">
            <a:extLst>
              <a:ext uri="{FF2B5EF4-FFF2-40B4-BE49-F238E27FC236}">
                <a16:creationId xmlns:a16="http://schemas.microsoft.com/office/drawing/2014/main" id="{2E5BD3F7-08E4-4F9F-8254-F9F28FB1D6BA}"/>
              </a:ext>
            </a:extLst>
          </p:cNvPr>
          <p:cNvSpPr>
            <a:spLocks noGrp="1"/>
          </p:cNvSpPr>
          <p:nvPr>
            <p:ph sz="half" idx="1"/>
          </p:nvPr>
        </p:nvSpPr>
        <p:spPr>
          <a:xfrm>
            <a:off x="742604" y="2013936"/>
            <a:ext cx="3512215" cy="3437560"/>
          </a:xfrm>
        </p:spPr>
        <p:txBody>
          <a:bodyPr>
            <a:normAutofit fontScale="85000" lnSpcReduction="20000"/>
          </a:bodyPr>
          <a:lstStyle/>
          <a:p>
            <a:pPr marL="228600" marR="0" lvl="0" indent="-228600" algn="l" defTabSz="6858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1900" b="1" i="0" u="none" strike="noStrike" kern="1200" cap="none" spc="0" normalizeH="0" baseline="0" dirty="0">
                <a:ln>
                  <a:noFill/>
                </a:ln>
                <a:solidFill>
                  <a:prstClr val="black"/>
                </a:solidFill>
                <a:effectLst/>
                <a:uLnTx/>
                <a:uFillTx/>
                <a:latin typeface="Gill Sans MT" panose="020B0502020104020203"/>
                <a:ea typeface="+mn-ea"/>
                <a:cs typeface="+mn-cs"/>
              </a:rPr>
              <a:t>Dadansoddi data</a:t>
            </a:r>
          </a:p>
          <a:p>
            <a:pPr lvl="1">
              <a:buClr>
                <a:srgbClr val="B71E42"/>
              </a:buClr>
              <a:defRPr/>
            </a:pPr>
            <a:r>
              <a:rPr lang="cy-GB" sz="1900" dirty="0">
                <a:solidFill>
                  <a:prstClr val="black"/>
                </a:solidFill>
              </a:rPr>
              <a:t>Sut mae'r data wedi’u dadansoddi</a:t>
            </a:r>
            <a:r>
              <a:rPr kumimoji="0" lang="cy-GB" sz="1900" b="0" i="0" u="none" strike="noStrike" kern="1200" cap="none" spc="0" normalizeH="0" baseline="0" dirty="0">
                <a:ln>
                  <a:noFill/>
                </a:ln>
                <a:solidFill>
                  <a:prstClr val="black"/>
                </a:solidFill>
                <a:effectLst/>
                <a:uLnTx/>
                <a:uFillTx/>
                <a:latin typeface="Gill Sans MT" panose="020B0502020104020203"/>
                <a:ea typeface="+mn-ea"/>
                <a:cs typeface="+mn-cs"/>
              </a:rPr>
              <a:t>?</a:t>
            </a:r>
          </a:p>
          <a:p>
            <a:pPr lvl="1">
              <a:buClr>
                <a:srgbClr val="B71E42"/>
              </a:buClr>
              <a:defRPr/>
            </a:pPr>
            <a:r>
              <a:rPr lang="cy-GB" sz="1900" dirty="0">
                <a:solidFill>
                  <a:prstClr val="black"/>
                </a:solidFill>
              </a:rPr>
              <a:t>A yw'r data wedi’u cyflwyno mewn ffordd glir a chryno?</a:t>
            </a:r>
          </a:p>
          <a:p>
            <a:pPr lvl="1">
              <a:buClr>
                <a:srgbClr val="B71E42"/>
              </a:buClr>
              <a:defRPr/>
            </a:pPr>
            <a:r>
              <a:rPr lang="cy-GB" sz="1900" dirty="0">
                <a:solidFill>
                  <a:prstClr val="black"/>
                </a:solidFill>
              </a:rPr>
              <a:t>Dibynadwyedd a dilysrwydd y data</a:t>
            </a:r>
            <a:endParaRPr kumimoji="0" lang="cy-GB" sz="1900" b="0" i="0" u="none" strike="noStrike" kern="1200" cap="none" spc="0" normalizeH="0" baseline="0" dirty="0">
              <a:ln>
                <a:noFill/>
              </a:ln>
              <a:solidFill>
                <a:prstClr val="black"/>
              </a:solidFill>
              <a:effectLst/>
              <a:uLnTx/>
              <a:uFillTx/>
              <a:latin typeface="Gill Sans MT" panose="020B0502020104020203"/>
              <a:ea typeface="+mn-ea"/>
              <a:cs typeface="+mn-cs"/>
            </a:endParaRPr>
          </a:p>
          <a:p>
            <a:pPr lvl="0">
              <a:buClr>
                <a:srgbClr val="B71E42"/>
              </a:buClr>
              <a:defRPr/>
            </a:pPr>
            <a:r>
              <a:rPr lang="cy-GB" sz="1900" b="1" dirty="0">
                <a:solidFill>
                  <a:prstClr val="black"/>
                </a:solidFill>
              </a:rPr>
              <a:t>Canfyddiadau/Trafodaeth</a:t>
            </a:r>
            <a:endParaRPr kumimoji="0" lang="cy-GB" sz="1900" b="1" i="0" u="none" strike="noStrike" kern="1200" cap="none" spc="0" normalizeH="0" baseline="0" dirty="0">
              <a:ln>
                <a:noFill/>
              </a:ln>
              <a:solidFill>
                <a:prstClr val="black"/>
              </a:solidFill>
              <a:effectLst/>
              <a:uLnTx/>
              <a:uFillTx/>
              <a:latin typeface="Gill Sans MT" panose="020B0502020104020203"/>
              <a:ea typeface="+mn-ea"/>
              <a:cs typeface="+mn-cs"/>
            </a:endParaRPr>
          </a:p>
          <a:p>
            <a:pPr lvl="1">
              <a:buClr>
                <a:srgbClr val="B71E42"/>
              </a:buClr>
              <a:defRPr/>
            </a:pPr>
            <a:r>
              <a:rPr lang="cy-GB" sz="1900" dirty="0">
                <a:solidFill>
                  <a:prstClr val="black"/>
                </a:solidFill>
              </a:rPr>
              <a:t>A yw'r awdur wedi amlinellu’r canfyddiadau a'u harwyddocâd yn glir?</a:t>
            </a:r>
            <a:endParaRPr kumimoji="0" lang="cy-GB" sz="1900" b="0" i="0" u="none" strike="noStrike" kern="1200" cap="none" spc="0" normalizeH="0" baseline="0" dirty="0">
              <a:ln>
                <a:noFill/>
              </a:ln>
              <a:solidFill>
                <a:prstClr val="black"/>
              </a:solidFill>
              <a:effectLst/>
              <a:uLnTx/>
              <a:uFillTx/>
              <a:latin typeface="Gill Sans MT" panose="020B0502020104020203"/>
              <a:ea typeface="+mn-ea"/>
              <a:cs typeface="+mn-cs"/>
            </a:endParaRPr>
          </a:p>
          <a:p>
            <a:pPr lvl="1">
              <a:buClr>
                <a:srgbClr val="B71E42"/>
              </a:buClr>
              <a:defRPr/>
            </a:pPr>
            <a:r>
              <a:rPr lang="cy-GB" sz="1900" dirty="0">
                <a:solidFill>
                  <a:prstClr val="black"/>
                </a:solidFill>
              </a:rPr>
              <a:t>Sut mae'r canfyddiadau'n cymharu â ffynonellau llenyddol eraill? Cadarnhau neu wrth-ddweud?</a:t>
            </a:r>
            <a:endParaRPr kumimoji="0" lang="cy-GB" sz="1900" b="0" i="0" u="none" strike="noStrike" kern="1200" cap="none" spc="0" normalizeH="0" baseline="0" dirty="0">
              <a:ln>
                <a:noFill/>
              </a:ln>
              <a:solidFill>
                <a:prstClr val="black"/>
              </a:solidFill>
              <a:effectLst/>
              <a:uLnTx/>
              <a:uFillTx/>
              <a:latin typeface="Gill Sans MT" panose="020B0502020104020203"/>
              <a:ea typeface="+mn-ea"/>
              <a:cs typeface="+mn-cs"/>
            </a:endParaRPr>
          </a:p>
          <a:p>
            <a:pPr lvl="1">
              <a:buClr>
                <a:srgbClr val="B71E42"/>
              </a:buClr>
              <a:defRPr/>
            </a:pPr>
            <a:r>
              <a:rPr lang="cy-GB" sz="1900" dirty="0">
                <a:solidFill>
                  <a:prstClr val="black"/>
                </a:solidFill>
              </a:rPr>
              <a:t>Dolenni i arfer/argymhellion?</a:t>
            </a:r>
            <a:endParaRPr kumimoji="0" lang="cy-GB" sz="1900" b="0" i="0" u="none" strike="noStrike" kern="1200" cap="none" spc="0" normalizeH="0" baseline="0" dirty="0">
              <a:ln>
                <a:noFill/>
              </a:ln>
              <a:solidFill>
                <a:prstClr val="black"/>
              </a:solidFill>
              <a:effectLst/>
              <a:uLnTx/>
              <a:uFillTx/>
              <a:latin typeface="Gill Sans MT" panose="020B0502020104020203"/>
              <a:ea typeface="+mn-ea"/>
              <a:cs typeface="+mn-cs"/>
            </a:endParaRPr>
          </a:p>
          <a:p>
            <a:pPr marL="0" lvl="0" indent="0">
              <a:buClr>
                <a:srgbClr val="B71E42"/>
              </a:buClr>
              <a:buNone/>
              <a:defRPr/>
            </a:pPr>
            <a:endParaRPr kumimoji="0" lang="cy-GB" sz="2100" b="1" i="0" u="none" strike="noStrike" kern="1200" cap="none" spc="0" normalizeH="0" baseline="0" dirty="0">
              <a:ln>
                <a:noFill/>
              </a:ln>
              <a:solidFill>
                <a:prstClr val="black"/>
              </a:solidFill>
              <a:effectLst/>
              <a:uLnTx/>
              <a:uFillTx/>
              <a:latin typeface="Gill Sans MT" panose="020B0502020104020203"/>
              <a:ea typeface="+mn-ea"/>
              <a:cs typeface="+mn-cs"/>
            </a:endParaRPr>
          </a:p>
          <a:p>
            <a:endParaRPr lang="en-GB" dirty="0"/>
          </a:p>
        </p:txBody>
      </p:sp>
      <p:sp>
        <p:nvSpPr>
          <p:cNvPr id="4" name="Content Placeholder 3">
            <a:extLst>
              <a:ext uri="{FF2B5EF4-FFF2-40B4-BE49-F238E27FC236}">
                <a16:creationId xmlns:a16="http://schemas.microsoft.com/office/drawing/2014/main" id="{AB981C0F-E3FF-4CFA-A695-E0926524AD8F}"/>
              </a:ext>
            </a:extLst>
          </p:cNvPr>
          <p:cNvSpPr>
            <a:spLocks noGrp="1"/>
          </p:cNvSpPr>
          <p:nvPr>
            <p:ph sz="half" idx="2"/>
          </p:nvPr>
        </p:nvSpPr>
        <p:spPr>
          <a:xfrm>
            <a:off x="4889181" y="2013936"/>
            <a:ext cx="3429087" cy="3437559"/>
          </a:xfrm>
        </p:spPr>
        <p:txBody>
          <a:bodyPr>
            <a:normAutofit fontScale="85000" lnSpcReduction="20000"/>
          </a:bodyPr>
          <a:lstStyle/>
          <a:p>
            <a:r>
              <a:rPr lang="en-GB" sz="1900" b="1" dirty="0"/>
              <a:t>Data analysis</a:t>
            </a:r>
          </a:p>
          <a:p>
            <a:pPr lvl="1"/>
            <a:r>
              <a:rPr lang="en-GB" sz="1900" dirty="0"/>
              <a:t>How has the data been analysed?</a:t>
            </a:r>
          </a:p>
          <a:p>
            <a:pPr lvl="1"/>
            <a:r>
              <a:rPr lang="en-GB" sz="1900" dirty="0"/>
              <a:t>Is the data presented in a clear concise way?</a:t>
            </a:r>
          </a:p>
          <a:p>
            <a:pPr lvl="1"/>
            <a:r>
              <a:rPr lang="en-GB" sz="1900" dirty="0"/>
              <a:t>Reliability and validity of the data</a:t>
            </a:r>
          </a:p>
          <a:p>
            <a:r>
              <a:rPr lang="en-GB" sz="1900" b="1" dirty="0"/>
              <a:t>Findings/Discussion</a:t>
            </a:r>
          </a:p>
          <a:p>
            <a:pPr lvl="1"/>
            <a:r>
              <a:rPr lang="en-GB" sz="1900" dirty="0"/>
              <a:t>Has the author clearly outlined the findings and their significance?</a:t>
            </a:r>
          </a:p>
          <a:p>
            <a:pPr lvl="1"/>
            <a:r>
              <a:rPr lang="en-GB" sz="1900" dirty="0"/>
              <a:t>How do the findings compare to other sources of literature? Confirm or contradict?</a:t>
            </a:r>
          </a:p>
          <a:p>
            <a:pPr lvl="1"/>
            <a:r>
              <a:rPr lang="en-GB" sz="1900" dirty="0"/>
              <a:t>Links to practice/recommendations?</a:t>
            </a:r>
            <a:endParaRPr lang="en-GB" sz="1900" b="1" dirty="0"/>
          </a:p>
          <a:p>
            <a:endParaRPr lang="en-GB" sz="1900" dirty="0"/>
          </a:p>
          <a:p>
            <a:pPr lvl="1"/>
            <a:endParaRPr lang="en-GB" sz="1900" dirty="0"/>
          </a:p>
          <a:p>
            <a:pPr lvl="1"/>
            <a:endParaRPr lang="en-GB" dirty="0"/>
          </a:p>
        </p:txBody>
      </p:sp>
    </p:spTree>
    <p:extLst>
      <p:ext uri="{BB962C8B-B14F-4D97-AF65-F5344CB8AC3E}">
        <p14:creationId xmlns:p14="http://schemas.microsoft.com/office/powerpoint/2010/main" val="3446416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56B6-2105-E44B-9F37-95FFAC9B6E08}"/>
              </a:ext>
            </a:extLst>
          </p:cNvPr>
          <p:cNvSpPr>
            <a:spLocks noGrp="1"/>
          </p:cNvSpPr>
          <p:nvPr>
            <p:ph type="title"/>
          </p:nvPr>
        </p:nvSpPr>
        <p:spPr/>
        <p:txBody>
          <a:bodyPr>
            <a:normAutofit fontScale="90000"/>
          </a:bodyPr>
          <a:lstStyle/>
          <a:p>
            <a:r>
              <a:rPr lang="cy-GB" dirty="0"/>
              <a:t>Casgliad (tua 300 gair) </a:t>
            </a:r>
            <a:r>
              <a:rPr lang="en-GB" dirty="0"/>
              <a:t>Conclusion (Approx 300 words)</a:t>
            </a:r>
            <a:br>
              <a:rPr lang="en-GB" dirty="0"/>
            </a:br>
            <a:endParaRPr lang="en-US" dirty="0"/>
          </a:p>
        </p:txBody>
      </p:sp>
      <p:sp>
        <p:nvSpPr>
          <p:cNvPr id="3" name="Content Placeholder 2">
            <a:extLst>
              <a:ext uri="{FF2B5EF4-FFF2-40B4-BE49-F238E27FC236}">
                <a16:creationId xmlns:a16="http://schemas.microsoft.com/office/drawing/2014/main" id="{C05242AB-7CD3-B043-891B-51C16FF97315}"/>
              </a:ext>
            </a:extLst>
          </p:cNvPr>
          <p:cNvSpPr>
            <a:spLocks noGrp="1"/>
          </p:cNvSpPr>
          <p:nvPr>
            <p:ph sz="half" idx="1"/>
          </p:nvPr>
        </p:nvSpPr>
        <p:spPr>
          <a:xfrm>
            <a:off x="421178" y="1717964"/>
            <a:ext cx="4148183" cy="3967942"/>
          </a:xfrm>
        </p:spPr>
        <p:txBody>
          <a:bodyPr>
            <a:normAutofit fontScale="47500" lnSpcReduction="20000"/>
          </a:bodyPr>
          <a:lstStyle/>
          <a:p>
            <a:pPr marL="0" marR="0" lvl="0" indent="0" algn="l" defTabSz="685800" rtl="0" eaLnBrk="1" fontAlgn="auto" latinLnBrk="0" hangingPunct="1">
              <a:lnSpc>
                <a:spcPct val="120000"/>
              </a:lnSpc>
              <a:spcBef>
                <a:spcPts val="1000"/>
              </a:spcBef>
              <a:spcAft>
                <a:spcPts val="0"/>
              </a:spcAft>
              <a:buClr>
                <a:srgbClr val="B71E42"/>
              </a:buClr>
              <a:buSzPct val="100000"/>
              <a:buNone/>
              <a:tabLst/>
              <a:defRPr/>
            </a:pPr>
            <a:r>
              <a:rPr kumimoji="0" lang="cy-GB" sz="2900" b="1" i="0" u="none" strike="noStrike" kern="1200" cap="none" spc="0" normalizeH="0" baseline="0" noProof="0" dirty="0">
                <a:ln>
                  <a:noFill/>
                </a:ln>
                <a:solidFill>
                  <a:prstClr val="black"/>
                </a:solidFill>
                <a:effectLst/>
                <a:uLnTx/>
                <a:uFillTx/>
                <a:latin typeface="Gill Sans MT" panose="020B0502020104020203"/>
                <a:ea typeface="+mn-ea"/>
                <a:cs typeface="+mn-cs"/>
              </a:rPr>
              <a:t>Beth yw’r canlyniad, felly?</a:t>
            </a:r>
          </a:p>
          <a:p>
            <a:pPr lvl="0">
              <a:buClr>
                <a:srgbClr val="B71E42"/>
              </a:buClr>
              <a:defRPr/>
            </a:pPr>
            <a:r>
              <a:rPr lang="cy-GB" sz="2900" dirty="0">
                <a:solidFill>
                  <a:prstClr val="black"/>
                </a:solidFill>
              </a:rPr>
              <a:t>Crynodeb o'r hyn yr ydych wedi'i ddarganfod</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sz="2900" dirty="0">
                <a:solidFill>
                  <a:prstClr val="black"/>
                </a:solidFill>
              </a:rPr>
              <a:t>Y prif faterion sy'n gadarnhaol a beth y gellid ei wella?</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sz="2900" dirty="0">
                <a:solidFill>
                  <a:prstClr val="black"/>
                </a:solidFill>
              </a:rPr>
              <a:t>Pwy sy’n poeni?</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defRPr/>
            </a:pPr>
            <a:r>
              <a:rPr lang="cy-GB" sz="2900" dirty="0">
                <a:solidFill>
                  <a:prstClr val="black"/>
                </a:solidFill>
              </a:rPr>
              <a:t>Pwy sy'n cael eu heffeithio gan yr uchod?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lvl="1">
              <a:buClr>
                <a:srgbClr val="B71E42"/>
              </a:buClr>
              <a:defRPr/>
            </a:pPr>
            <a:r>
              <a:rPr lang="cy-GB" sz="2900" dirty="0">
                <a:solidFill>
                  <a:prstClr val="black"/>
                </a:solidFill>
              </a:rPr>
              <a:t>Cyfranogwyr sy’n ymwneud yn benodol ag ymchwil</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685800" marR="0" lvl="1" indent="-228600" algn="l" defTabSz="6858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lang="cy-GB" sz="2900" dirty="0">
                <a:solidFill>
                  <a:prstClr val="black"/>
                </a:solidFill>
              </a:rPr>
              <a:t>Yn gyffredinol, a yw'r ymchwil wedi helpu cymdeithas </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cefnogi </a:t>
            </a:r>
            <a:r>
              <a:rPr kumimoji="0" lang="cy-GB" sz="2900" b="0" i="0" u="none" strike="noStrike" kern="1200" cap="none" spc="0" normalizeH="0" baseline="0" noProof="0" dirty="0">
                <a:ln>
                  <a:noFill/>
                </a:ln>
                <a:solidFill>
                  <a:prstClr val="black"/>
                </a:solidFill>
                <a:effectLst/>
                <a:uLnTx/>
                <a:uFillTx/>
                <a:ea typeface="+mn-ea"/>
                <a:cs typeface="+mn-cs"/>
              </a:rPr>
              <a:t>gr</a:t>
            </a:r>
            <a:r>
              <a:rPr kumimoji="0" lang="cy-GB" sz="2900" b="0" i="0" u="none" strike="noStrike" kern="1200" cap="none" spc="0" normalizeH="0" baseline="0" noProof="0" dirty="0">
                <a:ln>
                  <a:noFill/>
                </a:ln>
                <a:solidFill>
                  <a:prstClr val="black"/>
                </a:solidFill>
                <a:effectLst/>
                <a:uLnTx/>
                <a:uFillTx/>
                <a:cs typeface="Calibri" panose="020F0502020204030204" pitchFamily="34" charset="0"/>
              </a:rPr>
              <a:t>ŵ</a:t>
            </a:r>
            <a:r>
              <a:rPr kumimoji="0" lang="cy-GB" sz="2900" b="0" i="0" u="none" strike="noStrike" kern="1200" cap="none" spc="0" normalizeH="0" baseline="0" noProof="0" dirty="0">
                <a:ln>
                  <a:noFill/>
                </a:ln>
                <a:solidFill>
                  <a:prstClr val="black"/>
                </a:solidFill>
                <a:effectLst/>
                <a:uLnTx/>
                <a:uFillTx/>
                <a:ea typeface="+mn-ea"/>
                <a:cs typeface="+mn-cs"/>
              </a:rPr>
              <a:t>p</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cleientiaid/ diwydiant/cymdeithas/diwylliant/cymuned? </a:t>
            </a:r>
          </a:p>
          <a:p>
            <a:pPr marL="228600" marR="0" lvl="0" indent="-228600" algn="l" defTabSz="6858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Beth nesaf?</a:t>
            </a:r>
          </a:p>
          <a:p>
            <a:pPr lvl="0">
              <a:buClr>
                <a:srgbClr val="B71E42"/>
              </a:buClr>
              <a:defRPr/>
            </a:pPr>
            <a:r>
              <a:rPr lang="cy-GB" sz="2900" dirty="0">
                <a:solidFill>
                  <a:prstClr val="black"/>
                </a:solidFill>
              </a:rPr>
              <a:t>Beth fyddech chi'n ei newid? Er mwyn ei wella?</a:t>
            </a:r>
            <a:endPar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en-US" dirty="0"/>
          </a:p>
        </p:txBody>
      </p:sp>
      <p:sp>
        <p:nvSpPr>
          <p:cNvPr id="4" name="Content Placeholder 3">
            <a:extLst>
              <a:ext uri="{FF2B5EF4-FFF2-40B4-BE49-F238E27FC236}">
                <a16:creationId xmlns:a16="http://schemas.microsoft.com/office/drawing/2014/main" id="{29150CE7-3C65-8E40-A678-0190D084BBBD}"/>
              </a:ext>
            </a:extLst>
          </p:cNvPr>
          <p:cNvSpPr>
            <a:spLocks noGrp="1"/>
          </p:cNvSpPr>
          <p:nvPr>
            <p:ph sz="half" idx="2"/>
          </p:nvPr>
        </p:nvSpPr>
        <p:spPr>
          <a:xfrm>
            <a:off x="4889182" y="1767840"/>
            <a:ext cx="3778222" cy="4088674"/>
          </a:xfrm>
        </p:spPr>
        <p:txBody>
          <a:bodyPr>
            <a:normAutofit fontScale="47500" lnSpcReduction="20000"/>
          </a:bodyPr>
          <a:lstStyle/>
          <a:p>
            <a:r>
              <a:rPr lang="en-GB" sz="2900" b="1" dirty="0"/>
              <a:t>So what?</a:t>
            </a:r>
          </a:p>
          <a:p>
            <a:r>
              <a:rPr lang="en-GB" sz="2900" dirty="0"/>
              <a:t>Resumé of what you have found out</a:t>
            </a:r>
          </a:p>
          <a:p>
            <a:r>
              <a:rPr lang="en-GB" sz="2900" dirty="0"/>
              <a:t>Main issues what’s positive and what could be improved?</a:t>
            </a:r>
          </a:p>
          <a:p>
            <a:r>
              <a:rPr lang="en-GB" sz="2900" dirty="0"/>
              <a:t>Who cares?</a:t>
            </a:r>
          </a:p>
          <a:p>
            <a:r>
              <a:rPr lang="en-GB" sz="2900" dirty="0"/>
              <a:t>Who is impacted upon by the above?	</a:t>
            </a:r>
          </a:p>
          <a:p>
            <a:pPr lvl="1"/>
            <a:r>
              <a:rPr lang="en-GB" sz="2900" dirty="0"/>
              <a:t>Research specific participants </a:t>
            </a:r>
          </a:p>
          <a:p>
            <a:pPr lvl="1"/>
            <a:r>
              <a:rPr lang="en-GB" sz="2900" dirty="0"/>
              <a:t>Overall has the research helped society - Support a client group/industry/society/culture/community?  </a:t>
            </a:r>
          </a:p>
          <a:p>
            <a:r>
              <a:rPr lang="en-GB" sz="2900" dirty="0"/>
              <a:t>What next?</a:t>
            </a:r>
          </a:p>
          <a:p>
            <a:r>
              <a:rPr lang="en-GB" sz="2900" dirty="0"/>
              <a:t>What would you change? To make it better?</a:t>
            </a:r>
          </a:p>
          <a:p>
            <a:endParaRPr lang="en-US" dirty="0"/>
          </a:p>
        </p:txBody>
      </p:sp>
    </p:spTree>
    <p:extLst>
      <p:ext uri="{BB962C8B-B14F-4D97-AF65-F5344CB8AC3E}">
        <p14:creationId xmlns:p14="http://schemas.microsoft.com/office/powerpoint/2010/main" val="7883639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783" y="804890"/>
            <a:ext cx="7906326" cy="1059305"/>
          </a:xfrm>
        </p:spPr>
        <p:txBody>
          <a:bodyPr anchor="b">
            <a:noAutofit/>
          </a:bodyPr>
          <a:lstStyle/>
          <a:p>
            <a:r>
              <a:rPr lang="cy-GB" dirty="0"/>
              <a:t>Awgrymiadau defnyddiol 1 – YSGRIFENNU beirniadaeth </a:t>
            </a:r>
            <a:br>
              <a:rPr lang="cy-GB" dirty="0"/>
            </a:br>
            <a:r>
              <a:rPr lang="en-GB" dirty="0"/>
              <a:t>Helpful hints 1 – WRITING a critique</a:t>
            </a:r>
          </a:p>
        </p:txBody>
      </p:sp>
      <p:sp>
        <p:nvSpPr>
          <p:cNvPr id="3" name="Content Placeholder 2"/>
          <p:cNvSpPr>
            <a:spLocks noGrp="1"/>
          </p:cNvSpPr>
          <p:nvPr>
            <p:ph sz="half" idx="1"/>
          </p:nvPr>
        </p:nvSpPr>
        <p:spPr/>
        <p:txBody>
          <a:bodyPr anchor="ctr">
            <a:normAutofit fontScale="70000" lnSpcReduction="20000"/>
          </a:bodyPr>
          <a:lstStyle/>
          <a:p>
            <a:pPr>
              <a:lnSpc>
                <a:spcPct val="90000"/>
              </a:lnSpc>
              <a:buNone/>
            </a:pPr>
            <a:endParaRPr lang="en-GB" sz="1900" dirty="0"/>
          </a:p>
          <a:p>
            <a:pPr>
              <a:lnSpc>
                <a:spcPct val="90000"/>
              </a:lnSpc>
            </a:pPr>
            <a:endParaRPr lang="en-GB" sz="1900" dirty="0"/>
          </a:p>
        </p:txBody>
      </p:sp>
      <p:sp>
        <p:nvSpPr>
          <p:cNvPr id="4" name="Content Placeholder 3">
            <a:extLst>
              <a:ext uri="{FF2B5EF4-FFF2-40B4-BE49-F238E27FC236}">
                <a16:creationId xmlns:a16="http://schemas.microsoft.com/office/drawing/2014/main" id="{5E99D197-EFA4-4ED9-9033-A721004AE36E}"/>
              </a:ext>
            </a:extLst>
          </p:cNvPr>
          <p:cNvSpPr>
            <a:spLocks noGrp="1"/>
          </p:cNvSpPr>
          <p:nvPr>
            <p:ph sz="half" idx="2"/>
          </p:nvPr>
        </p:nvSpPr>
        <p:spPr/>
        <p:txBody>
          <a:bodyPr>
            <a:normAutofit fontScale="70000" lnSpcReduction="20000"/>
          </a:bodyPr>
          <a:lstStyle/>
          <a:p>
            <a:pPr>
              <a:lnSpc>
                <a:spcPct val="90000"/>
              </a:lnSpc>
              <a:buNone/>
            </a:pPr>
            <a:r>
              <a:rPr lang="en-GB" sz="2800" b="1" dirty="0"/>
              <a:t>Introduction</a:t>
            </a:r>
            <a:r>
              <a:rPr lang="en-GB" sz="2800" dirty="0"/>
              <a:t> </a:t>
            </a:r>
          </a:p>
          <a:p>
            <a:pPr>
              <a:lnSpc>
                <a:spcPct val="90000"/>
              </a:lnSpc>
              <a:buNone/>
            </a:pPr>
            <a:r>
              <a:rPr lang="en-GB" sz="2800" dirty="0"/>
              <a:t>	Define the subject of your critique and points of view. </a:t>
            </a:r>
          </a:p>
          <a:p>
            <a:pPr>
              <a:lnSpc>
                <a:spcPct val="90000"/>
              </a:lnSpc>
              <a:buNone/>
            </a:pPr>
            <a:r>
              <a:rPr lang="en-GB" sz="2800" dirty="0"/>
              <a:t>	</a:t>
            </a:r>
          </a:p>
          <a:p>
            <a:pPr>
              <a:lnSpc>
                <a:spcPct val="90000"/>
              </a:lnSpc>
              <a:buNone/>
            </a:pPr>
            <a:r>
              <a:rPr lang="en-GB" sz="2800" b="1" dirty="0"/>
              <a:t>Some key words you</a:t>
            </a:r>
          </a:p>
          <a:p>
            <a:pPr>
              <a:lnSpc>
                <a:spcPct val="90000"/>
              </a:lnSpc>
              <a:buNone/>
            </a:pPr>
            <a:r>
              <a:rPr lang="en-GB" sz="2800" b="1" dirty="0"/>
              <a:t>might want to adopt: </a:t>
            </a:r>
          </a:p>
          <a:p>
            <a:pPr>
              <a:lnSpc>
                <a:spcPct val="90000"/>
              </a:lnSpc>
              <a:buNone/>
            </a:pPr>
            <a:r>
              <a:rPr lang="en-GB" sz="2800" dirty="0"/>
              <a:t>	Evidence, Expert opinion, Relevant, Representative, Accurate, Reasonable, Logical, Flawed, Fallacies.			</a:t>
            </a:r>
            <a:endParaRPr lang="en-GB" dirty="0"/>
          </a:p>
        </p:txBody>
      </p:sp>
      <p:sp>
        <p:nvSpPr>
          <p:cNvPr id="5" name="Content Placeholder 3">
            <a:extLst>
              <a:ext uri="{FF2B5EF4-FFF2-40B4-BE49-F238E27FC236}">
                <a16:creationId xmlns:a16="http://schemas.microsoft.com/office/drawing/2014/main" id="{E417CF84-29FC-A127-9FB1-20AA757BAD15}"/>
              </a:ext>
            </a:extLst>
          </p:cNvPr>
          <p:cNvSpPr txBox="1">
            <a:spLocks/>
          </p:cNvSpPr>
          <p:nvPr/>
        </p:nvSpPr>
        <p:spPr>
          <a:xfrm>
            <a:off x="1129166" y="2013936"/>
            <a:ext cx="3125652" cy="3694137"/>
          </a:xfrm>
          <a:prstGeom prst="rect">
            <a:avLst/>
          </a:prstGeom>
        </p:spPr>
        <p:txBody>
          <a:bodyPr vert="horz" lIns="91440" tIns="45720" rIns="91440" bIns="45720" rtlCol="0">
            <a:normAutofit fontScale="62500" lnSpcReduction="2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lnSpc>
                <a:spcPct val="90000"/>
              </a:lnSpc>
              <a:buFont typeface="Arial" panose="020B0604020202020204" pitchFamily="34" charset="0"/>
              <a:buNone/>
            </a:pPr>
            <a:r>
              <a:rPr lang="cy-GB" sz="3200" b="1" dirty="0"/>
              <a:t>Cyflwyniad</a:t>
            </a:r>
            <a:endParaRPr lang="cy-GB" sz="3200" dirty="0"/>
          </a:p>
          <a:p>
            <a:pPr>
              <a:lnSpc>
                <a:spcPct val="90000"/>
              </a:lnSpc>
              <a:buNone/>
            </a:pPr>
            <a:r>
              <a:rPr lang="cy-GB" sz="3200" dirty="0"/>
              <a:t>	Diffiniwch destun eich beirniadaeth a'ch safbwyntiau. </a:t>
            </a:r>
          </a:p>
          <a:p>
            <a:pPr>
              <a:lnSpc>
                <a:spcPct val="90000"/>
              </a:lnSpc>
              <a:buFont typeface="Arial" panose="020B0604020202020204" pitchFamily="34" charset="0"/>
              <a:buNone/>
            </a:pPr>
            <a:r>
              <a:rPr lang="cy-GB" sz="3200" dirty="0"/>
              <a:t>	</a:t>
            </a:r>
          </a:p>
          <a:p>
            <a:pPr>
              <a:lnSpc>
                <a:spcPct val="90000"/>
              </a:lnSpc>
              <a:buNone/>
            </a:pPr>
            <a:r>
              <a:rPr lang="cy-GB" sz="3200" b="1" dirty="0"/>
              <a:t>Rhai geiriau allweddol i chi eu mabwysiadu efallai: </a:t>
            </a:r>
          </a:p>
          <a:p>
            <a:pPr>
              <a:lnSpc>
                <a:spcPct val="90000"/>
              </a:lnSpc>
              <a:buNone/>
            </a:pPr>
            <a:r>
              <a:rPr lang="cy-GB" sz="3200" dirty="0"/>
              <a:t>	Tystiolaeth, Barn arbenigol, Perthnasol, Cynrychioliadol, Cywir, Rhesymol, Rhesymegol, Diffygiol, </a:t>
            </a:r>
            <a:r>
              <a:rPr lang="cy-GB" sz="3200" noProof="1"/>
              <a:t>Camdybiau</a:t>
            </a:r>
            <a:r>
              <a:rPr lang="cy-GB" sz="3200" dirty="0"/>
              <a:t>.		</a:t>
            </a:r>
            <a:r>
              <a:rPr lang="cy-GB" sz="2800" dirty="0"/>
              <a:t>	</a:t>
            </a:r>
            <a:endParaRPr lang="cy-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7309" y="804890"/>
            <a:ext cx="7758546" cy="1059305"/>
          </a:xfrm>
        </p:spPr>
        <p:txBody>
          <a:bodyPr anchor="b">
            <a:noAutofit/>
          </a:bodyPr>
          <a:lstStyle/>
          <a:p>
            <a:pPr>
              <a:lnSpc>
                <a:spcPct val="90000"/>
              </a:lnSpc>
            </a:pPr>
            <a:r>
              <a:rPr kumimoji="0" lang="cy-GB" b="0" i="0" u="none" strike="noStrike" kern="1200" cap="all" spc="0" normalizeH="0" baseline="0" noProof="0" dirty="0">
                <a:ln>
                  <a:noFill/>
                </a:ln>
                <a:solidFill>
                  <a:prstClr val="black"/>
                </a:solidFill>
                <a:effectLst/>
                <a:uLnTx/>
                <a:uFillTx/>
                <a:latin typeface="Gill Sans MT" panose="020B0502020104020203"/>
                <a:ea typeface="+mj-ea"/>
                <a:cs typeface="+mj-cs"/>
              </a:rPr>
              <a:t>Awgrymiadau defnyddiol 2 – YSGRIFENNU beirniadaeth </a:t>
            </a:r>
            <a:br>
              <a:rPr kumimoji="0" lang="cy-GB" b="0" i="0" u="none" strike="noStrike" kern="1200" cap="all" spc="0" normalizeH="0" baseline="0" noProof="0" dirty="0">
                <a:ln>
                  <a:noFill/>
                </a:ln>
                <a:solidFill>
                  <a:prstClr val="black"/>
                </a:solidFill>
                <a:effectLst/>
                <a:uLnTx/>
                <a:uFillTx/>
                <a:latin typeface="Gill Sans MT" panose="020B0502020104020203"/>
                <a:ea typeface="+mj-ea"/>
                <a:cs typeface="+mj-cs"/>
              </a:rPr>
            </a:br>
            <a:r>
              <a:rPr kumimoji="0" lang="en-GB" b="0" i="0" u="none" strike="noStrike" kern="1200" cap="all" spc="0" normalizeH="0" baseline="0" noProof="0" dirty="0">
                <a:ln>
                  <a:noFill/>
                </a:ln>
                <a:solidFill>
                  <a:prstClr val="black"/>
                </a:solidFill>
                <a:effectLst/>
                <a:uLnTx/>
                <a:uFillTx/>
                <a:latin typeface="Gill Sans MT" panose="020B0502020104020203"/>
                <a:ea typeface="+mj-ea"/>
                <a:cs typeface="+mj-cs"/>
              </a:rPr>
              <a:t>Helpful hints 2 – WRITING a critique</a:t>
            </a:r>
            <a:endParaRPr lang="en-GB" dirty="0"/>
          </a:p>
        </p:txBody>
      </p:sp>
      <p:sp>
        <p:nvSpPr>
          <p:cNvPr id="3" name="Content Placeholder 2"/>
          <p:cNvSpPr>
            <a:spLocks noGrp="1"/>
          </p:cNvSpPr>
          <p:nvPr>
            <p:ph sz="half" idx="1"/>
          </p:nvPr>
        </p:nvSpPr>
        <p:spPr/>
        <p:txBody>
          <a:bodyPr anchor="ctr">
            <a:normAutofit fontScale="85000" lnSpcReduction="20000"/>
          </a:bodyPr>
          <a:lstStyle/>
          <a:p>
            <a:pPr marL="514350" indent="-514350">
              <a:lnSpc>
                <a:spcPct val="90000"/>
              </a:lnSpc>
              <a:buFont typeface="+mj-lt"/>
              <a:buAutoNum type="arabicPeriod"/>
            </a:pPr>
            <a:endParaRPr lang="en-GB" sz="1900" dirty="0"/>
          </a:p>
          <a:p>
            <a:pPr lvl="1">
              <a:lnSpc>
                <a:spcPct val="90000"/>
              </a:lnSpc>
            </a:pPr>
            <a:endParaRPr lang="en-GB" sz="1900" dirty="0"/>
          </a:p>
        </p:txBody>
      </p:sp>
      <p:sp>
        <p:nvSpPr>
          <p:cNvPr id="4" name="Content Placeholder 3">
            <a:extLst>
              <a:ext uri="{FF2B5EF4-FFF2-40B4-BE49-F238E27FC236}">
                <a16:creationId xmlns:a16="http://schemas.microsoft.com/office/drawing/2014/main" id="{5A9F05F9-0F5B-43B6-80D3-FC62457C09B0}"/>
              </a:ext>
            </a:extLst>
          </p:cNvPr>
          <p:cNvSpPr>
            <a:spLocks noGrp="1"/>
          </p:cNvSpPr>
          <p:nvPr>
            <p:ph sz="half" idx="2"/>
          </p:nvPr>
        </p:nvSpPr>
        <p:spPr>
          <a:xfrm>
            <a:off x="4569361" y="2013936"/>
            <a:ext cx="3959497" cy="4087507"/>
          </a:xfrm>
        </p:spPr>
        <p:txBody>
          <a:bodyPr>
            <a:normAutofit fontScale="85000" lnSpcReduction="20000"/>
          </a:bodyPr>
          <a:lstStyle/>
          <a:p>
            <a:pPr marL="514350" indent="-514350">
              <a:lnSpc>
                <a:spcPct val="90000"/>
              </a:lnSpc>
              <a:buFont typeface="+mj-lt"/>
              <a:buAutoNum type="arabicPeriod"/>
            </a:pPr>
            <a:r>
              <a:rPr lang="en-GB" sz="1900" dirty="0">
                <a:solidFill>
                  <a:schemeClr val="tx1"/>
                </a:solidFill>
              </a:rPr>
              <a:t>Check the author’s credentials. </a:t>
            </a:r>
          </a:p>
          <a:p>
            <a:pPr marL="514350" indent="-514350">
              <a:lnSpc>
                <a:spcPct val="90000"/>
              </a:lnSpc>
              <a:buFont typeface="+mj-lt"/>
              <a:buAutoNum type="arabicPeriod"/>
            </a:pPr>
            <a:r>
              <a:rPr lang="en-GB" sz="1900" dirty="0">
                <a:solidFill>
                  <a:schemeClr val="tx1"/>
                </a:solidFill>
              </a:rPr>
              <a:t>Weigh up what you think are the pros and cons.</a:t>
            </a:r>
          </a:p>
          <a:p>
            <a:pPr lvl="1">
              <a:lnSpc>
                <a:spcPct val="90000"/>
              </a:lnSpc>
            </a:pPr>
            <a:r>
              <a:rPr lang="en-GB" sz="1500" dirty="0">
                <a:solidFill>
                  <a:schemeClr val="tx1"/>
                </a:solidFill>
              </a:rPr>
              <a:t>Consider the methodology including sample, methods used and ethical implications</a:t>
            </a:r>
          </a:p>
          <a:p>
            <a:pPr lvl="1">
              <a:lnSpc>
                <a:spcPct val="90000"/>
              </a:lnSpc>
            </a:pPr>
            <a:r>
              <a:rPr lang="en-GB" sz="1500" dirty="0">
                <a:solidFill>
                  <a:schemeClr val="tx1"/>
                </a:solidFill>
              </a:rPr>
              <a:t>How reliable is the data set?</a:t>
            </a:r>
          </a:p>
          <a:p>
            <a:pPr lvl="1">
              <a:lnSpc>
                <a:spcPct val="90000"/>
              </a:lnSpc>
            </a:pPr>
            <a:r>
              <a:rPr lang="en-GB" sz="1500" dirty="0">
                <a:solidFill>
                  <a:schemeClr val="tx1"/>
                </a:solidFill>
              </a:rPr>
              <a:t>Has the author triangulated the data?</a:t>
            </a:r>
          </a:p>
          <a:p>
            <a:pPr marL="514350" indent="-514350">
              <a:lnSpc>
                <a:spcPct val="90000"/>
              </a:lnSpc>
              <a:buFont typeface="+mj-lt"/>
              <a:buAutoNum type="arabicPeriod"/>
            </a:pPr>
            <a:r>
              <a:rPr lang="en-GB" sz="1900" dirty="0">
                <a:solidFill>
                  <a:schemeClr val="tx1"/>
                </a:solidFill>
              </a:rPr>
              <a:t>Does the bibliography make use of suitable and adequate sources?</a:t>
            </a:r>
          </a:p>
          <a:p>
            <a:pPr marL="514350" indent="-514350">
              <a:lnSpc>
                <a:spcPct val="90000"/>
              </a:lnSpc>
              <a:buFont typeface="+mj-lt"/>
              <a:buAutoNum type="arabicPeriod"/>
            </a:pPr>
            <a:r>
              <a:rPr lang="en-GB" sz="1900" dirty="0">
                <a:solidFill>
                  <a:schemeClr val="tx1"/>
                </a:solidFill>
              </a:rPr>
              <a:t>How does the author support his/her ideas?</a:t>
            </a:r>
          </a:p>
          <a:p>
            <a:pPr lvl="1">
              <a:lnSpc>
                <a:spcPct val="90000"/>
              </a:lnSpc>
            </a:pPr>
            <a:r>
              <a:rPr lang="en-GB" sz="1900" dirty="0">
                <a:solidFill>
                  <a:schemeClr val="tx1"/>
                </a:solidFill>
              </a:rPr>
              <a:t>Are there examples, facts or opinions accurate?</a:t>
            </a:r>
          </a:p>
          <a:p>
            <a:pPr lvl="1">
              <a:lnSpc>
                <a:spcPct val="90000"/>
              </a:lnSpc>
            </a:pPr>
            <a:r>
              <a:rPr lang="en-GB" sz="1900" dirty="0">
                <a:solidFill>
                  <a:schemeClr val="tx1"/>
                </a:solidFill>
              </a:rPr>
              <a:t>Are there opposing arguments?</a:t>
            </a:r>
          </a:p>
          <a:p>
            <a:pPr lvl="1">
              <a:lnSpc>
                <a:spcPct val="90000"/>
              </a:lnSpc>
            </a:pPr>
            <a:r>
              <a:rPr lang="en-GB" sz="1900" dirty="0">
                <a:solidFill>
                  <a:schemeClr val="tx1"/>
                </a:solidFill>
              </a:rPr>
              <a:t>Is the author convincing? Why?</a:t>
            </a:r>
          </a:p>
          <a:p>
            <a:pPr marL="571500" indent="-514350">
              <a:lnSpc>
                <a:spcPct val="90000"/>
              </a:lnSpc>
              <a:buFont typeface="+mj-lt"/>
              <a:buAutoNum type="arabicPeriod"/>
            </a:pPr>
            <a:r>
              <a:rPr lang="en-GB" sz="1900" dirty="0">
                <a:solidFill>
                  <a:schemeClr val="tx1"/>
                </a:solidFill>
              </a:rPr>
              <a:t>Are there any sentences which evoke a strong response from you? What are the words and responses?</a:t>
            </a:r>
          </a:p>
          <a:p>
            <a:pPr lvl="1">
              <a:lnSpc>
                <a:spcPct val="90000"/>
              </a:lnSpc>
            </a:pPr>
            <a:endParaRPr lang="en-GB" sz="1900" dirty="0"/>
          </a:p>
          <a:p>
            <a:endParaRPr lang="en-GB" dirty="0"/>
          </a:p>
        </p:txBody>
      </p:sp>
      <p:sp>
        <p:nvSpPr>
          <p:cNvPr id="5" name="Content Placeholder 3">
            <a:extLst>
              <a:ext uri="{FF2B5EF4-FFF2-40B4-BE49-F238E27FC236}">
                <a16:creationId xmlns:a16="http://schemas.microsoft.com/office/drawing/2014/main" id="{52899096-D618-E4E4-5139-B8D8D06BF704}"/>
              </a:ext>
            </a:extLst>
          </p:cNvPr>
          <p:cNvSpPr txBox="1">
            <a:spLocks/>
          </p:cNvSpPr>
          <p:nvPr/>
        </p:nvSpPr>
        <p:spPr>
          <a:xfrm>
            <a:off x="216132" y="1989103"/>
            <a:ext cx="4261658" cy="4064007"/>
          </a:xfrm>
          <a:prstGeom prst="rect">
            <a:avLst/>
          </a:prstGeom>
        </p:spPr>
        <p:txBody>
          <a:bodyPr vert="horz" lIns="91440" tIns="45720" rIns="91440" bIns="45720" rtlCol="0">
            <a:normAutofit fontScale="77500" lnSpcReduction="2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514350" indent="-514350">
              <a:lnSpc>
                <a:spcPct val="90000"/>
              </a:lnSpc>
              <a:buFont typeface="+mj-lt"/>
              <a:buAutoNum type="arabicPeriod"/>
            </a:pPr>
            <a:r>
              <a:rPr lang="cy-GB" sz="2100" dirty="0"/>
              <a:t>Gwiriwch gymwysterau'r awdur. </a:t>
            </a:r>
          </a:p>
          <a:p>
            <a:pPr marL="514350" indent="-514350">
              <a:lnSpc>
                <a:spcPct val="90000"/>
              </a:lnSpc>
              <a:buFont typeface="+mj-lt"/>
              <a:buAutoNum type="arabicPeriod"/>
            </a:pPr>
            <a:r>
              <a:rPr lang="cy-GB" sz="2100" dirty="0"/>
              <a:t>Pwyswch a mesur yr hyn rydych chi'n meddwl yw'r manteision a'r anfanteision.</a:t>
            </a:r>
          </a:p>
          <a:p>
            <a:pPr lvl="1">
              <a:lnSpc>
                <a:spcPct val="90000"/>
              </a:lnSpc>
            </a:pPr>
            <a:r>
              <a:rPr lang="cy-GB" sz="1700" dirty="0"/>
              <a:t>Ystyriwch y fethodoleg gan gynnwys sampl, dulliau a ddefnyddiwyd a goblygiadau moesegol</a:t>
            </a:r>
          </a:p>
          <a:p>
            <a:pPr lvl="1">
              <a:lnSpc>
                <a:spcPct val="90000"/>
              </a:lnSpc>
            </a:pPr>
            <a:r>
              <a:rPr lang="cy-GB" sz="1700" dirty="0"/>
              <a:t>Pa mor ddibynadwy yw'r set ddata?</a:t>
            </a:r>
          </a:p>
          <a:p>
            <a:pPr lvl="1">
              <a:lnSpc>
                <a:spcPct val="90000"/>
              </a:lnSpc>
            </a:pPr>
            <a:r>
              <a:rPr lang="cy-GB" sz="1700" dirty="0"/>
              <a:t>Ydy'r awdur wedi </a:t>
            </a:r>
            <a:r>
              <a:rPr lang="cy-GB" sz="1700" noProof="1"/>
              <a:t>triongli’r</a:t>
            </a:r>
            <a:r>
              <a:rPr lang="cy-GB" sz="1700" dirty="0"/>
              <a:t> data?</a:t>
            </a:r>
          </a:p>
          <a:p>
            <a:pPr marL="514350" indent="-514350">
              <a:lnSpc>
                <a:spcPct val="90000"/>
              </a:lnSpc>
              <a:buFont typeface="+mj-lt"/>
              <a:buAutoNum type="arabicPeriod"/>
            </a:pPr>
            <a:r>
              <a:rPr lang="cy-GB" sz="2100" dirty="0"/>
              <a:t>A yw'r llyfryddiaeth yn defnyddio ffynonellau addas a digonol?</a:t>
            </a:r>
          </a:p>
          <a:p>
            <a:pPr marL="514350" indent="-514350">
              <a:lnSpc>
                <a:spcPct val="90000"/>
              </a:lnSpc>
              <a:buFont typeface="+mj-lt"/>
              <a:buAutoNum type="arabicPeriod"/>
            </a:pPr>
            <a:r>
              <a:rPr lang="cy-GB" sz="2100" dirty="0"/>
              <a:t>Sut mae'r awdur yn cefnogi ei syniadau?</a:t>
            </a:r>
          </a:p>
          <a:p>
            <a:pPr lvl="1">
              <a:lnSpc>
                <a:spcPct val="90000"/>
              </a:lnSpc>
            </a:pPr>
            <a:r>
              <a:rPr lang="cy-GB" sz="2100" dirty="0"/>
              <a:t>A yw’r enghreifftiau, ffeithiau neu safbwyntiau yn gywir?</a:t>
            </a:r>
          </a:p>
          <a:p>
            <a:pPr lvl="1">
              <a:lnSpc>
                <a:spcPct val="90000"/>
              </a:lnSpc>
            </a:pPr>
            <a:r>
              <a:rPr lang="cy-GB" sz="2100" dirty="0"/>
              <a:t>A oes dadleuon gwrthwynebus?</a:t>
            </a:r>
          </a:p>
          <a:p>
            <a:pPr lvl="1">
              <a:lnSpc>
                <a:spcPct val="90000"/>
              </a:lnSpc>
            </a:pPr>
            <a:r>
              <a:rPr lang="cy-GB" sz="2100" dirty="0"/>
              <a:t>Ydy'r awdur yn argyhoeddi? Pam?</a:t>
            </a:r>
          </a:p>
          <a:p>
            <a:pPr marL="571500" indent="-514350">
              <a:lnSpc>
                <a:spcPct val="90000"/>
              </a:lnSpc>
              <a:buFont typeface="+mj-lt"/>
              <a:buAutoNum type="arabicPeriod"/>
            </a:pPr>
            <a:r>
              <a:rPr lang="cy-GB" sz="2100" dirty="0"/>
              <a:t>A oes unrhyw frawddegau sy'n ennyn ymateb cryf gennych chi? Beth yw'r geiriau a'r ymatebion?</a:t>
            </a:r>
          </a:p>
          <a:p>
            <a:pPr lvl="1">
              <a:lnSpc>
                <a:spcPct val="90000"/>
              </a:lnSpc>
            </a:pPr>
            <a:endParaRPr lang="cy-GB" sz="1900" dirty="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7227398-43DD-7454-C492-F675D5FB302E}"/>
              </a:ext>
            </a:extLst>
          </p:cNvPr>
          <p:cNvSpPr>
            <a:spLocks noGrp="1"/>
          </p:cNvSpPr>
          <p:nvPr>
            <p:ph type="title"/>
          </p:nvPr>
        </p:nvSpPr>
        <p:spPr>
          <a:xfrm>
            <a:off x="757381" y="804863"/>
            <a:ext cx="7906327" cy="1058862"/>
          </a:xfrm>
        </p:spPr>
        <p:txBody>
          <a:bodyPr anchor="b">
            <a:noAutofit/>
          </a:bodyPr>
          <a:lstStyle/>
          <a:p>
            <a:pPr>
              <a:lnSpc>
                <a:spcPct val="90000"/>
              </a:lnSpc>
            </a:pPr>
            <a:r>
              <a:rPr kumimoji="0" lang="cy-GB" b="0" i="0" u="none" strike="noStrike" kern="1200" cap="all" spc="0" normalizeH="0" baseline="0" noProof="0" dirty="0">
                <a:ln>
                  <a:noFill/>
                </a:ln>
                <a:solidFill>
                  <a:prstClr val="black"/>
                </a:solidFill>
                <a:effectLst/>
                <a:uLnTx/>
                <a:uFillTx/>
                <a:latin typeface="Gill Sans MT" panose="020B0502020104020203"/>
                <a:ea typeface="+mj-ea"/>
                <a:cs typeface="+mj-cs"/>
              </a:rPr>
              <a:t>Awgrymiadau defnyddiol 3 – YSGRIFENNU beirniadaeth </a:t>
            </a:r>
            <a:br>
              <a:rPr kumimoji="0" lang="cy-GB" b="0" i="0" u="none" strike="noStrike" kern="1200" cap="all" spc="0" normalizeH="0" baseline="0" noProof="0" dirty="0">
                <a:ln>
                  <a:noFill/>
                </a:ln>
                <a:solidFill>
                  <a:prstClr val="black"/>
                </a:solidFill>
                <a:effectLst/>
                <a:uLnTx/>
                <a:uFillTx/>
                <a:latin typeface="Gill Sans MT" panose="020B0502020104020203"/>
                <a:ea typeface="+mj-ea"/>
                <a:cs typeface="+mj-cs"/>
              </a:rPr>
            </a:br>
            <a:r>
              <a:rPr kumimoji="0" lang="en-GB" b="0" i="0" u="none" strike="noStrike" kern="1200" cap="all" spc="0" normalizeH="0" baseline="0" noProof="0" dirty="0">
                <a:ln>
                  <a:noFill/>
                </a:ln>
                <a:solidFill>
                  <a:prstClr val="black"/>
                </a:solidFill>
                <a:effectLst/>
                <a:uLnTx/>
                <a:uFillTx/>
                <a:latin typeface="Gill Sans MT" panose="020B0502020104020203"/>
                <a:ea typeface="+mj-ea"/>
                <a:cs typeface="+mj-cs"/>
              </a:rPr>
              <a:t>Helpful hints 3 – WRITING a critique</a:t>
            </a:r>
            <a:endParaRPr lang="en-GB" dirty="0"/>
          </a:p>
        </p:txBody>
      </p:sp>
      <p:sp>
        <p:nvSpPr>
          <p:cNvPr id="12" name="Content Placeholder 4">
            <a:extLst>
              <a:ext uri="{FF2B5EF4-FFF2-40B4-BE49-F238E27FC236}">
                <a16:creationId xmlns:a16="http://schemas.microsoft.com/office/drawing/2014/main" id="{EB225685-5991-BD18-72C4-E3C4DA2025A5}"/>
              </a:ext>
            </a:extLst>
          </p:cNvPr>
          <p:cNvSpPr>
            <a:spLocks noGrp="1"/>
          </p:cNvSpPr>
          <p:nvPr>
            <p:ph sz="half" idx="1"/>
          </p:nvPr>
        </p:nvSpPr>
        <p:spPr/>
        <p:txBody>
          <a:bodyPr>
            <a:normAutofit fontScale="62500" lnSpcReduction="20000"/>
          </a:bodyPr>
          <a:lstStyle/>
          <a:p>
            <a:pPr marL="0" indent="0">
              <a:buNone/>
            </a:pPr>
            <a:r>
              <a:rPr lang="cy-GB" sz="2800" dirty="0"/>
              <a:t>Sut mae syniadau'r awdur yn cyd-fynd â gwybodaeth sydd gennych eisoes? (Darlleniadau neu brofiadau eraill mewn lleoliadau addysgol)</a:t>
            </a:r>
          </a:p>
          <a:p>
            <a:pPr marL="0" indent="0">
              <a:buNone/>
            </a:pPr>
            <a:endParaRPr lang="cy-GB" sz="2800" dirty="0"/>
          </a:p>
          <a:p>
            <a:pPr>
              <a:buNone/>
            </a:pPr>
            <a:r>
              <a:rPr lang="cy-GB" sz="2800" dirty="0"/>
              <a:t>Dylai pob un o'ch paragraffau gynnwys 3  elfen: </a:t>
            </a:r>
            <a:r>
              <a:rPr lang="cy-GB" sz="2800" b="1" dirty="0"/>
              <a:t>PDE</a:t>
            </a:r>
            <a:r>
              <a:rPr lang="cy-GB" sz="2800" dirty="0"/>
              <a:t>	</a:t>
            </a:r>
          </a:p>
          <a:p>
            <a:pPr>
              <a:buNone/>
            </a:pPr>
            <a:r>
              <a:rPr lang="cy-GB" sz="2800" dirty="0"/>
              <a:t>	Eich </a:t>
            </a:r>
            <a:r>
              <a:rPr lang="cy-GB" sz="2800" b="1" dirty="0"/>
              <a:t>Pwynt</a:t>
            </a:r>
            <a:r>
              <a:rPr lang="cy-GB" sz="2800" dirty="0"/>
              <a:t>, </a:t>
            </a:r>
          </a:p>
          <a:p>
            <a:pPr lvl="0">
              <a:buNone/>
            </a:pPr>
            <a:r>
              <a:rPr lang="cy-GB" sz="2800" dirty="0"/>
              <a:t>	Y </a:t>
            </a:r>
            <a:r>
              <a:rPr lang="cy-GB" sz="2800" b="1" dirty="0"/>
              <a:t>Dystiolaeth </a:t>
            </a:r>
            <a:r>
              <a:rPr lang="cy-GB" sz="2800" dirty="0"/>
              <a:t>o'r gwaith</a:t>
            </a:r>
          </a:p>
          <a:p>
            <a:pPr lvl="0">
              <a:buNone/>
            </a:pPr>
            <a:r>
              <a:rPr lang="cy-GB" sz="2800" dirty="0"/>
              <a:t>	</a:t>
            </a:r>
            <a:r>
              <a:rPr lang="cy-GB" sz="2700" b="1" dirty="0"/>
              <a:t>Esboniad </a:t>
            </a:r>
            <a:r>
              <a:rPr lang="cy-GB" sz="2700" dirty="0"/>
              <a:t>o pam mae'r dystiolaeth yn cefnogi eich pwynt.</a:t>
            </a:r>
          </a:p>
        </p:txBody>
      </p:sp>
      <p:sp>
        <p:nvSpPr>
          <p:cNvPr id="5" name="Content Placeholder 4">
            <a:extLst>
              <a:ext uri="{FF2B5EF4-FFF2-40B4-BE49-F238E27FC236}">
                <a16:creationId xmlns:a16="http://schemas.microsoft.com/office/drawing/2014/main" id="{25B2A971-FC9D-4F7E-B91F-46C3550575CC}"/>
              </a:ext>
            </a:extLst>
          </p:cNvPr>
          <p:cNvSpPr>
            <a:spLocks noGrp="1"/>
          </p:cNvSpPr>
          <p:nvPr>
            <p:ph sz="half" idx="2"/>
          </p:nvPr>
        </p:nvSpPr>
        <p:spPr/>
        <p:txBody>
          <a:bodyPr>
            <a:normAutofit fontScale="62500" lnSpcReduction="20000"/>
          </a:bodyPr>
          <a:lstStyle/>
          <a:p>
            <a:pPr marL="0" indent="0">
              <a:buNone/>
            </a:pPr>
            <a:r>
              <a:rPr lang="en-GB" sz="2800" dirty="0"/>
              <a:t>How does the author’s ideas correlate with knowledge you already have? (Other reading or experiences in educational settings)</a:t>
            </a:r>
          </a:p>
          <a:p>
            <a:pPr lvl="0">
              <a:buNone/>
            </a:pPr>
            <a:endParaRPr lang="en-GB" sz="2800" dirty="0"/>
          </a:p>
          <a:p>
            <a:pPr>
              <a:buNone/>
            </a:pPr>
            <a:r>
              <a:rPr lang="en-GB" sz="2800" dirty="0"/>
              <a:t>Each of your paragraphs should include 3 elements: the PEE approach </a:t>
            </a:r>
          </a:p>
          <a:p>
            <a:pPr lvl="0">
              <a:buNone/>
            </a:pPr>
            <a:r>
              <a:rPr lang="en-GB" sz="2800" dirty="0"/>
              <a:t>	Your </a:t>
            </a:r>
            <a:r>
              <a:rPr lang="en-GB" sz="2800" b="1" dirty="0"/>
              <a:t>Point</a:t>
            </a:r>
            <a:r>
              <a:rPr lang="en-GB" sz="2800" dirty="0"/>
              <a:t>, </a:t>
            </a:r>
          </a:p>
          <a:p>
            <a:pPr lvl="0">
              <a:buNone/>
            </a:pPr>
            <a:r>
              <a:rPr lang="en-GB" sz="2800" dirty="0"/>
              <a:t>	The </a:t>
            </a:r>
            <a:r>
              <a:rPr lang="en-GB" sz="2800" b="1" dirty="0"/>
              <a:t>Evidence</a:t>
            </a:r>
            <a:r>
              <a:rPr lang="en-GB" sz="2800" dirty="0"/>
              <a:t> from the work</a:t>
            </a:r>
          </a:p>
          <a:p>
            <a:pPr lvl="0">
              <a:buNone/>
            </a:pPr>
            <a:r>
              <a:rPr lang="en-GB" sz="2800" dirty="0"/>
              <a:t>	An </a:t>
            </a:r>
            <a:r>
              <a:rPr lang="en-GB" sz="2800" b="1" dirty="0"/>
              <a:t>Explanation </a:t>
            </a:r>
            <a:r>
              <a:rPr lang="en-GB" sz="2800" dirty="0"/>
              <a:t>of why the evidence supports your point.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27702D3-BD8F-84F9-A131-25400BA712FD}"/>
              </a:ext>
            </a:extLst>
          </p:cNvPr>
          <p:cNvSpPr>
            <a:spLocks noGrp="1"/>
          </p:cNvSpPr>
          <p:nvPr>
            <p:ph type="title"/>
          </p:nvPr>
        </p:nvSpPr>
        <p:spPr>
          <a:xfrm>
            <a:off x="951346" y="629399"/>
            <a:ext cx="7462981" cy="1059305"/>
          </a:xfrm>
        </p:spPr>
        <p:txBody>
          <a:bodyPr>
            <a:normAutofit fontScale="90000"/>
          </a:bodyPr>
          <a:lstStyle/>
          <a:p>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Awgrymiadau defnyddiol 4 – YSGRIFENNU beirniadaeth </a:t>
            </a:r>
            <a:b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br>
            <a:r>
              <a:rPr kumimoji="0" lang="en-GB" sz="3200" b="0" i="0" u="none" strike="noStrike" kern="1200" cap="all" spc="0" normalizeH="0" baseline="0" noProof="0" dirty="0">
                <a:ln>
                  <a:noFill/>
                </a:ln>
                <a:solidFill>
                  <a:prstClr val="black"/>
                </a:solidFill>
                <a:effectLst/>
                <a:uLnTx/>
                <a:uFillTx/>
                <a:latin typeface="Gill Sans MT" panose="020B0502020104020203"/>
                <a:ea typeface="+mj-ea"/>
                <a:cs typeface="+mj-cs"/>
              </a:rPr>
              <a:t>Helpful hints 4 – WRITING a critique</a:t>
            </a:r>
            <a:endParaRPr lang="cy-GB" dirty="0"/>
          </a:p>
        </p:txBody>
      </p:sp>
      <p:sp>
        <p:nvSpPr>
          <p:cNvPr id="4" name="Content Placeholder 3">
            <a:extLst>
              <a:ext uri="{FF2B5EF4-FFF2-40B4-BE49-F238E27FC236}">
                <a16:creationId xmlns:a16="http://schemas.microsoft.com/office/drawing/2014/main" id="{5E188F0B-76DA-4E94-92ED-1D3EDBCC1686}"/>
              </a:ext>
            </a:extLst>
          </p:cNvPr>
          <p:cNvSpPr>
            <a:spLocks noGrp="1"/>
          </p:cNvSpPr>
          <p:nvPr>
            <p:ph sz="half" idx="1"/>
          </p:nvPr>
        </p:nvSpPr>
        <p:spPr/>
        <p:txBody>
          <a:bodyPr>
            <a:normAutofit fontScale="70000" lnSpcReduction="20000"/>
          </a:bodyPr>
          <a:lstStyle/>
          <a:p>
            <a:pPr lvl="0">
              <a:buClr>
                <a:srgbClr val="B71E42"/>
              </a:buClr>
              <a:buNone/>
              <a:defRPr/>
            </a:pPr>
            <a:r>
              <a:rPr lang="cy-GB" sz="2700" b="1" dirty="0">
                <a:solidFill>
                  <a:prstClr val="black"/>
                </a:solidFill>
              </a:rPr>
              <a:t>Casgliad</a:t>
            </a:r>
            <a:endParaRPr kumimoji="0" lang="cy-GB" sz="2700" b="1" i="0" u="none" strike="noStrike" kern="1200" cap="none" spc="0" normalizeH="0" baseline="0" dirty="0">
              <a:ln>
                <a:noFill/>
              </a:ln>
              <a:solidFill>
                <a:prstClr val="black"/>
              </a:solidFill>
              <a:effectLst/>
              <a:uLnTx/>
              <a:uFillTx/>
              <a:latin typeface="Gill Sans MT" panose="020B0502020104020203"/>
              <a:ea typeface="+mn-ea"/>
              <a:cs typeface="+mn-cs"/>
            </a:endParaRPr>
          </a:p>
          <a:p>
            <a:pPr lvl="0">
              <a:buClr>
                <a:srgbClr val="B71E42"/>
              </a:buClr>
              <a:defRPr/>
            </a:pPr>
            <a:r>
              <a:rPr lang="cy-GB" sz="2700" dirty="0">
                <a:solidFill>
                  <a:prstClr val="black"/>
                </a:solidFill>
              </a:rPr>
              <a:t>Crynhowch eich prif bwyntiau/ dadl. </a:t>
            </a:r>
            <a:endParaRPr kumimoji="0" lang="cy-GB" sz="2700" b="0" i="0" u="none" strike="noStrike" kern="1200" cap="none" spc="0" normalizeH="0" baseline="0" dirty="0">
              <a:ln>
                <a:noFill/>
              </a:ln>
              <a:solidFill>
                <a:prstClr val="black"/>
              </a:solidFill>
              <a:effectLst/>
              <a:uLnTx/>
              <a:uFillTx/>
              <a:latin typeface="Gill Sans MT" panose="020B0502020104020203"/>
              <a:ea typeface="+mn-ea"/>
              <a:cs typeface="+mn-cs"/>
            </a:endParaRPr>
          </a:p>
          <a:p>
            <a:pPr lvl="0">
              <a:buClr>
                <a:srgbClr val="B71E42"/>
              </a:buClr>
              <a:defRPr/>
            </a:pPr>
            <a:r>
              <a:rPr lang="cy-GB" sz="2700" dirty="0">
                <a:solidFill>
                  <a:prstClr val="black"/>
                </a:solidFill>
              </a:rPr>
              <a:t>Ail-bwysleisiwch brif fyrdwn yr erthygl yn eich geiriau eich hun</a:t>
            </a:r>
            <a:endParaRPr kumimoji="0" lang="cy-GB" sz="2700" b="0" i="0" u="none" strike="noStrike" kern="1200" cap="none" spc="0" normalizeH="0" baseline="0" dirty="0">
              <a:ln>
                <a:noFill/>
              </a:ln>
              <a:solidFill>
                <a:prstClr val="black"/>
              </a:solidFill>
              <a:effectLst/>
              <a:uLnTx/>
              <a:uFillTx/>
              <a:latin typeface="Gill Sans MT" panose="020B0502020104020203"/>
              <a:ea typeface="+mn-ea"/>
              <a:cs typeface="+mn-cs"/>
            </a:endParaRPr>
          </a:p>
          <a:p>
            <a:pPr lvl="0">
              <a:buClr>
                <a:srgbClr val="B71E42"/>
              </a:buClr>
              <a:defRPr/>
            </a:pPr>
            <a:r>
              <a:rPr lang="cy-GB" sz="2700" dirty="0">
                <a:solidFill>
                  <a:prstClr val="black"/>
                </a:solidFill>
              </a:rPr>
              <a:t>Trafodwch lwyddiant neu fethiant yr awdur i argyhoeddi'r darllenydd.</a:t>
            </a:r>
            <a:endParaRPr kumimoji="0" lang="cy-GB" sz="2700" b="0" i="0" u="none" strike="noStrike" kern="1200" cap="none" spc="0" normalizeH="0" baseline="0" dirty="0">
              <a:ln>
                <a:noFill/>
              </a:ln>
              <a:solidFill>
                <a:prstClr val="black"/>
              </a:solidFill>
              <a:effectLst/>
              <a:uLnTx/>
              <a:uFillTx/>
              <a:latin typeface="Gill Sans MT" panose="020B0502020104020203"/>
              <a:ea typeface="+mn-ea"/>
              <a:cs typeface="+mn-cs"/>
            </a:endParaRPr>
          </a:p>
          <a:p>
            <a:pPr lvl="0">
              <a:buClr>
                <a:srgbClr val="B71E42"/>
              </a:buClr>
              <a:defRPr/>
            </a:pPr>
            <a:r>
              <a:rPr lang="cy-GB" sz="2700" dirty="0">
                <a:solidFill>
                  <a:prstClr val="black"/>
                </a:solidFill>
              </a:rPr>
              <a:t>A yw'r gwaith yn arwyddocaol?</a:t>
            </a:r>
            <a:endParaRPr kumimoji="0" lang="cy-GB" sz="2700" b="0" i="0" u="none" strike="noStrike" kern="1200" cap="none" spc="0" normalizeH="0" baseline="0" dirty="0">
              <a:ln>
                <a:noFill/>
              </a:ln>
              <a:solidFill>
                <a:prstClr val="black"/>
              </a:solidFill>
              <a:effectLst/>
              <a:uLnTx/>
              <a:uFillTx/>
              <a:latin typeface="Gill Sans MT" panose="020B0502020104020203"/>
              <a:ea typeface="+mn-ea"/>
              <a:cs typeface="+mn-cs"/>
            </a:endParaRPr>
          </a:p>
          <a:p>
            <a:pPr lvl="0">
              <a:buClr>
                <a:srgbClr val="B71E42"/>
              </a:buClr>
              <a:defRPr/>
            </a:pPr>
            <a:r>
              <a:rPr lang="cy-GB" sz="2700" dirty="0">
                <a:solidFill>
                  <a:prstClr val="black"/>
                </a:solidFill>
              </a:rPr>
              <a:t>Sut mae'r gwaith wedi effeithio arnoch chi'n bersonol?</a:t>
            </a:r>
            <a:endParaRPr kumimoji="0" lang="cy-GB" sz="2700" b="0" i="0" u="none" strike="noStrike" kern="1200" cap="none" spc="0" normalizeH="0" baseline="0" dirty="0">
              <a:ln>
                <a:noFill/>
              </a:ln>
              <a:solidFill>
                <a:prstClr val="black"/>
              </a:solidFill>
              <a:effectLst/>
              <a:uLnTx/>
              <a:uFillTx/>
              <a:latin typeface="Gill Sans MT" panose="020B0502020104020203"/>
              <a:ea typeface="+mn-ea"/>
              <a:cs typeface="+mn-cs"/>
            </a:endParaRPr>
          </a:p>
          <a:p>
            <a:endParaRPr lang="en-GB" dirty="0"/>
          </a:p>
        </p:txBody>
      </p:sp>
      <p:sp>
        <p:nvSpPr>
          <p:cNvPr id="5" name="Content Placeholder 4">
            <a:extLst>
              <a:ext uri="{FF2B5EF4-FFF2-40B4-BE49-F238E27FC236}">
                <a16:creationId xmlns:a16="http://schemas.microsoft.com/office/drawing/2014/main" id="{E98641E2-DAAE-42A2-8850-E4E226A40D10}"/>
              </a:ext>
            </a:extLst>
          </p:cNvPr>
          <p:cNvSpPr>
            <a:spLocks noGrp="1"/>
          </p:cNvSpPr>
          <p:nvPr>
            <p:ph sz="half" idx="2"/>
          </p:nvPr>
        </p:nvSpPr>
        <p:spPr/>
        <p:txBody>
          <a:bodyPr>
            <a:normAutofit fontScale="70000" lnSpcReduction="20000"/>
          </a:bodyPr>
          <a:lstStyle/>
          <a:p>
            <a:pPr>
              <a:buNone/>
            </a:pPr>
            <a:r>
              <a:rPr lang="en-GB" sz="2800" b="1" dirty="0"/>
              <a:t>Conclusion</a:t>
            </a:r>
          </a:p>
          <a:p>
            <a:r>
              <a:rPr lang="en-GB" sz="2800" dirty="0"/>
              <a:t>Summarise your main points/argument. </a:t>
            </a:r>
          </a:p>
          <a:p>
            <a:r>
              <a:rPr lang="en-GB" sz="2800" dirty="0"/>
              <a:t>Re-emphasise the main thrust of the article in your own words</a:t>
            </a:r>
          </a:p>
          <a:p>
            <a:r>
              <a:rPr lang="en-GB" sz="2800" dirty="0"/>
              <a:t>Discuss the success or failure of the author to convince the reader.</a:t>
            </a:r>
          </a:p>
          <a:p>
            <a:r>
              <a:rPr lang="en-GB" sz="2800" dirty="0"/>
              <a:t>Is the work significant?</a:t>
            </a:r>
          </a:p>
          <a:p>
            <a:r>
              <a:rPr lang="en-GB" sz="2800" dirty="0"/>
              <a:t>How did the work impact on you personally?</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Autofit/>
          </a:bodyPr>
          <a:lstStyle/>
          <a:p>
            <a:r>
              <a:rPr lang="cy-GB" dirty="0"/>
              <a:t>ELFENNAU pwysig ar gyfer eich beirniadaeth </a:t>
            </a:r>
            <a:br>
              <a:rPr lang="cy-GB" dirty="0"/>
            </a:br>
            <a:r>
              <a:rPr lang="en-GB" dirty="0"/>
              <a:t>Important dimensions for your critique  </a:t>
            </a:r>
          </a:p>
        </p:txBody>
      </p:sp>
      <p:sp>
        <p:nvSpPr>
          <p:cNvPr id="5" name="Content Placeholder 3">
            <a:extLst>
              <a:ext uri="{FF2B5EF4-FFF2-40B4-BE49-F238E27FC236}">
                <a16:creationId xmlns:a16="http://schemas.microsoft.com/office/drawing/2014/main" id="{D089CE50-E6DB-1197-C780-0661A1A1F4A7}"/>
              </a:ext>
            </a:extLst>
          </p:cNvPr>
          <p:cNvSpPr>
            <a:spLocks noGrp="1"/>
          </p:cNvSpPr>
          <p:nvPr>
            <p:ph sz="half" idx="1"/>
          </p:nvPr>
        </p:nvSpPr>
        <p:spPr/>
        <p:txBody>
          <a:bodyPr>
            <a:normAutofit fontScale="77500" lnSpcReduction="20000"/>
          </a:bodyPr>
          <a:lstStyle/>
          <a:p>
            <a:r>
              <a:rPr lang="cy-GB" sz="2800" dirty="0"/>
              <a:t>Dylech gyfeirio at lenyddiaeth arall</a:t>
            </a:r>
          </a:p>
          <a:p>
            <a:r>
              <a:rPr lang="cy-GB" sz="2800" dirty="0"/>
              <a:t>Sut mae sefyllfa'r awdur yn cymharu â sefyllfa awduron eraill?</a:t>
            </a:r>
          </a:p>
          <a:p>
            <a:r>
              <a:rPr lang="cy-GB" sz="2800" dirty="0"/>
              <a:t>A yw'r ddadl yn debyg/wahanol?</a:t>
            </a:r>
          </a:p>
          <a:p>
            <a:r>
              <a:rPr lang="cy-GB" sz="2800" dirty="0"/>
              <a:t>A yw’r syniadau’n gyfredol? </a:t>
            </a:r>
          </a:p>
          <a:p>
            <a:r>
              <a:rPr lang="cy-GB" sz="2800" dirty="0"/>
              <a:t>Ydyn nhw'n dweud rhywbeth nad yw wedi'i ddweud o'r blaen?</a:t>
            </a:r>
          </a:p>
          <a:p>
            <a:endParaRPr lang="en-GB" dirty="0"/>
          </a:p>
        </p:txBody>
      </p:sp>
      <p:sp>
        <p:nvSpPr>
          <p:cNvPr id="4" name="Content Placeholder 3">
            <a:extLst>
              <a:ext uri="{FF2B5EF4-FFF2-40B4-BE49-F238E27FC236}">
                <a16:creationId xmlns:a16="http://schemas.microsoft.com/office/drawing/2014/main" id="{2DC55966-D6A5-4A64-B7C2-BC193E030B89}"/>
              </a:ext>
            </a:extLst>
          </p:cNvPr>
          <p:cNvSpPr>
            <a:spLocks noGrp="1"/>
          </p:cNvSpPr>
          <p:nvPr>
            <p:ph sz="half" idx="2"/>
          </p:nvPr>
        </p:nvSpPr>
        <p:spPr/>
        <p:txBody>
          <a:bodyPr>
            <a:normAutofit fontScale="77500" lnSpcReduction="20000"/>
          </a:bodyPr>
          <a:lstStyle/>
          <a:p>
            <a:r>
              <a:rPr lang="en-GB" sz="2800" dirty="0"/>
              <a:t>You should relate to other literature</a:t>
            </a:r>
          </a:p>
          <a:p>
            <a:r>
              <a:rPr lang="en-GB" sz="2800" dirty="0"/>
              <a:t>How does the author’s position compare to other authors’ positions?</a:t>
            </a:r>
          </a:p>
          <a:p>
            <a:r>
              <a:rPr lang="en-GB" sz="2800" dirty="0"/>
              <a:t>Is the argument similar/different?</a:t>
            </a:r>
          </a:p>
          <a:p>
            <a:r>
              <a:rPr lang="en-GB" sz="2800" dirty="0"/>
              <a:t>Are the ideas current? </a:t>
            </a:r>
          </a:p>
          <a:p>
            <a:r>
              <a:rPr lang="en-GB" sz="2800" dirty="0"/>
              <a:t>Are they saying something that has not been said before?</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3039" y="0"/>
            <a:ext cx="3852739" cy="1771977"/>
          </a:xfrm>
        </p:spPr>
        <p:txBody>
          <a:bodyPr anchor="ctr">
            <a:normAutofit fontScale="90000"/>
          </a:bodyPr>
          <a:lstStyle/>
          <a:p>
            <a:pPr lvl="0"/>
            <a:r>
              <a:rPr lang="cy-GB" sz="3500" dirty="0"/>
              <a:t>TRAFOD Erthygl YMARFER</a:t>
            </a:r>
            <a:br>
              <a:rPr lang="cy-GB" sz="3500" dirty="0"/>
            </a:br>
            <a:r>
              <a:rPr lang="en-GB" sz="3500" dirty="0"/>
              <a:t>Discussion of practice article</a:t>
            </a:r>
          </a:p>
        </p:txBody>
      </p:sp>
      <p:sp>
        <p:nvSpPr>
          <p:cNvPr id="3" name="Content Placeholder 2"/>
          <p:cNvSpPr>
            <a:spLocks noGrp="1"/>
          </p:cNvSpPr>
          <p:nvPr>
            <p:ph idx="1"/>
          </p:nvPr>
        </p:nvSpPr>
        <p:spPr>
          <a:xfrm>
            <a:off x="443039" y="2330505"/>
            <a:ext cx="3419569" cy="3979585"/>
          </a:xfrm>
        </p:spPr>
        <p:txBody>
          <a:bodyPr anchor="ctr">
            <a:normAutofit/>
          </a:bodyPr>
          <a:lstStyle/>
          <a:p>
            <a:pPr>
              <a:buNone/>
            </a:pPr>
            <a:r>
              <a:rPr lang="cy-GB" sz="1700" dirty="0"/>
              <a:t>Trafodaeth grŵp a dosbarth cyfan
Pawb i gyfrannu syniadau</a:t>
            </a:r>
          </a:p>
          <a:p>
            <a:pPr>
              <a:buNone/>
            </a:pPr>
            <a:endParaRPr lang="en-GB" sz="1700" dirty="0"/>
          </a:p>
          <a:p>
            <a:pPr>
              <a:buNone/>
            </a:pPr>
            <a:r>
              <a:rPr lang="en-GB" sz="1700" dirty="0"/>
              <a:t>Group and whole class discussion</a:t>
            </a:r>
          </a:p>
          <a:p>
            <a:pPr>
              <a:buNone/>
            </a:pPr>
            <a:r>
              <a:rPr lang="en-GB" sz="1700" dirty="0"/>
              <a:t>Everyone to contribute ideas</a:t>
            </a:r>
          </a:p>
          <a:p>
            <a:endParaRPr lang="en-GB" sz="1700" dirty="0"/>
          </a:p>
        </p:txBody>
      </p:sp>
      <p:pic>
        <p:nvPicPr>
          <p:cNvPr id="205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062" r="18933" b="4"/>
          <a:stretch/>
        </p:blipFill>
        <p:spPr bwMode="auto">
          <a:xfrm>
            <a:off x="4483341" y="799352"/>
            <a:ext cx="4069057" cy="525929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fontScale="90000"/>
          </a:bodyPr>
          <a:lstStyle/>
          <a:p>
            <a:pPr>
              <a:lnSpc>
                <a:spcPct val="90000"/>
              </a:lnSpc>
            </a:pPr>
            <a:r>
              <a:rPr lang="cy-GB" sz="4000" dirty="0"/>
              <a:t>Taflen – Sut I ysgrifennu beirniadaeth  /  </a:t>
            </a:r>
            <a:r>
              <a:rPr lang="en-GB" sz="4000" dirty="0"/>
              <a:t>Handout – How  to write a critique</a:t>
            </a:r>
          </a:p>
        </p:txBody>
      </p:sp>
      <p:sp>
        <p:nvSpPr>
          <p:cNvPr id="3" name="Content Placeholder 2"/>
          <p:cNvSpPr>
            <a:spLocks noGrp="1"/>
          </p:cNvSpPr>
          <p:nvPr>
            <p:ph sz="half" idx="1"/>
          </p:nvPr>
        </p:nvSpPr>
        <p:spPr/>
        <p:txBody>
          <a:bodyPr anchor="ctr">
            <a:normAutofit fontScale="85000" lnSpcReduction="20000"/>
          </a:bodyPr>
          <a:lstStyle/>
          <a:p>
            <a:pPr lvl="0">
              <a:buClr>
                <a:srgbClr val="B71E42"/>
              </a:buClr>
              <a:buNone/>
              <a:defRPr/>
            </a:pPr>
            <a:r>
              <a:rPr lang="cy-GB" dirty="0">
                <a:solidFill>
                  <a:prstClr val="black"/>
                </a:solidFill>
              </a:rPr>
              <a:t>Edrychwch ar yr erthygl ymarfer</a:t>
            </a:r>
          </a:p>
          <a:p>
            <a:pPr lvl="0">
              <a:buClr>
                <a:srgbClr val="B71E42"/>
              </a:buClr>
              <a:buNone/>
              <a:defRPr/>
            </a:pP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buNone/>
              <a:defRPr/>
            </a:pPr>
            <a:r>
              <a:rPr lang="cy-GB" dirty="0">
                <a:solidFill>
                  <a:prstClr val="black"/>
                </a:solidFill>
              </a:rPr>
              <a:t>Mewn parau edrychwch ar y cyfarwyddyd a roddwyd i chi</a:t>
            </a:r>
          </a:p>
          <a:p>
            <a:pPr lvl="0">
              <a:buClr>
                <a:srgbClr val="B71E42"/>
              </a:buClr>
              <a:buNone/>
              <a:defRPr/>
            </a:pP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buNone/>
              <a:defRPr/>
            </a:pPr>
            <a:r>
              <a:rPr lang="cy-GB" dirty="0">
                <a:solidFill>
                  <a:prstClr val="black"/>
                </a:solidFill>
              </a:rPr>
              <a:t>Ailedrychwch ar yr erthygl ochr yn ochr â'r nodiadau cyfarwyddyd, i ailystyried pwyntiau ychwanegol. </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6858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lvl="0">
              <a:buClr>
                <a:srgbClr val="B71E42"/>
              </a:buClr>
              <a:buNone/>
              <a:defRPr/>
            </a:pPr>
            <a:r>
              <a:rPr lang="cy-GB" dirty="0">
                <a:solidFill>
                  <a:prstClr val="black"/>
                </a:solidFill>
              </a:rPr>
              <a:t>Cofiwch ddefnyddio'r dull:</a:t>
            </a:r>
          </a:p>
          <a:p>
            <a:pPr lvl="0">
              <a:buClr>
                <a:srgbClr val="B71E42"/>
              </a:buClr>
              <a:buNone/>
              <a:defRPr/>
            </a:pPr>
            <a:r>
              <a:rPr lang="cy-GB" dirty="0">
                <a:solidFill>
                  <a:prstClr val="black"/>
                </a:solidFill>
              </a:rPr>
              <a:t>	Pwynt, Tystiolaeth, Esboniad.</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
        <p:nvSpPr>
          <p:cNvPr id="4" name="Content Placeholder 3">
            <a:extLst>
              <a:ext uri="{FF2B5EF4-FFF2-40B4-BE49-F238E27FC236}">
                <a16:creationId xmlns:a16="http://schemas.microsoft.com/office/drawing/2014/main" id="{27E3E3A8-5AA6-437B-A3C1-F10307FCF855}"/>
              </a:ext>
            </a:extLst>
          </p:cNvPr>
          <p:cNvSpPr>
            <a:spLocks noGrp="1"/>
          </p:cNvSpPr>
          <p:nvPr>
            <p:ph sz="half" idx="2"/>
          </p:nvPr>
        </p:nvSpPr>
        <p:spPr/>
        <p:txBody>
          <a:bodyPr>
            <a:normAutofit fontScale="85000" lnSpcReduction="20000"/>
          </a:bodyPr>
          <a:lstStyle/>
          <a:p>
            <a:pPr>
              <a:buNone/>
            </a:pPr>
            <a:r>
              <a:rPr lang="en-GB" dirty="0"/>
              <a:t>Look at the practice article</a:t>
            </a:r>
          </a:p>
          <a:p>
            <a:pPr>
              <a:buNone/>
            </a:pPr>
            <a:endParaRPr lang="en-GB" dirty="0"/>
          </a:p>
          <a:p>
            <a:pPr>
              <a:buNone/>
            </a:pPr>
            <a:r>
              <a:rPr lang="en-GB" dirty="0"/>
              <a:t>In pairs look at the guidance you have been given </a:t>
            </a:r>
          </a:p>
          <a:p>
            <a:pPr>
              <a:buNone/>
            </a:pPr>
            <a:endParaRPr lang="en-GB" dirty="0"/>
          </a:p>
          <a:p>
            <a:pPr>
              <a:buNone/>
            </a:pPr>
            <a:r>
              <a:rPr lang="en-GB" dirty="0"/>
              <a:t>Revisit the article alongside the guidance notes, to reconsider additional points. </a:t>
            </a:r>
          </a:p>
          <a:p>
            <a:pPr>
              <a:buNone/>
            </a:pPr>
            <a:endParaRPr lang="en-GB" dirty="0"/>
          </a:p>
          <a:p>
            <a:pPr>
              <a:buNone/>
            </a:pPr>
            <a:r>
              <a:rPr lang="en-GB" dirty="0"/>
              <a:t>Remember to use the PEE approach </a:t>
            </a:r>
          </a:p>
          <a:p>
            <a:pPr>
              <a:buNone/>
            </a:pPr>
            <a:r>
              <a:rPr lang="en-GB" dirty="0"/>
              <a:t>	Point, Evidence, Explanation.</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7D750-1B8E-D294-D370-469C804A7BAD}"/>
              </a:ext>
            </a:extLst>
          </p:cNvPr>
          <p:cNvSpPr>
            <a:spLocks noGrp="1"/>
          </p:cNvSpPr>
          <p:nvPr>
            <p:ph type="title"/>
          </p:nvPr>
        </p:nvSpPr>
        <p:spPr/>
        <p:txBody>
          <a:bodyPr/>
          <a:lstStyle/>
          <a:p>
            <a:r>
              <a:rPr lang="en-GB" dirty="0"/>
              <a:t>ADBORTH			Feedback</a:t>
            </a:r>
          </a:p>
        </p:txBody>
      </p:sp>
      <p:sp>
        <p:nvSpPr>
          <p:cNvPr id="3" name="Content Placeholder 2">
            <a:extLst>
              <a:ext uri="{FF2B5EF4-FFF2-40B4-BE49-F238E27FC236}">
                <a16:creationId xmlns:a16="http://schemas.microsoft.com/office/drawing/2014/main" id="{1397BC98-4CE3-F659-A1BD-88C7585038A3}"/>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A41356E1-9703-C159-9924-8083DEB02B47}"/>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965619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240028-FC62-BCFE-850A-6A7E38CFBB4E}"/>
              </a:ext>
            </a:extLst>
          </p:cNvPr>
          <p:cNvSpPr>
            <a:spLocks noGrp="1"/>
          </p:cNvSpPr>
          <p:nvPr>
            <p:ph type="title"/>
          </p:nvPr>
        </p:nvSpPr>
        <p:spPr>
          <a:xfrm>
            <a:off x="699324" y="527800"/>
            <a:ext cx="7740073" cy="1059305"/>
          </a:xfrm>
        </p:spPr>
        <p:txBody>
          <a:bodyPr>
            <a:normAutofit fontScale="90000"/>
          </a:bodyPr>
          <a:lstStyle/>
          <a:p>
            <a:r>
              <a:rPr lang="cy-GB" dirty="0"/>
              <a:t>Awgrymiadau Terfynol – Llenyddiaeth ATEGOL </a:t>
            </a:r>
            <a:br>
              <a:rPr lang="en-GB" dirty="0"/>
            </a:br>
            <a:r>
              <a:rPr lang="en-GB" dirty="0"/>
              <a:t>Final hints - Supporting literature</a:t>
            </a:r>
          </a:p>
        </p:txBody>
      </p:sp>
      <p:sp>
        <p:nvSpPr>
          <p:cNvPr id="2" name="Content Placeholder 5">
            <a:extLst>
              <a:ext uri="{FF2B5EF4-FFF2-40B4-BE49-F238E27FC236}">
                <a16:creationId xmlns:a16="http://schemas.microsoft.com/office/drawing/2014/main" id="{83975D7E-976D-40B5-46F7-F7594686895B}"/>
              </a:ext>
            </a:extLst>
          </p:cNvPr>
          <p:cNvSpPr>
            <a:spLocks noGrp="1"/>
          </p:cNvSpPr>
          <p:nvPr>
            <p:ph sz="half" idx="1"/>
          </p:nvPr>
        </p:nvSpPr>
        <p:spPr/>
        <p:txBody>
          <a:bodyPr>
            <a:normAutofit lnSpcReduction="10000"/>
          </a:bodyPr>
          <a:lstStyle/>
          <a:p>
            <a:r>
              <a:rPr lang="cy-GB" dirty="0">
                <a:solidFill>
                  <a:schemeClr val="tx1">
                    <a:alpha val="80000"/>
                  </a:schemeClr>
                </a:solidFill>
              </a:rPr>
              <a:t>Defnyddiwch y rhestr ddarllen ar gyfer eich modwl </a:t>
            </a:r>
          </a:p>
          <a:p>
            <a:r>
              <a:rPr lang="cy-GB" dirty="0">
                <a:solidFill>
                  <a:schemeClr val="tx1">
                    <a:alpha val="80000"/>
                  </a:schemeClr>
                </a:solidFill>
              </a:rPr>
              <a:t>Gwnewch yn siŵr eich bod yn edrych ar yr awgrymiadau o ran cylchgronau</a:t>
            </a:r>
            <a:endParaRPr lang="cy-GB" sz="2000" dirty="0">
              <a:solidFill>
                <a:schemeClr val="tx1">
                  <a:alpha val="80000"/>
                </a:schemeClr>
              </a:solidFill>
            </a:endParaRPr>
          </a:p>
          <a:p>
            <a:r>
              <a:rPr lang="cy-GB" dirty="0">
                <a:solidFill>
                  <a:schemeClr val="tx1">
                    <a:alpha val="80000"/>
                  </a:schemeClr>
                </a:solidFill>
              </a:rPr>
              <a:t>Gwiriwch y rhestr gyfeirio ar ddiwedd yr erthygl rydych wedi dewis ei beirniadu</a:t>
            </a:r>
            <a:endParaRPr lang="cy-GB" dirty="0"/>
          </a:p>
        </p:txBody>
      </p:sp>
      <p:sp>
        <p:nvSpPr>
          <p:cNvPr id="6" name="Content Placeholder 5">
            <a:extLst>
              <a:ext uri="{FF2B5EF4-FFF2-40B4-BE49-F238E27FC236}">
                <a16:creationId xmlns:a16="http://schemas.microsoft.com/office/drawing/2014/main" id="{688A6287-EF86-C940-07FB-C68C25DFBB37}"/>
              </a:ext>
            </a:extLst>
          </p:cNvPr>
          <p:cNvSpPr>
            <a:spLocks noGrp="1"/>
          </p:cNvSpPr>
          <p:nvPr>
            <p:ph sz="half" idx="2"/>
          </p:nvPr>
        </p:nvSpPr>
        <p:spPr/>
        <p:txBody>
          <a:bodyPr>
            <a:normAutofit lnSpcReduction="10000"/>
          </a:bodyPr>
          <a:lstStyle/>
          <a:p>
            <a:r>
              <a:rPr lang="en-GB" sz="2000" dirty="0">
                <a:solidFill>
                  <a:schemeClr val="tx1">
                    <a:alpha val="80000"/>
                  </a:schemeClr>
                </a:solidFill>
              </a:rPr>
              <a:t>Use your module reading list</a:t>
            </a:r>
          </a:p>
          <a:p>
            <a:r>
              <a:rPr lang="en-GB" sz="2000" dirty="0">
                <a:solidFill>
                  <a:schemeClr val="tx1">
                    <a:alpha val="80000"/>
                  </a:schemeClr>
                </a:solidFill>
              </a:rPr>
              <a:t>Make sure you look at the journal suggestions</a:t>
            </a:r>
          </a:p>
          <a:p>
            <a:r>
              <a:rPr lang="en-GB" sz="2000" dirty="0">
                <a:solidFill>
                  <a:schemeClr val="tx1">
                    <a:alpha val="80000"/>
                  </a:schemeClr>
                </a:solidFill>
              </a:rPr>
              <a:t>Check the reference list at the end of the article you choose to critique</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fontScale="90000"/>
          </a:bodyPr>
          <a:lstStyle/>
          <a:p>
            <a:r>
              <a:rPr lang="en-GB" sz="4700" dirty="0"/>
              <a:t>COFIWCH … </a:t>
            </a:r>
            <a:br>
              <a:rPr lang="en-GB" sz="4700" dirty="0"/>
            </a:br>
            <a:r>
              <a:rPr lang="en-GB" sz="4700" dirty="0"/>
              <a:t>Remember …</a:t>
            </a:r>
          </a:p>
        </p:txBody>
      </p:sp>
      <p:sp>
        <p:nvSpPr>
          <p:cNvPr id="3" name="Content Placeholder 2"/>
          <p:cNvSpPr>
            <a:spLocks noGrp="1"/>
          </p:cNvSpPr>
          <p:nvPr>
            <p:ph sz="half" idx="1"/>
          </p:nvPr>
        </p:nvSpPr>
        <p:spPr>
          <a:xfrm>
            <a:off x="1501526" y="2013935"/>
            <a:ext cx="3125871" cy="3437560"/>
          </a:xfrm>
        </p:spPr>
        <p:txBody>
          <a:bodyPr anchor="ctr">
            <a:normAutofit fontScale="85000" lnSpcReduction="10000"/>
          </a:bodyPr>
          <a:lstStyle/>
          <a:p>
            <a:pPr lvl="0">
              <a:buNone/>
            </a:pPr>
            <a:endParaRPr lang="en-GB" sz="2100" dirty="0"/>
          </a:p>
          <a:p>
            <a:pPr lvl="0">
              <a:buNone/>
            </a:pPr>
            <a:endParaRPr lang="en-GB" sz="2100" dirty="0"/>
          </a:p>
          <a:p>
            <a:endParaRPr lang="en-GB" sz="2100" dirty="0"/>
          </a:p>
        </p:txBody>
      </p:sp>
      <p:sp>
        <p:nvSpPr>
          <p:cNvPr id="4" name="Content Placeholder 3">
            <a:extLst>
              <a:ext uri="{FF2B5EF4-FFF2-40B4-BE49-F238E27FC236}">
                <a16:creationId xmlns:a16="http://schemas.microsoft.com/office/drawing/2014/main" id="{11130137-9351-4299-B5F3-E175AF78BF3E}"/>
              </a:ext>
            </a:extLst>
          </p:cNvPr>
          <p:cNvSpPr>
            <a:spLocks noGrp="1"/>
          </p:cNvSpPr>
          <p:nvPr>
            <p:ph sz="half" idx="2"/>
          </p:nvPr>
        </p:nvSpPr>
        <p:spPr/>
        <p:txBody>
          <a:bodyPr>
            <a:normAutofit fontScale="85000" lnSpcReduction="10000"/>
          </a:bodyPr>
          <a:lstStyle/>
          <a:p>
            <a:pPr lvl="0">
              <a:buNone/>
            </a:pPr>
            <a:r>
              <a:rPr lang="en-GB" sz="2600" dirty="0"/>
              <a:t>Offer your own opinion.</a:t>
            </a:r>
          </a:p>
          <a:p>
            <a:pPr lvl="0">
              <a:buNone/>
            </a:pPr>
            <a:r>
              <a:rPr lang="en-GB" sz="2600" dirty="0"/>
              <a:t>You may quote or paraphrase.</a:t>
            </a:r>
          </a:p>
          <a:p>
            <a:pPr lvl="0">
              <a:buNone/>
            </a:pPr>
            <a:r>
              <a:rPr lang="en-GB" sz="2600" dirty="0"/>
              <a:t>Be analytical rather than descriptive.</a:t>
            </a:r>
          </a:p>
          <a:p>
            <a:pPr lvl="0">
              <a:buNone/>
            </a:pPr>
            <a:r>
              <a:rPr lang="en-GB" sz="2600" dirty="0"/>
              <a:t>Consider in-depth rather than superficial. </a:t>
            </a:r>
          </a:p>
          <a:p>
            <a:pPr lvl="0">
              <a:buNone/>
            </a:pPr>
            <a:r>
              <a:rPr lang="en-GB" sz="2600" dirty="0"/>
              <a:t>Be succinct and clear.</a:t>
            </a:r>
          </a:p>
          <a:p>
            <a:pPr lvl="0">
              <a:buNone/>
            </a:pPr>
            <a:r>
              <a:rPr lang="en-GB" sz="2600" dirty="0"/>
              <a:t>Proofread each sentence.</a:t>
            </a:r>
          </a:p>
          <a:p>
            <a:endParaRPr lang="en-GB" dirty="0"/>
          </a:p>
        </p:txBody>
      </p:sp>
      <p:sp>
        <p:nvSpPr>
          <p:cNvPr id="5" name="Content Placeholder 3">
            <a:extLst>
              <a:ext uri="{FF2B5EF4-FFF2-40B4-BE49-F238E27FC236}">
                <a16:creationId xmlns:a16="http://schemas.microsoft.com/office/drawing/2014/main" id="{2C82323E-0616-85A7-3ED6-40D2C9B259D4}"/>
              </a:ext>
            </a:extLst>
          </p:cNvPr>
          <p:cNvSpPr txBox="1">
            <a:spLocks/>
          </p:cNvSpPr>
          <p:nvPr/>
        </p:nvSpPr>
        <p:spPr>
          <a:xfrm>
            <a:off x="1310091" y="2013936"/>
            <a:ext cx="3125652" cy="3437559"/>
          </a:xfrm>
          <a:prstGeom prst="rect">
            <a:avLst/>
          </a:prstGeom>
        </p:spPr>
        <p:txBody>
          <a:bodyPr vert="horz" lIns="91440" tIns="45720" rIns="91440" bIns="45720" rtlCol="0">
            <a:normAutofit fontScale="62500" lnSpcReduction="20000"/>
          </a:bodyPr>
          <a:lst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a:buNone/>
            </a:pPr>
            <a:r>
              <a:rPr lang="cy-GB" sz="2800" dirty="0"/>
              <a:t>Cynigiwch eich barn eich hun.</a:t>
            </a:r>
          </a:p>
          <a:p>
            <a:pPr>
              <a:buFont typeface="Arial" panose="020B0604020202020204" pitchFamily="34" charset="0"/>
              <a:buNone/>
            </a:pPr>
            <a:r>
              <a:rPr lang="cy-GB" sz="2800" dirty="0"/>
              <a:t>Cewch ddyfynnu neu aralleirio.</a:t>
            </a:r>
          </a:p>
          <a:p>
            <a:pPr>
              <a:buNone/>
            </a:pPr>
            <a:r>
              <a:rPr lang="cy-GB" sz="2800" dirty="0"/>
              <a:t>Byddwch yn ddadansoddol yn hytrach na disgrifiadol.</a:t>
            </a:r>
          </a:p>
          <a:p>
            <a:pPr>
              <a:buNone/>
            </a:pPr>
            <a:r>
              <a:rPr lang="cy-GB" sz="2800" dirty="0"/>
              <a:t>Ystyriwch yn fanwl yn hytrach nag yn arwynebol. </a:t>
            </a:r>
          </a:p>
          <a:p>
            <a:pPr>
              <a:buNone/>
            </a:pPr>
            <a:r>
              <a:rPr lang="cy-GB" sz="2800" dirty="0"/>
              <a:t>Byddwch yn gryno ac yn glir.</a:t>
            </a:r>
          </a:p>
          <a:p>
            <a:pPr>
              <a:buNone/>
            </a:pPr>
            <a:r>
              <a:rPr lang="cy-GB" sz="2800" noProof="1"/>
              <a:t>Prawfddarllenwch </a:t>
            </a:r>
            <a:r>
              <a:rPr lang="cy-GB" sz="2800" dirty="0"/>
              <a:t>bob brawddeg.</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6593-9215-846F-BC16-98776563A277}"/>
              </a:ext>
            </a:extLst>
          </p:cNvPr>
          <p:cNvSpPr>
            <a:spLocks noGrp="1"/>
          </p:cNvSpPr>
          <p:nvPr>
            <p:ph type="title"/>
          </p:nvPr>
        </p:nvSpPr>
        <p:spPr>
          <a:xfrm>
            <a:off x="1034474" y="232235"/>
            <a:ext cx="7296726" cy="1059305"/>
          </a:xfrm>
        </p:spPr>
        <p:txBody>
          <a:bodyPr>
            <a:normAutofit fontScale="90000"/>
          </a:bodyPr>
          <a:lstStyle/>
          <a:p>
            <a:r>
              <a:rPr lang="cy-GB" dirty="0"/>
              <a:t>Meini prawf asesu – ymgysylltu â llenyddiaeth  </a:t>
            </a:r>
            <a:br>
              <a:rPr lang="cy-GB" dirty="0"/>
            </a:br>
            <a:r>
              <a:rPr lang="en-GB" dirty="0"/>
              <a:t>Assessment criteria – engagement with literature</a:t>
            </a:r>
          </a:p>
        </p:txBody>
      </p:sp>
      <p:sp>
        <p:nvSpPr>
          <p:cNvPr id="5" name="Content Placeholder 3">
            <a:extLst>
              <a:ext uri="{FF2B5EF4-FFF2-40B4-BE49-F238E27FC236}">
                <a16:creationId xmlns:a16="http://schemas.microsoft.com/office/drawing/2014/main" id="{2B96C129-95FA-CD81-163F-95E2747BD2F6}"/>
              </a:ext>
            </a:extLst>
          </p:cNvPr>
          <p:cNvSpPr>
            <a:spLocks noGrp="1"/>
          </p:cNvSpPr>
          <p:nvPr>
            <p:ph sz="half" idx="1"/>
          </p:nvPr>
        </p:nvSpPr>
        <p:spPr/>
        <p:txBody>
          <a:bodyPr>
            <a:normAutofit fontScale="77500" lnSpcReduction="20000"/>
          </a:bodyPr>
          <a:lstStyle/>
          <a:p>
            <a:pPr>
              <a:lnSpc>
                <a:spcPct val="107000"/>
              </a:lnSpc>
              <a:spcAft>
                <a:spcPts val="800"/>
              </a:spcAft>
            </a:pPr>
            <a:r>
              <a:rPr lang="cy-GB" dirty="0"/>
              <a:t>Mae’n rhaid i’ch gwaith gael ei lywio a’i gefnogi gan ddeunydd ysgolheigaidd sy’n </a:t>
            </a:r>
            <a:r>
              <a:rPr lang="cy-GB" i="1" dirty="0"/>
              <a:t>berthnasol </a:t>
            </a:r>
            <a:r>
              <a:rPr lang="cy-GB" dirty="0"/>
              <a:t>i’r dasg/tasgau a osodwyd ac sy’n </a:t>
            </a:r>
            <a:r>
              <a:rPr lang="cy-GB" i="1" dirty="0"/>
              <a:t>canolbwyntio </a:t>
            </a:r>
            <a:r>
              <a:rPr lang="cy-GB" dirty="0"/>
              <a:t>arni/arnynt; dylech ddefnyddio adolygiadau ysgolheigaidd a ffynonellau gwreiddiol, lle bo’n briodol (er enghraifft, erthyglau ymchwil a adolygwyd a/neu ddeunyddiau gwreiddiol sy’n briodol i’r ddisgyblaeth).</a:t>
            </a:r>
            <a:r>
              <a:rPr lang="en-GB" dirty="0"/>
              <a:t>    </a:t>
            </a:r>
            <a:endParaRPr lang="cy-GB" dirty="0"/>
          </a:p>
          <a:p>
            <a:endParaRPr lang="en-GB" dirty="0"/>
          </a:p>
        </p:txBody>
      </p:sp>
      <p:sp>
        <p:nvSpPr>
          <p:cNvPr id="4" name="Content Placeholder 3">
            <a:extLst>
              <a:ext uri="{FF2B5EF4-FFF2-40B4-BE49-F238E27FC236}">
                <a16:creationId xmlns:a16="http://schemas.microsoft.com/office/drawing/2014/main" id="{492D5FBE-2BBB-F160-0422-0B17999D77FA}"/>
              </a:ext>
            </a:extLst>
          </p:cNvPr>
          <p:cNvSpPr>
            <a:spLocks noGrp="1"/>
          </p:cNvSpPr>
          <p:nvPr>
            <p:ph sz="half" idx="2"/>
          </p:nvPr>
        </p:nvSpPr>
        <p:spPr/>
        <p:txBody>
          <a:bodyPr>
            <a:normAutofit fontScale="77500" lnSpcReduction="20000"/>
          </a:bodyPr>
          <a:lstStyle/>
          <a:p>
            <a:r>
              <a:rPr lang="en-GB" dirty="0"/>
              <a:t>Your work must be informed and supported by scholarly material that is </a:t>
            </a:r>
            <a:r>
              <a:rPr lang="en-GB" i="1" dirty="0"/>
              <a:t>relevant</a:t>
            </a:r>
            <a:r>
              <a:rPr lang="en-GB" dirty="0"/>
              <a:t> to and </a:t>
            </a:r>
            <a:r>
              <a:rPr lang="en-GB" i="1" dirty="0"/>
              <a:t>focused</a:t>
            </a:r>
            <a:r>
              <a:rPr lang="en-GB" dirty="0"/>
              <a:t> on the task(s) set; you should make use of scholarly reviews and primary sources, as appropriate (for example, refereed research articles and/or original materials appropriate to the discipline).</a:t>
            </a:r>
          </a:p>
          <a:p>
            <a:endParaRPr lang="en-GB" dirty="0"/>
          </a:p>
        </p:txBody>
      </p:sp>
    </p:spTree>
    <p:extLst>
      <p:ext uri="{BB962C8B-B14F-4D97-AF65-F5344CB8AC3E}">
        <p14:creationId xmlns:p14="http://schemas.microsoft.com/office/powerpoint/2010/main" val="6439684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6BC93-87B8-BF49-D580-7E56646A2994}"/>
              </a:ext>
            </a:extLst>
          </p:cNvPr>
          <p:cNvSpPr>
            <a:spLocks noGrp="1"/>
          </p:cNvSpPr>
          <p:nvPr>
            <p:ph type="title"/>
          </p:nvPr>
        </p:nvSpPr>
        <p:spPr>
          <a:xfrm>
            <a:off x="1443490" y="176818"/>
            <a:ext cx="6571343" cy="1059305"/>
          </a:xfrm>
        </p:spPr>
        <p:txBody>
          <a:bodyPr>
            <a:normAutofit fontScale="90000"/>
          </a:bodyPr>
          <a:lstStyle/>
          <a:p>
            <a:br>
              <a:rPr lang="cy-GB" dirty="0"/>
            </a:br>
            <a:r>
              <a:rPr lang="cy-GB" dirty="0"/>
              <a:t>Meini prawf asesu – gwybodaeth a dealltwriaeth   </a:t>
            </a:r>
            <a:br>
              <a:rPr lang="cy-GB" dirty="0"/>
            </a:br>
            <a:r>
              <a:rPr lang="en-GB" dirty="0"/>
              <a:t>Assessment criteria – knowledge and understanding</a:t>
            </a:r>
          </a:p>
        </p:txBody>
      </p:sp>
      <p:sp>
        <p:nvSpPr>
          <p:cNvPr id="5" name="Content Placeholder 3">
            <a:extLst>
              <a:ext uri="{FF2B5EF4-FFF2-40B4-BE49-F238E27FC236}">
                <a16:creationId xmlns:a16="http://schemas.microsoft.com/office/drawing/2014/main" id="{72DD2C25-068F-FA60-7916-8DB2D199BB80}"/>
              </a:ext>
            </a:extLst>
          </p:cNvPr>
          <p:cNvSpPr>
            <a:spLocks noGrp="1"/>
          </p:cNvSpPr>
          <p:nvPr>
            <p:ph sz="half" idx="1"/>
          </p:nvPr>
        </p:nvSpPr>
        <p:spPr/>
        <p:txBody>
          <a:bodyPr>
            <a:normAutofit fontScale="85000" lnSpcReduction="20000"/>
          </a:bodyPr>
          <a:lstStyle/>
          <a:p>
            <a:r>
              <a:rPr lang="cy-GB" dirty="0"/>
              <a:t>Ar lefel 7, dylech allu dangos dealltwriaeth systematig o wybodaeth, ac ymwybyddiaeth feirniadol o broblemau cyfredol a/neu fewnwelediadau newydd, sydd i raddau helaeth ar ben blaen eich disgyblaeth academaidd, maes astudio neu faes ymarfer proffesiynol, neu wedi’u seilio ar y pen blaen hwnnw, gyda dealltwriaeth gynhwysfawr o dechnegau sy’n gymwys i’ch ymchwil neu’ch ysgolheictod uwch eich hun.</a:t>
            </a:r>
          </a:p>
        </p:txBody>
      </p:sp>
      <p:sp>
        <p:nvSpPr>
          <p:cNvPr id="4" name="Content Placeholder 3">
            <a:extLst>
              <a:ext uri="{FF2B5EF4-FFF2-40B4-BE49-F238E27FC236}">
                <a16:creationId xmlns:a16="http://schemas.microsoft.com/office/drawing/2014/main" id="{D3E81460-7E2B-15C2-9BE3-7CC2A846F109}"/>
              </a:ext>
            </a:extLst>
          </p:cNvPr>
          <p:cNvSpPr>
            <a:spLocks noGrp="1"/>
          </p:cNvSpPr>
          <p:nvPr>
            <p:ph sz="half" idx="2"/>
          </p:nvPr>
        </p:nvSpPr>
        <p:spPr/>
        <p:txBody>
          <a:bodyPr>
            <a:normAutofit fontScale="85000" lnSpcReduction="20000"/>
          </a:bodyPr>
          <a:lstStyle/>
          <a:p>
            <a:r>
              <a:rPr lang="en-GB" sz="2000" dirty="0"/>
              <a:t>At level 7, you should be able to demonstrate a systematic understanding of knowledge, and a critical awareness of current problems and/or new insights, much of which is at, or informed by, the forefront of your academic discipline, field of study or area of professional practice, with a comprehensive understanding of techniques applicable to your own research or advanced scholarship. </a:t>
            </a:r>
            <a:endParaRPr lang="en-US" sz="2000" dirty="0"/>
          </a:p>
          <a:p>
            <a:pPr marL="0" indent="0">
              <a:buNone/>
            </a:pPr>
            <a:endParaRPr lang="en-GB" dirty="0"/>
          </a:p>
        </p:txBody>
      </p:sp>
    </p:spTree>
    <p:extLst>
      <p:ext uri="{BB962C8B-B14F-4D97-AF65-F5344CB8AC3E}">
        <p14:creationId xmlns:p14="http://schemas.microsoft.com/office/powerpoint/2010/main" val="36576733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DEBB5-0084-6859-670F-BC186040C4F9}"/>
              </a:ext>
            </a:extLst>
          </p:cNvPr>
          <p:cNvSpPr>
            <a:spLocks noGrp="1"/>
          </p:cNvSpPr>
          <p:nvPr>
            <p:ph type="title"/>
          </p:nvPr>
        </p:nvSpPr>
        <p:spPr>
          <a:xfrm>
            <a:off x="1237672" y="227126"/>
            <a:ext cx="6980361" cy="1059305"/>
          </a:xfrm>
        </p:spPr>
        <p:txBody>
          <a:bodyPr>
            <a:normAutofit fontScale="90000"/>
          </a:bodyPr>
          <a:lstStyle/>
          <a:p>
            <a:r>
              <a:rPr lang="cy-GB" dirty="0"/>
              <a:t>Meini prawf asesu – sgiliau gwybyddol a deallusol </a:t>
            </a:r>
            <a:r>
              <a:rPr lang="en-GB" dirty="0"/>
              <a:t>Assessment criteria – cognitive and intellectual skills </a:t>
            </a:r>
          </a:p>
        </p:txBody>
      </p:sp>
      <p:sp>
        <p:nvSpPr>
          <p:cNvPr id="3" name="Content Placeholder 2">
            <a:extLst>
              <a:ext uri="{FF2B5EF4-FFF2-40B4-BE49-F238E27FC236}">
                <a16:creationId xmlns:a16="http://schemas.microsoft.com/office/drawing/2014/main" id="{A23B1A22-3CEE-0458-A0EB-7FDE6C6724BD}"/>
              </a:ext>
            </a:extLst>
          </p:cNvPr>
          <p:cNvSpPr>
            <a:spLocks noGrp="1"/>
          </p:cNvSpPr>
          <p:nvPr>
            <p:ph sz="half" idx="1"/>
          </p:nvPr>
        </p:nvSpPr>
        <p:spPr/>
        <p:txBody>
          <a:bodyPr>
            <a:normAutofit fontScale="70000" lnSpcReduction="20000"/>
          </a:bodyPr>
          <a:lstStyle/>
          <a:p>
            <a:r>
              <a:rPr lang="cy-GB" dirty="0"/>
              <a:t>Dylech allu: gwerthuso’n feirniadol ymchwil cyfredol ac ysgolheictod uwch yn y ddisgyblaeth; gwerthuso </a:t>
            </a:r>
            <a:r>
              <a:rPr lang="cy-GB" noProof="1"/>
              <a:t>methodolegau </a:t>
            </a:r>
            <a:r>
              <a:rPr lang="cy-GB" dirty="0"/>
              <a:t>a datblygu beirniadaethau ohonynt a, lle bo'n briodol, cynnig damcaniaethau newydd; </a:t>
            </a:r>
          </a:p>
          <a:p>
            <a:r>
              <a:rPr lang="cy-GB" dirty="0"/>
              <a:t>ymdrin â materion cymhleth yn systematig ac yn greadigol er mwyn llunio barn gadarn yn absenoldeb data cyflawn. Rhaid i’ch gwaith gynnwys tystiolaeth o feddwl rhesymegol, dadansoddol, gwerthuso a synthesis. Er enghraifft, archwilio a thorri gwybodaeth i lawr yn elfennau, gwneud casgliadau, casglu, cymharu a chyferbynnu gwybodaeth.</a:t>
            </a:r>
          </a:p>
        </p:txBody>
      </p:sp>
      <p:sp>
        <p:nvSpPr>
          <p:cNvPr id="4" name="Content Placeholder 3">
            <a:extLst>
              <a:ext uri="{FF2B5EF4-FFF2-40B4-BE49-F238E27FC236}">
                <a16:creationId xmlns:a16="http://schemas.microsoft.com/office/drawing/2014/main" id="{3DB2B32C-8FBA-13B1-E851-04F9EC23101B}"/>
              </a:ext>
            </a:extLst>
          </p:cNvPr>
          <p:cNvSpPr>
            <a:spLocks noGrp="1"/>
          </p:cNvSpPr>
          <p:nvPr>
            <p:ph sz="half" idx="2"/>
          </p:nvPr>
        </p:nvSpPr>
        <p:spPr/>
        <p:txBody>
          <a:bodyPr>
            <a:normAutofit fontScale="70000" lnSpcReduction="20000"/>
          </a:bodyPr>
          <a:lstStyle/>
          <a:p>
            <a:r>
              <a:rPr lang="en-GB" dirty="0"/>
              <a:t>You should be able to: evaluate critically current research and advanced scholarship in the discipline; evaluate methodologies and develop critiques of them and, where appropriate, to propose new hypotheses; </a:t>
            </a:r>
          </a:p>
          <a:p>
            <a:r>
              <a:rPr lang="en-GB" dirty="0"/>
              <a:t>deal with complex issues both systematically and creatively to make sound judgements in the absence of complete data. Your work must contain evidence of logical, analytical thinking, evaluation and synthesis. For example, to examine and break information down into parts, make inferences, compile, compare and contrast information. </a:t>
            </a:r>
            <a:endParaRPr lang="en-US" dirty="0"/>
          </a:p>
          <a:p>
            <a:endParaRPr lang="en-GB" dirty="0"/>
          </a:p>
        </p:txBody>
      </p:sp>
    </p:spTree>
    <p:extLst>
      <p:ext uri="{BB962C8B-B14F-4D97-AF65-F5344CB8AC3E}">
        <p14:creationId xmlns:p14="http://schemas.microsoft.com/office/powerpoint/2010/main" val="3260484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0F28-B4E1-F7E2-B133-556FC09CC2AD}"/>
              </a:ext>
            </a:extLst>
          </p:cNvPr>
          <p:cNvSpPr>
            <a:spLocks noGrp="1"/>
          </p:cNvSpPr>
          <p:nvPr>
            <p:ph type="title"/>
          </p:nvPr>
        </p:nvSpPr>
        <p:spPr>
          <a:xfrm>
            <a:off x="1443490" y="241472"/>
            <a:ext cx="6571343" cy="1059305"/>
          </a:xfrm>
        </p:spPr>
        <p:txBody>
          <a:bodyPr>
            <a:normAutofit/>
          </a:bodyPr>
          <a:lstStyle/>
          <a:p>
            <a:r>
              <a:rPr lang="cy-GB" dirty="0"/>
              <a:t>Meini prawf asesu – sgiliau ymarferol</a:t>
            </a:r>
            <a:br>
              <a:rPr lang="fr-FR" dirty="0"/>
            </a:br>
            <a:r>
              <a:rPr lang="en-GB" dirty="0"/>
              <a:t>Assessment criteria – practical skills</a:t>
            </a:r>
          </a:p>
        </p:txBody>
      </p:sp>
      <p:sp>
        <p:nvSpPr>
          <p:cNvPr id="3" name="Content Placeholder 2">
            <a:extLst>
              <a:ext uri="{FF2B5EF4-FFF2-40B4-BE49-F238E27FC236}">
                <a16:creationId xmlns:a16="http://schemas.microsoft.com/office/drawing/2014/main" id="{97001B2C-AC1A-726F-4909-6D110ECA976C}"/>
              </a:ext>
            </a:extLst>
          </p:cNvPr>
          <p:cNvSpPr>
            <a:spLocks noGrp="1"/>
          </p:cNvSpPr>
          <p:nvPr>
            <p:ph sz="half" idx="1"/>
          </p:nvPr>
        </p:nvSpPr>
        <p:spPr>
          <a:xfrm>
            <a:off x="1443490" y="2013936"/>
            <a:ext cx="3445692" cy="3437560"/>
          </a:xfrm>
        </p:spPr>
        <p:txBody>
          <a:bodyPr>
            <a:noAutofit/>
          </a:bodyPr>
          <a:lstStyle/>
          <a:p>
            <a:pPr>
              <a:lnSpc>
                <a:spcPct val="100000"/>
              </a:lnSpc>
            </a:pPr>
            <a:r>
              <a:rPr lang="cy-GB" sz="1400" dirty="0"/>
              <a:t>Ar lefel 7, dylech allu dangos gwreiddioldeb wrth gymhwyso gwybodaeth, ynghyd â dealltwriaeth ymarferol o'r modd y defnyddir technegau ymchwil ac ymholi sefydledig i greu a dehongli gwybodaeth yn y ddisgyblaeth. Mae hyn yn cynnwys gweithredu’n ymreolaethol wrth gynllunio a gweithredu tasgau ar lefel broffesiynol neu gyfatebol, gwreiddioldeb wrth fynd i’r afael â phroblemau a’u datrys, a gwneud  penderfyniadau mewn cyd-destunau neu sefyllfaoedd cymhleth ac anrhagweladwy.</a:t>
            </a:r>
            <a:endParaRPr lang="en-GB" sz="1400" dirty="0"/>
          </a:p>
        </p:txBody>
      </p:sp>
      <p:sp>
        <p:nvSpPr>
          <p:cNvPr id="4" name="Content Placeholder 3">
            <a:extLst>
              <a:ext uri="{FF2B5EF4-FFF2-40B4-BE49-F238E27FC236}">
                <a16:creationId xmlns:a16="http://schemas.microsoft.com/office/drawing/2014/main" id="{9245B562-2E15-6DB6-F61A-ED3B016EF393}"/>
              </a:ext>
            </a:extLst>
          </p:cNvPr>
          <p:cNvSpPr>
            <a:spLocks noGrp="1"/>
          </p:cNvSpPr>
          <p:nvPr>
            <p:ph sz="half" idx="2"/>
          </p:nvPr>
        </p:nvSpPr>
        <p:spPr/>
        <p:txBody>
          <a:bodyPr>
            <a:normAutofit fontScale="77500" lnSpcReduction="20000"/>
          </a:bodyPr>
          <a:lstStyle/>
          <a:p>
            <a:r>
              <a:rPr lang="en-GB" dirty="0"/>
              <a:t>At level 7, you should be able to demonstrate originality in the application of knowledge, together with a practical understanding of how established techniques of research and enquiry are used to create and interpret knowledge in the discipline. This includes acting autonomously in planning and implementing tasks at a professional or equivalent level, originality in tackling and solving problems, and decision-making in complex and unpredictable contexts or situations.</a:t>
            </a:r>
          </a:p>
          <a:p>
            <a:endParaRPr lang="en-GB" dirty="0"/>
          </a:p>
        </p:txBody>
      </p:sp>
    </p:spTree>
    <p:extLst>
      <p:ext uri="{BB962C8B-B14F-4D97-AF65-F5344CB8AC3E}">
        <p14:creationId xmlns:p14="http://schemas.microsoft.com/office/powerpoint/2010/main" val="1636490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65721-0F83-E3FB-EB08-3A1EB7711AEE}"/>
              </a:ext>
            </a:extLst>
          </p:cNvPr>
          <p:cNvSpPr>
            <a:spLocks noGrp="1"/>
          </p:cNvSpPr>
          <p:nvPr>
            <p:ph type="title"/>
          </p:nvPr>
        </p:nvSpPr>
        <p:spPr>
          <a:xfrm>
            <a:off x="858982" y="232236"/>
            <a:ext cx="7583055" cy="1059305"/>
          </a:xfrm>
        </p:spPr>
        <p:txBody>
          <a:bodyPr>
            <a:normAutofit fontScale="90000"/>
          </a:bodyPr>
          <a:lstStyle/>
          <a:p>
            <a:br>
              <a:rPr lang="cy-GB" sz="2700" dirty="0"/>
            </a:br>
            <a:r>
              <a:rPr lang="cy-GB" sz="2700" dirty="0"/>
              <a:t>Meini prawf asesu - Sgiliau Trosglwyddadwy ar gyfer Bywyd ac Ymarfer Proffesiynol  </a:t>
            </a:r>
            <a:r>
              <a:rPr lang="en-GB" sz="2700" dirty="0"/>
              <a:t>Assessment criteria - Transferable Skills for Life and Professional Practice </a:t>
            </a:r>
            <a:br>
              <a:rPr lang="en-GB" sz="3200" dirty="0"/>
            </a:br>
            <a:endParaRPr lang="en-GB" dirty="0"/>
          </a:p>
        </p:txBody>
      </p:sp>
      <p:sp>
        <p:nvSpPr>
          <p:cNvPr id="3" name="Content Placeholder 2">
            <a:extLst>
              <a:ext uri="{FF2B5EF4-FFF2-40B4-BE49-F238E27FC236}">
                <a16:creationId xmlns:a16="http://schemas.microsoft.com/office/drawing/2014/main" id="{07D12569-43CD-5E90-8897-084F29CD02B3}"/>
              </a:ext>
            </a:extLst>
          </p:cNvPr>
          <p:cNvSpPr>
            <a:spLocks noGrp="1"/>
          </p:cNvSpPr>
          <p:nvPr>
            <p:ph sz="half" idx="1"/>
          </p:nvPr>
        </p:nvSpPr>
        <p:spPr/>
        <p:txBody>
          <a:bodyPr>
            <a:normAutofit fontScale="77500" lnSpcReduction="20000"/>
          </a:bodyPr>
          <a:lstStyle/>
          <a:p>
            <a:r>
              <a:rPr lang="cy-GB" dirty="0"/>
              <a:t>Rhaid i’ch gwaith roi tystiolaeth o’r rhinweddau a’r sgiliau trosglwyddadwy angenrheidiol ar gyfer cyflogaeth i ôl-raddedigion mewn amgylchiadau sy’n gofyn am farn gadarn, cyfrifoldeb a menter personol mewn amgylcheddau proffesiynol cymhleth ac anrhagweladwy. </a:t>
            </a:r>
          </a:p>
          <a:p>
            <a:r>
              <a:rPr lang="cy-GB" dirty="0"/>
              <a:t>Mae hyn yn cynnwys dangos:  y gallu i ddysgu’n annibynnol ar gyfer datblygiad proffesiynol parhaus i wella sgiliau presennol a chaffael cymwyseddau newydd o natur broffesiynol a fydd yn eich galluogi i ymgymryd â chyfrifoldeb sylweddol o fewn sefydliadau; </a:t>
            </a:r>
          </a:p>
        </p:txBody>
      </p:sp>
      <p:sp>
        <p:nvSpPr>
          <p:cNvPr id="4" name="Content Placeholder 3">
            <a:extLst>
              <a:ext uri="{FF2B5EF4-FFF2-40B4-BE49-F238E27FC236}">
                <a16:creationId xmlns:a16="http://schemas.microsoft.com/office/drawing/2014/main" id="{40672650-63E9-21B4-949C-1C9B9136C08C}"/>
              </a:ext>
            </a:extLst>
          </p:cNvPr>
          <p:cNvSpPr>
            <a:spLocks noGrp="1"/>
          </p:cNvSpPr>
          <p:nvPr>
            <p:ph sz="half" idx="2"/>
          </p:nvPr>
        </p:nvSpPr>
        <p:spPr/>
        <p:txBody>
          <a:bodyPr>
            <a:normAutofit fontScale="77500" lnSpcReduction="20000"/>
          </a:bodyPr>
          <a:lstStyle/>
          <a:p>
            <a:r>
              <a:rPr lang="en-GB" dirty="0"/>
              <a:t>Your work must provide evidence of the qualities and transferable skills necessary for postgraduate-level employment in circumstances requiring sound judgement, personal responsibility and initiative in complex and unpredictable professional environments. </a:t>
            </a:r>
          </a:p>
          <a:p>
            <a:r>
              <a:rPr lang="en-GB" dirty="0"/>
              <a:t> This includes demonstrating: the independent learning ability for continuing professional development to advance existing skills and acquire new competences of a professional nature that will enable you to assume significant responsibility within organisations; </a:t>
            </a:r>
            <a:endParaRPr lang="en-US" dirty="0"/>
          </a:p>
          <a:p>
            <a:pPr marL="0" indent="0">
              <a:buNone/>
            </a:pPr>
            <a:endParaRPr lang="en-GB" dirty="0"/>
          </a:p>
        </p:txBody>
      </p:sp>
    </p:spTree>
    <p:extLst>
      <p:ext uri="{BB962C8B-B14F-4D97-AF65-F5344CB8AC3E}">
        <p14:creationId xmlns:p14="http://schemas.microsoft.com/office/powerpoint/2010/main" val="21008274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13729" y="388741"/>
            <a:ext cx="3769612" cy="1246096"/>
          </a:xfrm>
        </p:spPr>
        <p:txBody>
          <a:bodyPr anchor="ctr">
            <a:normAutofit fontScale="90000"/>
          </a:bodyPr>
          <a:lstStyle/>
          <a:p>
            <a:r>
              <a:rPr lang="cy-GB" sz="3500" dirty="0"/>
              <a:t>Unrhyw gwestiynau</a:t>
            </a:r>
            <a:r>
              <a:rPr lang="en-GB" sz="3500" dirty="0"/>
              <a:t>? Any questions? </a:t>
            </a:r>
          </a:p>
        </p:txBody>
      </p:sp>
      <p:sp>
        <p:nvSpPr>
          <p:cNvPr id="3" name="Content Placeholder 2"/>
          <p:cNvSpPr>
            <a:spLocks noGrp="1"/>
          </p:cNvSpPr>
          <p:nvPr>
            <p:ph idx="1"/>
          </p:nvPr>
        </p:nvSpPr>
        <p:spPr>
          <a:xfrm>
            <a:off x="443039" y="2330505"/>
            <a:ext cx="3419569" cy="3979585"/>
          </a:xfrm>
        </p:spPr>
        <p:txBody>
          <a:bodyPr anchor="ctr">
            <a:normAutofit/>
          </a:bodyPr>
          <a:lstStyle/>
          <a:p>
            <a:pPr lvl="0">
              <a:buNone/>
            </a:pPr>
            <a:endParaRPr lang="en-GB" sz="1700"/>
          </a:p>
          <a:p>
            <a:pPr>
              <a:buNone/>
            </a:pPr>
            <a:endParaRPr lang="en-GB" sz="1700"/>
          </a:p>
        </p:txBody>
      </p:sp>
      <p:pic>
        <p:nvPicPr>
          <p:cNvPr id="1026"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012" r="503" b="-1"/>
          <a:stretch/>
        </p:blipFill>
        <p:spPr bwMode="auto">
          <a:xfrm>
            <a:off x="4483341" y="799352"/>
            <a:ext cx="4069057" cy="525929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624</TotalTime>
  <Words>3266</Words>
  <Application>Microsoft Office PowerPoint</Application>
  <PresentationFormat>On-screen Show (4:3)</PresentationFormat>
  <Paragraphs>297</Paragraphs>
  <Slides>28</Slides>
  <Notes>28</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28</vt:i4>
      </vt:variant>
    </vt:vector>
  </HeadingPairs>
  <TitlesOfParts>
    <vt:vector size="41" baseType="lpstr">
      <vt:lpstr>Arial</vt:lpstr>
      <vt:lpstr>Calibri</vt:lpstr>
      <vt:lpstr>Calibri Light</vt:lpstr>
      <vt:lpstr>Gill Sans MT</vt:lpstr>
      <vt:lpstr>Symbol</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Athroniaeth ac Arfer Ymchwil Cymdeithasol/The Philosophy and Practice of Social Research ECGE7005Q</vt:lpstr>
      <vt:lpstr>Amcanion y Sesiwn / Session Objectives</vt:lpstr>
      <vt:lpstr>DOGFENNAU DEFNYDDIOL Useful documents</vt:lpstr>
      <vt:lpstr>Manylion YR ASESIAD / Assessment details</vt:lpstr>
      <vt:lpstr>Map meddwl – Pwrpas beirniadaeth?  Mind map – The purpose of a critique?</vt:lpstr>
      <vt:lpstr>Pwrpas beirniadaeth purpose of critique</vt:lpstr>
      <vt:lpstr>DEILLIANNAU DYSGU Learning Outcomes</vt:lpstr>
      <vt:lpstr>YN GRYNO.... DYLECH YSTYRIED In a nutshell....you should consider </vt:lpstr>
      <vt:lpstr>Strwythuro'ch beirniadaeth Structuring your Critique</vt:lpstr>
      <vt:lpstr>Prif gorff (tua 3000 o eiriau) Main body (Approx 3000 words)</vt:lpstr>
      <vt:lpstr>Prif gorff (tua 3000 o eiriau) Main body (Approx 3000 words)</vt:lpstr>
      <vt:lpstr>Casgliad (tua 300 gair) Conclusion (Approx 300 words) </vt:lpstr>
      <vt:lpstr>Awgrymiadau defnyddiol 1 – YSGRIFENNU beirniadaeth  Helpful hints 1 – WRITING a critique</vt:lpstr>
      <vt:lpstr>Awgrymiadau defnyddiol 2 – YSGRIFENNU beirniadaeth  Helpful hints 2 – WRITING a critique</vt:lpstr>
      <vt:lpstr>Awgrymiadau defnyddiol 3 – YSGRIFENNU beirniadaeth  Helpful hints 3 – WRITING a critique</vt:lpstr>
      <vt:lpstr>Awgrymiadau defnyddiol 4 – YSGRIFENNU beirniadaeth  Helpful hints 4 – WRITING a critique</vt:lpstr>
      <vt:lpstr>ELFENNAU pwysig ar gyfer eich beirniadaeth  Important dimensions for your critique  </vt:lpstr>
      <vt:lpstr>TRAFOD Erthygl YMARFER Discussion of practice article</vt:lpstr>
      <vt:lpstr>Taflen – Sut I ysgrifennu beirniadaeth  /  Handout – How  to write a critique</vt:lpstr>
      <vt:lpstr>ADBORTH   Feedback</vt:lpstr>
      <vt:lpstr>Awgrymiadau Terfynol – Llenyddiaeth ATEGOL  Final hints - Supporting literature</vt:lpstr>
      <vt:lpstr>COFIWCH …  Remember …</vt:lpstr>
      <vt:lpstr>Meini prawf asesu – ymgysylltu â llenyddiaeth   Assessment criteria – engagement with literature</vt:lpstr>
      <vt:lpstr> Meini prawf asesu – gwybodaeth a dealltwriaeth    Assessment criteria – knowledge and understanding</vt:lpstr>
      <vt:lpstr>Meini prawf asesu – sgiliau gwybyddol a deallusol Assessment criteria – cognitive and intellectual skills </vt:lpstr>
      <vt:lpstr>Meini prawf asesu – sgiliau ymarferol Assessment criteria – practical skills</vt:lpstr>
      <vt:lpstr> Meini prawf asesu - Sgiliau Trosglwyddadwy ar gyfer Bywyd ac Ymarfer Proffesiynol  Assessment criteria - Transferable Skills for Life and Professional Practice  </vt:lpstr>
      <vt:lpstr>Unrhyw gwestiynau?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Subject specialism</dc:title>
  <dc:creator>BETHANVJ</dc:creator>
  <cp:lastModifiedBy>Alison Murphy</cp:lastModifiedBy>
  <cp:revision>75</cp:revision>
  <cp:lastPrinted>2012-09-26T13:20:30Z</cp:lastPrinted>
  <dcterms:created xsi:type="dcterms:W3CDTF">2006-08-16T00:00:00Z</dcterms:created>
  <dcterms:modified xsi:type="dcterms:W3CDTF">2025-01-30T10:10:03Z</dcterms:modified>
</cp:coreProperties>
</file>