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76749" autoAdjust="0"/>
  </p:normalViewPr>
  <p:slideViewPr>
    <p:cSldViewPr snapToGrid="0">
      <p:cViewPr varScale="1">
        <p:scale>
          <a:sx n="96" d="100"/>
          <a:sy n="96" d="100"/>
        </p:scale>
        <p:origin x="1192" y="1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GB" alt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E3927CF2-983C-437A-82A9-66E2B388B26A}" type="datetimeFigureOut">
              <a:rPr lang="en-GB" altLang="en-GB" smtClean="0"/>
              <a:pPr/>
              <a:t>13/10/2023</a:t>
            </a:fld>
            <a:endParaRPr lang="en-GB" alt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GB" alt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GB" alt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EB0C6A93-4BC9-4744-89C3-8AA9080C7779}" type="slidenum">
              <a:rPr lang="en-GB" altLang="en-GB" smtClean="0"/>
              <a:pPr/>
              <a:t>‹#›</a:t>
            </a:fld>
            <a:endParaRPr lang="en-GB" altLang="en-GB"/>
          </a:p>
        </p:txBody>
      </p:sp>
    </p:spTree>
    <p:extLst>
      <p:ext uri="{BB962C8B-B14F-4D97-AF65-F5344CB8AC3E}">
        <p14:creationId xmlns:p14="http://schemas.microsoft.com/office/powerpoint/2010/main" val="3356565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just" defTabSz="914400" rtl="0" eaLnBrk="1" latinLnBrk="0" hangingPunct="1">
              <a:lnSpc>
                <a:spcPct val="100000"/>
              </a:lnSpc>
              <a:spcBef>
                <a:spcPts val="0"/>
              </a:spcBef>
              <a:spcAft>
                <a:spcPts val="0"/>
              </a:spcAft>
              <a:buClrTx/>
              <a:buSzTx/>
              <a:buFontTx/>
              <a:buNone/>
              <a:tabLst/>
              <a:defRPr/>
            </a:pPr>
            <a:r>
              <a:rPr lang="en-GB" altLang="en-GB" sz="1200" kern="1200" dirty="0">
                <a:solidFill>
                  <a:schemeClr val="tx1"/>
                </a:solidFill>
                <a:effectLst/>
                <a:latin typeface="+mn-lt"/>
                <a:ea typeface="+mn-ea"/>
                <a:cs typeface="+mn-cs"/>
              </a:rPr>
              <a:t>The aim of the presentation is to highlight the benefits of multilingualism in the hotel industry. It will focus on the importance of having language awareness for hotel staff. The presentation will also highlight certain common facts about the Italian language. The study will construct a relationship of culture and business.</a:t>
            </a:r>
          </a:p>
          <a:p>
            <a:pPr marL="0" marR="0" lvl="0" indent="0" algn="just" defTabSz="914400" rtl="0" eaLnBrk="1" latinLnBrk="0" hangingPunct="1">
              <a:lnSpc>
                <a:spcPct val="100000"/>
              </a:lnSpc>
              <a:spcBef>
                <a:spcPts val="0"/>
              </a:spcBef>
              <a:spcAft>
                <a:spcPts val="0"/>
              </a:spcAft>
              <a:buClrTx/>
              <a:buSzTx/>
              <a:buFontTx/>
              <a:buNone/>
              <a:tabLst/>
              <a:defRPr/>
            </a:pPr>
            <a:endParaRPr lang="en-GB" altLang="en-GB" sz="1200" kern="1200" dirty="0">
              <a:solidFill>
                <a:schemeClr val="tx1"/>
              </a:solidFill>
              <a:effectLst/>
              <a:latin typeface="+mn-lt"/>
              <a:ea typeface="+mn-ea"/>
              <a:cs typeface="+mn-cs"/>
            </a:endParaRPr>
          </a:p>
          <a:p>
            <a:pPr algn="just"/>
            <a:endParaRPr lang="en-GB" altLang="en-GB" dirty="0">
              <a:solidFill>
                <a:schemeClr val="tx1"/>
              </a:solidFill>
            </a:endParaRPr>
          </a:p>
        </p:txBody>
      </p:sp>
      <p:sp>
        <p:nvSpPr>
          <p:cNvPr id="4" name="Slide Number Placeholder 3"/>
          <p:cNvSpPr>
            <a:spLocks noGrp="1"/>
          </p:cNvSpPr>
          <p:nvPr>
            <p:ph type="sldNum" sz="quarter" idx="10"/>
          </p:nvPr>
        </p:nvSpPr>
        <p:spPr/>
        <p:txBody>
          <a:bodyPr numCol="1"/>
          <a:lstStyle/>
          <a:p>
            <a:fld id="{EB0C6A93-4BC9-4744-89C3-8AA9080C7779}" type="slidenum">
              <a:rPr lang="en-GB" altLang="en-GB" smtClean="0"/>
              <a:pPr/>
              <a:t>3</a:t>
            </a:fld>
            <a:endParaRPr lang="en-GB" altLang="en-GB"/>
          </a:p>
        </p:txBody>
      </p:sp>
    </p:spTree>
    <p:extLst>
      <p:ext uri="{BB962C8B-B14F-4D97-AF65-F5344CB8AC3E}">
        <p14:creationId xmlns:p14="http://schemas.microsoft.com/office/powerpoint/2010/main" val="885119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lgn="just"/>
            <a:r>
              <a:rPr lang="en-GB" altLang="en-GB" sz="1200" kern="1200" dirty="0">
                <a:solidFill>
                  <a:schemeClr val="tx1"/>
                </a:solidFill>
                <a:effectLst/>
                <a:latin typeface="+mn-lt"/>
                <a:ea typeface="+mn-ea"/>
                <a:cs typeface="+mn-cs"/>
              </a:rPr>
              <a:t>Being able to speak more than one language in the hotel business is very important for its growth and improvement. Furthermore, it gives the hotel staff a chance to attract people from various cultural backgrounds (Yang et al., 2022). Being able to speak more than one language also makes it easier to help guests who don't speak the main language of the country they are visiting. It makes it easier for the staff to talk to the foreign tourists and understand their needs and problems. In addition, speaking more than one language makes guests feel good and helps people talk to each other. One of London's five-star hotels, Diversity Hotel &amp; Spa London, has staff who speak more than one language to make sure that their guests have a luxurious and satisfying stay. As a result, being able to speak more than one language is important in the hospitality industry because it helps businesses grow and builds a good image. </a:t>
            </a:r>
          </a:p>
        </p:txBody>
      </p:sp>
      <p:sp>
        <p:nvSpPr>
          <p:cNvPr id="4" name="Slide Number Placeholder 3"/>
          <p:cNvSpPr>
            <a:spLocks noGrp="1"/>
          </p:cNvSpPr>
          <p:nvPr>
            <p:ph type="sldNum" sz="quarter" idx="10"/>
          </p:nvPr>
        </p:nvSpPr>
        <p:spPr/>
        <p:txBody>
          <a:bodyPr numCol="1"/>
          <a:lstStyle/>
          <a:p>
            <a:fld id="{EB0C6A93-4BC9-4744-89C3-8AA9080C7779}" type="slidenum">
              <a:rPr lang="en-GB" altLang="en-GB" smtClean="0"/>
              <a:pPr/>
              <a:t>4</a:t>
            </a:fld>
            <a:endParaRPr lang="en-GB" altLang="en-GB"/>
          </a:p>
        </p:txBody>
      </p:sp>
    </p:spTree>
    <p:extLst>
      <p:ext uri="{BB962C8B-B14F-4D97-AF65-F5344CB8AC3E}">
        <p14:creationId xmlns:p14="http://schemas.microsoft.com/office/powerpoint/2010/main" val="3512890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lgn="just"/>
            <a:r>
              <a:rPr lang="en-GB" altLang="en-GB" sz="1200" kern="1200" dirty="0">
                <a:solidFill>
                  <a:schemeClr val="tx1"/>
                </a:solidFill>
                <a:effectLst/>
                <a:latin typeface="+mn-lt"/>
                <a:ea typeface="+mn-ea"/>
                <a:cs typeface="+mn-cs"/>
              </a:rPr>
              <a:t>In the service industry, being able to speak more than one language is very important. Hsiao et al. (2023) say that hotel staff who speak more than one language can better serve guests from different cultures. It helps them get to know the guests in a professional way, which makes the guests happier and gives the hotel a chance to get more stars. The Diversity Hotel &amp; Spa London has a 5-star review because most of its guests are happy and the staff is very friendly. Not only that, but being aware of words can also help you solve problems quickly and easily (</a:t>
            </a:r>
            <a:r>
              <a:rPr lang="en-GB" altLang="en-GB" sz="1200" kern="1200" dirty="0" err="1">
                <a:solidFill>
                  <a:schemeClr val="tx1"/>
                </a:solidFill>
                <a:effectLst/>
                <a:latin typeface="+mn-lt"/>
                <a:ea typeface="+mn-ea"/>
                <a:cs typeface="+mn-cs"/>
              </a:rPr>
              <a:t>Deresky</a:t>
            </a:r>
            <a:r>
              <a:rPr lang="en-GB" altLang="en-GB" sz="1200" kern="1200" dirty="0">
                <a:solidFill>
                  <a:schemeClr val="tx1"/>
                </a:solidFill>
                <a:effectLst/>
                <a:latin typeface="+mn-lt"/>
                <a:ea typeface="+mn-ea"/>
                <a:cs typeface="+mn-cs"/>
              </a:rPr>
              <a:t>, 2017). As a result, you can better understand the problems of their guests, which makes their stay more pleasant. </a:t>
            </a:r>
          </a:p>
        </p:txBody>
      </p:sp>
      <p:sp>
        <p:nvSpPr>
          <p:cNvPr id="4" name="Slide Number Placeholder 3"/>
          <p:cNvSpPr>
            <a:spLocks noGrp="1"/>
          </p:cNvSpPr>
          <p:nvPr>
            <p:ph type="sldNum" sz="quarter" idx="10"/>
          </p:nvPr>
        </p:nvSpPr>
        <p:spPr/>
        <p:txBody>
          <a:bodyPr numCol="1"/>
          <a:lstStyle/>
          <a:p>
            <a:fld id="{EB0C6A93-4BC9-4744-89C3-8AA9080C7779}" type="slidenum">
              <a:rPr lang="en-GB" altLang="en-GB" smtClean="0"/>
              <a:pPr/>
              <a:t>5</a:t>
            </a:fld>
            <a:endParaRPr lang="en-GB" altLang="en-GB"/>
          </a:p>
        </p:txBody>
      </p:sp>
    </p:spTree>
    <p:extLst>
      <p:ext uri="{BB962C8B-B14F-4D97-AF65-F5344CB8AC3E}">
        <p14:creationId xmlns:p14="http://schemas.microsoft.com/office/powerpoint/2010/main" val="4244277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just" defTabSz="914400" rtl="0" eaLnBrk="1" latinLnBrk="0" hangingPunct="1">
              <a:lnSpc>
                <a:spcPct val="100000"/>
              </a:lnSpc>
              <a:spcBef>
                <a:spcPts val="0"/>
              </a:spcBef>
              <a:spcAft>
                <a:spcPts val="0"/>
              </a:spcAft>
              <a:buClrTx/>
              <a:buSzTx/>
              <a:buFontTx/>
              <a:buNone/>
              <a:tabLst/>
              <a:defRPr/>
            </a:pPr>
            <a:r>
              <a:rPr lang="en-GB" altLang="en-GB" sz="1200" kern="1200" dirty="0">
                <a:solidFill>
                  <a:schemeClr val="tx1"/>
                </a:solidFill>
                <a:effectLst/>
                <a:latin typeface="+mn-lt"/>
                <a:ea typeface="+mn-ea"/>
                <a:cs typeface="+mn-cs"/>
              </a:rPr>
              <a:t>People mostly speak Italian in Italy, San Marino, Vatican City, and some parts of Croatia. A little over 85 million people speak it around the world. Many people think that Italian is one of the easiest languages to learn. Courses, books, and even the Internet can help you learn it. While speaking Italian, it is rude to use phrases like "who cares," "you don't understand a thing," "how boring," and others like these. Other than that, in Italian, words that mean "thank you" and "respect" are considered polite (Basile et al., 2020). The hotel staff is taught how to treat guests with respect and courtesy when they serve them. Formal language lessons are given to them so that they can serve the guests. </a:t>
            </a:r>
          </a:p>
          <a:p>
            <a:pPr marL="0" marR="0" lvl="0" indent="0" algn="just" defTabSz="914400" rtl="0" eaLnBrk="1" latinLnBrk="0" hangingPunct="1">
              <a:lnSpc>
                <a:spcPct val="100000"/>
              </a:lnSpc>
              <a:spcBef>
                <a:spcPts val="0"/>
              </a:spcBef>
              <a:spcAft>
                <a:spcPts val="0"/>
              </a:spcAft>
              <a:buClrTx/>
              <a:buSzTx/>
              <a:buFontTx/>
              <a:buNone/>
              <a:tabLst/>
              <a:defRPr/>
            </a:pPr>
            <a:endParaRPr lang="en-GB" alt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numCol="1"/>
          <a:lstStyle/>
          <a:p>
            <a:fld id="{EB0C6A93-4BC9-4744-89C3-8AA9080C7779}" type="slidenum">
              <a:rPr lang="en-GB" altLang="en-GB" smtClean="0"/>
              <a:pPr/>
              <a:t>6</a:t>
            </a:fld>
            <a:endParaRPr lang="en-GB" altLang="en-GB"/>
          </a:p>
        </p:txBody>
      </p:sp>
    </p:spTree>
    <p:extLst>
      <p:ext uri="{BB962C8B-B14F-4D97-AF65-F5344CB8AC3E}">
        <p14:creationId xmlns:p14="http://schemas.microsoft.com/office/powerpoint/2010/main" val="3332386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just" defTabSz="914400" rtl="0" eaLnBrk="1" latinLnBrk="0" hangingPunct="1">
              <a:lnSpc>
                <a:spcPct val="100000"/>
              </a:lnSpc>
              <a:spcBef>
                <a:spcPts val="0"/>
              </a:spcBef>
              <a:spcAft>
                <a:spcPts val="0"/>
              </a:spcAft>
              <a:buClrTx/>
              <a:buSzTx/>
              <a:buFontTx/>
              <a:buNone/>
              <a:tabLst/>
              <a:defRPr/>
            </a:pPr>
            <a:r>
              <a:rPr lang="en-GB" altLang="en-GB" sz="1200" kern="1200" dirty="0">
                <a:solidFill>
                  <a:schemeClr val="tx1"/>
                </a:solidFill>
                <a:effectLst/>
                <a:latin typeface="+mn-lt"/>
                <a:ea typeface="+mn-ea"/>
                <a:cs typeface="+mn-cs"/>
              </a:rPr>
              <a:t>The presentation provided an account of the advantages of multilingualism in the hotel industry. It also highlighted why it is essential for hotel staff to have proper awareness regarding different languages. The study also focused on presenting different facts about the Italian language. It helped to gain idea about Italian culture.</a:t>
            </a:r>
          </a:p>
        </p:txBody>
      </p:sp>
      <p:sp>
        <p:nvSpPr>
          <p:cNvPr id="4" name="Slide Number Placeholder 3"/>
          <p:cNvSpPr>
            <a:spLocks noGrp="1"/>
          </p:cNvSpPr>
          <p:nvPr>
            <p:ph type="sldNum" sz="quarter" idx="10"/>
          </p:nvPr>
        </p:nvSpPr>
        <p:spPr/>
        <p:txBody>
          <a:bodyPr numCol="1"/>
          <a:lstStyle/>
          <a:p>
            <a:fld id="{EB0C6A93-4BC9-4744-89C3-8AA9080C7779}" type="slidenum">
              <a:rPr lang="en-GB" altLang="en-GB" smtClean="0"/>
              <a:pPr/>
              <a:t>7</a:t>
            </a:fld>
            <a:endParaRPr lang="en-GB" altLang="en-GB"/>
          </a:p>
        </p:txBody>
      </p:sp>
    </p:spTree>
    <p:extLst>
      <p:ext uri="{BB962C8B-B14F-4D97-AF65-F5344CB8AC3E}">
        <p14:creationId xmlns:p14="http://schemas.microsoft.com/office/powerpoint/2010/main" val="4249205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numCol="1"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numCol="1"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778231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3607417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numCol="1"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numCol="1"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2837967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6" name="Footer Placeholder 5"/>
          <p:cNvSpPr>
            <a:spLocks noGrp="1"/>
          </p:cNvSpPr>
          <p:nvPr>
            <p:ph type="ftr" sz="quarter" idx="11"/>
          </p:nvPr>
        </p:nvSpPr>
        <p:spPr/>
        <p:txBody>
          <a:bodyPr numCol="1"/>
          <a:lstStyle/>
          <a:p>
            <a:endParaRPr lang="en-GB" altLang="en-GB"/>
          </a:p>
        </p:txBody>
      </p:sp>
      <p:sp>
        <p:nvSpPr>
          <p:cNvPr id="7" name="Slide Number Placeholder 6"/>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3320733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numCol="1"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numCol="1"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8" name="Footer Placeholder 7"/>
          <p:cNvSpPr>
            <a:spLocks noGrp="1"/>
          </p:cNvSpPr>
          <p:nvPr>
            <p:ph type="ftr" sz="quarter" idx="11"/>
          </p:nvPr>
        </p:nvSpPr>
        <p:spPr/>
        <p:txBody>
          <a:bodyPr numCol="1"/>
          <a:lstStyle/>
          <a:p>
            <a:endParaRPr lang="en-GB" altLang="en-GB"/>
          </a:p>
        </p:txBody>
      </p:sp>
      <p:sp>
        <p:nvSpPr>
          <p:cNvPr id="9" name="Slide Number Placeholder 8"/>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221061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numCol="1"/>
          <a:lstStyle/>
          <a:p>
            <a:r>
              <a:rPr lang="en-US"/>
              <a:t>Click to edit Master title style</a:t>
            </a:r>
            <a:endParaRPr lang="en-US" dirty="0"/>
          </a:p>
        </p:txBody>
      </p:sp>
      <p:sp>
        <p:nvSpPr>
          <p:cNvPr id="3" name="Date Placeholder 2"/>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4" name="Footer Placeholder 3"/>
          <p:cNvSpPr>
            <a:spLocks noGrp="1"/>
          </p:cNvSpPr>
          <p:nvPr>
            <p:ph type="ftr" sz="quarter" idx="11"/>
          </p:nvPr>
        </p:nvSpPr>
        <p:spPr/>
        <p:txBody>
          <a:bodyPr numCol="1"/>
          <a:lstStyle/>
          <a:p>
            <a:endParaRPr lang="en-GB" altLang="en-GB"/>
          </a:p>
        </p:txBody>
      </p:sp>
      <p:sp>
        <p:nvSpPr>
          <p:cNvPr id="5" name="Slide Number Placeholder 4"/>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902224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3" name="Footer Placeholder 2"/>
          <p:cNvSpPr>
            <a:spLocks noGrp="1"/>
          </p:cNvSpPr>
          <p:nvPr>
            <p:ph type="ftr" sz="quarter" idx="11"/>
          </p:nvPr>
        </p:nvSpPr>
        <p:spPr/>
        <p:txBody>
          <a:bodyPr numCol="1"/>
          <a:lstStyle/>
          <a:p>
            <a:endParaRPr lang="en-GB" altLang="en-GB"/>
          </a:p>
        </p:txBody>
      </p:sp>
      <p:sp>
        <p:nvSpPr>
          <p:cNvPr id="4" name="Slide Number Placeholder 3"/>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1623925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numCol="1"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numCol="1">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6" name="Footer Placeholder 5"/>
          <p:cNvSpPr>
            <a:spLocks noGrp="1"/>
          </p:cNvSpPr>
          <p:nvPr>
            <p:ph type="ftr" sz="quarter" idx="11"/>
          </p:nvPr>
        </p:nvSpPr>
        <p:spPr/>
        <p:txBody>
          <a:bodyPr numCol="1"/>
          <a:lstStyle/>
          <a:p>
            <a:endParaRPr lang="en-GB" altLang="en-GB"/>
          </a:p>
        </p:txBody>
      </p:sp>
      <p:sp>
        <p:nvSpPr>
          <p:cNvPr id="7" name="Slide Number Placeholder 6"/>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396590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numCol="1"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numCol="1"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numCol="1">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6" name="Footer Placeholder 5"/>
          <p:cNvSpPr>
            <a:spLocks noGrp="1"/>
          </p:cNvSpPr>
          <p:nvPr>
            <p:ph type="ftr" sz="quarter" idx="11"/>
          </p:nvPr>
        </p:nvSpPr>
        <p:spPr/>
        <p:txBody>
          <a:bodyPr numCol="1"/>
          <a:lstStyle/>
          <a:p>
            <a:endParaRPr lang="en-GB" altLang="en-GB"/>
          </a:p>
        </p:txBody>
      </p:sp>
      <p:sp>
        <p:nvSpPr>
          <p:cNvPr id="7" name="Slide Number Placeholder 6"/>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877003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numCol="1"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numCol="1"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2262904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numCol="1"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numCol="1"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numCol="1"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
        <p:nvSpPr>
          <p:cNvPr id="20" name="TextBox 19"/>
          <p:cNvSpPr txBox="1"/>
          <p:nvPr/>
        </p:nvSpPr>
        <p:spPr>
          <a:xfrm>
            <a:off x="541870" y="790378"/>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6371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numCol="1"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2262361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numCol="1"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numCol="1"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
        <p:nvSpPr>
          <p:cNvPr id="24" name="TextBox 23"/>
          <p:cNvSpPr txBox="1"/>
          <p:nvPr/>
        </p:nvSpPr>
        <p:spPr>
          <a:xfrm>
            <a:off x="541870" y="790378"/>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7138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numCol="1"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numCol="1"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1476714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3746576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numCol="1"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77122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numCol="1"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numCol="1"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numCol="1" rtlCol="0" anchor="ctr"/>
          <a:lstStyle>
            <a:lvl1pPr algn="r">
              <a:defRPr sz="900">
                <a:solidFill>
                  <a:schemeClr val="tx1">
                    <a:tint val="75000"/>
                  </a:schemeClr>
                </a:solidFill>
              </a:defRPr>
            </a:lvl1pPr>
          </a:lstStyle>
          <a:p>
            <a:fld id="{4E174D05-849C-4238-BA3B-2F23675F232B}" type="datetimeFigureOut">
              <a:rPr lang="en-GB" altLang="en-GB" smtClean="0"/>
              <a:pPr/>
              <a:t>13/10/2023</a:t>
            </a:fld>
            <a:endParaRPr lang="en-GB" alt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numCol="1" rtlCol="0" anchor="ctr"/>
          <a:lstStyle>
            <a:lvl1pPr algn="l">
              <a:defRPr sz="900">
                <a:solidFill>
                  <a:schemeClr val="tx1">
                    <a:tint val="75000"/>
                  </a:schemeClr>
                </a:solidFill>
              </a:defRPr>
            </a:lvl1pPr>
          </a:lstStyle>
          <a:p>
            <a:endParaRPr lang="en-GB" alt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numCol="1" rtlCol="0" anchor="ctr"/>
          <a:lstStyle>
            <a:lvl1pPr algn="r">
              <a:defRPr sz="900">
                <a:solidFill>
                  <a:schemeClr val="accent1"/>
                </a:solidFill>
              </a:defRPr>
            </a:lvl1pPr>
          </a:lstStyle>
          <a:p>
            <a:fld id="{7AF009A6-B682-4F35-AD1C-8EB78F984A89}" type="slidenum">
              <a:rPr lang="en-GB" altLang="en-GB" smtClean="0"/>
              <a:pPr/>
              <a:t>‹#›</a:t>
            </a:fld>
            <a:endParaRPr lang="en-GB" altLang="en-GB"/>
          </a:p>
        </p:txBody>
      </p:sp>
    </p:spTree>
    <p:extLst>
      <p:ext uri="{BB962C8B-B14F-4D97-AF65-F5344CB8AC3E}">
        <p14:creationId xmlns:p14="http://schemas.microsoft.com/office/powerpoint/2010/main" val="1640150008"/>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11547" y="621101"/>
            <a:ext cx="7953555" cy="4456476"/>
          </a:xfrm>
          <a:prstGeom prst="rect">
            <a:avLst/>
          </a:prstGeom>
        </p:spPr>
        <p:txBody>
          <a:bodyPr wrap="square" numCol="1">
            <a:spAutoFit/>
          </a:bodyPr>
          <a:lstStyle/>
          <a:p>
            <a:pPr algn="ctr">
              <a:lnSpc>
                <a:spcPct val="150000"/>
              </a:lnSpc>
              <a:spcAft>
                <a:spcPts val="0"/>
              </a:spcAft>
            </a:pPr>
            <a:r>
              <a:rPr lang="en-GB" altLang="en-GB" sz="2400" b="1" dirty="0">
                <a:latin typeface="+mj-lt"/>
                <a:ea typeface="Times New Roman" panose="02020603050405020304" pitchFamily="18" charset="0"/>
              </a:rPr>
              <a:t>Programme Name: BA International Hotel Management</a:t>
            </a:r>
            <a:endParaRPr lang="en-GB" altLang="en-GB" sz="2400" dirty="0">
              <a:latin typeface="+mj-lt"/>
              <a:ea typeface="Times New Roman" panose="02020603050405020304" pitchFamily="18" charset="0"/>
            </a:endParaRPr>
          </a:p>
          <a:p>
            <a:pPr algn="ctr">
              <a:lnSpc>
                <a:spcPct val="150000"/>
              </a:lnSpc>
              <a:spcAft>
                <a:spcPts val="0"/>
              </a:spcAft>
            </a:pPr>
            <a:r>
              <a:rPr lang="en-GB" altLang="en-GB" sz="2400" b="1" dirty="0">
                <a:latin typeface="+mj-lt"/>
                <a:ea typeface="Times New Roman" panose="02020603050405020304" pitchFamily="18" charset="0"/>
              </a:rPr>
              <a:t>Module Name: Foreign Languages and Cultural Awareness</a:t>
            </a:r>
            <a:endParaRPr lang="en-GB" altLang="en-GB" sz="2400" dirty="0">
              <a:latin typeface="+mj-lt"/>
              <a:ea typeface="Times New Roman" panose="02020603050405020304" pitchFamily="18" charset="0"/>
            </a:endParaRPr>
          </a:p>
          <a:p>
            <a:pPr algn="ctr">
              <a:lnSpc>
                <a:spcPct val="150000"/>
              </a:lnSpc>
              <a:spcAft>
                <a:spcPts val="0"/>
              </a:spcAft>
            </a:pPr>
            <a:r>
              <a:rPr lang="en-GB" altLang="en-GB" sz="2400" b="1" dirty="0">
                <a:latin typeface="+mj-lt"/>
                <a:ea typeface="Times New Roman" panose="02020603050405020304" pitchFamily="18" charset="0"/>
              </a:rPr>
              <a:t>Module Code: BMIH5003</a:t>
            </a:r>
            <a:endParaRPr lang="en-GB" altLang="en-GB" sz="2400" dirty="0">
              <a:latin typeface="+mj-lt"/>
              <a:ea typeface="Times New Roman" panose="02020603050405020304" pitchFamily="18" charset="0"/>
            </a:endParaRPr>
          </a:p>
          <a:p>
            <a:pPr algn="ctr">
              <a:lnSpc>
                <a:spcPct val="150000"/>
              </a:lnSpc>
              <a:spcAft>
                <a:spcPts val="0"/>
              </a:spcAft>
            </a:pPr>
            <a:r>
              <a:rPr lang="en-GB" altLang="en-GB" sz="2400" b="1" dirty="0">
                <a:latin typeface="+mj-lt"/>
                <a:ea typeface="Times New Roman" panose="02020603050405020304" pitchFamily="18" charset="0"/>
              </a:rPr>
              <a:t>Assignment 1: Portfolio</a:t>
            </a:r>
          </a:p>
          <a:p>
            <a:pPr algn="ctr">
              <a:lnSpc>
                <a:spcPct val="150000"/>
              </a:lnSpc>
              <a:spcAft>
                <a:spcPts val="0"/>
              </a:spcAft>
            </a:pPr>
            <a:r>
              <a:rPr lang="en-US" sz="2400" b="1" dirty="0">
                <a:latin typeface="+mj-lt"/>
                <a:ea typeface="Times New Roman" panose="02020603050405020304" pitchFamily="18" charset="0"/>
              </a:rPr>
              <a:t>Presentation</a:t>
            </a:r>
            <a:endParaRPr lang="en-GB" altLang="en-GB" sz="2400" dirty="0">
              <a:latin typeface="+mj-lt"/>
              <a:ea typeface="Times New Roman" panose="02020603050405020304" pitchFamily="18" charset="0"/>
            </a:endParaRPr>
          </a:p>
          <a:p>
            <a:pPr algn="ctr">
              <a:lnSpc>
                <a:spcPct val="150000"/>
              </a:lnSpc>
              <a:spcAft>
                <a:spcPts val="0"/>
              </a:spcAft>
            </a:pPr>
            <a:endParaRPr lang="en-GB" altLang="en-GB" sz="2400" dirty="0">
              <a:highlight>
                <a:srgbClr val="FFFFFF"/>
              </a:highlight>
              <a:latin typeface="+mj-lt"/>
              <a:ea typeface="Times New Roman" panose="02020603050405020304" pitchFamily="18" charset="0"/>
            </a:endParaRPr>
          </a:p>
          <a:p>
            <a:pPr algn="ctr">
              <a:lnSpc>
                <a:spcPct val="150000"/>
              </a:lnSpc>
              <a:spcAft>
                <a:spcPts val="0"/>
              </a:spcAft>
            </a:pPr>
            <a:r>
              <a:rPr lang="en-GB" altLang="en-GB" sz="2400" b="1" dirty="0">
                <a:latin typeface="+mj-lt"/>
                <a:ea typeface="Times New Roman" panose="02020603050405020304" pitchFamily="18" charset="0"/>
              </a:rPr>
              <a:t>Student ID: 2133582</a:t>
            </a:r>
            <a:endParaRPr lang="en-GB" altLang="en-GB" sz="2400" dirty="0">
              <a:latin typeface="+mj-lt"/>
            </a:endParaRPr>
          </a:p>
        </p:txBody>
      </p:sp>
    </p:spTree>
    <p:extLst>
      <p:ext uri="{BB962C8B-B14F-4D97-AF65-F5344CB8AC3E}">
        <p14:creationId xmlns:p14="http://schemas.microsoft.com/office/powerpoint/2010/main" val="2134437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1734" y="575094"/>
            <a:ext cx="8596668" cy="891396"/>
          </a:xfrm>
        </p:spPr>
        <p:txBody>
          <a:bodyPr numCol="1">
            <a:normAutofit/>
          </a:bodyPr>
          <a:lstStyle/>
          <a:p>
            <a:pPr algn="ctr"/>
            <a:r>
              <a:rPr lang="en-GB" altLang="en-GB" b="1" dirty="0">
                <a:solidFill>
                  <a:schemeClr val="tx1"/>
                </a:solidFill>
              </a:rPr>
              <a:t>Table Of Contents</a:t>
            </a:r>
          </a:p>
        </p:txBody>
      </p:sp>
      <p:sp>
        <p:nvSpPr>
          <p:cNvPr id="3" name="Content Placeholder 2"/>
          <p:cNvSpPr>
            <a:spLocks noGrp="1"/>
          </p:cNvSpPr>
          <p:nvPr>
            <p:ph idx="1"/>
          </p:nvPr>
        </p:nvSpPr>
        <p:spPr>
          <a:xfrm>
            <a:off x="970632" y="2091579"/>
            <a:ext cx="8596668" cy="3101524"/>
          </a:xfrm>
        </p:spPr>
        <p:txBody>
          <a:bodyPr numCol="1">
            <a:normAutofit/>
          </a:bodyPr>
          <a:lstStyle/>
          <a:p>
            <a:pPr algn="just"/>
            <a:r>
              <a:rPr lang="en-US" sz="2000" b="1" dirty="0">
                <a:solidFill>
                  <a:schemeClr val="tx1"/>
                </a:solidFill>
              </a:rPr>
              <a:t>Introduction</a:t>
            </a:r>
          </a:p>
          <a:p>
            <a:pPr algn="just"/>
            <a:r>
              <a:rPr lang="en-US" sz="2000" b="1" dirty="0">
                <a:solidFill>
                  <a:schemeClr val="tx1"/>
                </a:solidFill>
              </a:rPr>
              <a:t>Benefits of multilingualism</a:t>
            </a:r>
          </a:p>
          <a:p>
            <a:pPr algn="just"/>
            <a:r>
              <a:rPr lang="en-GB" altLang="en-GB" sz="2000" b="1" dirty="0">
                <a:solidFill>
                  <a:schemeClr val="tx1"/>
                </a:solidFill>
              </a:rPr>
              <a:t>Importance of language awareness skills for hotel staff</a:t>
            </a:r>
          </a:p>
          <a:p>
            <a:pPr algn="just"/>
            <a:r>
              <a:rPr lang="en-GB" altLang="en-GB" sz="2000" b="1" dirty="0">
                <a:solidFill>
                  <a:schemeClr val="tx1"/>
                </a:solidFill>
              </a:rPr>
              <a:t>Different facts related to the Italian language related to the hotel industry</a:t>
            </a:r>
          </a:p>
          <a:p>
            <a:pPr algn="just"/>
            <a:r>
              <a:rPr lang="en-GB" altLang="en-GB" sz="2000" b="1" dirty="0">
                <a:solidFill>
                  <a:schemeClr val="tx1"/>
                </a:solidFill>
              </a:rPr>
              <a:t>Conclusion</a:t>
            </a:r>
          </a:p>
          <a:p>
            <a:pPr algn="just"/>
            <a:r>
              <a:rPr lang="en-US" sz="2000" b="1" dirty="0">
                <a:solidFill>
                  <a:schemeClr val="tx1"/>
                </a:solidFill>
              </a:rPr>
              <a:t>References</a:t>
            </a:r>
            <a:endParaRPr lang="en-GB" altLang="en-GB" sz="2000" b="1" dirty="0">
              <a:solidFill>
                <a:schemeClr val="tx1"/>
              </a:solidFill>
            </a:endParaRPr>
          </a:p>
        </p:txBody>
      </p:sp>
    </p:spTree>
    <p:extLst>
      <p:ext uri="{BB962C8B-B14F-4D97-AF65-F5344CB8AC3E}">
        <p14:creationId xmlns:p14="http://schemas.microsoft.com/office/powerpoint/2010/main" val="468955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2292" y="339000"/>
            <a:ext cx="4164874" cy="588464"/>
          </a:xfrm>
        </p:spPr>
        <p:txBody>
          <a:bodyPr numCol="1">
            <a:normAutofit fontScale="90000"/>
          </a:bodyPr>
          <a:lstStyle/>
          <a:p>
            <a:pPr algn="ctr">
              <a:lnSpc>
                <a:spcPct val="100000"/>
              </a:lnSpc>
            </a:pPr>
            <a:r>
              <a:rPr lang="en-GB" altLang="en-GB" b="1" dirty="0">
                <a:solidFill>
                  <a:schemeClr val="tx1"/>
                </a:solidFill>
              </a:rPr>
              <a:t>Introduction</a:t>
            </a:r>
            <a:endParaRPr lang="en-GB" altLang="en-GB" sz="3200" dirty="0">
              <a:solidFill>
                <a:schemeClr val="tx1"/>
              </a:solidFill>
            </a:endParaRPr>
          </a:p>
        </p:txBody>
      </p:sp>
      <p:sp>
        <p:nvSpPr>
          <p:cNvPr id="3" name="Content Placeholder 2"/>
          <p:cNvSpPr>
            <a:spLocks noGrp="1"/>
          </p:cNvSpPr>
          <p:nvPr>
            <p:ph idx="1"/>
          </p:nvPr>
        </p:nvSpPr>
        <p:spPr>
          <a:xfrm>
            <a:off x="432038" y="1811547"/>
            <a:ext cx="6883162" cy="3933645"/>
          </a:xfrm>
        </p:spPr>
        <p:txBody>
          <a:bodyPr numCol="1">
            <a:normAutofit/>
          </a:bodyPr>
          <a:lstStyle/>
          <a:p>
            <a:pPr marL="0" indent="0" algn="just">
              <a:buNone/>
            </a:pPr>
            <a:r>
              <a:rPr lang="en-GB" altLang="en-GB" sz="2800" b="1" dirty="0">
                <a:solidFill>
                  <a:schemeClr val="tx1"/>
                </a:solidFill>
              </a:rPr>
              <a:t>The highlights of the presentation are: </a:t>
            </a:r>
          </a:p>
          <a:p>
            <a:pPr marL="0" indent="0" algn="just">
              <a:buNone/>
            </a:pPr>
            <a:endParaRPr lang="en-GB" altLang="en-GB" sz="2800" b="1" dirty="0">
              <a:solidFill>
                <a:schemeClr val="tx1"/>
              </a:solidFill>
            </a:endParaRPr>
          </a:p>
          <a:p>
            <a:pPr algn="just"/>
            <a:r>
              <a:rPr lang="en-GB" altLang="en-GB" sz="2000" dirty="0">
                <a:solidFill>
                  <a:schemeClr val="tx1"/>
                </a:solidFill>
              </a:rPr>
              <a:t>the benefits of multilingualism in the hotel industry</a:t>
            </a:r>
          </a:p>
          <a:p>
            <a:pPr algn="just"/>
            <a:r>
              <a:rPr lang="en-GB" altLang="en-GB" sz="2000" dirty="0">
                <a:solidFill>
                  <a:schemeClr val="tx1"/>
                </a:solidFill>
              </a:rPr>
              <a:t>the importance of having language awareness for hotel staff of Diversity Hotel &amp; Spa</a:t>
            </a:r>
          </a:p>
          <a:p>
            <a:pPr algn="just"/>
            <a:r>
              <a:rPr lang="en-GB" altLang="en-GB" sz="2000" dirty="0">
                <a:solidFill>
                  <a:schemeClr val="tx1"/>
                </a:solidFill>
              </a:rPr>
              <a:t>certain common facts about the Italian language</a:t>
            </a:r>
          </a:p>
          <a:p>
            <a:pPr algn="just"/>
            <a:r>
              <a:rPr lang="en-GB" altLang="en-GB" sz="2000" dirty="0">
                <a:solidFill>
                  <a:schemeClr val="tx1"/>
                </a:solidFill>
              </a:rPr>
              <a:t>establish a relationship of culture and business</a:t>
            </a:r>
          </a:p>
        </p:txBody>
      </p:sp>
      <p:sp>
        <p:nvSpPr>
          <p:cNvPr id="12290" name="AutoShape 2" descr="Diversity Hotel | Sosúa"/>
          <p:cNvSpPr>
            <a:spLocks noChangeAspect="1" noChangeArrowheads="1"/>
          </p:cNvSpPr>
          <p:nvPr/>
        </p:nvSpPr>
        <p:spPr>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292" name="AutoShape 4" descr="Diversity Hotel | Sosúa"/>
          <p:cNvSpPr>
            <a:spLocks noChangeAspect="1" noChangeArrowheads="1"/>
          </p:cNvSpPr>
          <p:nvPr/>
        </p:nvSpPr>
        <p:spPr>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Picture 6" descr="download.jpg"/>
          <p:cNvPicPr>
            <a:picLocks noChangeAspect="1"/>
          </p:cNvPicPr>
          <p:nvPr/>
        </p:nvPicPr>
        <p:blipFill>
          <a:blip r:embed="rId3"/>
          <a:stretch>
            <a:fillRect/>
          </a:stretch>
        </p:blipFill>
        <p:spPr>
          <a:xfrm>
            <a:off x="7540053" y="1873771"/>
            <a:ext cx="4302178" cy="2818150"/>
          </a:xfrm>
          <a:prstGeom prst="rect">
            <a:avLst/>
          </a:prstGeom>
        </p:spPr>
      </p:pic>
    </p:spTree>
    <p:extLst>
      <p:ext uri="{BB962C8B-B14F-4D97-AF65-F5344CB8AC3E}">
        <p14:creationId xmlns:p14="http://schemas.microsoft.com/office/powerpoint/2010/main" val="216751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87879"/>
          </a:xfrm>
        </p:spPr>
        <p:txBody>
          <a:bodyPr numCol="1">
            <a:normAutofit/>
          </a:bodyPr>
          <a:lstStyle/>
          <a:p>
            <a:pPr algn="ctr"/>
            <a:r>
              <a:rPr lang="en-GB" altLang="en-GB" sz="2800" b="1" dirty="0">
                <a:solidFill>
                  <a:schemeClr val="tx1"/>
                </a:solidFill>
              </a:rPr>
              <a:t>Benefits of multilingualism</a:t>
            </a:r>
            <a:endParaRPr lang="en-GB" altLang="en-GB" sz="2800" dirty="0">
              <a:solidFill>
                <a:schemeClr val="tx1"/>
              </a:solidFill>
            </a:endParaRPr>
          </a:p>
        </p:txBody>
      </p:sp>
      <p:sp>
        <p:nvSpPr>
          <p:cNvPr id="3" name="Content Placeholder 2"/>
          <p:cNvSpPr>
            <a:spLocks noGrp="1"/>
          </p:cNvSpPr>
          <p:nvPr>
            <p:ph idx="1"/>
          </p:nvPr>
        </p:nvSpPr>
        <p:spPr>
          <a:xfrm>
            <a:off x="1277172" y="2165609"/>
            <a:ext cx="7396991" cy="4281573"/>
          </a:xfrm>
        </p:spPr>
        <p:txBody>
          <a:bodyPr numCol="1">
            <a:normAutofit/>
          </a:bodyPr>
          <a:lstStyle/>
          <a:p>
            <a:r>
              <a:rPr lang="en-GB" sz="2000" b="0" i="0" dirty="0">
                <a:solidFill>
                  <a:schemeClr val="tx1"/>
                </a:solidFill>
                <a:effectLst/>
              </a:rPr>
              <a:t>Multilingualism boosts the hospitality sector</a:t>
            </a:r>
          </a:p>
          <a:p>
            <a:r>
              <a:rPr lang="en-GB" sz="2000" b="0" i="0" dirty="0">
                <a:solidFill>
                  <a:schemeClr val="tx1"/>
                </a:solidFill>
                <a:effectLst/>
              </a:rPr>
              <a:t>Attracts diverse cultural backgrounds</a:t>
            </a:r>
          </a:p>
          <a:p>
            <a:r>
              <a:rPr lang="en-GB" sz="2000" b="0" i="0" dirty="0">
                <a:solidFill>
                  <a:schemeClr val="tx1"/>
                </a:solidFill>
                <a:effectLst/>
              </a:rPr>
              <a:t>Assists guests with language barriers</a:t>
            </a:r>
          </a:p>
          <a:p>
            <a:r>
              <a:rPr lang="en-GB" sz="2000" b="0" i="0" dirty="0">
                <a:solidFill>
                  <a:schemeClr val="tx1"/>
                </a:solidFill>
                <a:effectLst/>
              </a:rPr>
              <a:t>Enhances communication with international tourists</a:t>
            </a:r>
          </a:p>
        </p:txBody>
      </p:sp>
      <p:pic>
        <p:nvPicPr>
          <p:cNvPr id="4" name="Picture 3"/>
          <p:cNvPicPr>
            <a:picLocks noChangeAspect="1"/>
          </p:cNvPicPr>
          <p:nvPr/>
        </p:nvPicPr>
        <p:blipFill>
          <a:blip r:embed="rId3" cstate="print"/>
          <a:stretch>
            <a:fillRect/>
          </a:stretch>
        </p:blipFill>
        <p:spPr>
          <a:xfrm>
            <a:off x="7941334" y="2277374"/>
            <a:ext cx="3867767" cy="2680362"/>
          </a:xfrm>
          <a:prstGeom prst="rect">
            <a:avLst/>
          </a:prstGeom>
        </p:spPr>
      </p:pic>
    </p:spTree>
    <p:extLst>
      <p:ext uri="{BB962C8B-B14F-4D97-AF65-F5344CB8AC3E}">
        <p14:creationId xmlns:p14="http://schemas.microsoft.com/office/powerpoint/2010/main" val="1269026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29419"/>
          </a:xfrm>
        </p:spPr>
        <p:txBody>
          <a:bodyPr numCol="1">
            <a:noAutofit/>
          </a:bodyPr>
          <a:lstStyle/>
          <a:p>
            <a:pPr algn="ctr"/>
            <a:r>
              <a:rPr lang="en-GB" altLang="en-GB" sz="2800" b="1" dirty="0">
                <a:solidFill>
                  <a:schemeClr val="tx1"/>
                </a:solidFill>
              </a:rPr>
              <a:t>Importance of language awareness skills for hotel staff</a:t>
            </a:r>
            <a:endParaRPr lang="en-GB" altLang="en-GB" sz="2800" dirty="0">
              <a:solidFill>
                <a:schemeClr val="tx1"/>
              </a:solidFill>
            </a:endParaRPr>
          </a:p>
        </p:txBody>
      </p:sp>
      <p:sp>
        <p:nvSpPr>
          <p:cNvPr id="3" name="Content Placeholder 2"/>
          <p:cNvSpPr>
            <a:spLocks noGrp="1"/>
          </p:cNvSpPr>
          <p:nvPr>
            <p:ph idx="1"/>
          </p:nvPr>
        </p:nvSpPr>
        <p:spPr>
          <a:xfrm>
            <a:off x="1308938" y="2271418"/>
            <a:ext cx="7120945" cy="4110962"/>
          </a:xfrm>
        </p:spPr>
        <p:txBody>
          <a:bodyPr numCol="1">
            <a:normAutofit/>
          </a:bodyPr>
          <a:lstStyle/>
          <a:p>
            <a:pPr algn="just"/>
            <a:r>
              <a:rPr lang="en-GB" sz="2000" b="0" i="0" dirty="0">
                <a:solidFill>
                  <a:schemeClr val="tx1"/>
                </a:solidFill>
                <a:effectLst/>
              </a:rPr>
              <a:t>Language awareness is key in hospitality</a:t>
            </a:r>
          </a:p>
          <a:p>
            <a:pPr algn="just"/>
            <a:r>
              <a:rPr lang="en-GB" sz="2000" b="0" i="0" dirty="0">
                <a:solidFill>
                  <a:schemeClr val="tx1"/>
                </a:solidFill>
                <a:effectLst/>
              </a:rPr>
              <a:t>Multilingual staff cater to diverse guests</a:t>
            </a:r>
          </a:p>
          <a:p>
            <a:pPr algn="just"/>
            <a:r>
              <a:rPr lang="en-GB" sz="2000" b="0" i="0" dirty="0">
                <a:solidFill>
                  <a:schemeClr val="tx1"/>
                </a:solidFill>
                <a:effectLst/>
              </a:rPr>
              <a:t>Builds professional rapport with guests</a:t>
            </a:r>
          </a:p>
          <a:p>
            <a:pPr algn="just"/>
            <a:r>
              <a:rPr lang="en-GB" sz="2000" b="0" i="0" dirty="0">
                <a:solidFill>
                  <a:schemeClr val="tx1"/>
                </a:solidFill>
                <a:effectLst/>
              </a:rPr>
              <a:t>Diversity Hotel: 5-star for guest satisfaction</a:t>
            </a:r>
          </a:p>
        </p:txBody>
      </p:sp>
      <p:pic>
        <p:nvPicPr>
          <p:cNvPr id="4" name="Picture 3"/>
          <p:cNvPicPr>
            <a:picLocks noChangeAspect="1"/>
          </p:cNvPicPr>
          <p:nvPr/>
        </p:nvPicPr>
        <p:blipFill>
          <a:blip r:embed="rId3"/>
          <a:stretch>
            <a:fillRect/>
          </a:stretch>
        </p:blipFill>
        <p:spPr>
          <a:xfrm>
            <a:off x="7834582" y="2271418"/>
            <a:ext cx="4000860" cy="2662892"/>
          </a:xfrm>
          <a:prstGeom prst="rect">
            <a:avLst/>
          </a:prstGeom>
        </p:spPr>
      </p:pic>
    </p:spTree>
    <p:extLst>
      <p:ext uri="{BB962C8B-B14F-4D97-AF65-F5344CB8AC3E}">
        <p14:creationId xmlns:p14="http://schemas.microsoft.com/office/powerpoint/2010/main" val="3646110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Autofit/>
          </a:bodyPr>
          <a:lstStyle/>
          <a:p>
            <a:pPr algn="ctr"/>
            <a:r>
              <a:rPr lang="en-GB" altLang="en-GB" sz="2800" b="1" dirty="0">
                <a:solidFill>
                  <a:schemeClr val="tx1"/>
                </a:solidFill>
              </a:rPr>
              <a:t>Different facts related to the Italian language related to the hotel industry</a:t>
            </a:r>
            <a:endParaRPr lang="en-GB" altLang="en-GB" sz="2800" dirty="0">
              <a:solidFill>
                <a:schemeClr val="tx1"/>
              </a:solidFill>
            </a:endParaRPr>
          </a:p>
        </p:txBody>
      </p:sp>
      <p:sp>
        <p:nvSpPr>
          <p:cNvPr id="3" name="Content Placeholder 2"/>
          <p:cNvSpPr>
            <a:spLocks noGrp="1"/>
          </p:cNvSpPr>
          <p:nvPr>
            <p:ph idx="1"/>
          </p:nvPr>
        </p:nvSpPr>
        <p:spPr>
          <a:xfrm>
            <a:off x="677334" y="2160589"/>
            <a:ext cx="6862153" cy="4343728"/>
          </a:xfrm>
        </p:spPr>
        <p:txBody>
          <a:bodyPr numCol="1">
            <a:normAutofit/>
          </a:bodyPr>
          <a:lstStyle/>
          <a:p>
            <a:pPr algn="just">
              <a:lnSpc>
                <a:spcPct val="150000"/>
              </a:lnSpc>
            </a:pPr>
            <a:r>
              <a:rPr lang="en-GB" altLang="en-GB" sz="2000" dirty="0">
                <a:solidFill>
                  <a:schemeClr val="tx1"/>
                </a:solidFill>
              </a:rPr>
              <a:t>The Italian language is primarily spoken in Italy, San Marino, and Vatican City and in some places of Croatia</a:t>
            </a:r>
          </a:p>
          <a:p>
            <a:pPr algn="just">
              <a:lnSpc>
                <a:spcPct val="150000"/>
              </a:lnSpc>
            </a:pPr>
            <a:r>
              <a:rPr lang="en-GB" altLang="en-GB" sz="2000" dirty="0">
                <a:solidFill>
                  <a:schemeClr val="tx1"/>
                </a:solidFill>
              </a:rPr>
              <a:t>Approximately it is spoken by around 85 million people across the world. The Italian language is considered one of the easiest languages to learn (Festman, 2021).</a:t>
            </a:r>
          </a:p>
          <a:p>
            <a:pPr algn="just">
              <a:lnSpc>
                <a:spcPct val="150000"/>
              </a:lnSpc>
            </a:pPr>
            <a:r>
              <a:rPr lang="en-GB" altLang="en-GB" sz="2000" dirty="0">
                <a:solidFill>
                  <a:schemeClr val="tx1"/>
                </a:solidFill>
              </a:rPr>
              <a:t>It can be learned through online or offline courses and even from books</a:t>
            </a:r>
          </a:p>
          <a:p>
            <a:pPr algn="just">
              <a:lnSpc>
                <a:spcPct val="150000"/>
              </a:lnSpc>
            </a:pPr>
            <a:r>
              <a:rPr lang="en-GB" sz="2000" b="0" i="0" dirty="0">
                <a:solidFill>
                  <a:srgbClr val="374151"/>
                </a:solidFill>
                <a:effectLst/>
              </a:rPr>
              <a:t>Hotel staff trained for polite, respectful service.</a:t>
            </a:r>
            <a:endParaRPr lang="en-GB" altLang="en-GB" sz="2000" dirty="0">
              <a:solidFill>
                <a:schemeClr val="tx1"/>
              </a:solidFill>
            </a:endParaRPr>
          </a:p>
        </p:txBody>
      </p:sp>
      <p:pic>
        <p:nvPicPr>
          <p:cNvPr id="4" name="Picture 3"/>
          <p:cNvPicPr>
            <a:picLocks noChangeAspect="1"/>
          </p:cNvPicPr>
          <p:nvPr/>
        </p:nvPicPr>
        <p:blipFill>
          <a:blip r:embed="rId3"/>
          <a:stretch>
            <a:fillRect/>
          </a:stretch>
        </p:blipFill>
        <p:spPr>
          <a:xfrm>
            <a:off x="7919050" y="2465885"/>
            <a:ext cx="3985404" cy="2816352"/>
          </a:xfrm>
          <a:prstGeom prst="rect">
            <a:avLst/>
          </a:prstGeom>
        </p:spPr>
      </p:pic>
    </p:spTree>
    <p:extLst>
      <p:ext uri="{BB962C8B-B14F-4D97-AF65-F5344CB8AC3E}">
        <p14:creationId xmlns:p14="http://schemas.microsoft.com/office/powerpoint/2010/main" val="3556695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56891"/>
          </a:xfrm>
        </p:spPr>
        <p:txBody>
          <a:bodyPr numCol="1">
            <a:normAutofit/>
          </a:bodyPr>
          <a:lstStyle/>
          <a:p>
            <a:pPr algn="ctr"/>
            <a:r>
              <a:rPr lang="en-GB" altLang="en-GB" sz="2800" b="1" dirty="0">
                <a:solidFill>
                  <a:schemeClr val="tx1"/>
                </a:solidFill>
              </a:rPr>
              <a:t>Conclusion</a:t>
            </a:r>
            <a:endParaRPr lang="en-GB" altLang="en-GB" sz="2800" dirty="0">
              <a:solidFill>
                <a:schemeClr val="tx1"/>
              </a:solidFill>
            </a:endParaRPr>
          </a:p>
        </p:txBody>
      </p:sp>
      <p:sp>
        <p:nvSpPr>
          <p:cNvPr id="3" name="Content Placeholder 2"/>
          <p:cNvSpPr>
            <a:spLocks noGrp="1"/>
          </p:cNvSpPr>
          <p:nvPr>
            <p:ph idx="1"/>
          </p:nvPr>
        </p:nvSpPr>
        <p:spPr>
          <a:xfrm>
            <a:off x="677334" y="2160590"/>
            <a:ext cx="7224462" cy="3550098"/>
          </a:xfrm>
        </p:spPr>
        <p:txBody>
          <a:bodyPr numCol="1">
            <a:normAutofit/>
          </a:bodyPr>
          <a:lstStyle/>
          <a:p>
            <a:pPr algn="just"/>
            <a:r>
              <a:rPr lang="en-GB" altLang="en-GB" sz="2000" dirty="0">
                <a:solidFill>
                  <a:schemeClr val="tx1"/>
                </a:solidFill>
              </a:rPr>
              <a:t>The presentation provided an account of the advantages of multilingualism in the hotel industry</a:t>
            </a:r>
          </a:p>
          <a:p>
            <a:pPr algn="just"/>
            <a:r>
              <a:rPr lang="en-GB" altLang="en-GB" sz="2000" dirty="0">
                <a:solidFill>
                  <a:schemeClr val="tx1"/>
                </a:solidFill>
              </a:rPr>
              <a:t>It also highlighted why it is essential for hotel staff to have proper awareness of different languages</a:t>
            </a:r>
          </a:p>
          <a:p>
            <a:pPr algn="just"/>
            <a:r>
              <a:rPr lang="en-GB" altLang="en-GB" sz="2000" dirty="0">
                <a:solidFill>
                  <a:schemeClr val="tx1"/>
                </a:solidFill>
              </a:rPr>
              <a:t>The study focused on presenting different facts about the Italian language</a:t>
            </a:r>
          </a:p>
          <a:p>
            <a:pPr algn="just"/>
            <a:r>
              <a:rPr lang="en-GB" altLang="en-GB" sz="2000" dirty="0">
                <a:solidFill>
                  <a:schemeClr val="tx1"/>
                </a:solidFill>
              </a:rPr>
              <a:t>It helped to gain an idea about Italian culture</a:t>
            </a:r>
          </a:p>
        </p:txBody>
      </p:sp>
      <p:pic>
        <p:nvPicPr>
          <p:cNvPr id="4" name="Picture 3"/>
          <p:cNvPicPr>
            <a:picLocks noChangeAspect="1"/>
          </p:cNvPicPr>
          <p:nvPr/>
        </p:nvPicPr>
        <p:blipFill>
          <a:blip r:embed="rId3"/>
          <a:stretch>
            <a:fillRect/>
          </a:stretch>
        </p:blipFill>
        <p:spPr>
          <a:xfrm>
            <a:off x="8505289" y="2283364"/>
            <a:ext cx="3519933" cy="2846746"/>
          </a:xfrm>
          <a:prstGeom prst="rect">
            <a:avLst/>
          </a:prstGeom>
        </p:spPr>
      </p:pic>
    </p:spTree>
    <p:extLst>
      <p:ext uri="{BB962C8B-B14F-4D97-AF65-F5344CB8AC3E}">
        <p14:creationId xmlns:p14="http://schemas.microsoft.com/office/powerpoint/2010/main" val="3663987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7" y="385314"/>
            <a:ext cx="8596668" cy="615351"/>
          </a:xfrm>
        </p:spPr>
        <p:txBody>
          <a:bodyPr numCol="1">
            <a:normAutofit/>
          </a:bodyPr>
          <a:lstStyle/>
          <a:p>
            <a:pPr algn="ctr"/>
            <a:r>
              <a:rPr lang="en-GB" altLang="en-GB" sz="2800" b="1" dirty="0">
                <a:solidFill>
                  <a:schemeClr val="tx1"/>
                </a:solidFill>
              </a:rPr>
              <a:t>References</a:t>
            </a:r>
            <a:endParaRPr lang="en-GB" altLang="en-GB" sz="2800" dirty="0">
              <a:solidFill>
                <a:schemeClr val="tx1"/>
              </a:solidFill>
            </a:endParaRPr>
          </a:p>
        </p:txBody>
      </p:sp>
      <p:sp>
        <p:nvSpPr>
          <p:cNvPr id="3" name="Content Placeholder 2"/>
          <p:cNvSpPr>
            <a:spLocks noGrp="1"/>
          </p:cNvSpPr>
          <p:nvPr>
            <p:ph idx="1"/>
          </p:nvPr>
        </p:nvSpPr>
        <p:spPr>
          <a:xfrm>
            <a:off x="677333" y="1414732"/>
            <a:ext cx="10105685" cy="4626631"/>
          </a:xfrm>
        </p:spPr>
        <p:txBody>
          <a:bodyPr numCol="1">
            <a:noAutofit/>
          </a:bodyPr>
          <a:lstStyle/>
          <a:p>
            <a:pPr algn="just"/>
            <a:r>
              <a:rPr lang="en-GB" altLang="en-GB" sz="2000" dirty="0" err="1"/>
              <a:t>Basile</a:t>
            </a:r>
            <a:r>
              <a:rPr lang="en-GB" altLang="en-GB" sz="2000" dirty="0"/>
              <a:t>, V., Di </a:t>
            </a:r>
            <a:r>
              <a:rPr lang="en-GB" altLang="en-GB" sz="2000" dirty="0" err="1"/>
              <a:t>Maro</a:t>
            </a:r>
            <a:r>
              <a:rPr lang="en-GB" altLang="en-GB" sz="2000" dirty="0"/>
              <a:t>, M., Croce, D. and </a:t>
            </a:r>
            <a:r>
              <a:rPr lang="en-GB" altLang="en-GB" sz="2000" dirty="0" err="1"/>
              <a:t>Passaro</a:t>
            </a:r>
            <a:r>
              <a:rPr lang="en-GB" altLang="en-GB" sz="2000" dirty="0"/>
              <a:t>, L., 2020. </a:t>
            </a:r>
            <a:r>
              <a:rPr lang="en-GB" altLang="en-GB" sz="2000" dirty="0" err="1"/>
              <a:t>Evalita</a:t>
            </a:r>
            <a:r>
              <a:rPr lang="en-GB" altLang="en-GB" sz="2000" dirty="0"/>
              <a:t> 2020: Overview of the 7th evaluation campaign of natural language processing and speech tools for </a:t>
            </a:r>
            <a:r>
              <a:rPr lang="en-GB" altLang="en-GB" sz="2000" dirty="0" err="1"/>
              <a:t>italian</a:t>
            </a:r>
            <a:r>
              <a:rPr lang="en-GB" altLang="en-GB" sz="2000" dirty="0"/>
              <a:t>. In </a:t>
            </a:r>
            <a:r>
              <a:rPr lang="en-GB" altLang="en-GB" sz="2000" i="1" dirty="0"/>
              <a:t>CEUR WORKSHOP PROCEEDINGS</a:t>
            </a:r>
            <a:r>
              <a:rPr lang="en-GB" altLang="en-GB" sz="2000" dirty="0"/>
              <a:t> (Vol. 2765). CEUR-</a:t>
            </a:r>
            <a:r>
              <a:rPr lang="en-GB" altLang="en-GB" sz="2000" dirty="0" err="1"/>
              <a:t>ws</a:t>
            </a:r>
            <a:r>
              <a:rPr lang="en-GB" altLang="en-GB" sz="2000" dirty="0"/>
              <a:t>.</a:t>
            </a:r>
          </a:p>
          <a:p>
            <a:pPr algn="just"/>
            <a:r>
              <a:rPr lang="en-GB" altLang="en-GB" sz="2000" dirty="0" err="1"/>
              <a:t>Deresky</a:t>
            </a:r>
            <a:r>
              <a:rPr lang="en-GB" altLang="en-GB" sz="2000" dirty="0"/>
              <a:t>, H., 2017. </a:t>
            </a:r>
            <a:r>
              <a:rPr lang="en-GB" altLang="en-GB" sz="2000" i="1" dirty="0"/>
              <a:t>International Management: Managing Across Borders and Cultures: Text and Cases</a:t>
            </a:r>
            <a:r>
              <a:rPr lang="en-GB" altLang="en-GB" sz="2000" dirty="0"/>
              <a:t>. 9th Ed. Harlow: Pearson Education Ltd.</a:t>
            </a:r>
          </a:p>
          <a:p>
            <a:pPr algn="just"/>
            <a:r>
              <a:rPr lang="en-GB" altLang="en-GB" sz="2000" dirty="0"/>
              <a:t>Festman, J., 2021. Learning and processing multiple languages: The more the easier?. </a:t>
            </a:r>
            <a:r>
              <a:rPr lang="en-GB" altLang="en-GB" sz="2000" i="1" dirty="0"/>
              <a:t>Language Learning</a:t>
            </a:r>
            <a:r>
              <a:rPr lang="en-GB" altLang="en-GB" sz="2000" dirty="0"/>
              <a:t>, </a:t>
            </a:r>
            <a:r>
              <a:rPr lang="en-GB" altLang="en-GB" sz="2000" i="1" dirty="0"/>
              <a:t>71</a:t>
            </a:r>
            <a:r>
              <a:rPr lang="en-GB" altLang="en-GB" sz="2000" dirty="0"/>
              <a:t>(S1), pp.121-162.</a:t>
            </a:r>
          </a:p>
          <a:p>
            <a:pPr algn="just"/>
            <a:r>
              <a:rPr lang="en-GB" altLang="en-GB" sz="2000" dirty="0"/>
              <a:t>Hsiao, A., Ma, E., </a:t>
            </a:r>
            <a:r>
              <a:rPr lang="en-GB" altLang="en-GB" sz="2000" dirty="0" err="1"/>
              <a:t>Manfreda</a:t>
            </a:r>
            <a:r>
              <a:rPr lang="en-GB" altLang="en-GB" sz="2000" dirty="0"/>
              <a:t>, A., Baker, M. and Xu, J., 2023. A social exchange perspective on boosting customer loyalty through culturally competent servers. </a:t>
            </a:r>
            <a:r>
              <a:rPr lang="en-GB" altLang="en-GB" sz="2000" i="1" dirty="0"/>
              <a:t>Journal of Hospitality Marketing &amp; Management</a:t>
            </a:r>
            <a:r>
              <a:rPr lang="en-GB" altLang="en-GB" sz="2000" dirty="0"/>
              <a:t>, </a:t>
            </a:r>
            <a:r>
              <a:rPr lang="en-GB" altLang="en-GB" sz="2000" i="1" dirty="0"/>
              <a:t>32</a:t>
            </a:r>
            <a:r>
              <a:rPr lang="en-GB" altLang="en-GB" sz="2000" dirty="0"/>
              <a:t>(4), pp.555-577.</a:t>
            </a:r>
          </a:p>
          <a:p>
            <a:pPr algn="just"/>
            <a:r>
              <a:rPr lang="en-GB" altLang="en-GB" sz="2000" dirty="0"/>
              <a:t>Yang, H., Cheung, C. and Li, W., 2022. Intercultural communication competency practices in the hotel industry. </a:t>
            </a:r>
            <a:r>
              <a:rPr lang="en-GB" altLang="en-GB" sz="2000" i="1" dirty="0"/>
              <a:t>Journal of China Tourism Research</a:t>
            </a:r>
            <a:r>
              <a:rPr lang="en-GB" altLang="en-GB" sz="2000" dirty="0"/>
              <a:t>, </a:t>
            </a:r>
            <a:r>
              <a:rPr lang="en-GB" altLang="en-GB" sz="2000" i="1" dirty="0"/>
              <a:t>18</a:t>
            </a:r>
            <a:r>
              <a:rPr lang="en-GB" altLang="en-GB" sz="2000" dirty="0"/>
              <a:t>(1), pp.162-184.</a:t>
            </a:r>
          </a:p>
        </p:txBody>
      </p:sp>
    </p:spTree>
    <p:extLst>
      <p:ext uri="{BB962C8B-B14F-4D97-AF65-F5344CB8AC3E}">
        <p14:creationId xmlns:p14="http://schemas.microsoft.com/office/powerpoint/2010/main" val="4176528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32649" y="1066970"/>
            <a:ext cx="7196767" cy="5092920"/>
          </a:xfrm>
          <a:prstGeom prst="rect">
            <a:avLst/>
          </a:prstGeom>
        </p:spPr>
      </p:pic>
    </p:spTree>
    <p:extLst>
      <p:ext uri="{BB962C8B-B14F-4D97-AF65-F5344CB8AC3E}">
        <p14:creationId xmlns:p14="http://schemas.microsoft.com/office/powerpoint/2010/main" val="73787480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49</TotalTime>
  <Words>1063</Words>
  <Application>Microsoft Macintosh PowerPoint</Application>
  <PresentationFormat>Widescreen</PresentationFormat>
  <Paragraphs>57</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PowerPoint Presentation</vt:lpstr>
      <vt:lpstr>Table Of Contents</vt:lpstr>
      <vt:lpstr>Introduction</vt:lpstr>
      <vt:lpstr>Benefits of multilingualism</vt:lpstr>
      <vt:lpstr>Importance of language awareness skills for hotel staff</vt:lpstr>
      <vt:lpstr>Different facts related to the Italian language related to the hotel industry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ANEL DANIELA AVILA TORRES</cp:lastModifiedBy>
  <cp:revision>4</cp:revision>
  <dcterms:created xsi:type="dcterms:W3CDTF">2023-10-04T13:03:04Z</dcterms:created>
  <dcterms:modified xsi:type="dcterms:W3CDTF">2023-10-12T21:34:27Z</dcterms:modified>
</cp:coreProperties>
</file>