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7" autoAdjust="0"/>
    <p:restoredTop sz="94660"/>
  </p:normalViewPr>
  <p:slideViewPr>
    <p:cSldViewPr snapToGrid="0">
      <p:cViewPr>
        <p:scale>
          <a:sx n="116" d="100"/>
          <a:sy n="116" d="100"/>
        </p:scale>
        <p:origin x="80"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7825AFB-BFD7-4940-833D-3B21890F0E6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97626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825AFB-BFD7-4940-833D-3B21890F0E6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17115479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25AFB-BFD7-4940-833D-3B21890F0E6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1943929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7825AFB-BFD7-4940-833D-3B21890F0E68}"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23772756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7825AFB-BFD7-4940-833D-3B21890F0E68}" type="datetimeFigureOut">
              <a:rPr lang="en-GB" smtClean="0"/>
              <a:t>13/02/2025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26652520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7825AFB-BFD7-4940-833D-3B21890F0E68}" type="datetimeFigureOut">
              <a:rPr lang="en-GB" smtClean="0"/>
              <a:t>13/02/2025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20387602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7825AFB-BFD7-4940-833D-3B21890F0E68}" type="datetimeFigureOut">
              <a:rPr lang="en-GB" smtClean="0"/>
              <a:t>13/02/2025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405043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825AFB-BFD7-4940-833D-3B21890F0E68}"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12846034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7825AFB-BFD7-4940-833D-3B21890F0E68}" type="datetimeFigureOut">
              <a:rPr lang="en-GB" smtClean="0"/>
              <a:t>13/02/2025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3425902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7825AFB-BFD7-4940-833D-3B21890F0E68}" type="datetimeFigureOut">
              <a:rPr lang="en-GB" smtClean="0"/>
              <a:t>13/02/2025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3767412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25AFB-BFD7-4940-833D-3B21890F0E6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103151252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25AFB-BFD7-4940-833D-3B21890F0E6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0685104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25AFB-BFD7-4940-833D-3B21890F0E6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33335561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25AFB-BFD7-4940-833D-3B21890F0E6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0176397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7825AFB-BFD7-4940-833D-3B21890F0E6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3678357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825AFB-BFD7-4940-833D-3B21890F0E6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17074516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7825AFB-BFD7-4940-833D-3B21890F0E68}" type="datetimeFigureOut">
              <a:rPr lang="en-GB" smtClean="0"/>
              <a:t>13/02/2025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B53DF5E-9F22-4102-A7BC-AB60F4EB3B72}" type="slidenum">
              <a:rPr lang="en-GB" smtClean="0"/>
              <a:t>‹#›</a:t>
            </a:fld>
            <a:endParaRPr lang="en-GB"/>
          </a:p>
        </p:txBody>
      </p:sp>
    </p:spTree>
    <p:extLst>
      <p:ext uri="{BB962C8B-B14F-4D97-AF65-F5344CB8AC3E}">
        <p14:creationId xmlns:p14="http://schemas.microsoft.com/office/powerpoint/2010/main" val="36710191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7825AFB-BFD7-4940-833D-3B21890F0E68}" type="datetimeFigureOut">
              <a:rPr lang="en-GB" smtClean="0"/>
              <a:t>13/02/2025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AB53DF5E-9F22-4102-A7BC-AB60F4EB3B72}" type="slidenum">
              <a:rPr lang="en-GB" smtClean="0"/>
              <a:t>‹#›</a:t>
            </a:fld>
            <a:endParaRPr lang="en-GB"/>
          </a:p>
        </p:txBody>
      </p:sp>
    </p:spTree>
    <p:extLst>
      <p:ext uri="{BB962C8B-B14F-4D97-AF65-F5344CB8AC3E}">
        <p14:creationId xmlns:p14="http://schemas.microsoft.com/office/powerpoint/2010/main" val="285276539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630F55-CA7C-235C-AE6E-21A95B22B1F4}"/>
              </a:ext>
            </a:extLst>
          </p:cNvPr>
          <p:cNvSpPr>
            <a:spLocks noGrp="1"/>
          </p:cNvSpPr>
          <p:nvPr>
            <p:ph type="ctrTitle"/>
          </p:nvPr>
        </p:nvSpPr>
        <p:spPr>
          <a:xfrm>
            <a:off x="684212" y="685800"/>
            <a:ext cx="8001000" cy="80764"/>
          </a:xfrm>
        </p:spPr>
        <p:txBody>
          <a:bodyPr>
            <a:normAutofit fontScale="90000"/>
          </a:bodyPr>
          <a:lstStyle/>
          <a:p>
            <a:r>
              <a:rPr lang="en-GB" dirty="0"/>
              <a:t>Special warnings</a:t>
            </a:r>
          </a:p>
        </p:txBody>
      </p:sp>
      <p:sp>
        <p:nvSpPr>
          <p:cNvPr id="3" name="Subtitle 2">
            <a:extLst>
              <a:ext uri="{FF2B5EF4-FFF2-40B4-BE49-F238E27FC236}">
                <a16:creationId xmlns:a16="http://schemas.microsoft.com/office/drawing/2014/main" id="{75F04F86-2B56-8D8D-88B8-BEBCF5068FEE}"/>
              </a:ext>
            </a:extLst>
          </p:cNvPr>
          <p:cNvSpPr>
            <a:spLocks noGrp="1"/>
          </p:cNvSpPr>
          <p:nvPr>
            <p:ph type="subTitle" idx="1"/>
          </p:nvPr>
        </p:nvSpPr>
        <p:spPr>
          <a:xfrm>
            <a:off x="684212" y="1034861"/>
            <a:ext cx="6400800" cy="5480924"/>
          </a:xfrm>
        </p:spPr>
        <p:txBody>
          <a:bodyPr>
            <a:normAutofit fontScale="85000" lnSpcReduction="20000"/>
          </a:bodyPr>
          <a:lstStyle/>
          <a:p>
            <a:r>
              <a:rPr lang="en-GB" dirty="0">
                <a:solidFill>
                  <a:schemeClr val="tx1"/>
                </a:solidFill>
              </a:rPr>
              <a:t>Sec 36 Criminal Justice and Public Order Act 1994.</a:t>
            </a:r>
          </a:p>
          <a:p>
            <a:r>
              <a:rPr lang="en-GB" dirty="0">
                <a:solidFill>
                  <a:schemeClr val="tx1"/>
                </a:solidFill>
              </a:rPr>
              <a:t>Where a person is arrested by a constable and there is-</a:t>
            </a:r>
          </a:p>
          <a:p>
            <a:r>
              <a:rPr lang="en-GB" dirty="0">
                <a:solidFill>
                  <a:schemeClr val="tx1"/>
                </a:solidFill>
              </a:rPr>
              <a:t>On his person,</a:t>
            </a:r>
          </a:p>
          <a:p>
            <a:r>
              <a:rPr lang="en-GB" dirty="0">
                <a:solidFill>
                  <a:schemeClr val="tx1"/>
                </a:solidFill>
              </a:rPr>
              <a:t>In his clothing or footwear </a:t>
            </a:r>
          </a:p>
          <a:p>
            <a:r>
              <a:rPr lang="en-GB" dirty="0">
                <a:solidFill>
                  <a:schemeClr val="tx1"/>
                </a:solidFill>
              </a:rPr>
              <a:t>Or otherwise in his possession </a:t>
            </a:r>
          </a:p>
          <a:p>
            <a:r>
              <a:rPr lang="en-GB" dirty="0">
                <a:solidFill>
                  <a:schemeClr val="tx1"/>
                </a:solidFill>
              </a:rPr>
              <a:t>Or in any place which he is at the time of his arrest, any object, substance, mark or any mark on any such object and </a:t>
            </a:r>
          </a:p>
          <a:p>
            <a:r>
              <a:rPr lang="en-GB" dirty="0">
                <a:solidFill>
                  <a:schemeClr val="tx1"/>
                </a:solidFill>
              </a:rPr>
              <a:t>The constable reasonably believes that the presence of the object, substance, mark etc may be attributable to his participation in the commission of the offence.</a:t>
            </a:r>
          </a:p>
          <a:p>
            <a:r>
              <a:rPr lang="en-GB" dirty="0">
                <a:solidFill>
                  <a:schemeClr val="tx1"/>
                </a:solidFill>
              </a:rPr>
              <a:t>The constable must ask him to provide an explanation and provide him with a special warning that if he fails or refuses to do so or refuses to , a court may draw an inference from this.</a:t>
            </a:r>
          </a:p>
          <a:p>
            <a:endParaRPr lang="en-GB" dirty="0">
              <a:solidFill>
                <a:schemeClr val="tx1"/>
              </a:solidFill>
            </a:endParaRPr>
          </a:p>
          <a:p>
            <a:r>
              <a:rPr lang="en-GB" dirty="0">
                <a:solidFill>
                  <a:schemeClr val="tx1"/>
                </a:solidFill>
              </a:rPr>
              <a:t>This warning must be given in language which is easily understood.</a:t>
            </a:r>
          </a:p>
        </p:txBody>
      </p:sp>
      <p:pic>
        <p:nvPicPr>
          <p:cNvPr id="5" name="Picture 4">
            <a:extLst>
              <a:ext uri="{FF2B5EF4-FFF2-40B4-BE49-F238E27FC236}">
                <a16:creationId xmlns:a16="http://schemas.microsoft.com/office/drawing/2014/main" id="{DC17DC88-D2EA-20BF-FD31-C8DA3E1B9965}"/>
              </a:ext>
            </a:extLst>
          </p:cNvPr>
          <p:cNvPicPr>
            <a:picLocks noChangeAspect="1"/>
          </p:cNvPicPr>
          <p:nvPr/>
        </p:nvPicPr>
        <p:blipFill>
          <a:blip r:embed="rId2"/>
          <a:stretch>
            <a:fillRect/>
          </a:stretch>
        </p:blipFill>
        <p:spPr>
          <a:xfrm>
            <a:off x="7446611" y="446531"/>
            <a:ext cx="2134076" cy="2187160"/>
          </a:xfrm>
          <a:prstGeom prst="rect">
            <a:avLst/>
          </a:prstGeom>
        </p:spPr>
      </p:pic>
    </p:spTree>
    <p:extLst>
      <p:ext uri="{BB962C8B-B14F-4D97-AF65-F5344CB8AC3E}">
        <p14:creationId xmlns:p14="http://schemas.microsoft.com/office/powerpoint/2010/main" val="35951949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AB497A-B55C-D1AA-F42E-17437E0074B1}"/>
              </a:ext>
            </a:extLst>
          </p:cNvPr>
          <p:cNvSpPr>
            <a:spLocks noGrp="1"/>
          </p:cNvSpPr>
          <p:nvPr>
            <p:ph type="title"/>
          </p:nvPr>
        </p:nvSpPr>
        <p:spPr>
          <a:xfrm>
            <a:off x="684212" y="120461"/>
            <a:ext cx="8534400" cy="1314108"/>
          </a:xfrm>
        </p:spPr>
        <p:txBody>
          <a:bodyPr/>
          <a:lstStyle/>
          <a:p>
            <a:r>
              <a:rPr lang="en-GB" dirty="0">
                <a:solidFill>
                  <a:schemeClr val="tx1"/>
                </a:solidFill>
              </a:rPr>
              <a:t>Special Warnings</a:t>
            </a:r>
            <a:br>
              <a:rPr lang="en-GB" dirty="0">
                <a:solidFill>
                  <a:schemeClr val="tx1"/>
                </a:solidFill>
              </a:rPr>
            </a:br>
            <a:endParaRPr lang="en-GB" dirty="0"/>
          </a:p>
        </p:txBody>
      </p:sp>
      <p:sp>
        <p:nvSpPr>
          <p:cNvPr id="3" name="Content Placeholder 2">
            <a:extLst>
              <a:ext uri="{FF2B5EF4-FFF2-40B4-BE49-F238E27FC236}">
                <a16:creationId xmlns:a16="http://schemas.microsoft.com/office/drawing/2014/main" id="{4170EA09-15B5-87A1-21AC-B27EF425DE9A}"/>
              </a:ext>
            </a:extLst>
          </p:cNvPr>
          <p:cNvSpPr>
            <a:spLocks noGrp="1"/>
          </p:cNvSpPr>
          <p:nvPr>
            <p:ph idx="1"/>
          </p:nvPr>
        </p:nvSpPr>
        <p:spPr>
          <a:xfrm>
            <a:off x="684212" y="1724766"/>
            <a:ext cx="8534400" cy="5012773"/>
          </a:xfrm>
        </p:spPr>
        <p:txBody>
          <a:bodyPr>
            <a:normAutofit fontScale="92500" lnSpcReduction="20000"/>
          </a:bodyPr>
          <a:lstStyle/>
          <a:p>
            <a:r>
              <a:rPr lang="en-GB" dirty="0">
                <a:solidFill>
                  <a:schemeClr val="tx1"/>
                </a:solidFill>
              </a:rPr>
              <a:t>Sec 37 Criminal Justice and Public Order Act 1994</a:t>
            </a:r>
          </a:p>
          <a:p>
            <a:endParaRPr lang="en-GB" dirty="0">
              <a:solidFill>
                <a:schemeClr val="tx1"/>
              </a:solidFill>
            </a:endParaRPr>
          </a:p>
          <a:p>
            <a:r>
              <a:rPr lang="en-GB" dirty="0">
                <a:solidFill>
                  <a:schemeClr val="tx1"/>
                </a:solidFill>
              </a:rPr>
              <a:t>Where a person is arrested by a constable was found by him at a place at or about the time the offence for which arrested is alleged to have been committed.</a:t>
            </a:r>
          </a:p>
          <a:p>
            <a:r>
              <a:rPr lang="en-GB" dirty="0">
                <a:solidFill>
                  <a:schemeClr val="tx1"/>
                </a:solidFill>
              </a:rPr>
              <a:t>The Constable or another investigating the offence reasonably believes that the presence of them at that place may be attributable to their participation in the commission of the offence.</a:t>
            </a:r>
          </a:p>
          <a:p>
            <a:r>
              <a:rPr lang="en-GB" dirty="0">
                <a:solidFill>
                  <a:schemeClr val="tx1"/>
                </a:solidFill>
              </a:rPr>
              <a:t>The constable informs the person that they believe this and requests them to account for their presence</a:t>
            </a:r>
          </a:p>
          <a:p>
            <a:r>
              <a:rPr lang="en-GB" dirty="0">
                <a:solidFill>
                  <a:schemeClr val="tx1"/>
                </a:solidFill>
              </a:rPr>
              <a:t>If they fail or refuse to do so</a:t>
            </a:r>
          </a:p>
          <a:p>
            <a:r>
              <a:rPr lang="en-GB" dirty="0">
                <a:solidFill>
                  <a:schemeClr val="tx1"/>
                </a:solidFill>
              </a:rPr>
              <a:t>Must be warned that a court may draw an inference from this</a:t>
            </a:r>
          </a:p>
          <a:p>
            <a:endParaRPr lang="en-GB" dirty="0">
              <a:solidFill>
                <a:schemeClr val="tx1"/>
              </a:solidFill>
            </a:endParaRPr>
          </a:p>
          <a:p>
            <a:r>
              <a:rPr lang="en-GB" dirty="0">
                <a:solidFill>
                  <a:schemeClr val="tx1"/>
                </a:solidFill>
              </a:rPr>
              <a:t>The warning must be given in language which is straightforward and clear to the suspect</a:t>
            </a:r>
          </a:p>
        </p:txBody>
      </p:sp>
      <p:pic>
        <p:nvPicPr>
          <p:cNvPr id="5" name="Picture 4">
            <a:extLst>
              <a:ext uri="{FF2B5EF4-FFF2-40B4-BE49-F238E27FC236}">
                <a16:creationId xmlns:a16="http://schemas.microsoft.com/office/drawing/2014/main" id="{527E6838-FCDC-C63E-D7CB-6EB69993E63B}"/>
              </a:ext>
            </a:extLst>
          </p:cNvPr>
          <p:cNvPicPr>
            <a:picLocks noChangeAspect="1"/>
          </p:cNvPicPr>
          <p:nvPr/>
        </p:nvPicPr>
        <p:blipFill>
          <a:blip r:embed="rId2"/>
          <a:stretch>
            <a:fillRect/>
          </a:stretch>
        </p:blipFill>
        <p:spPr>
          <a:xfrm>
            <a:off x="7123560" y="272357"/>
            <a:ext cx="2384486" cy="1408606"/>
          </a:xfrm>
          <a:prstGeom prst="rect">
            <a:avLst/>
          </a:prstGeom>
        </p:spPr>
      </p:pic>
    </p:spTree>
    <p:extLst>
      <p:ext uri="{BB962C8B-B14F-4D97-AF65-F5344CB8AC3E}">
        <p14:creationId xmlns:p14="http://schemas.microsoft.com/office/powerpoint/2010/main" val="2010193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509B08A-C1EC-478C-86AF-60ADE06D9B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6211AD-726A-25BB-AF8E-1F932CAB3EDD}"/>
              </a:ext>
            </a:extLst>
          </p:cNvPr>
          <p:cNvSpPr>
            <a:spLocks noGrp="1"/>
          </p:cNvSpPr>
          <p:nvPr>
            <p:ph type="title"/>
          </p:nvPr>
        </p:nvSpPr>
        <p:spPr>
          <a:xfrm>
            <a:off x="640290" y="685800"/>
            <a:ext cx="4818656" cy="4603749"/>
          </a:xfrm>
        </p:spPr>
        <p:txBody>
          <a:bodyPr>
            <a:normAutofit/>
          </a:bodyPr>
          <a:lstStyle/>
          <a:p>
            <a:pPr algn="r">
              <a:lnSpc>
                <a:spcPct val="90000"/>
              </a:lnSpc>
            </a:pPr>
            <a:r>
              <a:rPr lang="en-GB" dirty="0"/>
              <a:t>All responses / silences to special warnings and cautions should be recorded by the arresting officer</a:t>
            </a:r>
            <a:br>
              <a:rPr lang="en-GB" dirty="0"/>
            </a:br>
            <a:br>
              <a:rPr lang="en-GB" dirty="0"/>
            </a:br>
            <a:endParaRPr lang="en-GB"/>
          </a:p>
        </p:txBody>
      </p:sp>
      <p:sp>
        <p:nvSpPr>
          <p:cNvPr id="10" name="Rectangle 9">
            <a:extLst>
              <a:ext uri="{FF2B5EF4-FFF2-40B4-BE49-F238E27FC236}">
                <a16:creationId xmlns:a16="http://schemas.microsoft.com/office/drawing/2014/main" id="{221CC330-4259-4C32-BF8B-5FE13FFA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5999" y="0"/>
            <a:ext cx="6096001" cy="6858000"/>
          </a:xfrm>
          <a:prstGeom prst="rect">
            <a:avLst/>
          </a:prstGeom>
          <a:solidFill>
            <a:schemeClr val="bg2">
              <a:alpha val="97000"/>
            </a:schemeClr>
          </a:solidFill>
          <a:ln>
            <a:noFill/>
          </a:ln>
          <a:effectLst/>
        </p:spPr>
        <p:style>
          <a:lnRef idx="2">
            <a:schemeClr val="accent1">
              <a:shade val="50000"/>
            </a:schemeClr>
          </a:lnRef>
          <a:fillRef idx="1001">
            <a:schemeClr val="dk2"/>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82F45F0B-01E5-F891-3215-185B54ABE1C9}"/>
              </a:ext>
            </a:extLst>
          </p:cNvPr>
          <p:cNvPicPr>
            <a:picLocks noGrp="1" noChangeAspect="1"/>
          </p:cNvPicPr>
          <p:nvPr>
            <p:ph idx="1"/>
          </p:nvPr>
        </p:nvPicPr>
        <p:blipFill>
          <a:blip r:embed="rId2"/>
          <a:stretch>
            <a:fillRect/>
          </a:stretch>
        </p:blipFill>
        <p:spPr>
          <a:xfrm>
            <a:off x="6767656" y="1078664"/>
            <a:ext cx="2716922" cy="2132880"/>
          </a:xfrm>
        </p:spPr>
      </p:pic>
      <p:pic>
        <p:nvPicPr>
          <p:cNvPr id="7" name="Picture 6">
            <a:extLst>
              <a:ext uri="{FF2B5EF4-FFF2-40B4-BE49-F238E27FC236}">
                <a16:creationId xmlns:a16="http://schemas.microsoft.com/office/drawing/2014/main" id="{8CA8201D-5C67-2746-FC09-620939F8C38F}"/>
              </a:ext>
            </a:extLst>
          </p:cNvPr>
          <p:cNvPicPr>
            <a:picLocks noChangeAspect="1"/>
          </p:cNvPicPr>
          <p:nvPr/>
        </p:nvPicPr>
        <p:blipFill>
          <a:blip r:embed="rId3"/>
          <a:stretch>
            <a:fillRect/>
          </a:stretch>
        </p:blipFill>
        <p:spPr>
          <a:xfrm>
            <a:off x="6767657" y="3821863"/>
            <a:ext cx="2716922" cy="1957473"/>
          </a:xfrm>
          <a:prstGeom prst="rect">
            <a:avLst/>
          </a:prstGeom>
        </p:spPr>
      </p:pic>
    </p:spTree>
    <p:extLst>
      <p:ext uri="{BB962C8B-B14F-4D97-AF65-F5344CB8AC3E}">
        <p14:creationId xmlns:p14="http://schemas.microsoft.com/office/powerpoint/2010/main" val="38697793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cxnSp>
        <p:nvCxnSpPr>
          <p:cNvPr id="65" name="Straight Connector 64">
            <a:extLst>
              <a:ext uri="{FF2B5EF4-FFF2-40B4-BE49-F238E27FC236}">
                <a16:creationId xmlns:a16="http://schemas.microsoft.com/office/drawing/2014/main" id="{8FD48FB1-66D8-4676-B0AA-C139A1DB78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6" name="Straight Connector 65">
            <a:extLst>
              <a:ext uri="{FF2B5EF4-FFF2-40B4-BE49-F238E27FC236}">
                <a16:creationId xmlns:a16="http://schemas.microsoft.com/office/drawing/2014/main" id="{F033F5AE-6728-4F19-8DED-658E674B31B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7" name="Straight Connector 66">
            <a:extLst>
              <a:ext uri="{FF2B5EF4-FFF2-40B4-BE49-F238E27FC236}">
                <a16:creationId xmlns:a16="http://schemas.microsoft.com/office/drawing/2014/main" id="{82C7D74A-18BA-4709-A808-44E8815C4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8" name="Straight Connector 67">
            <a:extLst>
              <a:ext uri="{FF2B5EF4-FFF2-40B4-BE49-F238E27FC236}">
                <a16:creationId xmlns:a16="http://schemas.microsoft.com/office/drawing/2014/main" id="{B5164A3F-1561-4039-8185-AB0EEB713E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9" name="Straight Connector 68">
            <a:extLst>
              <a:ext uri="{FF2B5EF4-FFF2-40B4-BE49-F238E27FC236}">
                <a16:creationId xmlns:a16="http://schemas.microsoft.com/office/drawing/2014/main" id="{2A35DB53-42BE-460E-9CA1-1294C98463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 useBgFill="1">
        <p:nvSpPr>
          <p:cNvPr id="70" name="Rectangle 69">
            <a:extLst>
              <a:ext uri="{FF2B5EF4-FFF2-40B4-BE49-F238E27FC236}">
                <a16:creationId xmlns:a16="http://schemas.microsoft.com/office/drawing/2014/main" id="{188EF31A-66E0-44D1-8CD0-0F7FD13FD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A0A21F-1776-3892-CBD8-B31BBE9B0999}"/>
              </a:ext>
            </a:extLst>
          </p:cNvPr>
          <p:cNvSpPr>
            <a:spLocks noGrp="1"/>
          </p:cNvSpPr>
          <p:nvPr>
            <p:ph type="title"/>
          </p:nvPr>
        </p:nvSpPr>
        <p:spPr>
          <a:xfrm>
            <a:off x="4375999" y="685799"/>
            <a:ext cx="7406374" cy="5486401"/>
          </a:xfrm>
        </p:spPr>
        <p:txBody>
          <a:bodyPr vert="horz" lIns="91440" tIns="45720" rIns="91440" bIns="45720" rtlCol="0" anchor="b">
            <a:normAutofit/>
          </a:bodyPr>
          <a:lstStyle/>
          <a:p>
            <a:pPr>
              <a:lnSpc>
                <a:spcPct val="90000"/>
              </a:lnSpc>
            </a:pPr>
            <a:r>
              <a:rPr lang="en-US" sz="2600" dirty="0"/>
              <a:t>when the suspect is presented at custody.</a:t>
            </a:r>
            <a:br>
              <a:rPr lang="en-US" sz="2600" dirty="0"/>
            </a:br>
            <a:br>
              <a:rPr lang="en-US" sz="2600" dirty="0"/>
            </a:br>
            <a:r>
              <a:rPr lang="en-US" sz="2600" dirty="0"/>
              <a:t>RESPONSES TO Caution and special warnings must be conveyed to the custody sergeant.</a:t>
            </a:r>
            <a:br>
              <a:rPr lang="en-US" sz="2600" dirty="0"/>
            </a:br>
            <a:br>
              <a:rPr lang="en-US" sz="2600" dirty="0"/>
            </a:br>
            <a:r>
              <a:rPr lang="en-US" sz="2600" dirty="0"/>
              <a:t>recorded on the custody record.</a:t>
            </a:r>
            <a:br>
              <a:rPr lang="en-US" sz="2600" dirty="0"/>
            </a:br>
            <a:br>
              <a:rPr lang="en-US" sz="2600" dirty="0"/>
            </a:br>
            <a:r>
              <a:rPr lang="en-US" sz="2600" dirty="0"/>
              <a:t>The suspect will be asked by the custody officer to confirm or deny this.</a:t>
            </a:r>
            <a:br>
              <a:rPr lang="en-US" sz="2600" dirty="0"/>
            </a:br>
            <a:br>
              <a:rPr lang="en-US" sz="2600" dirty="0"/>
            </a:br>
            <a:r>
              <a:rPr lang="en-US" sz="2600" dirty="0"/>
              <a:t>their response is recorded.</a:t>
            </a:r>
            <a:br>
              <a:rPr lang="en-US" sz="2600" dirty="0"/>
            </a:br>
            <a:br>
              <a:rPr lang="en-US" sz="2600" dirty="0"/>
            </a:br>
            <a:endParaRPr lang="en-US" sz="2600" dirty="0"/>
          </a:p>
        </p:txBody>
      </p:sp>
      <p:pic>
        <p:nvPicPr>
          <p:cNvPr id="5" name="Picture 4">
            <a:extLst>
              <a:ext uri="{FF2B5EF4-FFF2-40B4-BE49-F238E27FC236}">
                <a16:creationId xmlns:a16="http://schemas.microsoft.com/office/drawing/2014/main" id="{3095BBE5-9589-E438-E786-7FA180663A14}"/>
              </a:ext>
            </a:extLst>
          </p:cNvPr>
          <p:cNvPicPr>
            <a:picLocks noChangeAspect="1"/>
          </p:cNvPicPr>
          <p:nvPr/>
        </p:nvPicPr>
        <p:blipFill>
          <a:blip r:embed="rId2"/>
          <a:srcRect l="26240" r="25220" b="-1"/>
          <a:stretch/>
        </p:blipFill>
        <p:spPr>
          <a:xfrm>
            <a:off x="755256" y="1479843"/>
            <a:ext cx="3158656" cy="3898313"/>
          </a:xfrm>
          <a:custGeom>
            <a:avLst/>
            <a:gdLst/>
            <a:ahLst/>
            <a:cxnLst/>
            <a:rect l="l" t="t" r="r" b="b"/>
            <a:pathLst>
              <a:path w="3152439" h="3448851">
                <a:moveTo>
                  <a:pt x="409034" y="0"/>
                </a:moveTo>
                <a:lnTo>
                  <a:pt x="3152439" y="0"/>
                </a:lnTo>
                <a:lnTo>
                  <a:pt x="3152439" y="3032147"/>
                </a:lnTo>
                <a:lnTo>
                  <a:pt x="2735735" y="3448851"/>
                </a:lnTo>
                <a:lnTo>
                  <a:pt x="0" y="3448851"/>
                </a:lnTo>
                <a:lnTo>
                  <a:pt x="0" y="409034"/>
                </a:lnTo>
                <a:close/>
              </a:path>
            </a:pathLst>
          </a:custGeom>
          <a:ln w="15875">
            <a:solidFill>
              <a:srgbClr val="FFFFFF">
                <a:alpha val="40000"/>
              </a:srgbClr>
            </a:solidFill>
          </a:ln>
          <a:effectLst>
            <a:innerShdw blurRad="57150" dist="38100" dir="14460000">
              <a:prstClr val="black">
                <a:alpha val="70000"/>
              </a:prstClr>
            </a:innerShdw>
          </a:effectLst>
        </p:spPr>
      </p:pic>
      <p:grpSp>
        <p:nvGrpSpPr>
          <p:cNvPr id="71" name="Group 70">
            <a:extLst>
              <a:ext uri="{FF2B5EF4-FFF2-40B4-BE49-F238E27FC236}">
                <a16:creationId xmlns:a16="http://schemas.microsoft.com/office/drawing/2014/main" id="{1BB6C665-FFE1-44A2-AD4C-3D7D6B9F99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206969" y="2963333"/>
            <a:ext cx="2981858" cy="3208867"/>
            <a:chOff x="9206969" y="2963333"/>
            <a:chExt cx="2981858" cy="3208867"/>
          </a:xfrm>
        </p:grpSpPr>
        <p:cxnSp>
          <p:nvCxnSpPr>
            <p:cNvPr id="59" name="Straight Connector 58">
              <a:extLst>
                <a:ext uri="{FF2B5EF4-FFF2-40B4-BE49-F238E27FC236}">
                  <a16:creationId xmlns:a16="http://schemas.microsoft.com/office/drawing/2014/main" id="{E3D7C1FB-5DB7-43BE-9E1C-820B3138996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0" name="Straight Connector 59">
              <a:extLst>
                <a:ext uri="{FF2B5EF4-FFF2-40B4-BE49-F238E27FC236}">
                  <a16:creationId xmlns:a16="http://schemas.microsoft.com/office/drawing/2014/main" id="{D1AD0291-9180-4D99-8780-48299703FDE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1" name="Straight Connector 60">
              <a:extLst>
                <a:ext uri="{FF2B5EF4-FFF2-40B4-BE49-F238E27FC236}">
                  <a16:creationId xmlns:a16="http://schemas.microsoft.com/office/drawing/2014/main" id="{464BFA2C-09C9-4F4D-B0A6-3AAFFA2E506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2" name="Straight Connector 61">
              <a:extLst>
                <a:ext uri="{FF2B5EF4-FFF2-40B4-BE49-F238E27FC236}">
                  <a16:creationId xmlns:a16="http://schemas.microsoft.com/office/drawing/2014/main" id="{D6AF7C69-E4FE-4D9D-BCA1-B517735D94A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63" name="Straight Connector 62">
              <a:extLst>
                <a:ext uri="{FF2B5EF4-FFF2-40B4-BE49-F238E27FC236}">
                  <a16:creationId xmlns:a16="http://schemas.microsoft.com/office/drawing/2014/main" id="{5D8AF7E1-A228-407B-8894-56DA2FECF6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710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1379F-36C2-3035-DD4E-EBA424601142}"/>
              </a:ext>
            </a:extLst>
          </p:cNvPr>
          <p:cNvSpPr>
            <a:spLocks noGrp="1"/>
          </p:cNvSpPr>
          <p:nvPr>
            <p:ph type="title"/>
          </p:nvPr>
        </p:nvSpPr>
        <p:spPr>
          <a:xfrm>
            <a:off x="684212" y="323052"/>
            <a:ext cx="8534400" cy="1073188"/>
          </a:xfrm>
        </p:spPr>
        <p:txBody>
          <a:bodyPr/>
          <a:lstStyle/>
          <a:p>
            <a:r>
              <a:rPr lang="en-GB" dirty="0"/>
              <a:t>Interview</a:t>
            </a:r>
          </a:p>
        </p:txBody>
      </p:sp>
      <p:sp>
        <p:nvSpPr>
          <p:cNvPr id="3" name="Content Placeholder 2">
            <a:extLst>
              <a:ext uri="{FF2B5EF4-FFF2-40B4-BE49-F238E27FC236}">
                <a16:creationId xmlns:a16="http://schemas.microsoft.com/office/drawing/2014/main" id="{0DA204D2-10F2-B29A-66B7-4313B7B69A67}"/>
              </a:ext>
            </a:extLst>
          </p:cNvPr>
          <p:cNvSpPr>
            <a:spLocks noGrp="1"/>
          </p:cNvSpPr>
          <p:nvPr>
            <p:ph idx="1"/>
          </p:nvPr>
        </p:nvSpPr>
        <p:spPr>
          <a:xfrm>
            <a:off x="684212" y="1784996"/>
            <a:ext cx="8534400" cy="4582951"/>
          </a:xfrm>
        </p:spPr>
        <p:txBody>
          <a:bodyPr>
            <a:noAutofit/>
          </a:bodyPr>
          <a:lstStyle/>
          <a:p>
            <a:r>
              <a:rPr lang="en-GB" sz="2800" dirty="0">
                <a:solidFill>
                  <a:schemeClr val="tx1"/>
                </a:solidFill>
              </a:rPr>
              <a:t>At interview, the suspect will be asked once again to confirm the responses to special warnings and cautions.</a:t>
            </a:r>
          </a:p>
          <a:p>
            <a:endParaRPr lang="en-GB" sz="2800" dirty="0">
              <a:solidFill>
                <a:schemeClr val="tx1"/>
              </a:solidFill>
            </a:endParaRPr>
          </a:p>
          <a:p>
            <a:r>
              <a:rPr lang="en-GB" sz="2800" dirty="0">
                <a:solidFill>
                  <a:schemeClr val="tx1"/>
                </a:solidFill>
              </a:rPr>
              <a:t>During interview when being asked again to account for items in their possession under S 36 Criminal Justice and Procedures Act 1994 or their presence at a location under S 37 (CJPA 1994), if they fail or refuse to do so will be warned again and advised that a court may draw an inference from this. </a:t>
            </a:r>
          </a:p>
        </p:txBody>
      </p:sp>
      <p:pic>
        <p:nvPicPr>
          <p:cNvPr id="5" name="Picture 4">
            <a:extLst>
              <a:ext uri="{FF2B5EF4-FFF2-40B4-BE49-F238E27FC236}">
                <a16:creationId xmlns:a16="http://schemas.microsoft.com/office/drawing/2014/main" id="{A79AF9B3-9E0F-6A59-B7BB-01BB612FC253}"/>
              </a:ext>
            </a:extLst>
          </p:cNvPr>
          <p:cNvPicPr>
            <a:picLocks noChangeAspect="1"/>
          </p:cNvPicPr>
          <p:nvPr/>
        </p:nvPicPr>
        <p:blipFill>
          <a:blip r:embed="rId2"/>
          <a:stretch>
            <a:fillRect/>
          </a:stretch>
        </p:blipFill>
        <p:spPr>
          <a:xfrm>
            <a:off x="9114182" y="90345"/>
            <a:ext cx="2286319" cy="1409897"/>
          </a:xfrm>
          <a:prstGeom prst="rect">
            <a:avLst/>
          </a:prstGeom>
        </p:spPr>
      </p:pic>
    </p:spTree>
    <p:extLst>
      <p:ext uri="{BB962C8B-B14F-4D97-AF65-F5344CB8AC3E}">
        <p14:creationId xmlns:p14="http://schemas.microsoft.com/office/powerpoint/2010/main" val="127698488"/>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0</TotalTime>
  <Words>425</Words>
  <Application>Microsoft Office PowerPoint</Application>
  <PresentationFormat>Widescreen</PresentationFormat>
  <Paragraphs>27</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Century Gothic</vt:lpstr>
      <vt:lpstr>Wingdings 3</vt:lpstr>
      <vt:lpstr>Slice</vt:lpstr>
      <vt:lpstr>Special warnings</vt:lpstr>
      <vt:lpstr>Special Warnings </vt:lpstr>
      <vt:lpstr>All responses / silences to special warnings and cautions should be recorded by the arresting officer  </vt:lpstr>
      <vt:lpstr>when the suspect is presented at custody.  RESPONSES TO Caution and special warnings must be conveyed to the custody sergeant.  recorded on the custody record.  The suspect will be asked by the custody officer to confirm or deny this.  their response is recorded.  </vt:lpstr>
      <vt:lpstr>Interview</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2025-02-13T13:51:49Z</dcterms:created>
  <dcterms:modified xsi:type="dcterms:W3CDTF">2025-02-13T14:22:29Z</dcterms:modified>
</cp:coreProperties>
</file>