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2"/>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18" d="100"/>
          <a:sy n="118" d="100"/>
        </p:scale>
        <p:origin x="-2600" y="-1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interSettings" Target="printerSettings/printerSettings1.bin"/><Relationship Id="rId24" Type="http://schemas.openxmlformats.org/officeDocument/2006/relationships/presProps" Target="presProps.xml"/><Relationship Id="rId25" Type="http://schemas.openxmlformats.org/officeDocument/2006/relationships/viewProps" Target="viewProps.xml"/><Relationship Id="rId26" Type="http://schemas.openxmlformats.org/officeDocument/2006/relationships/theme" Target="theme/theme1.xml"/><Relationship Id="rId27"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505B6F2-EE1A-AA4F-8CE8-88B8F4CD2BC8}" type="datetimeFigureOut">
              <a:rPr lang="en-US" smtClean="0"/>
              <a:t>05/10/15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6F65746-687A-0F45-9F15-E76E1DB1B533}" type="slidenum">
              <a:rPr lang="en-US" smtClean="0"/>
              <a:t>‹#›</a:t>
            </a:fld>
            <a:endParaRPr lang="en-US"/>
          </a:p>
        </p:txBody>
      </p:sp>
    </p:spTree>
    <p:extLst>
      <p:ext uri="{BB962C8B-B14F-4D97-AF65-F5344CB8AC3E}">
        <p14:creationId xmlns:p14="http://schemas.microsoft.com/office/powerpoint/2010/main" val="415359601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E296D9B9-9A6B-C64E-9FB9-F931A85B87B9}" type="slidenum">
              <a:rPr lang="en-US"/>
              <a:pPr/>
              <a:t>1</a:t>
            </a:fld>
            <a:endParaRPr lang="en-US"/>
          </a:p>
        </p:txBody>
      </p:sp>
      <p:sp>
        <p:nvSpPr>
          <p:cNvPr id="8194" name="Rectangle 2"/>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a:extLst>
            <a:ext uri="{FAA26D3D-D897-4be2-8F04-BA451C77F1D7}">
              <ma14:placeholderFlag xmlns:ma14="http://schemas.microsoft.com/office/mac/drawingml/2011/main" val="1"/>
            </a:ext>
          </a:extLst>
        </p:spPr>
      </p:sp>
      <p:sp>
        <p:nvSpPr>
          <p:cNvPr id="8195"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r>
              <a:rPr lang="en-US"/>
              <a:t>Where you come from and where you now live are possibly 2 of the most significant facts about anyone. My personal interest in place</a:t>
            </a:r>
          </a:p>
          <a:p>
            <a:endParaRPr lang="en-US"/>
          </a:p>
          <a:p>
            <a:r>
              <a:rPr lang="en-US"/>
              <a:t>Importance of place recently recognised in fields of anthropology, architecture, ecology, feminism, globablism, literature, mathematics, music, psychology, urbanism, and of course the visual arts. Peter Davidson Lecture: Idea of North.</a:t>
            </a:r>
          </a:p>
          <a:p>
            <a:endParaRPr lang="en-US"/>
          </a:p>
          <a:p>
            <a:r>
              <a:rPr lang="en-US"/>
              <a:t>The word place has psychological connotations as well as social ramifications.</a:t>
            </a:r>
          </a:p>
          <a:p>
            <a:endParaRPr lang="en-US"/>
          </a:p>
          <a:p>
            <a:r>
              <a:rPr lang="ja-JP" altLang="en-US"/>
              <a:t>‘</a:t>
            </a:r>
            <a:r>
              <a:rPr lang="en-US"/>
              <a:t>Someplace</a:t>
            </a:r>
            <a:r>
              <a:rPr lang="ja-JP" altLang="en-US"/>
              <a:t>’</a:t>
            </a:r>
            <a:r>
              <a:rPr lang="en-US"/>
              <a:t> is what we are looking for - </a:t>
            </a:r>
            <a:r>
              <a:rPr lang="ja-JP" altLang="en-US"/>
              <a:t>‘</a:t>
            </a:r>
            <a:r>
              <a:rPr lang="en-US"/>
              <a:t>no place</a:t>
            </a:r>
            <a:r>
              <a:rPr lang="ja-JP" altLang="en-US"/>
              <a:t>’</a:t>
            </a:r>
            <a:r>
              <a:rPr lang="en-US"/>
              <a:t> is where these elements are unknown or invisible, but  in fact every place has them. If you were asked to name a place where you felt you belonged, where would that be?</a:t>
            </a:r>
          </a:p>
          <a:p>
            <a:endParaRPr lang="en-US"/>
          </a:p>
          <a:p>
            <a:r>
              <a:rPr lang="en-US"/>
              <a:t>Tacita Dean - works in film and other media. Co-author of book </a:t>
            </a:r>
            <a:r>
              <a:rPr lang="ja-JP" altLang="en-US"/>
              <a:t>‘</a:t>
            </a:r>
            <a:r>
              <a:rPr lang="en-US"/>
              <a:t>Place</a:t>
            </a:r>
            <a:r>
              <a:rPr lang="ja-JP" altLang="en-US"/>
              <a:t>’</a:t>
            </a:r>
            <a:r>
              <a:rPr lang="en-US"/>
              <a:t> on reading list.</a:t>
            </a:r>
          </a:p>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C75481C8-3BB6-694B-9072-F0762BA827E8}" type="slidenum">
              <a:rPr lang="en-US"/>
              <a:pPr/>
              <a:t>2</a:t>
            </a:fld>
            <a:endParaRPr lang="en-US"/>
          </a:p>
        </p:txBody>
      </p:sp>
      <p:sp>
        <p:nvSpPr>
          <p:cNvPr id="14338" name="Rectangle 2"/>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a:extLst>
            <a:ext uri="{FAA26D3D-D897-4be2-8F04-BA451C77F1D7}">
              <ma14:placeholderFlag xmlns:ma14="http://schemas.microsoft.com/office/mac/drawingml/2011/main" val="1"/>
            </a:ext>
          </a:extLst>
        </p:spPr>
      </p:sp>
      <p:sp>
        <p:nvSpPr>
          <p:cNvPr id="14339"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r>
              <a:rPr lang="en-US"/>
              <a:t>Ancient philosophers have all considered the idea of place, and accrued it with supreme importance - because </a:t>
            </a:r>
            <a:r>
              <a:rPr lang="ja-JP" altLang="en-US"/>
              <a:t>‘</a:t>
            </a:r>
            <a:r>
              <a:rPr lang="en-US"/>
              <a:t>there is nothing outside of place</a:t>
            </a:r>
            <a:r>
              <a:rPr lang="ja-JP" altLang="en-US"/>
              <a:t>’</a:t>
            </a:r>
            <a:r>
              <a:rPr lang="en-US"/>
              <a:t> - Aristotle</a:t>
            </a:r>
          </a:p>
          <a:p>
            <a:endParaRPr lang="en-US"/>
          </a:p>
          <a:p>
            <a:r>
              <a:rPr lang="en-US"/>
              <a:t>Aristotle recognised the importance of place, making </a:t>
            </a:r>
            <a:r>
              <a:rPr lang="ja-JP" altLang="en-US"/>
              <a:t>‘</a:t>
            </a:r>
            <a:r>
              <a:rPr lang="en-US"/>
              <a:t>where</a:t>
            </a:r>
            <a:r>
              <a:rPr lang="ja-JP" altLang="en-US"/>
              <a:t>’</a:t>
            </a:r>
            <a:r>
              <a:rPr lang="en-US"/>
              <a:t> one of the </a:t>
            </a:r>
            <a:r>
              <a:rPr lang="ja-JP" altLang="en-US"/>
              <a:t>‘</a:t>
            </a:r>
            <a:r>
              <a:rPr lang="en-US"/>
              <a:t>ten indispensable categories of every substance</a:t>
            </a:r>
            <a:r>
              <a:rPr lang="ja-JP" altLang="en-US"/>
              <a:t>’</a:t>
            </a:r>
            <a:r>
              <a:rPr lang="en-US"/>
              <a:t>.</a:t>
            </a:r>
          </a:p>
          <a:p>
            <a:endParaRPr lang="en-US"/>
          </a:p>
          <a:p>
            <a:r>
              <a:rPr lang="en-US"/>
              <a:t>Heidegger considered place and the situation of </a:t>
            </a:r>
            <a:r>
              <a:rPr lang="ja-JP" altLang="en-US"/>
              <a:t>‘</a:t>
            </a:r>
            <a:r>
              <a:rPr lang="en-US"/>
              <a:t>being in the world</a:t>
            </a:r>
            <a:r>
              <a:rPr lang="ja-JP" altLang="en-US"/>
              <a:t>’</a:t>
            </a:r>
            <a:r>
              <a:rPr lang="en-US"/>
              <a:t> in his writing </a:t>
            </a:r>
            <a:r>
              <a:rPr lang="ja-JP" altLang="en-US"/>
              <a:t>‘</a:t>
            </a:r>
            <a:r>
              <a:rPr lang="en-US"/>
              <a:t>Being in Time</a:t>
            </a:r>
            <a:r>
              <a:rPr lang="ja-JP" altLang="en-US"/>
              <a:t>’</a:t>
            </a:r>
            <a:endParaRPr lang="en-US"/>
          </a:p>
          <a:p>
            <a:endParaRPr lang="en-US"/>
          </a:p>
          <a:p>
            <a:r>
              <a:rPr lang="en-US"/>
              <a:t>More recently, feminist Luce Irigaray looked at Aristotle</a:t>
            </a:r>
            <a:r>
              <a:rPr lang="ja-JP" altLang="en-US"/>
              <a:t>’</a:t>
            </a:r>
            <a:r>
              <a:rPr lang="en-US"/>
              <a:t>s idea of place in the context of sexual difference. </a:t>
            </a:r>
            <a:r>
              <a:rPr lang="ja-JP" altLang="en-US"/>
              <a:t>‘</a:t>
            </a:r>
            <a:r>
              <a:rPr lang="en-US"/>
              <a:t>there is always more place</a:t>
            </a:r>
            <a:r>
              <a:rPr lang="ja-JP" altLang="en-US"/>
              <a:t>’</a:t>
            </a:r>
            <a:endParaRPr lang="en-US"/>
          </a:p>
          <a:p>
            <a:endParaRPr lang="en-US"/>
          </a:p>
          <a:p>
            <a:r>
              <a:rPr lang="en-US"/>
              <a:t>Many other philosophers have considered the idea of place: Descartes, Locke, Newton, Leibniz, Bachelard and Foucault.</a:t>
            </a:r>
          </a:p>
          <a:p>
            <a:endParaRPr lang="en-US"/>
          </a:p>
          <a:p>
            <a:r>
              <a:rPr lang="en-US"/>
              <a:t>But place, because it is so much with us is often taken for granted and not deemed worthy of separate analysis</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B4891706-66BB-204E-B097-251777BECAA1}" type="slidenum">
              <a:rPr lang="en-US"/>
              <a:pPr/>
              <a:t>3</a:t>
            </a:fld>
            <a:endParaRPr lang="en-US"/>
          </a:p>
        </p:txBody>
      </p:sp>
      <p:sp>
        <p:nvSpPr>
          <p:cNvPr id="73730" name="Rectangle 2"/>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a:extLst>
            <a:ext uri="{FAA26D3D-D897-4be2-8F04-BA451C77F1D7}">
              <ma14:placeholderFlag xmlns:ma14="http://schemas.microsoft.com/office/mac/drawingml/2011/main" val="1"/>
            </a:ext>
          </a:extLst>
        </p:spPr>
      </p:sp>
      <p:sp>
        <p:nvSpPr>
          <p:cNvPr id="73731"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r>
              <a:rPr lang="en-US"/>
              <a:t>Does an artist / designers geographic history affect the appearance and meaning of his/her art? (ie: places where one has lived, physical, historical and cultural attributes all condition what we know and how we see things). Everybody comes from someplace and the places we come from - cherished or rejected - inevitably will affect our work</a:t>
            </a:r>
          </a:p>
          <a:p>
            <a:endParaRPr lang="en-US"/>
          </a:p>
          <a:p>
            <a:r>
              <a:rPr lang="en-US"/>
              <a:t>In this programme we will look at how and why place is an enduring theme in art and design and how it continues to have relevance.</a:t>
            </a:r>
          </a:p>
          <a:p>
            <a:endParaRPr lang="en-US"/>
          </a:p>
          <a:p>
            <a:r>
              <a:rPr lang="en-US"/>
              <a:t>Frances Walker - Prints from series </a:t>
            </a:r>
            <a:r>
              <a:rPr lang="ja-JP" altLang="en-US"/>
              <a:t>‘</a:t>
            </a:r>
            <a:r>
              <a:rPr lang="en-US"/>
              <a:t>Passing Islands</a:t>
            </a:r>
            <a:r>
              <a:rPr lang="ja-JP" altLang="en-US"/>
              <a:t>’</a:t>
            </a:r>
            <a:r>
              <a:rPr lang="en-US"/>
              <a:t>. Her first job after art school was to to be sole art teacher for Harris and North Uist</a:t>
            </a:r>
          </a:p>
          <a:p>
            <a:endParaRPr lang="en-US"/>
          </a:p>
          <a:p>
            <a:r>
              <a:rPr lang="ja-JP" altLang="en-US"/>
              <a:t>“</a:t>
            </a:r>
            <a:r>
              <a:rPr lang="en-US"/>
              <a:t>I have always felt the lure of islands</a:t>
            </a:r>
            <a:r>
              <a:rPr lang="ja-JP" altLang="en-US"/>
              <a:t>’</a:t>
            </a:r>
            <a:r>
              <a:rPr lang="en-US"/>
              <a:t> says Walker - feeling she has for these places is palpable in her work. There is a sense of affection and respect for the places, as well as magic. Interested in the spiritual aspect of the islands (as religious retreats over centuries) - privacy, peacefulness, inaccessibility - attracting recluses and smugglers, as well as historically  being places to hold prisoners.</a:t>
            </a:r>
          </a:p>
          <a:p>
            <a:endParaRPr lang="en-US"/>
          </a:p>
          <a:p>
            <a:r>
              <a:rPr lang="en-US"/>
              <a:t>Although some of the islands she looks at in her work are uninhabited, they once were (in the case of St Kilda) thriving communities. Themes of fragility and change. The islands are not left alone though - and are regularly visited by tourists, conservationists, birdwatchers etc.</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AAA828CA-5129-BA40-973B-CE07C9B978A8}" type="slidenum">
              <a:rPr lang="en-US"/>
              <a:pPr/>
              <a:t>4</a:t>
            </a:fld>
            <a:endParaRPr lang="en-US"/>
          </a:p>
        </p:txBody>
      </p:sp>
      <p:sp>
        <p:nvSpPr>
          <p:cNvPr id="24578" name="Rectangle 1026"/>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24579" name="Rectangle 1027"/>
          <p:cNvSpPr>
            <a:spLocks noGrp="1" noChangeArrowheads="1"/>
          </p:cNvSpPr>
          <p:nvPr>
            <p:ph type="body" idx="1"/>
          </p:nvPr>
        </p:nvSpPr>
        <p:spPr/>
        <p:txBody>
          <a:bodyPr/>
          <a:lstStyle/>
          <a:p>
            <a:r>
              <a:rPr lang="en-US"/>
              <a:t>It is assumed that we all know what </a:t>
            </a:r>
            <a:r>
              <a:rPr lang="ja-JP" altLang="en-US"/>
              <a:t>‘</a:t>
            </a:r>
            <a:r>
              <a:rPr lang="en-US"/>
              <a:t>place</a:t>
            </a:r>
            <a:r>
              <a:rPr lang="ja-JP" altLang="en-US"/>
              <a:t>’</a:t>
            </a:r>
            <a:r>
              <a:rPr lang="en-US"/>
              <a:t> means - or that it means just one thing - but there are many concepts of place, more than actual geographic ones.</a:t>
            </a:r>
          </a:p>
          <a:p>
            <a:endParaRPr lang="en-US"/>
          </a:p>
          <a:p>
            <a:r>
              <a:rPr lang="en-US"/>
              <a:t>In considering place - it is something we engage with in our everyday lives, it is something more often sensed than understood, something indistinct which we are aware of, rather than something clearly defined. (think of how we use word </a:t>
            </a:r>
            <a:r>
              <a:rPr lang="ja-JP" altLang="en-US"/>
              <a:t>‘</a:t>
            </a:r>
            <a:r>
              <a:rPr lang="en-US"/>
              <a:t>place</a:t>
            </a:r>
            <a:r>
              <a:rPr lang="ja-JP" altLang="en-US"/>
              <a:t>’</a:t>
            </a:r>
            <a:r>
              <a:rPr lang="en-US"/>
              <a:t> in our conversations</a:t>
            </a:r>
            <a:r>
              <a:rPr lang="ja-JP" altLang="en-US"/>
              <a:t>’</a:t>
            </a:r>
            <a:r>
              <a:rPr lang="en-US"/>
              <a:t>)</a:t>
            </a:r>
          </a:p>
          <a:p>
            <a:endParaRPr lang="en-US"/>
          </a:p>
          <a:p>
            <a:r>
              <a:rPr lang="en-US"/>
              <a:t>Place therefore has no fixed identity, as places themselves do not, and is a term which is often contested</a:t>
            </a:r>
          </a:p>
          <a:p>
            <a:endParaRPr lang="en-US"/>
          </a:p>
          <a:p>
            <a:r>
              <a:rPr lang="en-US"/>
              <a:t>Culture is usually understood to be what defines place and its meaning to people. But place equally defines culture. People moving places or travelling undergo </a:t>
            </a:r>
            <a:r>
              <a:rPr lang="ja-JP" altLang="en-US"/>
              <a:t>‘</a:t>
            </a:r>
            <a:r>
              <a:rPr lang="en-US"/>
              <a:t>culture shock</a:t>
            </a:r>
            <a:r>
              <a:rPr lang="ja-JP" altLang="en-US"/>
              <a:t>’</a:t>
            </a:r>
            <a:r>
              <a:rPr lang="en-US"/>
              <a:t>.</a:t>
            </a:r>
          </a:p>
          <a:p>
            <a:endParaRPr lang="en-US"/>
          </a:p>
          <a:p>
            <a:r>
              <a:rPr lang="en-US"/>
              <a:t>Kathy Predergast - Irish artist. </a:t>
            </a:r>
            <a:r>
              <a:rPr lang="ja-JP" altLang="en-US"/>
              <a:t>‘</a:t>
            </a:r>
            <a:r>
              <a:rPr lang="en-US"/>
              <a:t>Lost</a:t>
            </a:r>
            <a:r>
              <a:rPr lang="ja-JP" altLang="en-US"/>
              <a:t>’</a:t>
            </a:r>
            <a:r>
              <a:rPr lang="en-US"/>
              <a:t> and </a:t>
            </a:r>
            <a:r>
              <a:rPr lang="ja-JP" altLang="en-US"/>
              <a:t>‘</a:t>
            </a:r>
            <a:r>
              <a:rPr lang="en-US"/>
              <a:t>Empty Atlas</a:t>
            </a:r>
            <a:r>
              <a:rPr lang="ja-JP" altLang="en-US"/>
              <a:t>’</a:t>
            </a:r>
            <a:endParaRPr lang="en-US"/>
          </a:p>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98F329AC-D876-9A40-BE05-F37F3DDEB432}" type="slidenum">
              <a:rPr lang="en-US"/>
              <a:pPr/>
              <a:t>5</a:t>
            </a:fld>
            <a:endParaRPr lang="en-US"/>
          </a:p>
        </p:txBody>
      </p:sp>
      <p:sp>
        <p:nvSpPr>
          <p:cNvPr id="10242" name="Rectangle 2"/>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a:extLst>
            <a:ext uri="{FAA26D3D-D897-4be2-8F04-BA451C77F1D7}">
              <ma14:placeholderFlag xmlns:ma14="http://schemas.microsoft.com/office/mac/drawingml/2011/main" val="1"/>
            </a:ext>
          </a:extLst>
        </p:spPr>
      </p:sp>
      <p:sp>
        <p:nvSpPr>
          <p:cNvPr id="10243"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r>
              <a:rPr lang="en-US"/>
              <a:t>People in all societies ask the same questions of place: what defines this place? Where are we? Who belongs here? Whose place is this? = questions which address description, orientation, identity and ownership.</a:t>
            </a:r>
          </a:p>
          <a:p>
            <a:endParaRPr lang="en-US"/>
          </a:p>
          <a:p>
            <a:r>
              <a:rPr lang="en-US"/>
              <a:t>The ability to navigate places is important to our survival</a:t>
            </a:r>
          </a:p>
          <a:p>
            <a:endParaRPr lang="en-US"/>
          </a:p>
          <a:p>
            <a:r>
              <a:rPr lang="en-US"/>
              <a:t>Common speech is full of concepts of place: events </a:t>
            </a:r>
            <a:r>
              <a:rPr lang="ja-JP" altLang="en-US"/>
              <a:t>‘</a:t>
            </a:r>
            <a:r>
              <a:rPr lang="en-US"/>
              <a:t>take place</a:t>
            </a:r>
            <a:r>
              <a:rPr lang="ja-JP" altLang="en-US"/>
              <a:t>’</a:t>
            </a:r>
            <a:r>
              <a:rPr lang="en-US"/>
              <a:t> things </a:t>
            </a:r>
            <a:r>
              <a:rPr lang="ja-JP" altLang="en-US"/>
              <a:t>‘</a:t>
            </a:r>
            <a:r>
              <a:rPr lang="en-US"/>
              <a:t>being in place</a:t>
            </a:r>
            <a:r>
              <a:rPr lang="ja-JP" altLang="en-US"/>
              <a:t>’</a:t>
            </a:r>
            <a:r>
              <a:rPr lang="en-US"/>
              <a:t> or out of place. Having an accepted context is important.</a:t>
            </a:r>
          </a:p>
          <a:p>
            <a:endParaRPr lang="en-US"/>
          </a:p>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42752679-B3B6-484C-9299-D54F05735999}" type="slidenum">
              <a:rPr lang="en-US"/>
              <a:pPr/>
              <a:t>6</a:t>
            </a:fld>
            <a:endParaRPr lang="en-US"/>
          </a:p>
        </p:txBody>
      </p:sp>
      <p:sp>
        <p:nvSpPr>
          <p:cNvPr id="93186" name="Rectangle 1026"/>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93187" name="Rectangle 1027"/>
          <p:cNvSpPr>
            <a:spLocks noGrp="1" noChangeArrowheads="1"/>
          </p:cNvSpPr>
          <p:nvPr>
            <p:ph type="body" idx="1"/>
          </p:nvPr>
        </p:nvSpPr>
        <p:spPr/>
        <p:txBody>
          <a:bodyPr/>
          <a:lstStyle/>
          <a:p>
            <a:r>
              <a:rPr lang="en-US"/>
              <a:t>Dorothy and Wizard of Oz - There</a:t>
            </a:r>
            <a:r>
              <a:rPr lang="ja-JP" altLang="en-US"/>
              <a:t>’</a:t>
            </a:r>
            <a:r>
              <a:rPr lang="en-US"/>
              <a:t>s no place like home!</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B4FAC9D8-CC92-9A40-A415-C7FCC54A51CF}" type="slidenum">
              <a:rPr lang="en-US"/>
              <a:pPr/>
              <a:t>7</a:t>
            </a:fld>
            <a:endParaRPr lang="en-US"/>
          </a:p>
        </p:txBody>
      </p:sp>
      <p:sp>
        <p:nvSpPr>
          <p:cNvPr id="12290" name="Rectangle 2"/>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a:extLst>
            <a:ext uri="{FAA26D3D-D897-4be2-8F04-BA451C77F1D7}">
              <ma14:placeholderFlag xmlns:ma14="http://schemas.microsoft.com/office/mac/drawingml/2011/main" val="1"/>
            </a:ext>
          </a:extLst>
        </p:spPr>
      </p:sp>
      <p:sp>
        <p:nvSpPr>
          <p:cNvPr id="12291"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r>
              <a:rPr lang="en-US"/>
              <a:t>Place - most of us, particularly in the industrial world, inhabit anonymous environments, which are bland and sterile, disguised by plastic and glass - strip malls, factories, office blocks, highways, anonymous apartment blocks, generic suburbs. </a:t>
            </a:r>
          </a:p>
          <a:p>
            <a:endParaRPr lang="en-US"/>
          </a:p>
          <a:p>
            <a:r>
              <a:rPr lang="en-US"/>
              <a:t>Think about the places you inhabit. Are they were you want to be?</a:t>
            </a:r>
          </a:p>
          <a:p>
            <a:endParaRPr lang="en-US"/>
          </a:p>
          <a:p>
            <a:r>
              <a:rPr lang="en-US"/>
              <a:t>We dream of an ideal place where we will truly be at home - the idyllic landscape of a paradise island, a cottage in the country.</a:t>
            </a:r>
          </a:p>
          <a:p>
            <a:endParaRPr lang="en-US"/>
          </a:p>
          <a:p>
            <a:r>
              <a:rPr lang="en-US"/>
              <a:t>Could argue that placelessness we suffer from reinforces and epitomises a culture of dissatisfaction / dislocation, but also our need to explore the idea of place.</a:t>
            </a:r>
          </a:p>
          <a:p>
            <a:endParaRPr lang="en-US"/>
          </a:p>
          <a:p>
            <a:r>
              <a:rPr lang="en-US"/>
              <a:t>But what constitutes place? Many disciplines offer many different answers from simple location to sacred place</a:t>
            </a:r>
          </a:p>
          <a:p>
            <a:endParaRPr lang="en-US"/>
          </a:p>
          <a:p>
            <a:endParaRPr lang="en-US"/>
          </a:p>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B6F8AA9D-0E47-BE4A-81DB-00EEF220DC0B}" type="slidenum">
              <a:rPr lang="en-US"/>
              <a:pPr/>
              <a:t>8</a:t>
            </a:fld>
            <a:endParaRPr lang="en-US"/>
          </a:p>
        </p:txBody>
      </p:sp>
      <p:sp>
        <p:nvSpPr>
          <p:cNvPr id="20482" name="Rectangle 2"/>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a:extLst>
            <a:ext uri="{FAA26D3D-D897-4be2-8F04-BA451C77F1D7}">
              <ma14:placeholderFlag xmlns:ma14="http://schemas.microsoft.com/office/mac/drawingml/2011/main" val="1"/>
            </a:ext>
          </a:extLst>
        </p:spPr>
      </p:sp>
      <p:sp>
        <p:nvSpPr>
          <p:cNvPr id="20483"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r>
              <a:rPr lang="en-US"/>
              <a:t>Most places are </a:t>
            </a:r>
            <a:r>
              <a:rPr lang="ja-JP" altLang="en-US"/>
              <a:t>‘</a:t>
            </a:r>
            <a:r>
              <a:rPr lang="en-US"/>
              <a:t>located</a:t>
            </a:r>
            <a:r>
              <a:rPr lang="ja-JP" altLang="en-US"/>
              <a:t>’</a:t>
            </a:r>
            <a:r>
              <a:rPr lang="en-US"/>
              <a:t>  - but location or position is neither necessary or conditional in terms of defining place. Can be as large as a continent or small as a cupboard</a:t>
            </a:r>
          </a:p>
          <a:p>
            <a:endParaRPr lang="en-US"/>
          </a:p>
          <a:p>
            <a:r>
              <a:rPr lang="en-US"/>
              <a:t>Can be real or imaginary</a:t>
            </a:r>
          </a:p>
          <a:p>
            <a:endParaRPr lang="en-US"/>
          </a:p>
          <a:p>
            <a:r>
              <a:rPr lang="en-US"/>
              <a:t>Can be a site of possibility or fantasy - somewhere where something might happen</a:t>
            </a:r>
          </a:p>
          <a:p>
            <a:endParaRPr lang="en-US"/>
          </a:p>
          <a:p>
            <a:r>
              <a:rPr lang="en-US"/>
              <a:t>It can be a nonplace (cyberspace)</a:t>
            </a:r>
          </a:p>
          <a:p>
            <a:endParaRPr lang="en-US"/>
          </a:p>
          <a:p>
            <a:r>
              <a:rPr lang="en-US"/>
              <a:t>We </a:t>
            </a:r>
            <a:r>
              <a:rPr lang="ja-JP" altLang="en-US"/>
              <a:t>‘</a:t>
            </a:r>
            <a:r>
              <a:rPr lang="en-US"/>
              <a:t>read</a:t>
            </a:r>
            <a:r>
              <a:rPr lang="ja-JP" altLang="en-US"/>
              <a:t>’</a:t>
            </a:r>
            <a:r>
              <a:rPr lang="en-US"/>
              <a:t> (interpret) places just as we read other cultural images, objects, texts. What would an alien landing on our planet make of this image?</a:t>
            </a:r>
          </a:p>
          <a:p>
            <a:endParaRPr lang="en-US"/>
          </a:p>
          <a:p>
            <a:r>
              <a:rPr lang="en-US"/>
              <a:t>Place is a function of both perception and cognition</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712466CA-5284-244C-965F-010F7007B08E}" type="slidenum">
              <a:rPr lang="en-US"/>
              <a:pPr/>
              <a:t>9</a:t>
            </a:fld>
            <a:endParaRPr lang="en-US"/>
          </a:p>
        </p:txBody>
      </p:sp>
      <p:sp>
        <p:nvSpPr>
          <p:cNvPr id="69634" name="Rectangle 2"/>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a:extLst>
            <a:ext uri="{FAA26D3D-D897-4be2-8F04-BA451C77F1D7}">
              <ma14:placeholderFlag xmlns:ma14="http://schemas.microsoft.com/office/mac/drawingml/2011/main" val="1"/>
            </a:ext>
          </a:extLst>
        </p:spPr>
      </p:sp>
      <p:sp>
        <p:nvSpPr>
          <p:cNvPr id="69635"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r>
              <a:rPr lang="en-US"/>
              <a:t>Location - Local</a:t>
            </a:r>
          </a:p>
          <a:p>
            <a:endParaRPr lang="en-US"/>
          </a:p>
          <a:p>
            <a:r>
              <a:rPr lang="en-US"/>
              <a:t>Lippard (writer on visual arts) talks about places influencing her perhaps more than people. Writes about place and lived experience in her book </a:t>
            </a:r>
            <a:r>
              <a:rPr lang="ja-JP" altLang="en-US"/>
              <a:t>‘</a:t>
            </a:r>
            <a:r>
              <a:rPr lang="en-US"/>
              <a:t>The Lure of the Local</a:t>
            </a:r>
            <a:r>
              <a:rPr lang="ja-JP" altLang="en-US"/>
              <a:t>’</a:t>
            </a:r>
            <a:endParaRPr lang="en-US"/>
          </a:p>
          <a:p>
            <a:endParaRPr lang="en-US"/>
          </a:p>
          <a:p>
            <a:r>
              <a:rPr lang="en-US"/>
              <a:t>Lippard talks about mulit-centredness - people being from many places (Lippard herself has inhabited many places but is drawn to her home in Maine)</a:t>
            </a:r>
          </a:p>
          <a:p>
            <a:endParaRPr lang="en-US"/>
          </a:p>
          <a:p>
            <a:r>
              <a:rPr lang="en-US"/>
              <a:t>For some people the lure of the local is neither felt nor acknowledged; for some it is a bittersweet reality, at once comforting and constricting; for others it is only partial reality, partial dream.</a:t>
            </a:r>
          </a:p>
          <a:p>
            <a:endParaRPr lang="en-US"/>
          </a:p>
          <a:p>
            <a:r>
              <a:rPr lang="en-US"/>
              <a:t>These days it is attractive to those who have never experienced it.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8ACF20C5-7187-A24F-A86E-7AECDFBA2830}" type="slidenum">
              <a:rPr lang="en-US"/>
              <a:pPr/>
              <a:t>10</a:t>
            </a:fld>
            <a:endParaRPr lang="en-US"/>
          </a:p>
        </p:txBody>
      </p:sp>
      <p:sp>
        <p:nvSpPr>
          <p:cNvPr id="77826" name="Rectangle 1026"/>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a:extLst>
            <a:ext uri="{FAA26D3D-D897-4be2-8F04-BA451C77F1D7}">
              <ma14:placeholderFlag xmlns:ma14="http://schemas.microsoft.com/office/mac/drawingml/2011/main" val="1"/>
            </a:ext>
          </a:extLst>
        </p:spPr>
      </p:sp>
      <p:sp>
        <p:nvSpPr>
          <p:cNvPr id="77827" name="Rectangle 1027"/>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r>
              <a:rPr lang="en-US"/>
              <a:t>Landscape architect, Ken Smith, asked by curator of MoMA to create an </a:t>
            </a:r>
            <a:r>
              <a:rPr lang="ja-JP" altLang="en-US"/>
              <a:t>‘</a:t>
            </a:r>
            <a:r>
              <a:rPr lang="en-US"/>
              <a:t>imaginative</a:t>
            </a:r>
            <a:r>
              <a:rPr lang="ja-JP" altLang="en-US"/>
              <a:t>’</a:t>
            </a:r>
            <a:r>
              <a:rPr lang="en-US"/>
              <a:t> roofscape installation for the new gallery addition by Yoshio Taniguchi. Never to be accessible to the general public, six storeys above street level, functions as one of the museum</a:t>
            </a:r>
            <a:r>
              <a:rPr lang="ja-JP" altLang="en-US"/>
              <a:t>’</a:t>
            </a:r>
            <a:r>
              <a:rPr lang="en-US"/>
              <a:t>s collected artworks. </a:t>
            </a:r>
          </a:p>
          <a:p>
            <a:endParaRPr lang="en-US"/>
          </a:p>
          <a:p>
            <a:r>
              <a:rPr lang="en-US"/>
              <a:t>Based on the idea of camouflage, imitation, deception and confusion. - used in contemporary urban life to both blend in and stick out. Roof gardens are inherently artificial environments</a:t>
            </a:r>
          </a:p>
          <a:p>
            <a:endParaRPr lang="en-US"/>
          </a:p>
          <a:p>
            <a:endParaRPr lang="en-US"/>
          </a:p>
          <a:p>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4F9BC196-6F8C-5F47-B008-740BC1972D5F}" type="slidenum">
              <a:rPr lang="en-US"/>
              <a:pPr/>
              <a:t>11</a:t>
            </a:fld>
            <a:endParaRPr lang="en-US"/>
          </a:p>
        </p:txBody>
      </p:sp>
      <p:sp>
        <p:nvSpPr>
          <p:cNvPr id="49154" name="Rectangle 2"/>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a:extLst>
            <a:ext uri="{FAA26D3D-D897-4be2-8F04-BA451C77F1D7}">
              <ma14:placeholderFlag xmlns:ma14="http://schemas.microsoft.com/office/mac/drawingml/2011/main" val="1"/>
            </a:ext>
          </a:extLst>
        </p:spPr>
      </p:sp>
      <p:sp>
        <p:nvSpPr>
          <p:cNvPr id="49155"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r>
              <a:rPr lang="en-US" dirty="0"/>
              <a:t>If place is not simply a location but the experience of one, then it is necessary to think of place as something that is dependent on the presence and participation of people.</a:t>
            </a:r>
          </a:p>
          <a:p>
            <a:endParaRPr lang="en-US" dirty="0"/>
          </a:p>
          <a:p>
            <a:r>
              <a:rPr lang="en-US" dirty="0"/>
              <a:t>Place is ultimately something that is experienced, and connected to the human context </a:t>
            </a:r>
            <a:r>
              <a:rPr lang="en-US" dirty="0" err="1"/>
              <a:t>centred</a:t>
            </a:r>
            <a:r>
              <a:rPr lang="en-US" dirty="0"/>
              <a:t> on personal experience.</a:t>
            </a:r>
          </a:p>
          <a:p>
            <a:endParaRPr lang="en-US" dirty="0"/>
          </a:p>
          <a:p>
            <a:r>
              <a:rPr lang="en-US" dirty="0"/>
              <a:t>Does place need a physical location or Can place be non-physical? Is there </a:t>
            </a:r>
            <a:r>
              <a:rPr lang="en-US" dirty="0" err="1"/>
              <a:t>cyberplace</a:t>
            </a:r>
            <a:r>
              <a:rPr lang="en-US" dirty="0"/>
              <a:t> in cyberspace? This obviously depends on your definition of place. If we define place as a location with which we become assimilated in aesthetic  experience, that place may exist in cyberspace.</a:t>
            </a:r>
          </a:p>
          <a:p>
            <a:endParaRPr lang="en-US" dirty="0"/>
          </a:p>
          <a:p>
            <a:r>
              <a:rPr lang="en-US" dirty="0"/>
              <a:t>Dream place and imaginary place - human component is critical. What about the places that we go to in dreams?</a:t>
            </a:r>
          </a:p>
          <a:p>
            <a:endParaRPr lang="en-US" dirty="0"/>
          </a:p>
          <a:p>
            <a:r>
              <a:rPr lang="en-US" dirty="0"/>
              <a:t>Negative places - may in time </a:t>
            </a:r>
            <a:r>
              <a:rPr lang="en-US" dirty="0" err="1"/>
              <a:t>metamorphise</a:t>
            </a:r>
            <a:r>
              <a:rPr lang="en-US" dirty="0"/>
              <a:t> into places of pride - Las Vegas for example</a:t>
            </a:r>
          </a:p>
          <a:p>
            <a:endParaRPr lang="en-US" dirty="0"/>
          </a:p>
          <a:p>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0B327B16-41D9-6445-B086-A754F9A2E6EF}" type="slidenum">
              <a:rPr lang="en-US"/>
              <a:pPr/>
              <a:t>12</a:t>
            </a:fld>
            <a:endParaRPr lang="en-US"/>
          </a:p>
        </p:txBody>
      </p:sp>
      <p:sp>
        <p:nvSpPr>
          <p:cNvPr id="61442" name="Rectangle 1026"/>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a:extLst>
            <a:ext uri="{FAA26D3D-D897-4be2-8F04-BA451C77F1D7}">
              <ma14:placeholderFlag xmlns:ma14="http://schemas.microsoft.com/office/mac/drawingml/2011/main" val="1"/>
            </a:ext>
          </a:extLst>
        </p:spPr>
      </p:sp>
      <p:sp>
        <p:nvSpPr>
          <p:cNvPr id="61443" name="Rectangle 1027"/>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r>
              <a:rPr lang="en-US"/>
              <a:t>Place is not a physical location, or a state of mind, but rather the engagement of the conscious body with the conditions of a specific location.</a:t>
            </a:r>
          </a:p>
          <a:p>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3AB7A4E3-F182-2A4F-B3AE-5C8DEC67141D}" type="slidenum">
              <a:rPr lang="en-US"/>
              <a:pPr/>
              <a:t>13</a:t>
            </a:fld>
            <a:endParaRPr lang="en-US"/>
          </a:p>
        </p:txBody>
      </p:sp>
      <p:sp>
        <p:nvSpPr>
          <p:cNvPr id="82946" name="Rectangle 2"/>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a:extLst>
            <a:ext uri="{FAA26D3D-D897-4be2-8F04-BA451C77F1D7}">
              <ma14:placeholderFlag xmlns:ma14="http://schemas.microsoft.com/office/mac/drawingml/2011/main" val="1"/>
            </a:ext>
          </a:extLst>
        </p:spPr>
      </p:sp>
      <p:sp>
        <p:nvSpPr>
          <p:cNvPr id="82947"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r>
              <a:rPr lang="en-US"/>
              <a:t>Hamish Fulton - </a:t>
            </a:r>
            <a:r>
              <a:rPr lang="en-GB"/>
              <a:t>A walking artist. Work is about walking – walking in the landscape, in nature. Studied sculpture in St Martin’s in 1960s. </a:t>
            </a:r>
            <a:r>
              <a:rPr lang="en-US"/>
              <a:t>A Twelve and a half day walk on Baffin Island Arctic Canada Summer 1988 (One Hundred Walks). </a:t>
            </a:r>
            <a:r>
              <a:rPr lang="en-GB"/>
              <a:t>But does not consider himself a sculptor – does not want to be associated with one medium or another.</a:t>
            </a:r>
          </a:p>
          <a:p>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FACDF908-5549-234C-9086-19EA279E6DE0}" type="slidenum">
              <a:rPr lang="en-US"/>
              <a:pPr/>
              <a:t>14</a:t>
            </a:fld>
            <a:endParaRPr lang="en-US"/>
          </a:p>
        </p:txBody>
      </p:sp>
      <p:sp>
        <p:nvSpPr>
          <p:cNvPr id="105474" name="Rectangle 2"/>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a:extLst>
            <a:ext uri="{FAA26D3D-D897-4be2-8F04-BA451C77F1D7}">
              <ma14:placeholderFlag xmlns:ma14="http://schemas.microsoft.com/office/mac/drawingml/2011/main" val="1"/>
            </a:ext>
          </a:extLst>
        </p:spPr>
      </p:sp>
      <p:sp>
        <p:nvSpPr>
          <p:cNvPr id="105475"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GB"/>
          </a:p>
          <a:p>
            <a:endParaRPr lang="en-US"/>
          </a:p>
          <a:p>
            <a:r>
              <a:rPr lang="en-US"/>
              <a:t>Dalziel and Scullion - Postcard featuring image of a mobile phone being thrown into the North Sea. On the reverse of the card is the mobile telephone number that can be called by the recipient of the card. Explore relationship between humanity and nature - intense economic competition on global scale, population growth, pressure on natural environment - marriage of nature and technology.</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B589FC2B-759D-D642-A251-828A8195F7CC}" type="slidenum">
              <a:rPr lang="en-US"/>
              <a:pPr/>
              <a:t>15</a:t>
            </a:fld>
            <a:endParaRPr lang="en-US"/>
          </a:p>
        </p:txBody>
      </p:sp>
      <p:sp>
        <p:nvSpPr>
          <p:cNvPr id="84994" name="Rectangle 2"/>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a:extLst>
            <a:ext uri="{FAA26D3D-D897-4be2-8F04-BA451C77F1D7}">
              <ma14:placeholderFlag xmlns:ma14="http://schemas.microsoft.com/office/mac/drawingml/2011/main" val="1"/>
            </a:ext>
          </a:extLst>
        </p:spPr>
      </p:sp>
      <p:sp>
        <p:nvSpPr>
          <p:cNvPr id="84995"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r>
              <a:rPr lang="en-US"/>
              <a:t>Whether conceptual or actual - Places may have literal/material value (natural resources) and symbolic value (world trade centre)</a:t>
            </a:r>
          </a:p>
          <a:p>
            <a:endParaRPr lang="en-US"/>
          </a:p>
          <a:p>
            <a:r>
              <a:rPr lang="en-US"/>
              <a:t>The symbolic value of a place reflects an accumulation of meanings. Some cultural theorists use the term space to refer to social and psychological attributes of a place. These dimensions are not fixed and subject to redefinition by new inhabitants.</a:t>
            </a:r>
          </a:p>
          <a:p>
            <a:endParaRPr lang="en-US"/>
          </a:p>
          <a:p>
            <a:r>
              <a:rPr lang="en-US"/>
              <a:t>Some places can trigger physical or emotional responses such as fear, sadness, panic. (claustrophobia, agoraphobia)</a:t>
            </a:r>
          </a:p>
          <a:p>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17579799-F25C-BF49-BF4E-B79E1A58C48A}" type="slidenum">
              <a:rPr lang="en-US"/>
              <a:pPr/>
              <a:t>16</a:t>
            </a:fld>
            <a:endParaRPr lang="en-US"/>
          </a:p>
        </p:txBody>
      </p:sp>
      <p:sp>
        <p:nvSpPr>
          <p:cNvPr id="43010" name="Rectangle 1026"/>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a:extLst>
            <a:ext uri="{FAA26D3D-D897-4be2-8F04-BA451C77F1D7}">
              <ma14:placeholderFlag xmlns:ma14="http://schemas.microsoft.com/office/mac/drawingml/2011/main" val="1"/>
            </a:ext>
          </a:extLst>
        </p:spPr>
      </p:sp>
      <p:sp>
        <p:nvSpPr>
          <p:cNvPr id="43011" name="Rectangle 1027"/>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r>
              <a:rPr lang="en-US"/>
              <a:t>Joyce</a:t>
            </a:r>
            <a:r>
              <a:rPr lang="ja-JP" altLang="en-US"/>
              <a:t>’</a:t>
            </a:r>
            <a:r>
              <a:rPr lang="en-US"/>
              <a:t>s book Ulysses about a day in the life of a man in Dublin.</a:t>
            </a:r>
          </a:p>
          <a:p>
            <a:endParaRPr lang="en-US"/>
          </a:p>
          <a:p>
            <a:r>
              <a:rPr lang="en-US"/>
              <a:t>Events transform places, giving them memory, history, and symbolic significance</a:t>
            </a:r>
          </a:p>
          <a:p>
            <a:endParaRPr lang="en-US"/>
          </a:p>
          <a:p>
            <a:r>
              <a:rPr lang="en-US"/>
              <a:t>Memory may confer an enhanced presence on a location that is otherwise undistinguished.</a:t>
            </a:r>
          </a:p>
          <a:p>
            <a:endParaRPr lang="en-US"/>
          </a:p>
          <a:p>
            <a:r>
              <a:rPr lang="en-US"/>
              <a:t>Historical events which are remembered by their place: Hiroshima, Culloden, Chernobyl, Dunblane (anniversary today)</a:t>
            </a:r>
          </a:p>
          <a:p>
            <a:endParaRPr lang="en-US"/>
          </a:p>
          <a:p>
            <a:r>
              <a:rPr lang="en-US"/>
              <a:t>Although the place does not assume dominance over the event, it gives itself over to that so that it can mean little else. (Fred West house?)</a:t>
            </a:r>
          </a:p>
          <a:p>
            <a:endParaRPr lang="en-US"/>
          </a:p>
          <a:p>
            <a:r>
              <a:rPr lang="en-US"/>
              <a:t>Theme of place intersects with theme of time, memory and history. A place can be an event as well as something tangible. </a:t>
            </a:r>
            <a:r>
              <a:rPr lang="ja-JP" altLang="en-US"/>
              <a:t>‘</a:t>
            </a:r>
            <a:r>
              <a:rPr lang="en-US"/>
              <a:t>as events unfold in a specific place they invest the locations with historical significance.</a:t>
            </a:r>
            <a:r>
              <a:rPr lang="ja-JP" altLang="en-US"/>
              <a:t>’</a:t>
            </a:r>
            <a:r>
              <a:rPr lang="en-US"/>
              <a:t> Places may be overlaid with multiple histories, and become part of a nation</a:t>
            </a:r>
            <a:r>
              <a:rPr lang="ja-JP" altLang="en-US"/>
              <a:t>’</a:t>
            </a:r>
            <a:r>
              <a:rPr lang="en-US"/>
              <a:t>s identity or collective memory (concentration camps - Anselm Keifer)</a:t>
            </a:r>
          </a:p>
          <a:p>
            <a:endParaRPr lang="en-US"/>
          </a:p>
          <a:p>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FD60627C-53F5-B347-85EE-F783A6100DB5}" type="slidenum">
              <a:rPr lang="en-US"/>
              <a:pPr/>
              <a:t>17</a:t>
            </a:fld>
            <a:endParaRPr lang="en-US"/>
          </a:p>
        </p:txBody>
      </p:sp>
      <p:sp>
        <p:nvSpPr>
          <p:cNvPr id="87042" name="Rectangle 2"/>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a:extLst>
            <a:ext uri="{FAA26D3D-D897-4be2-8F04-BA451C77F1D7}">
              <ma14:placeholderFlag xmlns:ma14="http://schemas.microsoft.com/office/mac/drawingml/2011/main" val="1"/>
            </a:ext>
          </a:extLst>
        </p:spPr>
      </p:sp>
      <p:sp>
        <p:nvSpPr>
          <p:cNvPr id="87043"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r>
              <a:rPr lang="en-US"/>
              <a:t>Disputes over ownership, use, development and names of places is common. Northern Ireland, Middle East etc. Mona Hatoum.</a:t>
            </a:r>
          </a:p>
          <a:p>
            <a:endParaRPr lang="en-US"/>
          </a:p>
          <a:p>
            <a:r>
              <a:rPr lang="en-US"/>
              <a:t>Said</a:t>
            </a:r>
            <a:r>
              <a:rPr lang="ja-JP" altLang="en-US"/>
              <a:t>’</a:t>
            </a:r>
            <a:r>
              <a:rPr lang="en-US"/>
              <a:t>s words are captured in Hatoum</a:t>
            </a:r>
            <a:r>
              <a:rPr lang="ja-JP" altLang="en-US"/>
              <a:t>’</a:t>
            </a:r>
            <a:r>
              <a:rPr lang="en-US"/>
              <a:t>s piece </a:t>
            </a:r>
            <a:r>
              <a:rPr lang="ja-JP" altLang="en-US"/>
              <a:t>‘</a:t>
            </a:r>
            <a:r>
              <a:rPr lang="en-US"/>
              <a:t>Present Tense</a:t>
            </a:r>
            <a:r>
              <a:rPr lang="ja-JP" altLang="en-US"/>
              <a:t>’</a:t>
            </a:r>
            <a:r>
              <a:rPr lang="en-US"/>
              <a:t> in which Hatoum becomes directly involved with the conflict of geography, the tension of the present.</a:t>
            </a:r>
          </a:p>
          <a:p>
            <a:endParaRPr lang="en-US"/>
          </a:p>
          <a:p>
            <a:r>
              <a:rPr lang="en-US"/>
              <a:t>Small square blocks of soap are placed next to each other - soap made from pure olive oil, a soap traditionally made in Palestine, which has continued to be made throughout the occupation. Small lines of red glass bead, like drops of blood, have been pressed into the surface delineating the map drawn up at the Oslo Peace Agreement of 1993 with Israel to demarcate land to be returned to the Palestinians.</a:t>
            </a:r>
          </a:p>
          <a:p>
            <a:endParaRPr lang="en-US"/>
          </a:p>
          <a:p>
            <a:r>
              <a:rPr lang="en-US"/>
              <a:t>Maps as metaphor of position, control and imperialism - artificially creating lines and boundaries - transforming the place. Maps erase history - transform it.</a:t>
            </a:r>
          </a:p>
          <a:p>
            <a:endParaRPr lang="en-US"/>
          </a:p>
          <a:p>
            <a:endParaRPr lang="en-US"/>
          </a:p>
          <a:p>
            <a:endParaRPr lang="en-US"/>
          </a:p>
          <a:p>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4B1D4981-FADB-9F40-A85A-A5B29951CFCF}" type="slidenum">
              <a:rPr lang="en-US"/>
              <a:pPr/>
              <a:t>18</a:t>
            </a:fld>
            <a:endParaRPr lang="en-US"/>
          </a:p>
        </p:txBody>
      </p:sp>
      <p:sp>
        <p:nvSpPr>
          <p:cNvPr id="55298" name="Rectangle 2"/>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a:extLst>
            <a:ext uri="{FAA26D3D-D897-4be2-8F04-BA451C77F1D7}">
              <ma14:placeholderFlag xmlns:ma14="http://schemas.microsoft.com/office/mac/drawingml/2011/main" val="1"/>
            </a:ext>
          </a:extLst>
        </p:spPr>
      </p:sp>
      <p:sp>
        <p:nvSpPr>
          <p:cNvPr id="55299"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r>
              <a:rPr lang="en-US"/>
              <a:t>The opposite to place, home, location and habitation is ideal of  placelessness, dislocation, homelessness and journeying. </a:t>
            </a:r>
          </a:p>
          <a:p>
            <a:endParaRPr lang="en-US"/>
          </a:p>
          <a:p>
            <a:r>
              <a:rPr lang="en-US"/>
              <a:t>Many people in the world do not live where they were born. Many of us move several times in our lives. In the US people change where they live frequently - the idea of placelessness part of the the fabric of national consciousness. </a:t>
            </a:r>
          </a:p>
          <a:p>
            <a:endParaRPr lang="en-US"/>
          </a:p>
          <a:p>
            <a:r>
              <a:rPr lang="en-US"/>
              <a:t>Displacement is a central fact of contemporary culture. Diaspora = movement, involuntary or otherwise of large bodies of people, their thoughts and ideas</a:t>
            </a:r>
          </a:p>
          <a:p>
            <a:endParaRPr lang="en-US"/>
          </a:p>
          <a:p>
            <a:r>
              <a:rPr lang="en-US"/>
              <a:t>America - land of immigrants, people moving to a new place to seek a better life a large part of being an American - still retain a strong sense of </a:t>
            </a:r>
            <a:r>
              <a:rPr lang="ja-JP" altLang="en-US"/>
              <a:t>‘</a:t>
            </a:r>
            <a:r>
              <a:rPr lang="en-US"/>
              <a:t>place</a:t>
            </a:r>
            <a:r>
              <a:rPr lang="ja-JP" altLang="en-US"/>
              <a:t>’</a:t>
            </a:r>
            <a:r>
              <a:rPr lang="en-US"/>
              <a:t> in terms of their original culture (Boston - Charles river - Irish connection)</a:t>
            </a:r>
          </a:p>
          <a:p>
            <a:endParaRPr lang="en-US"/>
          </a:p>
          <a:p>
            <a:r>
              <a:rPr lang="en-US"/>
              <a:t>Some people embrace this condition of rootlessness, yearning to travel and escape from familiar places. </a:t>
            </a:r>
          </a:p>
          <a:p>
            <a:endParaRPr lang="en-US"/>
          </a:p>
          <a:p>
            <a:r>
              <a:rPr lang="en-US"/>
              <a:t>Scottish emigration from Stornoway 1930s (economic decline of Highlands and Islands)</a:t>
            </a:r>
          </a:p>
          <a:p>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37FAC5AF-45FB-DA41-9B1A-63E06FD98FE5}" type="slidenum">
              <a:rPr lang="en-US"/>
              <a:pPr/>
              <a:t>19</a:t>
            </a:fld>
            <a:endParaRPr lang="en-US"/>
          </a:p>
        </p:txBody>
      </p:sp>
      <p:sp>
        <p:nvSpPr>
          <p:cNvPr id="65538" name="Rectangle 2"/>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a:extLst>
            <a:ext uri="{FAA26D3D-D897-4be2-8F04-BA451C77F1D7}">
              <ma14:placeholderFlag xmlns:ma14="http://schemas.microsoft.com/office/mac/drawingml/2011/main" val="1"/>
            </a:ext>
          </a:extLst>
        </p:spPr>
      </p:sp>
      <p:sp>
        <p:nvSpPr>
          <p:cNvPr id="65539"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a:extLst>
            <a:ext uri="{FAA26D3D-D897-4be2-8F04-BA451C77F1D7}">
              <ma14:placeholderFlag xmlns:ma14="http://schemas.microsoft.com/office/mac/drawingml/2011/main" val="1"/>
            </a:ext>
          </a:extLst>
        </p:spPr>
        <p:txBody>
          <a:bodyPr/>
          <a:lstStyle/>
          <a:p>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F12BECAF-CE4E-1046-B2B9-02AEE65EA12C}" type="slidenum">
              <a:rPr lang="en-US"/>
              <a:pPr/>
              <a:t>20</a:t>
            </a:fld>
            <a:endParaRPr lang="en-US"/>
          </a:p>
        </p:txBody>
      </p:sp>
      <p:sp>
        <p:nvSpPr>
          <p:cNvPr id="103426" name="Rectangle 2"/>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a:extLst>
            <a:ext uri="{FAA26D3D-D897-4be2-8F04-BA451C77F1D7}">
              <ma14:placeholderFlag xmlns:ma14="http://schemas.microsoft.com/office/mac/drawingml/2011/main" val="1"/>
            </a:ext>
          </a:extLst>
        </p:spPr>
      </p:sp>
      <p:sp>
        <p:nvSpPr>
          <p:cNvPr id="103427"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a:extLst>
            <a:ext uri="{FAA26D3D-D897-4be2-8F04-BA451C77F1D7}">
              <ma14:placeholderFlag xmlns:ma14="http://schemas.microsoft.com/office/mac/drawingml/2011/main" val="1"/>
            </a:ext>
          </a:extLst>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B44EE27B-70EB-4F4D-8DA3-57361A4E84A0}" type="datetimeFigureOut">
              <a:rPr lang="en-US" smtClean="0"/>
              <a:t>05/10/15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4973E5-83B8-AE42-BFCD-3133ED15AC6D}"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B44EE27B-70EB-4F4D-8DA3-57361A4E84A0}" type="datetimeFigureOut">
              <a:rPr lang="en-US" smtClean="0"/>
              <a:t>05/10/15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4973E5-83B8-AE42-BFCD-3133ED15AC6D}"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B44EE27B-70EB-4F4D-8DA3-57361A4E84A0}" type="datetimeFigureOut">
              <a:rPr lang="en-US" smtClean="0"/>
              <a:t>05/10/15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4973E5-83B8-AE42-BFCD-3133ED15AC6D}" type="slidenum">
              <a:rPr lang="en-US" smtClean="0"/>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B44EE27B-70EB-4F4D-8DA3-57361A4E84A0}" type="datetimeFigureOut">
              <a:rPr lang="en-US" smtClean="0"/>
              <a:t>05/10/15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4973E5-83B8-AE42-BFCD-3133ED15AC6D}"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B44EE27B-70EB-4F4D-8DA3-57361A4E84A0}" type="datetimeFigureOut">
              <a:rPr lang="en-US" smtClean="0"/>
              <a:t>05/10/15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54973E5-83B8-AE42-BFCD-3133ED15AC6D}"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B44EE27B-70EB-4F4D-8DA3-57361A4E84A0}" type="datetimeFigureOut">
              <a:rPr lang="en-US" smtClean="0"/>
              <a:t>05/10/15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54973E5-83B8-AE42-BFCD-3133ED15AC6D}"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B44EE27B-70EB-4F4D-8DA3-57361A4E84A0}" type="datetimeFigureOut">
              <a:rPr lang="en-US" smtClean="0"/>
              <a:t>05/10/15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54973E5-83B8-AE42-BFCD-3133ED15AC6D}"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44EE27B-70EB-4F4D-8DA3-57361A4E84A0}" type="datetimeFigureOut">
              <a:rPr lang="en-US" smtClean="0"/>
              <a:t>05/10/15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54973E5-83B8-AE42-BFCD-3133ED15AC6D}"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B44EE27B-70EB-4F4D-8DA3-57361A4E84A0}" type="datetimeFigureOut">
              <a:rPr lang="en-US" smtClean="0"/>
              <a:t>05/10/15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54973E5-83B8-AE42-BFCD-3133ED15AC6D}"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B44EE27B-70EB-4F4D-8DA3-57361A4E84A0}" type="datetimeFigureOut">
              <a:rPr lang="en-US" smtClean="0"/>
              <a:t>05/10/15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54973E5-83B8-AE42-BFCD-3133ED15AC6D}" type="slidenum">
              <a:rPr lang="en-US" smtClean="0"/>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B44EE27B-70EB-4F4D-8DA3-57361A4E84A0}" type="datetimeFigureOut">
              <a:rPr lang="en-US" smtClean="0"/>
              <a:t>05/10/15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4973E5-83B8-AE42-BFCD-3133ED15AC6D}"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B44EE27B-70EB-4F4D-8DA3-57361A4E84A0}" type="datetimeFigureOut">
              <a:rPr lang="en-US" smtClean="0"/>
              <a:t>05/10/15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4973E5-83B8-AE42-BFCD-3133ED15AC6D}"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B44EE27B-70EB-4F4D-8DA3-57361A4E84A0}" type="datetimeFigureOut">
              <a:rPr lang="en-US" smtClean="0"/>
              <a:t>05/10/15</a:t>
            </a:fld>
            <a:endParaRPr lang="en-US"/>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654973E5-83B8-AE42-BFCD-3133ED15AC6D}"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4.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5.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6.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7.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4" Type="http://schemas.openxmlformats.org/officeDocument/2006/relationships/image" Target="../media/image9.jpeg"/><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0.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11.jpeg"/></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4" Type="http://schemas.openxmlformats.org/officeDocument/2006/relationships/image" Target="../media/image13.jpeg"/><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14.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image" Target="../media/image15.jpeg"/></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4" Type="http://schemas.openxmlformats.org/officeDocument/2006/relationships/image" Target="../media/image17.jpeg"/><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 Id="rId3" Type="http://schemas.openxmlformats.org/officeDocument/2006/relationships/image" Target="../media/image18.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3400" y="2819400"/>
            <a:ext cx="8610600" cy="2830580"/>
          </a:xfrm>
        </p:spPr>
        <p:txBody>
          <a:bodyPr>
            <a:normAutofit fontScale="90000"/>
          </a:bodyPr>
          <a:lstStyle/>
          <a:p>
            <a:pPr algn="l"/>
            <a:r>
              <a:rPr lang="en-US" b="1" dirty="0">
                <a:latin typeface="Verdana" charset="0"/>
              </a:rPr>
              <a:t>A Sense of Place</a:t>
            </a:r>
            <a:r>
              <a:rPr lang="en-US" b="1" dirty="0"/>
              <a:t/>
            </a:r>
            <a:br>
              <a:rPr lang="en-US" b="1" dirty="0"/>
            </a:br>
            <a:r>
              <a:rPr lang="en-US" dirty="0"/>
              <a:t/>
            </a:r>
            <a:br>
              <a:rPr lang="en-US" dirty="0"/>
            </a:br>
            <a:r>
              <a:rPr lang="en-US" dirty="0"/>
              <a:t/>
            </a:r>
            <a:br>
              <a:rPr lang="en-US" dirty="0"/>
            </a:br>
            <a:r>
              <a:rPr lang="en-US" sz="2800" b="1" dirty="0">
                <a:latin typeface="Verdana" charset="0"/>
              </a:rPr>
              <a:t>While we might easily be lost in place, we would certainly be lost without it.</a:t>
            </a:r>
            <a:br>
              <a:rPr lang="en-US" sz="2800" b="1" dirty="0">
                <a:latin typeface="Verdana" charset="0"/>
              </a:rPr>
            </a:br>
            <a:r>
              <a:rPr lang="en-US" sz="2800" b="1" dirty="0">
                <a:latin typeface="Verdana" charset="0"/>
              </a:rPr>
              <a:t/>
            </a:r>
            <a:br>
              <a:rPr lang="en-US" sz="2800" b="1" dirty="0">
                <a:latin typeface="Verdana" charset="0"/>
              </a:rPr>
            </a:br>
            <a:r>
              <a:rPr lang="en-US" sz="2800" b="1" dirty="0" err="1">
                <a:latin typeface="Verdana" charset="0"/>
              </a:rPr>
              <a:t>Tacita</a:t>
            </a:r>
            <a:r>
              <a:rPr lang="en-US" sz="2800" b="1" dirty="0">
                <a:latin typeface="Verdana" charset="0"/>
              </a:rPr>
              <a:t> Dean, </a:t>
            </a:r>
            <a:r>
              <a:rPr lang="en-US" sz="2800" b="1" i="1" dirty="0">
                <a:latin typeface="Verdana" charset="0"/>
              </a:rPr>
              <a:t>Place</a:t>
            </a:r>
            <a:r>
              <a:rPr lang="en-US" sz="2800" dirty="0">
                <a:latin typeface="Verdana" charset="0"/>
              </a:rPr>
              <a:t/>
            </a:r>
            <a:br>
              <a:rPr lang="en-US" sz="2800" dirty="0">
                <a:latin typeface="Verdana" charset="0"/>
              </a:rPr>
            </a:br>
            <a:r>
              <a:rPr lang="en-US" dirty="0"/>
              <a:t/>
            </a:r>
            <a:br>
              <a:rPr lang="en-US" dirty="0"/>
            </a:br>
            <a:endParaRPr lang="en-US" dirty="0"/>
          </a:p>
        </p:txBody>
      </p:sp>
    </p:spTree>
    <p:extLst>
      <p:ext uri="{BB962C8B-B14F-4D97-AF65-F5344CB8AC3E}">
        <p14:creationId xmlns:p14="http://schemas.microsoft.com/office/powerpoint/2010/main" val="37327624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304800" y="2590800"/>
            <a:ext cx="8610600" cy="1143000"/>
          </a:xfrm>
        </p:spPr>
        <p:txBody>
          <a:bodyPr>
            <a:normAutofit fontScale="90000"/>
          </a:bodyPr>
          <a:lstStyle/>
          <a:p>
            <a:pPr algn="l"/>
            <a:r>
              <a:rPr lang="en-US" sz="2400" b="1">
                <a:latin typeface="Verdana" charset="0"/>
              </a:rPr>
              <a:t>The power of place will be remarkable</a:t>
            </a:r>
            <a:br>
              <a:rPr lang="en-US" sz="2400" b="1">
                <a:latin typeface="Verdana" charset="0"/>
              </a:rPr>
            </a:br>
            <a:r>
              <a:rPr lang="en-US" sz="2400" b="1">
                <a:latin typeface="Verdana" charset="0"/>
              </a:rPr>
              <a:t/>
            </a:r>
            <a:br>
              <a:rPr lang="en-US" sz="2400" b="1">
                <a:latin typeface="Verdana" charset="0"/>
              </a:rPr>
            </a:br>
            <a:r>
              <a:rPr lang="en-US" sz="2400">
                <a:latin typeface="Verdana" charset="0"/>
              </a:rPr>
              <a:t>Aristotle, </a:t>
            </a:r>
            <a:r>
              <a:rPr lang="en-US" sz="2400" i="1">
                <a:latin typeface="Verdana" charset="0"/>
              </a:rPr>
              <a:t>Physics</a:t>
            </a:r>
            <a:br>
              <a:rPr lang="en-US" sz="2400" i="1">
                <a:latin typeface="Verdana" charset="0"/>
              </a:rPr>
            </a:br>
            <a:r>
              <a:rPr lang="en-US" sz="2400" b="1" i="1">
                <a:latin typeface="Verdana" charset="0"/>
              </a:rPr>
              <a:t/>
            </a:r>
            <a:br>
              <a:rPr lang="en-US" sz="2400" b="1" i="1">
                <a:latin typeface="Verdana" charset="0"/>
              </a:rPr>
            </a:br>
            <a:r>
              <a:rPr lang="en-US" sz="2400" b="1">
                <a:latin typeface="Verdana" charset="0"/>
              </a:rPr>
              <a:t>the experience of place is one of inhabitation</a:t>
            </a:r>
            <a:br>
              <a:rPr lang="en-US" sz="2400" b="1">
                <a:latin typeface="Verdana" charset="0"/>
              </a:rPr>
            </a:br>
            <a:r>
              <a:rPr lang="en-US" sz="2400" b="1">
                <a:latin typeface="Verdana" charset="0"/>
              </a:rPr>
              <a:t/>
            </a:r>
            <a:br>
              <a:rPr lang="en-US" sz="2400" b="1">
                <a:latin typeface="Verdana" charset="0"/>
              </a:rPr>
            </a:br>
            <a:r>
              <a:rPr lang="en-US" sz="2400">
                <a:latin typeface="Verdana" charset="0"/>
              </a:rPr>
              <a:t>Martin Heidegger, </a:t>
            </a:r>
            <a:r>
              <a:rPr lang="en-US" sz="2400" i="1">
                <a:latin typeface="Verdana" charset="0"/>
              </a:rPr>
              <a:t>Being in Time</a:t>
            </a:r>
            <a:br>
              <a:rPr lang="en-US" sz="2400" i="1">
                <a:latin typeface="Verdana" charset="0"/>
              </a:rPr>
            </a:br>
            <a:r>
              <a:rPr lang="en-US" sz="2400" i="1">
                <a:latin typeface="Verdana" charset="0"/>
              </a:rPr>
              <a:t/>
            </a:r>
            <a:br>
              <a:rPr lang="en-US" sz="2400" i="1">
                <a:latin typeface="Verdana" charset="0"/>
              </a:rPr>
            </a:br>
            <a:r>
              <a:rPr lang="en-US" sz="2400" i="1">
                <a:latin typeface="Verdana" charset="0"/>
              </a:rPr>
              <a:t/>
            </a:r>
            <a:br>
              <a:rPr lang="en-US" sz="2400" i="1">
                <a:latin typeface="Verdana" charset="0"/>
              </a:rPr>
            </a:br>
            <a:r>
              <a:rPr lang="en-US" sz="2400" i="1">
                <a:latin typeface="Verdana" charset="0"/>
              </a:rPr>
              <a:t> </a:t>
            </a:r>
            <a:r>
              <a:rPr lang="ja-JP" altLang="en-US" sz="2400" b="1">
                <a:latin typeface="Verdana" charset="0"/>
              </a:rPr>
              <a:t>‘</a:t>
            </a:r>
            <a:r>
              <a:rPr lang="en-US" sz="2400" b="1">
                <a:latin typeface="Verdana" charset="0"/>
              </a:rPr>
              <a:t>there is always more place</a:t>
            </a:r>
            <a:r>
              <a:rPr lang="ja-JP" altLang="en-US" sz="2400" b="1">
                <a:latin typeface="Verdana" charset="0"/>
              </a:rPr>
              <a:t>’</a:t>
            </a:r>
            <a:r>
              <a:rPr lang="en-US" sz="2400" b="1">
                <a:latin typeface="Verdana" charset="0"/>
              </a:rPr>
              <a:t/>
            </a:r>
            <a:br>
              <a:rPr lang="en-US" sz="2400" b="1">
                <a:latin typeface="Verdana" charset="0"/>
              </a:rPr>
            </a:br>
            <a:r>
              <a:rPr lang="en-US" sz="2400" b="1">
                <a:latin typeface="Verdana" charset="0"/>
              </a:rPr>
              <a:t/>
            </a:r>
            <a:br>
              <a:rPr lang="en-US" sz="2400" b="1">
                <a:latin typeface="Verdana" charset="0"/>
              </a:rPr>
            </a:br>
            <a:r>
              <a:rPr lang="en-US" sz="2400">
                <a:latin typeface="Verdana" charset="0"/>
              </a:rPr>
              <a:t>Luce Irigaray, </a:t>
            </a:r>
            <a:r>
              <a:rPr lang="en-US" sz="2400" i="1">
                <a:latin typeface="Verdana" charset="0"/>
              </a:rPr>
              <a:t>Elemental Passions </a:t>
            </a:r>
            <a:r>
              <a:rPr lang="en-US" sz="2800" i="1"/>
              <a:t/>
            </a:r>
            <a:br>
              <a:rPr lang="en-US" sz="2800" i="1"/>
            </a:br>
            <a:r>
              <a:rPr lang="en-US" sz="2800" b="1" i="1"/>
              <a:t/>
            </a:r>
            <a:br>
              <a:rPr lang="en-US" sz="2800" b="1" i="1"/>
            </a:br>
            <a:endParaRPr lang="en-US" sz="2800" b="1" i="1"/>
          </a:p>
        </p:txBody>
      </p:sp>
    </p:spTree>
    <p:extLst>
      <p:ext uri="{BB962C8B-B14F-4D97-AF65-F5344CB8AC3E}">
        <p14:creationId xmlns:p14="http://schemas.microsoft.com/office/powerpoint/2010/main" val="12644457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a:xfrm>
            <a:off x="0" y="6096000"/>
            <a:ext cx="8610600" cy="1143000"/>
          </a:xfrm>
        </p:spPr>
        <p:txBody>
          <a:bodyPr>
            <a:normAutofit fontScale="90000"/>
          </a:bodyPr>
          <a:lstStyle/>
          <a:p>
            <a:pPr algn="l"/>
            <a:r>
              <a:rPr lang="en-US" sz="2800" dirty="0">
                <a:latin typeface="Verdana" charset="0"/>
              </a:rPr>
              <a:t/>
            </a:r>
            <a:br>
              <a:rPr lang="en-US" sz="2800" dirty="0">
                <a:latin typeface="Verdana" charset="0"/>
              </a:rPr>
            </a:br>
            <a:r>
              <a:rPr lang="en-US" sz="2400" dirty="0"/>
              <a:t/>
            </a:r>
            <a:br>
              <a:rPr lang="en-US" sz="2400" dirty="0"/>
            </a:br>
            <a:endParaRPr lang="en-US" dirty="0"/>
          </a:p>
        </p:txBody>
      </p:sp>
      <p:pic>
        <p:nvPicPr>
          <p:cNvPr id="2" name="Picture 1"/>
          <p:cNvPicPr>
            <a:picLocks noChangeAspect="1"/>
          </p:cNvPicPr>
          <p:nvPr/>
        </p:nvPicPr>
        <p:blipFill>
          <a:blip r:embed="rId3"/>
          <a:stretch>
            <a:fillRect/>
          </a:stretch>
        </p:blipFill>
        <p:spPr>
          <a:xfrm>
            <a:off x="-710262" y="0"/>
            <a:ext cx="5334000" cy="5080000"/>
          </a:xfrm>
          <a:prstGeom prst="rect">
            <a:avLst/>
          </a:prstGeom>
        </p:spPr>
      </p:pic>
      <p:sp>
        <p:nvSpPr>
          <p:cNvPr id="3" name="TextBox 2"/>
          <p:cNvSpPr txBox="1"/>
          <p:nvPr/>
        </p:nvSpPr>
        <p:spPr>
          <a:xfrm>
            <a:off x="0" y="5284077"/>
            <a:ext cx="3852937" cy="646331"/>
          </a:xfrm>
          <a:prstGeom prst="rect">
            <a:avLst/>
          </a:prstGeom>
          <a:noFill/>
        </p:spPr>
        <p:txBody>
          <a:bodyPr wrap="square" rtlCol="0">
            <a:spAutoFit/>
          </a:bodyPr>
          <a:lstStyle/>
          <a:p>
            <a:r>
              <a:rPr lang="en-US" dirty="0" smtClean="0"/>
              <a:t>Soar y </a:t>
            </a:r>
            <a:r>
              <a:rPr lang="en-US" dirty="0" err="1" smtClean="0"/>
              <a:t>Mynydd</a:t>
            </a:r>
            <a:endParaRPr lang="en-US" dirty="0" smtClean="0"/>
          </a:p>
          <a:p>
            <a:r>
              <a:rPr lang="en-US" dirty="0" err="1" smtClean="0"/>
              <a:t>Ogwen</a:t>
            </a:r>
            <a:r>
              <a:rPr lang="en-US" dirty="0" smtClean="0"/>
              <a:t> Davies</a:t>
            </a:r>
            <a:endParaRPr lang="en-US" dirty="0"/>
          </a:p>
        </p:txBody>
      </p:sp>
      <p:pic>
        <p:nvPicPr>
          <p:cNvPr id="4" name="Picture 3"/>
          <p:cNvPicPr>
            <a:picLocks noChangeAspect="1"/>
          </p:cNvPicPr>
          <p:nvPr/>
        </p:nvPicPr>
        <p:blipFill>
          <a:blip r:embed="rId4"/>
          <a:stretch>
            <a:fillRect/>
          </a:stretch>
        </p:blipFill>
        <p:spPr>
          <a:xfrm>
            <a:off x="3985651" y="0"/>
            <a:ext cx="5029200" cy="5080000"/>
          </a:xfrm>
          <a:prstGeom prst="rect">
            <a:avLst/>
          </a:prstGeom>
        </p:spPr>
      </p:pic>
      <p:sp>
        <p:nvSpPr>
          <p:cNvPr id="5" name="TextBox 4"/>
          <p:cNvSpPr txBox="1"/>
          <p:nvPr/>
        </p:nvSpPr>
        <p:spPr>
          <a:xfrm>
            <a:off x="3985651" y="5284077"/>
            <a:ext cx="5029200" cy="646331"/>
          </a:xfrm>
          <a:prstGeom prst="rect">
            <a:avLst/>
          </a:prstGeom>
          <a:noFill/>
        </p:spPr>
        <p:txBody>
          <a:bodyPr wrap="square" rtlCol="0">
            <a:spAutoFit/>
          </a:bodyPr>
          <a:lstStyle/>
          <a:p>
            <a:r>
              <a:rPr lang="en-US" dirty="0" smtClean="0"/>
              <a:t>John Knapp-Fisher</a:t>
            </a:r>
          </a:p>
          <a:p>
            <a:r>
              <a:rPr lang="en-US" dirty="0" err="1" smtClean="0"/>
              <a:t>Tregynnon</a:t>
            </a:r>
            <a:r>
              <a:rPr lang="en-US" dirty="0" smtClean="0"/>
              <a:t> Farm</a:t>
            </a:r>
            <a:endParaRPr lang="en-US" dirty="0"/>
          </a:p>
        </p:txBody>
      </p:sp>
    </p:spTree>
    <p:extLst>
      <p:ext uri="{BB962C8B-B14F-4D97-AF65-F5344CB8AC3E}">
        <p14:creationId xmlns:p14="http://schemas.microsoft.com/office/powerpoint/2010/main" val="7807462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6" name="Picture 4" descr="los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622925" cy="6858000"/>
          </a:xfrm>
          <a:prstGeom prst="rect">
            <a:avLst/>
          </a:prstGeom>
          <a:noFill/>
          <a:extLst>
            <a:ext uri="{909E8E84-426E-40dd-AFC4-6F175D3DCCD1}">
              <a14:hiddenFill xmlns:a14="http://schemas.microsoft.com/office/drawing/2010/main">
                <a:solidFill>
                  <a:srgbClr val="FFFFFF"/>
                </a:solidFill>
              </a14:hiddenFill>
            </a:ext>
          </a:extLst>
        </p:spPr>
      </p:pic>
      <p:sp>
        <p:nvSpPr>
          <p:cNvPr id="23558" name="Rectangle 6"/>
          <p:cNvSpPr>
            <a:spLocks noChangeArrowheads="1"/>
          </p:cNvSpPr>
          <p:nvPr/>
        </p:nvSpPr>
        <p:spPr bwMode="auto">
          <a:xfrm>
            <a:off x="1676400" y="838200"/>
            <a:ext cx="7772400" cy="1143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nchor="ctr"/>
          <a:lstStyle/>
          <a:p>
            <a:pPr algn="ctr" eaLnBrk="1" hangingPunct="1"/>
            <a:r>
              <a:rPr lang="en-US" sz="4400" b="1">
                <a:solidFill>
                  <a:schemeClr val="tx2"/>
                </a:solidFill>
              </a:rPr>
              <a:t>What is Place?</a:t>
            </a:r>
            <a:endParaRPr lang="en-US" sz="4400">
              <a:solidFill>
                <a:schemeClr val="tx2"/>
              </a:solidFill>
            </a:endParaRPr>
          </a:p>
        </p:txBody>
      </p:sp>
      <p:sp>
        <p:nvSpPr>
          <p:cNvPr id="23559" name="Text Box 7"/>
          <p:cNvSpPr txBox="1">
            <a:spLocks noChangeArrowheads="1"/>
          </p:cNvSpPr>
          <p:nvPr/>
        </p:nvSpPr>
        <p:spPr bwMode="auto">
          <a:xfrm>
            <a:off x="5737225" y="5783263"/>
            <a:ext cx="3101975" cy="866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spcBef>
                <a:spcPct val="50000"/>
              </a:spcBef>
            </a:pPr>
            <a:r>
              <a:rPr lang="en-US" sz="2000"/>
              <a:t>Kathy Prendergast</a:t>
            </a:r>
          </a:p>
          <a:p>
            <a:pPr>
              <a:spcBef>
                <a:spcPct val="50000"/>
              </a:spcBef>
            </a:pPr>
            <a:r>
              <a:rPr lang="en-US" sz="2000" i="1"/>
              <a:t>Lost,</a:t>
            </a:r>
            <a:r>
              <a:rPr lang="en-US" sz="2000"/>
              <a:t> 1999</a:t>
            </a:r>
            <a:endParaRPr lang="en-US"/>
          </a:p>
        </p:txBody>
      </p:sp>
    </p:spTree>
    <p:extLst>
      <p:ext uri="{BB962C8B-B14F-4D97-AF65-F5344CB8AC3E}">
        <p14:creationId xmlns:p14="http://schemas.microsoft.com/office/powerpoint/2010/main" val="38800323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9" name="Picture 3" descr="lost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7325" y="0"/>
            <a:ext cx="5146675" cy="6858000"/>
          </a:xfrm>
          <a:prstGeom prst="rect">
            <a:avLst/>
          </a:prstGeom>
          <a:noFill/>
          <a:extLst>
            <a:ext uri="{909E8E84-426E-40dd-AFC4-6F175D3DCCD1}">
              <a14:hiddenFill xmlns:a14="http://schemas.microsoft.com/office/drawing/2010/main">
                <a:solidFill>
                  <a:srgbClr val="FFFFFF"/>
                </a:solidFill>
              </a14:hiddenFill>
            </a:ext>
          </a:extLst>
        </p:spPr>
      </p:pic>
      <p:sp>
        <p:nvSpPr>
          <p:cNvPr id="9221" name="Rectangle 5"/>
          <p:cNvSpPr>
            <a:spLocks noChangeArrowheads="1"/>
          </p:cNvSpPr>
          <p:nvPr/>
        </p:nvSpPr>
        <p:spPr bwMode="auto">
          <a:xfrm>
            <a:off x="0" y="838200"/>
            <a:ext cx="8610600" cy="1143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nchor="ctr"/>
          <a:lstStyle/>
          <a:p>
            <a:pPr eaLnBrk="1" hangingPunct="1">
              <a:lnSpc>
                <a:spcPct val="140000"/>
              </a:lnSpc>
            </a:pPr>
            <a:r>
              <a:rPr lang="en-US" sz="3200" b="1">
                <a:solidFill>
                  <a:srgbClr val="333333"/>
                </a:solidFill>
              </a:rPr>
              <a:t>What defines this place?</a:t>
            </a:r>
            <a:br>
              <a:rPr lang="en-US" sz="3200" b="1">
                <a:solidFill>
                  <a:srgbClr val="333333"/>
                </a:solidFill>
              </a:rPr>
            </a:br>
            <a:r>
              <a:rPr lang="en-US" sz="3200" b="1">
                <a:solidFill>
                  <a:srgbClr val="333333"/>
                </a:solidFill>
              </a:rPr>
              <a:t>Where are we?</a:t>
            </a:r>
            <a:br>
              <a:rPr lang="en-US" sz="3200" b="1">
                <a:solidFill>
                  <a:srgbClr val="333333"/>
                </a:solidFill>
              </a:rPr>
            </a:br>
            <a:r>
              <a:rPr lang="en-US" sz="3200" b="1">
                <a:solidFill>
                  <a:srgbClr val="333333"/>
                </a:solidFill>
              </a:rPr>
              <a:t>Who belongs here?</a:t>
            </a:r>
            <a:br>
              <a:rPr lang="en-US" sz="3200" b="1">
                <a:solidFill>
                  <a:srgbClr val="333333"/>
                </a:solidFill>
              </a:rPr>
            </a:br>
            <a:r>
              <a:rPr lang="en-US" sz="3200" b="1">
                <a:solidFill>
                  <a:srgbClr val="333333"/>
                </a:solidFill>
              </a:rPr>
              <a:t>Whose place is this?</a:t>
            </a:r>
            <a:endParaRPr lang="en-US" sz="3200">
              <a:solidFill>
                <a:srgbClr val="333333"/>
              </a:solidFill>
              <a:latin typeface="Arial" charset="0"/>
            </a:endParaRPr>
          </a:p>
        </p:txBody>
      </p:sp>
      <p:sp>
        <p:nvSpPr>
          <p:cNvPr id="9222" name="Text Box 6"/>
          <p:cNvSpPr txBox="1">
            <a:spLocks noChangeArrowheads="1"/>
          </p:cNvSpPr>
          <p:nvPr/>
        </p:nvSpPr>
        <p:spPr bwMode="auto">
          <a:xfrm>
            <a:off x="0" y="6303963"/>
            <a:ext cx="6172200" cy="4016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spcBef>
                <a:spcPct val="50000"/>
              </a:spcBef>
            </a:pPr>
            <a:r>
              <a:rPr lang="en-US" sz="2000"/>
              <a:t>Kathy Prendergast, </a:t>
            </a:r>
            <a:r>
              <a:rPr lang="en-US" sz="2000" i="1"/>
              <a:t>Lost,</a:t>
            </a:r>
            <a:r>
              <a:rPr lang="en-US" sz="2000"/>
              <a:t> 1999</a:t>
            </a:r>
            <a:endParaRPr lang="en-US"/>
          </a:p>
        </p:txBody>
      </p:sp>
    </p:spTree>
    <p:extLst>
      <p:ext uri="{BB962C8B-B14F-4D97-AF65-F5344CB8AC3E}">
        <p14:creationId xmlns:p14="http://schemas.microsoft.com/office/powerpoint/2010/main" val="41693898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64" name="Picture 4" descr="galefar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27388" y="2362200"/>
            <a:ext cx="2689225" cy="2133600"/>
          </a:xfrm>
          <a:prstGeom prst="rect">
            <a:avLst/>
          </a:prstGeom>
          <a:noFill/>
          <a:extLst>
            <a:ext uri="{909E8E84-426E-40dd-AFC4-6F175D3DCCD1}">
              <a14:hiddenFill xmlns:a14="http://schemas.microsoft.com/office/drawing/2010/main">
                <a:solidFill>
                  <a:srgbClr val="FFFFFF"/>
                </a:solidFill>
              </a14:hiddenFill>
            </a:ext>
          </a:extLst>
        </p:spPr>
      </p:pic>
      <p:sp>
        <p:nvSpPr>
          <p:cNvPr id="92165" name="Rectangle 5"/>
          <p:cNvSpPr>
            <a:spLocks noChangeArrowheads="1"/>
          </p:cNvSpPr>
          <p:nvPr/>
        </p:nvSpPr>
        <p:spPr bwMode="auto">
          <a:xfrm>
            <a:off x="1219200" y="5638800"/>
            <a:ext cx="6462713" cy="5857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a:spAutoFit/>
          </a:bodyPr>
          <a:lstStyle/>
          <a:p>
            <a:r>
              <a:rPr lang="ja-JP" altLang="en-US" sz="3200" b="1">
                <a:solidFill>
                  <a:schemeClr val="tx2"/>
                </a:solidFill>
              </a:rPr>
              <a:t>‘</a:t>
            </a:r>
            <a:r>
              <a:rPr lang="en-US" sz="3200" b="1">
                <a:solidFill>
                  <a:schemeClr val="tx2"/>
                </a:solidFill>
              </a:rPr>
              <a:t>there</a:t>
            </a:r>
            <a:r>
              <a:rPr lang="ja-JP" altLang="en-US" sz="3200" b="1">
                <a:solidFill>
                  <a:schemeClr val="tx2"/>
                </a:solidFill>
              </a:rPr>
              <a:t>’</a:t>
            </a:r>
            <a:r>
              <a:rPr lang="en-US" sz="3200" b="1">
                <a:solidFill>
                  <a:schemeClr val="tx2"/>
                </a:solidFill>
              </a:rPr>
              <a:t>s no place like home</a:t>
            </a:r>
            <a:r>
              <a:rPr lang="ja-JP" altLang="en-US" sz="3200" b="1">
                <a:solidFill>
                  <a:schemeClr val="tx2"/>
                </a:solidFill>
              </a:rPr>
              <a:t>’</a:t>
            </a:r>
            <a:endParaRPr lang="en-US" sz="3200" b="1">
              <a:solidFill>
                <a:schemeClr val="tx2"/>
              </a:solidFill>
            </a:endParaRPr>
          </a:p>
        </p:txBody>
      </p:sp>
    </p:spTree>
    <p:extLst>
      <p:ext uri="{BB962C8B-B14F-4D97-AF65-F5344CB8AC3E}">
        <p14:creationId xmlns:p14="http://schemas.microsoft.com/office/powerpoint/2010/main" val="22061518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533400" y="473522"/>
            <a:ext cx="8610600" cy="1194567"/>
          </a:xfrm>
        </p:spPr>
        <p:txBody>
          <a:bodyPr>
            <a:normAutofit fontScale="90000"/>
          </a:bodyPr>
          <a:lstStyle/>
          <a:p>
            <a:pPr algn="l">
              <a:lnSpc>
                <a:spcPct val="140000"/>
              </a:lnSpc>
            </a:pPr>
            <a:r>
              <a:rPr lang="en-US" b="1" dirty="0">
                <a:solidFill>
                  <a:schemeClr val="bg1"/>
                </a:solidFill>
                <a:latin typeface="Verdana" charset="0"/>
              </a:rPr>
              <a:t>Place</a:t>
            </a:r>
            <a:br>
              <a:rPr lang="en-US" b="1" dirty="0">
                <a:solidFill>
                  <a:schemeClr val="bg1"/>
                </a:solidFill>
                <a:latin typeface="Verdana" charset="0"/>
              </a:rPr>
            </a:br>
            <a:r>
              <a:rPr lang="en-US" b="1" dirty="0">
                <a:solidFill>
                  <a:schemeClr val="bg1"/>
                </a:solidFill>
                <a:latin typeface="Verdana" charset="0"/>
              </a:rPr>
              <a:t/>
            </a:r>
            <a:br>
              <a:rPr lang="en-US" b="1" dirty="0">
                <a:solidFill>
                  <a:schemeClr val="bg1"/>
                </a:solidFill>
                <a:latin typeface="Verdana" charset="0"/>
              </a:rPr>
            </a:br>
            <a:r>
              <a:rPr lang="en-US" sz="3200" b="1" dirty="0">
                <a:solidFill>
                  <a:schemeClr val="bg1"/>
                </a:solidFill>
                <a:latin typeface="Verdana" charset="0"/>
              </a:rPr>
              <a:t>In its most basic sense, place is the setting of the events of human living. </a:t>
            </a:r>
            <a:r>
              <a:rPr lang="en-US" sz="3200" b="1" dirty="0">
                <a:latin typeface="Verdana" charset="0"/>
              </a:rPr>
              <a:t>Place</a:t>
            </a:r>
            <a:r>
              <a:rPr lang="en-US" sz="3200" b="1" dirty="0">
                <a:solidFill>
                  <a:schemeClr val="bg1"/>
                </a:solidFill>
                <a:latin typeface="Verdana" charset="0"/>
              </a:rPr>
              <a:t> is the location of experience.</a:t>
            </a:r>
            <a:r>
              <a:rPr lang="en-US" sz="3200" b="1" dirty="0">
                <a:solidFill>
                  <a:schemeClr val="bg1"/>
                </a:solidFill>
              </a:rPr>
              <a:t/>
            </a:r>
            <a:br>
              <a:rPr lang="en-US" sz="3200" b="1" dirty="0">
                <a:solidFill>
                  <a:schemeClr val="bg1"/>
                </a:solidFill>
              </a:rPr>
            </a:br>
            <a:r>
              <a:rPr lang="en-US" b="1" dirty="0"/>
              <a:t/>
            </a:r>
            <a:br>
              <a:rPr lang="en-US" b="1" dirty="0"/>
            </a:br>
            <a:r>
              <a:rPr lang="en-US" dirty="0"/>
              <a:t/>
            </a:r>
            <a:br>
              <a:rPr lang="en-US" dirty="0"/>
            </a:br>
            <a:r>
              <a:rPr lang="en-US" dirty="0"/>
              <a:t/>
            </a:r>
            <a:br>
              <a:rPr lang="en-US" dirty="0"/>
            </a:br>
            <a:endParaRPr lang="en-US" dirty="0"/>
          </a:p>
        </p:txBody>
      </p:sp>
      <p:sp>
        <p:nvSpPr>
          <p:cNvPr id="2" name="TextBox 1"/>
          <p:cNvSpPr txBox="1"/>
          <p:nvPr/>
        </p:nvSpPr>
        <p:spPr>
          <a:xfrm>
            <a:off x="408971" y="2109326"/>
            <a:ext cx="8620679" cy="1938992"/>
          </a:xfrm>
          <a:prstGeom prst="rect">
            <a:avLst/>
          </a:prstGeom>
          <a:noFill/>
        </p:spPr>
        <p:txBody>
          <a:bodyPr wrap="square" rtlCol="0">
            <a:spAutoFit/>
          </a:bodyPr>
          <a:lstStyle/>
          <a:p>
            <a:r>
              <a:rPr lang="en-US" sz="4000" dirty="0" smtClean="0"/>
              <a:t>In its most basic sense, place is the setting of the events of human living. Place is the location of experience.</a:t>
            </a:r>
            <a:endParaRPr lang="en-US" sz="4000" dirty="0"/>
          </a:p>
        </p:txBody>
      </p:sp>
    </p:spTree>
    <p:extLst>
      <p:ext uri="{BB962C8B-B14F-4D97-AF65-F5344CB8AC3E}">
        <p14:creationId xmlns:p14="http://schemas.microsoft.com/office/powerpoint/2010/main" val="150509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228600" y="381000"/>
            <a:ext cx="8610600" cy="1143000"/>
          </a:xfrm>
        </p:spPr>
        <p:txBody>
          <a:bodyPr/>
          <a:lstStyle/>
          <a:p>
            <a:pPr algn="l"/>
            <a:r>
              <a:rPr lang="en-US" sz="3600" b="1">
                <a:latin typeface="Verdana" charset="0"/>
              </a:rPr>
              <a:t>A place is a location</a:t>
            </a:r>
            <a:endParaRPr lang="en-US"/>
          </a:p>
        </p:txBody>
      </p:sp>
      <p:pic>
        <p:nvPicPr>
          <p:cNvPr id="19459" name="Picture 3" descr="hollywoo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447800"/>
            <a:ext cx="9144000" cy="4746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88961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a:xfrm>
            <a:off x="533400" y="2819400"/>
            <a:ext cx="8610600" cy="1143000"/>
          </a:xfrm>
        </p:spPr>
        <p:txBody>
          <a:bodyPr>
            <a:normAutofit fontScale="90000"/>
          </a:bodyPr>
          <a:lstStyle/>
          <a:p>
            <a:pPr algn="l">
              <a:lnSpc>
                <a:spcPct val="120000"/>
              </a:lnSpc>
            </a:pPr>
            <a:r>
              <a:rPr lang="en-US" sz="3200" b="1">
                <a:latin typeface="Verdana" charset="0"/>
              </a:rPr>
              <a:t>Lucy Lippard - The Lure of the Local</a:t>
            </a:r>
            <a:br>
              <a:rPr lang="en-US" sz="3200" b="1">
                <a:latin typeface="Verdana" charset="0"/>
              </a:rPr>
            </a:br>
            <a:r>
              <a:rPr lang="en-US" sz="3200" b="1">
                <a:latin typeface="Verdana" charset="0"/>
              </a:rPr>
              <a:t/>
            </a:r>
            <a:br>
              <a:rPr lang="en-US" sz="3200" b="1">
                <a:latin typeface="Verdana" charset="0"/>
              </a:rPr>
            </a:br>
            <a:r>
              <a:rPr lang="en-US" sz="3200" b="1">
                <a:latin typeface="Verdana" charset="0"/>
              </a:rPr>
              <a:t>The lure of the local is the pull of place that operates on each of us … It is the geographical component of the psychological need to belong somewhere, one antidote to prevailing alienation.</a:t>
            </a:r>
            <a:endParaRPr lang="en-US"/>
          </a:p>
        </p:txBody>
      </p:sp>
    </p:spTree>
    <p:extLst>
      <p:ext uri="{BB962C8B-B14F-4D97-AF65-F5344CB8AC3E}">
        <p14:creationId xmlns:p14="http://schemas.microsoft.com/office/powerpoint/2010/main" val="30829673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2" name="Picture 1026" descr="NY garde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584825" cy="6858000"/>
          </a:xfrm>
          <a:prstGeom prst="rect">
            <a:avLst/>
          </a:prstGeom>
          <a:noFill/>
          <a:extLst>
            <a:ext uri="{909E8E84-426E-40dd-AFC4-6F175D3DCCD1}">
              <a14:hiddenFill xmlns:a14="http://schemas.microsoft.com/office/drawing/2010/main">
                <a:solidFill>
                  <a:srgbClr val="FFFFFF"/>
                </a:solidFill>
              </a14:hiddenFill>
            </a:ext>
          </a:extLst>
        </p:spPr>
      </p:pic>
      <p:pic>
        <p:nvPicPr>
          <p:cNvPr id="76803" name="Picture 1027" descr="NY garden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48400" y="533400"/>
            <a:ext cx="2438400" cy="3114675"/>
          </a:xfrm>
          <a:prstGeom prst="rect">
            <a:avLst/>
          </a:prstGeom>
          <a:noFill/>
          <a:extLst>
            <a:ext uri="{909E8E84-426E-40dd-AFC4-6F175D3DCCD1}">
              <a14:hiddenFill xmlns:a14="http://schemas.microsoft.com/office/drawing/2010/main">
                <a:solidFill>
                  <a:srgbClr val="FFFFFF"/>
                </a:solidFill>
              </a14:hiddenFill>
            </a:ext>
          </a:extLst>
        </p:spPr>
      </p:pic>
      <p:sp>
        <p:nvSpPr>
          <p:cNvPr id="76804" name="Rectangle 1028"/>
          <p:cNvSpPr>
            <a:spLocks noChangeArrowheads="1"/>
          </p:cNvSpPr>
          <p:nvPr/>
        </p:nvSpPr>
        <p:spPr bwMode="auto">
          <a:xfrm>
            <a:off x="5715000" y="5762625"/>
            <a:ext cx="3375025" cy="866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a:spAutoFit/>
          </a:bodyPr>
          <a:lstStyle/>
          <a:p>
            <a:pPr>
              <a:spcBef>
                <a:spcPct val="50000"/>
              </a:spcBef>
            </a:pPr>
            <a:r>
              <a:rPr lang="en-US" sz="2000"/>
              <a:t>Ken Smith, </a:t>
            </a:r>
            <a:r>
              <a:rPr lang="en-US" sz="2000" i="1"/>
              <a:t>Roof Garden</a:t>
            </a:r>
            <a:r>
              <a:rPr lang="en-US" sz="2000"/>
              <a:t> </a:t>
            </a:r>
          </a:p>
          <a:p>
            <a:pPr>
              <a:spcBef>
                <a:spcPct val="50000"/>
              </a:spcBef>
            </a:pPr>
            <a:r>
              <a:rPr lang="en-US" sz="2000"/>
              <a:t>New York, 2002</a:t>
            </a:r>
          </a:p>
        </p:txBody>
      </p:sp>
    </p:spTree>
    <p:extLst>
      <p:ext uri="{BB962C8B-B14F-4D97-AF65-F5344CB8AC3E}">
        <p14:creationId xmlns:p14="http://schemas.microsoft.com/office/powerpoint/2010/main" val="26643280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3" name="Rectangle 5"/>
          <p:cNvSpPr>
            <a:spLocks noChangeArrowheads="1"/>
          </p:cNvSpPr>
          <p:nvPr/>
        </p:nvSpPr>
        <p:spPr bwMode="auto">
          <a:xfrm>
            <a:off x="5486400" y="838200"/>
            <a:ext cx="3048000" cy="3429000"/>
          </a:xfrm>
          <a:prstGeom prst="rect">
            <a:avLst/>
          </a:prstGeom>
          <a:noFill/>
          <a:ln>
            <a:noFill/>
          </a:ln>
          <a:extLst>
            <a:ext uri="{909E8E84-426E-40dd-AFC4-6F175D3DCCD1}">
              <a14:hiddenFill xmlns:a14="http://schemas.microsoft.com/office/drawing/2010/main">
                <a:solidFill>
                  <a:schemeClr val="bg1">
                    <a:alpha val="0"/>
                  </a:schemeClr>
                </a:solidFill>
              </a14:hiddenFill>
            </a:ext>
            <a:ext uri="{91240B29-F687-4f45-9708-019B960494DF}">
              <a14:hiddenLine xmlns:a14="http://schemas.microsoft.com/office/drawing/2010/main" w="9525">
                <a:solidFill>
                  <a:schemeClr val="tx1"/>
                </a:solidFill>
                <a:miter lim="800000"/>
                <a:headEnd/>
                <a:tailEnd/>
              </a14:hiddenLine>
            </a:ext>
          </a:extLst>
        </p:spPr>
        <p:txBody>
          <a:bodyPr anchor="ctr"/>
          <a:lstStyle/>
          <a:p>
            <a:pPr eaLnBrk="1" hangingPunct="1">
              <a:lnSpc>
                <a:spcPct val="120000"/>
              </a:lnSpc>
            </a:pPr>
            <a:r>
              <a:rPr lang="en-US" sz="3600" b="1" dirty="0">
                <a:solidFill>
                  <a:schemeClr val="tx2"/>
                </a:solidFill>
                <a:latin typeface="Arial" charset="0"/>
              </a:rPr>
              <a:t/>
            </a:r>
            <a:br>
              <a:rPr lang="en-US" sz="3600" b="1" dirty="0">
                <a:solidFill>
                  <a:schemeClr val="tx2"/>
                </a:solidFill>
                <a:latin typeface="Arial" charset="0"/>
              </a:rPr>
            </a:br>
            <a:r>
              <a:rPr lang="en-US" sz="3600" b="1" dirty="0">
                <a:solidFill>
                  <a:schemeClr val="tx2"/>
                </a:solidFill>
                <a:latin typeface="Arial" charset="0"/>
              </a:rPr>
              <a:t/>
            </a:r>
            <a:br>
              <a:rPr lang="en-US" sz="3600" b="1" dirty="0">
                <a:solidFill>
                  <a:schemeClr val="tx2"/>
                </a:solidFill>
                <a:latin typeface="Arial" charset="0"/>
              </a:rPr>
            </a:br>
            <a:r>
              <a:rPr lang="en-US" sz="3600" b="1" dirty="0">
                <a:solidFill>
                  <a:schemeClr val="tx2"/>
                </a:solidFill>
                <a:latin typeface="Arial" charset="0"/>
              </a:rPr>
              <a:t/>
            </a:r>
            <a:br>
              <a:rPr lang="en-US" sz="3600" b="1" dirty="0">
                <a:solidFill>
                  <a:schemeClr val="tx2"/>
                </a:solidFill>
                <a:latin typeface="Arial" charset="0"/>
              </a:rPr>
            </a:br>
            <a:r>
              <a:rPr lang="en-US" sz="2800" b="1" dirty="0">
                <a:solidFill>
                  <a:schemeClr val="tx2"/>
                </a:solidFill>
              </a:rPr>
              <a:t>Place:</a:t>
            </a:r>
            <a:br>
              <a:rPr lang="en-US" sz="2800" b="1" dirty="0">
                <a:solidFill>
                  <a:schemeClr val="tx2"/>
                </a:solidFill>
              </a:rPr>
            </a:br>
            <a:r>
              <a:rPr lang="en-US" sz="2800" b="1" dirty="0">
                <a:solidFill>
                  <a:schemeClr val="tx2"/>
                </a:solidFill>
              </a:rPr>
              <a:t>not simply a location </a:t>
            </a:r>
            <a:br>
              <a:rPr lang="en-US" sz="2800" b="1" dirty="0">
                <a:solidFill>
                  <a:schemeClr val="tx2"/>
                </a:solidFill>
              </a:rPr>
            </a:br>
            <a:r>
              <a:rPr lang="en-US" sz="2800" b="1" dirty="0">
                <a:solidFill>
                  <a:schemeClr val="tx2"/>
                </a:solidFill>
              </a:rPr>
              <a:t>but the </a:t>
            </a:r>
            <a:r>
              <a:rPr lang="en-US" sz="2800" b="1" i="1" dirty="0">
                <a:solidFill>
                  <a:schemeClr val="tx2"/>
                </a:solidFill>
              </a:rPr>
              <a:t>experience</a:t>
            </a:r>
            <a:r>
              <a:rPr lang="en-US" sz="2800" b="1" dirty="0">
                <a:solidFill>
                  <a:schemeClr val="tx2"/>
                </a:solidFill>
              </a:rPr>
              <a:t> </a:t>
            </a:r>
            <a:br>
              <a:rPr lang="en-US" sz="2800" b="1" dirty="0">
                <a:solidFill>
                  <a:schemeClr val="tx2"/>
                </a:solidFill>
              </a:rPr>
            </a:br>
            <a:r>
              <a:rPr lang="en-US" sz="2800" b="1" dirty="0">
                <a:solidFill>
                  <a:schemeClr val="tx2"/>
                </a:solidFill>
              </a:rPr>
              <a:t>of one</a:t>
            </a:r>
            <a:r>
              <a:rPr lang="en-US" sz="2800" b="1" dirty="0">
                <a:solidFill>
                  <a:schemeClr val="tx2"/>
                </a:solidFill>
                <a:latin typeface="Arial" charset="0"/>
              </a:rPr>
              <a:t/>
            </a:r>
            <a:br>
              <a:rPr lang="en-US" sz="2800" b="1" dirty="0">
                <a:solidFill>
                  <a:schemeClr val="tx2"/>
                </a:solidFill>
                <a:latin typeface="Arial" charset="0"/>
              </a:rPr>
            </a:br>
            <a:r>
              <a:rPr lang="en-US" sz="2800" b="1" dirty="0">
                <a:solidFill>
                  <a:schemeClr val="tx2"/>
                </a:solidFill>
                <a:latin typeface="Arial" charset="0"/>
              </a:rPr>
              <a:t/>
            </a:r>
            <a:br>
              <a:rPr lang="en-US" sz="2800" b="1" dirty="0">
                <a:solidFill>
                  <a:schemeClr val="tx2"/>
                </a:solidFill>
                <a:latin typeface="Arial" charset="0"/>
              </a:rPr>
            </a:br>
            <a:r>
              <a:rPr lang="en-US" sz="4400" dirty="0">
                <a:solidFill>
                  <a:schemeClr val="tx2"/>
                </a:solidFill>
                <a:latin typeface="Arial" charset="0"/>
              </a:rPr>
              <a:t/>
            </a:r>
            <a:br>
              <a:rPr lang="en-US" sz="4400" dirty="0">
                <a:solidFill>
                  <a:schemeClr val="tx2"/>
                </a:solidFill>
                <a:latin typeface="Arial" charset="0"/>
              </a:rPr>
            </a:br>
            <a:r>
              <a:rPr lang="en-US" sz="4400" dirty="0">
                <a:solidFill>
                  <a:schemeClr val="tx2"/>
                </a:solidFill>
                <a:latin typeface="Arial" charset="0"/>
              </a:rPr>
              <a:t/>
            </a:r>
            <a:br>
              <a:rPr lang="en-US" sz="4400" dirty="0">
                <a:solidFill>
                  <a:schemeClr val="tx2"/>
                </a:solidFill>
                <a:latin typeface="Arial" charset="0"/>
              </a:rPr>
            </a:br>
            <a:endParaRPr lang="en-US" sz="4400" dirty="0">
              <a:solidFill>
                <a:schemeClr val="tx2"/>
              </a:solidFill>
              <a:latin typeface="Arial" charset="0"/>
            </a:endParaRPr>
          </a:p>
        </p:txBody>
      </p:sp>
      <p:pic>
        <p:nvPicPr>
          <p:cNvPr id="2" name="Picture 1"/>
          <p:cNvPicPr>
            <a:picLocks noChangeAspect="1"/>
          </p:cNvPicPr>
          <p:nvPr/>
        </p:nvPicPr>
        <p:blipFill>
          <a:blip r:embed="rId3"/>
          <a:stretch>
            <a:fillRect/>
          </a:stretch>
        </p:blipFill>
        <p:spPr>
          <a:xfrm>
            <a:off x="1" y="667236"/>
            <a:ext cx="5486400" cy="5377964"/>
          </a:xfrm>
          <a:prstGeom prst="rect">
            <a:avLst/>
          </a:prstGeom>
        </p:spPr>
      </p:pic>
    </p:spTree>
    <p:extLst>
      <p:ext uri="{BB962C8B-B14F-4D97-AF65-F5344CB8AC3E}">
        <p14:creationId xmlns:p14="http://schemas.microsoft.com/office/powerpoint/2010/main" val="29559296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533400" y="2057400"/>
            <a:ext cx="8610600" cy="1143000"/>
          </a:xfrm>
        </p:spPr>
        <p:txBody>
          <a:bodyPr>
            <a:normAutofit fontScale="90000"/>
          </a:bodyPr>
          <a:lstStyle/>
          <a:p>
            <a:pPr algn="l">
              <a:lnSpc>
                <a:spcPct val="120000"/>
              </a:lnSpc>
            </a:pPr>
            <a:r>
              <a:rPr lang="en-US" sz="3600" b="1"/>
              <a:t/>
            </a:r>
            <a:br>
              <a:rPr lang="en-US" sz="3600" b="1"/>
            </a:br>
            <a:r>
              <a:rPr lang="en-US" sz="3600" b="1"/>
              <a:t/>
            </a:r>
            <a:br>
              <a:rPr lang="en-US" sz="3600" b="1"/>
            </a:br>
            <a:r>
              <a:rPr lang="en-US" sz="3600" b="1"/>
              <a:t/>
            </a:r>
            <a:br>
              <a:rPr lang="en-US" sz="3600" b="1"/>
            </a:br>
            <a:r>
              <a:rPr lang="en-US" sz="3200" b="1">
                <a:latin typeface="Verdana" charset="0"/>
              </a:rPr>
              <a:t>What is place?</a:t>
            </a:r>
            <a:br>
              <a:rPr lang="en-US" sz="3200" b="1">
                <a:latin typeface="Verdana" charset="0"/>
              </a:rPr>
            </a:br>
            <a:r>
              <a:rPr lang="en-US" sz="3200" b="1">
                <a:latin typeface="Verdana" charset="0"/>
              </a:rPr>
              <a:t/>
            </a:r>
            <a:br>
              <a:rPr lang="en-US" sz="3200" b="1">
                <a:latin typeface="Verdana" charset="0"/>
              </a:rPr>
            </a:br>
            <a:r>
              <a:rPr lang="en-US" sz="3200" b="1">
                <a:latin typeface="Verdana" charset="0"/>
              </a:rPr>
              <a:t>Place, then</a:t>
            </a:r>
            <a:r>
              <a:rPr lang="en-US" sz="3200">
                <a:latin typeface="Verdana" charset="0"/>
              </a:rPr>
              <a:t>, </a:t>
            </a:r>
            <a:r>
              <a:rPr lang="en-US" sz="3200" b="1">
                <a:latin typeface="Verdana" charset="0"/>
              </a:rPr>
              <a:t>is not a physical location, nor is it a state of mind. Rather it is the engagement of the conscious body with the conditions of a specific location.</a:t>
            </a:r>
            <a:r>
              <a:rPr lang="en-US" sz="3200">
                <a:latin typeface="Verdana" charset="0"/>
              </a:rPr>
              <a:t/>
            </a:r>
            <a:br>
              <a:rPr lang="en-US" sz="3200">
                <a:latin typeface="Verdana" charset="0"/>
              </a:rPr>
            </a:br>
            <a:r>
              <a:rPr lang="en-US" sz="3200">
                <a:latin typeface="Verdana" charset="0"/>
              </a:rPr>
              <a:t/>
            </a:r>
            <a:br>
              <a:rPr lang="en-US" sz="3200">
                <a:latin typeface="Verdana" charset="0"/>
              </a:rPr>
            </a:br>
            <a:r>
              <a:rPr lang="en-US" sz="3200">
                <a:latin typeface="Verdana" charset="0"/>
              </a:rPr>
              <a:t>Arnold Berleant</a:t>
            </a:r>
            <a:endParaRPr lang="en-US"/>
          </a:p>
        </p:txBody>
      </p:sp>
    </p:spTree>
    <p:extLst>
      <p:ext uri="{BB962C8B-B14F-4D97-AF65-F5344CB8AC3E}">
        <p14:creationId xmlns:p14="http://schemas.microsoft.com/office/powerpoint/2010/main" val="19526541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23" name="Picture 3" descr="fulton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3951288" cy="5562600"/>
          </a:xfrm>
          <a:prstGeom prst="rect">
            <a:avLst/>
          </a:prstGeom>
          <a:noFill/>
          <a:extLst>
            <a:ext uri="{909E8E84-426E-40dd-AFC4-6F175D3DCCD1}">
              <a14:hiddenFill xmlns:a14="http://schemas.microsoft.com/office/drawing/2010/main">
                <a:solidFill>
                  <a:srgbClr val="FFFFFF"/>
                </a:solidFill>
              </a14:hiddenFill>
            </a:ext>
          </a:extLst>
        </p:spPr>
      </p:pic>
      <p:sp>
        <p:nvSpPr>
          <p:cNvPr id="81924" name="Rectangle 4"/>
          <p:cNvSpPr>
            <a:spLocks noChangeArrowheads="1"/>
          </p:cNvSpPr>
          <p:nvPr/>
        </p:nvSpPr>
        <p:spPr bwMode="auto">
          <a:xfrm>
            <a:off x="457200" y="5991225"/>
            <a:ext cx="4343400" cy="866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spcBef>
                <a:spcPct val="50000"/>
              </a:spcBef>
            </a:pPr>
            <a:r>
              <a:rPr lang="en-US" sz="2000"/>
              <a:t>Hamish Fulton, </a:t>
            </a:r>
          </a:p>
          <a:p>
            <a:pPr>
              <a:spcBef>
                <a:spcPct val="50000"/>
              </a:spcBef>
            </a:pPr>
            <a:r>
              <a:rPr lang="en-US" sz="2000" i="1"/>
              <a:t>One Hundred Walks</a:t>
            </a:r>
            <a:r>
              <a:rPr lang="en-US" sz="2000"/>
              <a:t>, 1988</a:t>
            </a:r>
          </a:p>
        </p:txBody>
      </p:sp>
      <p:sp>
        <p:nvSpPr>
          <p:cNvPr id="81929" name="Rectangle 9"/>
          <p:cNvSpPr>
            <a:spLocks noChangeArrowheads="1"/>
          </p:cNvSpPr>
          <p:nvPr/>
        </p:nvSpPr>
        <p:spPr bwMode="auto">
          <a:xfrm>
            <a:off x="4100513" y="1981200"/>
            <a:ext cx="5043487" cy="2066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a:spAutoFit/>
          </a:bodyPr>
          <a:lstStyle/>
          <a:p>
            <a:r>
              <a:rPr lang="en-US" sz="2800" b="1">
                <a:solidFill>
                  <a:schemeClr val="bg1"/>
                </a:solidFill>
              </a:rPr>
              <a:t>Actual Place / Matter</a:t>
            </a:r>
            <a:br>
              <a:rPr lang="en-US" sz="2800" b="1">
                <a:solidFill>
                  <a:schemeClr val="bg1"/>
                </a:solidFill>
              </a:rPr>
            </a:br>
            <a:r>
              <a:rPr lang="en-US" sz="2800" b="1">
                <a:solidFill>
                  <a:schemeClr val="bg1"/>
                </a:solidFill>
              </a:rPr>
              <a:t/>
            </a:r>
            <a:br>
              <a:rPr lang="en-US" sz="2800" b="1">
                <a:solidFill>
                  <a:schemeClr val="bg1"/>
                </a:solidFill>
              </a:rPr>
            </a:br>
            <a:r>
              <a:rPr lang="en-US" sz="2800" b="1">
                <a:solidFill>
                  <a:schemeClr val="bg1"/>
                </a:solidFill>
              </a:rPr>
              <a:t>Conceptual Place / Mind</a:t>
            </a:r>
            <a:r>
              <a:rPr lang="en-US" sz="2800">
                <a:solidFill>
                  <a:schemeClr val="bg1"/>
                </a:solidFill>
              </a:rPr>
              <a:t/>
            </a:r>
            <a:br>
              <a:rPr lang="en-US" sz="2800">
                <a:solidFill>
                  <a:schemeClr val="bg1"/>
                </a:solidFill>
              </a:rPr>
            </a:br>
            <a:endParaRPr lang="en-US" sz="4400">
              <a:solidFill>
                <a:schemeClr val="tx2"/>
              </a:solidFill>
            </a:endParaRPr>
          </a:p>
        </p:txBody>
      </p:sp>
    </p:spTree>
    <p:extLst>
      <p:ext uri="{BB962C8B-B14F-4D97-AF65-F5344CB8AC3E}">
        <p14:creationId xmlns:p14="http://schemas.microsoft.com/office/powerpoint/2010/main" val="4043558162"/>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4452" name="Picture 4" descr="phone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 y="304800"/>
            <a:ext cx="3429000" cy="2365375"/>
          </a:xfrm>
          <a:prstGeom prst="rect">
            <a:avLst/>
          </a:prstGeom>
          <a:noFill/>
          <a:extLst>
            <a:ext uri="{909E8E84-426E-40dd-AFC4-6F175D3DCCD1}">
              <a14:hiddenFill xmlns:a14="http://schemas.microsoft.com/office/drawing/2010/main">
                <a:solidFill>
                  <a:srgbClr val="FFFFFF"/>
                </a:solidFill>
              </a14:hiddenFill>
            </a:ext>
          </a:extLst>
        </p:spPr>
      </p:pic>
      <p:pic>
        <p:nvPicPr>
          <p:cNvPr id="104453" name="Picture 5" descr="phone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1000" y="3048000"/>
            <a:ext cx="3352800" cy="2268538"/>
          </a:xfrm>
          <a:prstGeom prst="rect">
            <a:avLst/>
          </a:prstGeom>
          <a:noFill/>
          <a:extLst>
            <a:ext uri="{909E8E84-426E-40dd-AFC4-6F175D3DCCD1}">
              <a14:hiddenFill xmlns:a14="http://schemas.microsoft.com/office/drawing/2010/main">
                <a:solidFill>
                  <a:srgbClr val="FFFFFF"/>
                </a:solidFill>
              </a14:hiddenFill>
            </a:ext>
          </a:extLst>
        </p:spPr>
      </p:pic>
      <p:sp>
        <p:nvSpPr>
          <p:cNvPr id="104454" name="Rectangle 6"/>
          <p:cNvSpPr>
            <a:spLocks noChangeArrowheads="1"/>
          </p:cNvSpPr>
          <p:nvPr/>
        </p:nvSpPr>
        <p:spPr bwMode="auto">
          <a:xfrm>
            <a:off x="457200" y="5562600"/>
            <a:ext cx="4343400" cy="866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spcBef>
                <a:spcPct val="50000"/>
              </a:spcBef>
            </a:pPr>
            <a:r>
              <a:rPr lang="en-US" sz="2000"/>
              <a:t>Dalziel and Scullion, </a:t>
            </a:r>
          </a:p>
          <a:p>
            <a:pPr>
              <a:spcBef>
                <a:spcPct val="50000"/>
              </a:spcBef>
            </a:pPr>
            <a:r>
              <a:rPr lang="en-US" sz="2000" i="1"/>
              <a:t>Out There</a:t>
            </a:r>
            <a:r>
              <a:rPr lang="en-US" sz="2000"/>
              <a:t>, 1998</a:t>
            </a:r>
          </a:p>
        </p:txBody>
      </p:sp>
      <p:sp>
        <p:nvSpPr>
          <p:cNvPr id="104455" name="Rectangle 7"/>
          <p:cNvSpPr>
            <a:spLocks noChangeArrowheads="1"/>
          </p:cNvSpPr>
          <p:nvPr/>
        </p:nvSpPr>
        <p:spPr bwMode="auto">
          <a:xfrm>
            <a:off x="3871913" y="381000"/>
            <a:ext cx="5043487" cy="2066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a:spAutoFit/>
          </a:bodyPr>
          <a:lstStyle/>
          <a:p>
            <a:r>
              <a:rPr lang="en-US" sz="2800" b="1">
                <a:solidFill>
                  <a:schemeClr val="bg1"/>
                </a:solidFill>
              </a:rPr>
              <a:t>Actual Place / Matter</a:t>
            </a:r>
            <a:br>
              <a:rPr lang="en-US" sz="2800" b="1">
                <a:solidFill>
                  <a:schemeClr val="bg1"/>
                </a:solidFill>
              </a:rPr>
            </a:br>
            <a:r>
              <a:rPr lang="en-US" sz="2800" b="1">
                <a:solidFill>
                  <a:schemeClr val="bg1"/>
                </a:solidFill>
              </a:rPr>
              <a:t/>
            </a:r>
            <a:br>
              <a:rPr lang="en-US" sz="2800" b="1">
                <a:solidFill>
                  <a:schemeClr val="bg1"/>
                </a:solidFill>
              </a:rPr>
            </a:br>
            <a:r>
              <a:rPr lang="en-US" sz="2800" b="1">
                <a:solidFill>
                  <a:schemeClr val="bg1"/>
                </a:solidFill>
              </a:rPr>
              <a:t>Conceptual Place / Mind</a:t>
            </a:r>
            <a:r>
              <a:rPr lang="en-US" sz="2800">
                <a:solidFill>
                  <a:schemeClr val="bg1"/>
                </a:solidFill>
              </a:rPr>
              <a:t/>
            </a:r>
            <a:br>
              <a:rPr lang="en-US" sz="2800">
                <a:solidFill>
                  <a:schemeClr val="bg1"/>
                </a:solidFill>
              </a:rPr>
            </a:br>
            <a:endParaRPr lang="en-US" sz="4400">
              <a:solidFill>
                <a:schemeClr val="tx2"/>
              </a:solidFill>
            </a:endParaRPr>
          </a:p>
        </p:txBody>
      </p:sp>
    </p:spTree>
    <p:extLst>
      <p:ext uri="{BB962C8B-B14F-4D97-AF65-F5344CB8AC3E}">
        <p14:creationId xmlns:p14="http://schemas.microsoft.com/office/powerpoint/2010/main" val="1584404781"/>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1026"/>
          <p:cNvSpPr>
            <a:spLocks noGrp="1" noChangeArrowheads="1"/>
          </p:cNvSpPr>
          <p:nvPr>
            <p:ph type="title"/>
          </p:nvPr>
        </p:nvSpPr>
        <p:spPr>
          <a:xfrm>
            <a:off x="228600" y="914400"/>
            <a:ext cx="8610600" cy="1143000"/>
          </a:xfrm>
        </p:spPr>
        <p:txBody>
          <a:bodyPr/>
          <a:lstStyle/>
          <a:p>
            <a:pPr algn="l"/>
            <a:r>
              <a:rPr lang="en-US" b="1">
                <a:latin typeface="Verdana" charset="0"/>
              </a:rPr>
              <a:t>Places have value</a:t>
            </a:r>
            <a:endParaRPr lang="en-US"/>
          </a:p>
        </p:txBody>
      </p:sp>
      <p:pic>
        <p:nvPicPr>
          <p:cNvPr id="83971" name="Picture 1027" descr="NY skylin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5200" y="2070100"/>
            <a:ext cx="5638800" cy="4787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19197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1026"/>
          <p:cNvSpPr>
            <a:spLocks noGrp="1" noChangeArrowheads="1"/>
          </p:cNvSpPr>
          <p:nvPr>
            <p:ph type="title"/>
          </p:nvPr>
        </p:nvSpPr>
        <p:spPr>
          <a:xfrm>
            <a:off x="533400" y="5715000"/>
            <a:ext cx="8610600" cy="1143000"/>
          </a:xfrm>
        </p:spPr>
        <p:txBody>
          <a:bodyPr>
            <a:normAutofit fontScale="90000"/>
          </a:bodyPr>
          <a:lstStyle/>
          <a:p>
            <a:pPr algn="l"/>
            <a:r>
              <a:rPr lang="en-US" sz="3600" b="1">
                <a:latin typeface="Verdana" charset="0"/>
              </a:rPr>
              <a:t>Places remember events</a:t>
            </a:r>
            <a:r>
              <a:rPr lang="en-US" sz="2800" b="1">
                <a:latin typeface="Verdana" charset="0"/>
              </a:rPr>
              <a:t/>
            </a:r>
            <a:br>
              <a:rPr lang="en-US" sz="2800" b="1">
                <a:latin typeface="Verdana" charset="0"/>
              </a:rPr>
            </a:br>
            <a:r>
              <a:rPr lang="en-US" sz="2400">
                <a:latin typeface="Verdana" charset="0"/>
              </a:rPr>
              <a:t>James Joyce, preparatory note to </a:t>
            </a:r>
            <a:r>
              <a:rPr lang="en-US" sz="2400" i="1">
                <a:latin typeface="Verdana" charset="0"/>
              </a:rPr>
              <a:t>Ulysses</a:t>
            </a:r>
            <a:r>
              <a:rPr lang="en-US" sz="2400" b="1">
                <a:latin typeface="Verdana" charset="0"/>
              </a:rPr>
              <a:t/>
            </a:r>
            <a:br>
              <a:rPr lang="en-US" sz="2400" b="1">
                <a:latin typeface="Verdana" charset="0"/>
              </a:rPr>
            </a:br>
            <a:r>
              <a:rPr lang="en-US" sz="2800" b="1">
                <a:latin typeface="Verdana" charset="0"/>
              </a:rPr>
              <a:t/>
            </a:r>
            <a:br>
              <a:rPr lang="en-US" sz="2800" b="1">
                <a:latin typeface="Verdana" charset="0"/>
              </a:rPr>
            </a:br>
            <a:endParaRPr lang="en-US" sz="2800" b="1"/>
          </a:p>
        </p:txBody>
      </p:sp>
      <p:pic>
        <p:nvPicPr>
          <p:cNvPr id="41987" name="Picture 1027" descr="railwa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6553200" cy="4532313"/>
          </a:xfrm>
          <a:prstGeom prst="rect">
            <a:avLst/>
          </a:prstGeom>
          <a:noFill/>
          <a:extLst>
            <a:ext uri="{909E8E84-426E-40dd-AFC4-6F175D3DCCD1}">
              <a14:hiddenFill xmlns:a14="http://schemas.microsoft.com/office/drawing/2010/main">
                <a:solidFill>
                  <a:srgbClr val="FFFFFF"/>
                </a:solidFill>
              </a14:hiddenFill>
            </a:ext>
          </a:extLst>
        </p:spPr>
      </p:pic>
      <p:sp>
        <p:nvSpPr>
          <p:cNvPr id="41988" name="Rectangle 1028"/>
          <p:cNvSpPr>
            <a:spLocks noChangeArrowheads="1"/>
          </p:cNvSpPr>
          <p:nvPr/>
        </p:nvSpPr>
        <p:spPr bwMode="auto">
          <a:xfrm>
            <a:off x="0" y="4572000"/>
            <a:ext cx="4492625" cy="3698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a:spAutoFit/>
          </a:bodyPr>
          <a:lstStyle/>
          <a:p>
            <a:r>
              <a:rPr lang="en-US" sz="1800">
                <a:solidFill>
                  <a:schemeClr val="tx2"/>
                </a:solidFill>
              </a:rPr>
              <a:t>Rails leading into Auschwitz-Birkenau</a:t>
            </a:r>
            <a:endParaRPr lang="en-US" sz="1800" i="1">
              <a:solidFill>
                <a:schemeClr val="tx2"/>
              </a:solidFill>
            </a:endParaRPr>
          </a:p>
        </p:txBody>
      </p:sp>
    </p:spTree>
    <p:extLst>
      <p:ext uri="{BB962C8B-B14F-4D97-AF65-F5344CB8AC3E}">
        <p14:creationId xmlns:p14="http://schemas.microsoft.com/office/powerpoint/2010/main" val="3233669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6020" name="Picture 4" descr="Mona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3352800" cy="3359150"/>
          </a:xfrm>
          <a:prstGeom prst="rect">
            <a:avLst/>
          </a:prstGeom>
          <a:noFill/>
          <a:extLst>
            <a:ext uri="{909E8E84-426E-40dd-AFC4-6F175D3DCCD1}">
              <a14:hiddenFill xmlns:a14="http://schemas.microsoft.com/office/drawing/2010/main">
                <a:solidFill>
                  <a:srgbClr val="FFFFFF"/>
                </a:solidFill>
              </a14:hiddenFill>
            </a:ext>
          </a:extLst>
        </p:spPr>
      </p:pic>
      <p:pic>
        <p:nvPicPr>
          <p:cNvPr id="86021" name="Picture 5" descr="Mona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76800" y="2620963"/>
            <a:ext cx="4267200" cy="4237037"/>
          </a:xfrm>
          <a:prstGeom prst="rect">
            <a:avLst/>
          </a:prstGeom>
          <a:noFill/>
          <a:extLst>
            <a:ext uri="{909E8E84-426E-40dd-AFC4-6F175D3DCCD1}">
              <a14:hiddenFill xmlns:a14="http://schemas.microsoft.com/office/drawing/2010/main">
                <a:solidFill>
                  <a:srgbClr val="FFFFFF"/>
                </a:solidFill>
              </a14:hiddenFill>
            </a:ext>
          </a:extLst>
        </p:spPr>
      </p:pic>
      <p:sp>
        <p:nvSpPr>
          <p:cNvPr id="86022" name="Rectangle 6"/>
          <p:cNvSpPr>
            <a:spLocks noChangeArrowheads="1"/>
          </p:cNvSpPr>
          <p:nvPr/>
        </p:nvSpPr>
        <p:spPr bwMode="auto">
          <a:xfrm>
            <a:off x="4868863" y="1676400"/>
            <a:ext cx="4122737" cy="711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a:spAutoFit/>
          </a:bodyPr>
          <a:lstStyle/>
          <a:p>
            <a:r>
              <a:rPr lang="en-US" sz="2000"/>
              <a:t>Mona Hatoum, </a:t>
            </a:r>
            <a:r>
              <a:rPr lang="en-US" sz="2000" i="1"/>
              <a:t>Present Tense,</a:t>
            </a:r>
            <a:r>
              <a:rPr lang="en-US" sz="2000"/>
              <a:t> </a:t>
            </a:r>
          </a:p>
          <a:p>
            <a:r>
              <a:rPr lang="en-US" sz="2000"/>
              <a:t>1996</a:t>
            </a:r>
          </a:p>
        </p:txBody>
      </p:sp>
      <p:sp>
        <p:nvSpPr>
          <p:cNvPr id="86023" name="Rectangle 7"/>
          <p:cNvSpPr>
            <a:spLocks noChangeArrowheads="1"/>
          </p:cNvSpPr>
          <p:nvPr/>
        </p:nvSpPr>
        <p:spPr bwMode="auto">
          <a:xfrm>
            <a:off x="228600" y="3581400"/>
            <a:ext cx="3886200" cy="32496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lnSpc>
                <a:spcPct val="120000"/>
              </a:lnSpc>
            </a:pPr>
            <a:r>
              <a:rPr lang="en-US" sz="2000" b="1"/>
              <a:t>Just as none of us stands outside or beyond geography, so too no one is totally excluded from the battle about geography.</a:t>
            </a:r>
          </a:p>
          <a:p>
            <a:endParaRPr lang="en-US" sz="2000" b="1"/>
          </a:p>
          <a:p>
            <a:r>
              <a:rPr lang="en-US" sz="2000" b="1"/>
              <a:t>Edward W. Said</a:t>
            </a:r>
          </a:p>
          <a:p>
            <a:r>
              <a:rPr lang="en-US" sz="2000" b="1" i="1"/>
              <a:t>Culture and Imperialism</a:t>
            </a:r>
          </a:p>
        </p:txBody>
      </p:sp>
    </p:spTree>
    <p:extLst>
      <p:ext uri="{BB962C8B-B14F-4D97-AF65-F5344CB8AC3E}">
        <p14:creationId xmlns:p14="http://schemas.microsoft.com/office/powerpoint/2010/main" val="35726025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533400" y="1828800"/>
            <a:ext cx="8610600" cy="1143000"/>
          </a:xfrm>
        </p:spPr>
        <p:txBody>
          <a:bodyPr/>
          <a:lstStyle/>
          <a:p>
            <a:pPr algn="l"/>
            <a:r>
              <a:rPr lang="en-US" sz="3600" b="1">
                <a:latin typeface="Verdana" charset="0"/>
              </a:rPr>
              <a:t>Placelessness</a:t>
            </a:r>
            <a:endParaRPr lang="en-US"/>
          </a:p>
        </p:txBody>
      </p:sp>
      <p:pic>
        <p:nvPicPr>
          <p:cNvPr id="54275" name="Picture 3" descr="diaspor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4600" y="2971800"/>
            <a:ext cx="4876800" cy="33385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67621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304800" y="2590800"/>
            <a:ext cx="8610600" cy="1143000"/>
          </a:xfrm>
        </p:spPr>
        <p:txBody>
          <a:bodyPr>
            <a:normAutofit fontScale="90000"/>
          </a:bodyPr>
          <a:lstStyle/>
          <a:p>
            <a:pPr algn="l"/>
            <a:r>
              <a:rPr lang="en-US" sz="2800" b="1">
                <a:latin typeface="Verdana" charset="0"/>
              </a:rPr>
              <a:t>To be at all - to exist in any way - is to be somewhere, and to be somewhere is to be in some kind of place.</a:t>
            </a:r>
            <a:br>
              <a:rPr lang="en-US" sz="2800" b="1">
                <a:latin typeface="Verdana" charset="0"/>
              </a:rPr>
            </a:br>
            <a:r>
              <a:rPr lang="en-US" sz="2800" b="1">
                <a:latin typeface="Verdana" charset="0"/>
              </a:rPr>
              <a:t/>
            </a:r>
            <a:br>
              <a:rPr lang="en-US" sz="2800" b="1">
                <a:latin typeface="Verdana" charset="0"/>
              </a:rPr>
            </a:br>
            <a:r>
              <a:rPr lang="en-US" sz="2800" b="1">
                <a:latin typeface="Verdana" charset="0"/>
              </a:rPr>
              <a:t>Place is as requisite as the air we breathe, the ground on which we stand, the bodies we have. We are surrounded by places. We walk over and through them. We live in places, relate to others in them, die in them. </a:t>
            </a:r>
            <a:br>
              <a:rPr lang="en-US" sz="2800" b="1">
                <a:latin typeface="Verdana" charset="0"/>
              </a:rPr>
            </a:br>
            <a:r>
              <a:rPr lang="en-US" sz="2800" b="1">
                <a:latin typeface="Verdana" charset="0"/>
              </a:rPr>
              <a:t/>
            </a:r>
            <a:br>
              <a:rPr lang="en-US" sz="2800" b="1">
                <a:latin typeface="Verdana" charset="0"/>
              </a:rPr>
            </a:br>
            <a:r>
              <a:rPr lang="en-US" sz="2800" b="1">
                <a:latin typeface="Verdana" charset="0"/>
              </a:rPr>
              <a:t>Nothing is unplaced.</a:t>
            </a:r>
            <a:br>
              <a:rPr lang="en-US" sz="2800" b="1">
                <a:latin typeface="Verdana" charset="0"/>
              </a:rPr>
            </a:br>
            <a:r>
              <a:rPr lang="en-US" sz="3200" b="1"/>
              <a:t/>
            </a:r>
            <a:br>
              <a:rPr lang="en-US" sz="3200" b="1"/>
            </a:br>
            <a:r>
              <a:rPr lang="en-US" sz="2800" b="1">
                <a:latin typeface="Verdana" charset="0"/>
              </a:rPr>
              <a:t>Edward S. Casey</a:t>
            </a:r>
            <a:endParaRPr lang="en-US"/>
          </a:p>
        </p:txBody>
      </p:sp>
    </p:spTree>
    <p:extLst>
      <p:ext uri="{BB962C8B-B14F-4D97-AF65-F5344CB8AC3E}">
        <p14:creationId xmlns:p14="http://schemas.microsoft.com/office/powerpoint/2010/main" val="3571193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a:xfrm>
            <a:off x="304800" y="304800"/>
            <a:ext cx="8610600" cy="1143000"/>
          </a:xfrm>
        </p:spPr>
        <p:txBody>
          <a:bodyPr>
            <a:normAutofit fontScale="90000"/>
          </a:bodyPr>
          <a:lstStyle/>
          <a:p>
            <a:pPr algn="l">
              <a:lnSpc>
                <a:spcPct val="120000"/>
              </a:lnSpc>
            </a:pPr>
            <a:r>
              <a:rPr lang="en-US" sz="2800" b="1" dirty="0">
                <a:latin typeface="Verdana" charset="0"/>
              </a:rPr>
              <a:t>For </a:t>
            </a:r>
            <a:r>
              <a:rPr lang="en-US" sz="2800" b="1" dirty="0" smtClean="0">
                <a:latin typeface="Verdana" charset="0"/>
              </a:rPr>
              <a:t>future lectures, </a:t>
            </a:r>
            <a:r>
              <a:rPr lang="en-US" sz="2800" b="1" dirty="0">
                <a:latin typeface="Verdana" charset="0"/>
              </a:rPr>
              <a:t>Consider:</a:t>
            </a:r>
            <a:br>
              <a:rPr lang="en-US" sz="2800" b="1" dirty="0">
                <a:latin typeface="Verdana" charset="0"/>
              </a:rPr>
            </a:br>
            <a:endParaRPr lang="en-US" dirty="0">
              <a:solidFill>
                <a:schemeClr val="tx1"/>
              </a:solidFill>
              <a:latin typeface="Verdana" charset="0"/>
            </a:endParaRPr>
          </a:p>
        </p:txBody>
      </p:sp>
      <p:sp>
        <p:nvSpPr>
          <p:cNvPr id="102403" name="Rectangle 3"/>
          <p:cNvSpPr>
            <a:spLocks noChangeArrowheads="1"/>
          </p:cNvSpPr>
          <p:nvPr/>
        </p:nvSpPr>
        <p:spPr bwMode="auto">
          <a:xfrm>
            <a:off x="381000" y="838200"/>
            <a:ext cx="8305800" cy="39149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lnSpc>
                <a:spcPct val="130000"/>
              </a:lnSpc>
              <a:buFontTx/>
              <a:buChar char="•"/>
            </a:pPr>
            <a:r>
              <a:rPr lang="en-US" dirty="0"/>
              <a:t> </a:t>
            </a:r>
            <a:r>
              <a:rPr lang="en-US" sz="2400" dirty="0"/>
              <a:t>What does </a:t>
            </a:r>
            <a:r>
              <a:rPr lang="ja-JP" altLang="en-US" sz="2400" dirty="0">
                <a:latin typeface="Arial"/>
              </a:rPr>
              <a:t>‘</a:t>
            </a:r>
            <a:r>
              <a:rPr lang="en-US" sz="2400" dirty="0"/>
              <a:t>place</a:t>
            </a:r>
            <a:r>
              <a:rPr lang="ja-JP" altLang="en-US" sz="2400" dirty="0">
                <a:latin typeface="Arial"/>
              </a:rPr>
              <a:t>’</a:t>
            </a:r>
            <a:r>
              <a:rPr lang="en-US" sz="2400" dirty="0"/>
              <a:t> mean to you?</a:t>
            </a:r>
          </a:p>
          <a:p>
            <a:pPr>
              <a:lnSpc>
                <a:spcPct val="130000"/>
              </a:lnSpc>
              <a:buFontTx/>
              <a:buChar char="•"/>
            </a:pPr>
            <a:r>
              <a:rPr lang="en-US" sz="2400" dirty="0"/>
              <a:t> Where are you </a:t>
            </a:r>
            <a:r>
              <a:rPr lang="en-US" sz="2400" i="1" dirty="0"/>
              <a:t>now</a:t>
            </a:r>
            <a:r>
              <a:rPr lang="en-US" sz="2400" dirty="0"/>
              <a:t>? </a:t>
            </a:r>
          </a:p>
          <a:p>
            <a:pPr>
              <a:lnSpc>
                <a:spcPct val="130000"/>
              </a:lnSpc>
              <a:buFontTx/>
              <a:buChar char="•"/>
            </a:pPr>
            <a:r>
              <a:rPr lang="en-US" sz="2400" dirty="0"/>
              <a:t> Where do you </a:t>
            </a:r>
            <a:r>
              <a:rPr lang="en-US" sz="2400" i="1" dirty="0"/>
              <a:t>belong</a:t>
            </a:r>
            <a:r>
              <a:rPr lang="en-US" sz="2400" dirty="0"/>
              <a:t>? </a:t>
            </a:r>
          </a:p>
          <a:p>
            <a:pPr>
              <a:lnSpc>
                <a:spcPct val="130000"/>
              </a:lnSpc>
              <a:buFontTx/>
              <a:buChar char="•"/>
            </a:pPr>
            <a:r>
              <a:rPr lang="en-US" sz="2400" dirty="0"/>
              <a:t> Where have do come </a:t>
            </a:r>
            <a:r>
              <a:rPr lang="en-US" sz="2400" i="1" dirty="0"/>
              <a:t>from</a:t>
            </a:r>
            <a:r>
              <a:rPr lang="en-US" sz="2400" dirty="0"/>
              <a:t>?</a:t>
            </a:r>
          </a:p>
          <a:p>
            <a:pPr>
              <a:lnSpc>
                <a:spcPct val="130000"/>
              </a:lnSpc>
              <a:buFontTx/>
              <a:buChar char="•"/>
            </a:pPr>
            <a:r>
              <a:rPr lang="en-US" sz="2400" dirty="0"/>
              <a:t> Where would you like to </a:t>
            </a:r>
            <a:r>
              <a:rPr lang="en-US" sz="2400" i="1" dirty="0"/>
              <a:t>be</a:t>
            </a:r>
            <a:r>
              <a:rPr lang="en-US" sz="2400" dirty="0"/>
              <a:t>?</a:t>
            </a:r>
          </a:p>
          <a:p>
            <a:pPr>
              <a:lnSpc>
                <a:spcPct val="130000"/>
              </a:lnSpc>
              <a:buFontTx/>
              <a:buChar char="•"/>
            </a:pPr>
            <a:r>
              <a:rPr lang="en-US" sz="2400" dirty="0"/>
              <a:t> Consider whether </a:t>
            </a:r>
            <a:r>
              <a:rPr lang="ja-JP" altLang="en-US" sz="2400" dirty="0">
                <a:latin typeface="Arial"/>
              </a:rPr>
              <a:t>‘</a:t>
            </a:r>
            <a:r>
              <a:rPr lang="en-US" sz="2400" dirty="0"/>
              <a:t>place</a:t>
            </a:r>
            <a:r>
              <a:rPr lang="ja-JP" altLang="en-US" sz="2400" dirty="0">
                <a:latin typeface="Arial"/>
              </a:rPr>
              <a:t>’</a:t>
            </a:r>
            <a:r>
              <a:rPr lang="en-US" sz="2400" dirty="0"/>
              <a:t> is significant to you as </a:t>
            </a:r>
            <a:r>
              <a:rPr lang="en-US" sz="2400" dirty="0" smtClean="0"/>
              <a:t>a student?</a:t>
            </a:r>
          </a:p>
          <a:p>
            <a:pPr>
              <a:lnSpc>
                <a:spcPct val="130000"/>
              </a:lnSpc>
              <a:buFontTx/>
              <a:buChar char="•"/>
            </a:pPr>
            <a:r>
              <a:rPr lang="en-US" sz="2400" dirty="0" smtClean="0"/>
              <a:t>How </a:t>
            </a:r>
            <a:r>
              <a:rPr lang="en-US" sz="2400" dirty="0"/>
              <a:t>can the idea of </a:t>
            </a:r>
            <a:r>
              <a:rPr lang="ja-JP" altLang="en-US" sz="2400" dirty="0">
                <a:latin typeface="Arial"/>
              </a:rPr>
              <a:t>‘</a:t>
            </a:r>
            <a:r>
              <a:rPr lang="en-US" sz="2400" dirty="0"/>
              <a:t>place</a:t>
            </a:r>
            <a:r>
              <a:rPr lang="ja-JP" altLang="en-US" sz="2400" dirty="0">
                <a:latin typeface="Arial"/>
              </a:rPr>
              <a:t>’</a:t>
            </a:r>
            <a:r>
              <a:rPr lang="en-US" sz="2400" dirty="0"/>
              <a:t> influence and inform the </a:t>
            </a:r>
            <a:r>
              <a:rPr lang="en-US" sz="2400" dirty="0" smtClean="0"/>
              <a:t>courses you study? </a:t>
            </a:r>
            <a:endParaRPr lang="en-US" sz="2400" dirty="0"/>
          </a:p>
        </p:txBody>
      </p:sp>
    </p:spTree>
    <p:extLst>
      <p:ext uri="{BB962C8B-B14F-4D97-AF65-F5344CB8AC3E}">
        <p14:creationId xmlns:p14="http://schemas.microsoft.com/office/powerpoint/2010/main" val="125184249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35</TotalTime>
  <Words>2414</Words>
  <Application>Microsoft Macintosh PowerPoint</Application>
  <PresentationFormat>On-screen Show (4:3)</PresentationFormat>
  <Paragraphs>194</Paragraphs>
  <Slides>20</Slides>
  <Notes>20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Breeze</vt:lpstr>
      <vt:lpstr>A Sense of Place   While we might easily be lost in place, we would certainly be lost without it.  Tacita Dean, Place  </vt:lpstr>
      <vt:lpstr>The power of place will be remarkable  Aristotle, Physics  the experience of place is one of inhabitation  Martin Heidegger, Being in Time    ‘there is always more place’  Luce Irigaray, Elemental Passions   </vt:lpstr>
      <vt:lpstr>  </vt:lpstr>
      <vt:lpstr>PowerPoint Presentation</vt:lpstr>
      <vt:lpstr>PowerPoint Presentation</vt:lpstr>
      <vt:lpstr>PowerPoint Presentation</vt:lpstr>
      <vt:lpstr>Place  In its most basic sense, place is the setting of the events of human living. Place is the location of experience.    </vt:lpstr>
      <vt:lpstr>A place is a location</vt:lpstr>
      <vt:lpstr>Lucy Lippard - The Lure of the Local  The lure of the local is the pull of place that operates on each of us … It is the geographical component of the psychological need to belong somewhere, one antidote to prevailing alienation.</vt:lpstr>
      <vt:lpstr>PowerPoint Presentation</vt:lpstr>
      <vt:lpstr>PowerPoint Presentation</vt:lpstr>
      <vt:lpstr>   What is place?  Place, then, is not a physical location, nor is it a state of mind. Rather it is the engagement of the conscious body with the conditions of a specific location.  Arnold Berleant</vt:lpstr>
      <vt:lpstr>PowerPoint Presentation</vt:lpstr>
      <vt:lpstr>PowerPoint Presentation</vt:lpstr>
      <vt:lpstr>Places have value</vt:lpstr>
      <vt:lpstr>Places remember events James Joyce, preparatory note to Ulysses  </vt:lpstr>
      <vt:lpstr>PowerPoint Presentation</vt:lpstr>
      <vt:lpstr>Placelessness</vt:lpstr>
      <vt:lpstr>To be at all - to exist in any way - is to be somewhere, and to be somewhere is to be in some kind of place.  Place is as requisite as the air we breathe, the ground on which we stand, the bodies we have. We are surrounded by places. We walk over and through them. We live in places, relate to others in them, die in them.   Nothing is unplaced.  Edward S. Casey</vt:lpstr>
      <vt:lpstr>For future lectures, Consider: </vt:lpstr>
    </vt:vector>
  </TitlesOfParts>
  <Company>Insight2Wales</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Sense of Place   While we might easily be lost in place, we would certainly be lost without it.  Tacita Dean, Place  </dc:title>
  <dc:creator>Conway Davies</dc:creator>
  <cp:lastModifiedBy>Conway Davies</cp:lastModifiedBy>
  <cp:revision>5</cp:revision>
  <dcterms:created xsi:type="dcterms:W3CDTF">2015-10-05T14:01:19Z</dcterms:created>
  <dcterms:modified xsi:type="dcterms:W3CDTF">2015-10-05T14:48:46Z</dcterms:modified>
</cp:coreProperties>
</file>