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7419A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0AF836-D24F-4D33-92E5-6016CB9E6638}" v="3" dt="2020-01-01T11:42:35.3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FEE3A-AB92-4A31-897C-35E0F7C39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4DE6D7-34B3-4601-A31F-B632A92C7F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6CF67-040B-4A84-863B-118EDB154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8188E4-8983-4D27-B9BB-425BF51AD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356CA-1A2F-4A4E-A2E9-28FCABAF3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000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9386E-7732-4A42-8E96-7B7D25341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AEA1A-2AC4-4362-9FF9-090504D7B2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8F9B6B-5575-4C43-88B4-A71FBB504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0839F-6D14-4C4B-896D-47A367DCE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A9B92-3B87-494C-B6CD-805416855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435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5E28F-D31F-412B-8B22-D8567C85F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B7EFA-4593-4406-94CD-045D452F2E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C1051-A7A5-40C0-BBC8-3FA1CA60B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B1598-3C9B-49A0-A781-B0E73F1FE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1DCE4-493C-4C59-9F15-695356BE6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414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F44A8-AB1F-4208-9FDB-067CA1159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414E9-AE9C-45DE-AAD6-945191005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2B0206-DB17-40FC-B89B-2B3C67624A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3B4A0-2233-423F-89C3-6A012871A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26E82E-9FA6-4B9E-B469-BA9B9E17D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58550D-EF58-4DD5-9F5D-0D70DB608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603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465AC-40F4-42A9-8EC8-EE438794C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EE13EA-ED4D-4D5A-B3B9-BCCFA6A07C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A2A3E3-0BD4-40F6-A223-03C12CB5BA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A0B84A-1563-4F38-BB47-20319A9523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1BFDBE-829F-471E-9A31-8CABE473F5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2A17C8-4FFF-426B-AEE2-13CF5946F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2E7465-2C3E-4D75-B33E-BF95FD04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AD32D4-E3B7-4477-9882-667B8DEB5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320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4533E-36E0-46CE-859F-C8697F5FA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590946-9105-40BC-97F1-5C70042F9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DA60CD-85B9-49CB-B0E5-E17735196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78019B-D873-4210-BF37-CF666701C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23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902BD4-015F-46BE-AFB1-C2ABA0F5C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AE7CDC-C145-448A-9C0C-58CCA9AB1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F9FAAF-5648-4838-B702-05068D793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055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D0618-5EE3-498D-A94A-AB0063E86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F399D-C3EC-4028-8223-75791B612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CB7037-5568-4243-BD12-4036FD4131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CA981F-E1E8-44FD-98FE-CE4F486CE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430524-F1C5-4461-88F3-8A4DC0717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7E6FAD-8E06-49BF-A6FB-ACBE955B4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4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2D063-260C-4A31-9B6B-2B8F97D10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F78273-C59F-4107-A1C1-1863AB660C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890940-0DB6-4DBB-A8C5-3BBEE32767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91F0E-20D9-4180-8E17-A9CA2BACB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3DB772-FAF0-4963-A74A-E131E6A5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9D6DA3-3C26-4055-8E17-7C08D5077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71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5E388-D4C5-4CC9-994C-1FE03397C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326E1F-5D30-4EA0-83A8-A39BC9DEFD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C25170-DA8C-40F1-8746-1180AF8A9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939723-FC1E-4353-9218-F6260C230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47E60-48F9-4EBB-B72A-5A4FF284A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505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D2C49C-1580-42B6-B24B-16ACEB7846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276533-625D-41CF-9ED2-DD615EFF04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FF1C7-7879-4398-9F7D-FBFA38581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95EDD2-F10C-4A99-9517-92BD8E8EA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1DE046-41CF-4879-9512-A867068B7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811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3DFF96-10E4-4DF8-A11A-FB85FD788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DF2D5D-D2FD-4207-AC88-0A05658D6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DCC9D0-4CEE-4667-ACE2-32A9DEA6D2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78B59A-9517-40FA-AC6D-9D7DA4B5B0DB}" type="datetimeFigureOut">
              <a:rPr lang="en-GB" smtClean="0"/>
              <a:t>27/12/2019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60AC30-0BCE-43A7-B000-F0BFCDA9A7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1EB5A-9593-476E-A3E6-645A1EC128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019045-6720-49DE-84BB-34A034D478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134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jpg"/><Relationship Id="rId4" Type="http://schemas.openxmlformats.org/officeDocument/2006/relationships/image" Target="../media/image3.jpeg"/><Relationship Id="rId9" Type="http://schemas.openxmlformats.org/officeDocument/2006/relationships/image" Target="../media/image8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ysgolbrogwaun.com/media/1626/aln-policy.pdf" TargetMode="External"/><Relationship Id="rId13" Type="http://schemas.openxmlformats.org/officeDocument/2006/relationships/hyperlink" Target="https://www.marxist.com/what-is-marxism-economics-materialism.htm" TargetMode="External"/><Relationship Id="rId3" Type="http://schemas.openxmlformats.org/officeDocument/2006/relationships/hyperlink" Target="http://cleverclassroomblog.blogspot.com/p/social-skills.html?m=1" TargetMode="External"/><Relationship Id="rId7" Type="http://schemas.openxmlformats.org/officeDocument/2006/relationships/hyperlink" Target="http://www.tascanteenassn.org.au/school-canteen/approach-to-nutritious-foods/" TargetMode="External"/><Relationship Id="rId12" Type="http://schemas.openxmlformats.org/officeDocument/2006/relationships/hyperlink" Target="https://www.slideserve.com/slone/education-revision-2013" TargetMode="External"/><Relationship Id="rId2" Type="http://schemas.openxmlformats.org/officeDocument/2006/relationships/hyperlink" Target="https://www.callofthewild.co.uk/values-vision-mission/" TargetMode="External"/><Relationship Id="rId16" Type="http://schemas.openxmlformats.org/officeDocument/2006/relationships/hyperlink" Target="http://slideplayer.com/slide/3443285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eciliadamstrom.blogspot.com/2014/04/the-hidden-curriculum.html" TargetMode="External"/><Relationship Id="rId11" Type="http://schemas.openxmlformats.org/officeDocument/2006/relationships/hyperlink" Target="https://www.slideshare.net/aneekakazmi1/behaviorism-43606626" TargetMode="External"/><Relationship Id="rId5" Type="http://schemas.openxmlformats.org/officeDocument/2006/relationships/hyperlink" Target="https://www.thoughtco.com/functionalist-perspective-3026625" TargetMode="External"/><Relationship Id="rId15" Type="http://schemas.openxmlformats.org/officeDocument/2006/relationships/hyperlink" Target="https://gov.wales/sites/default/files/publications/2018-03/succesful-futures-a-summary-of-professor-graham-donaldsons-report.pdf" TargetMode="External"/><Relationship Id="rId10" Type="http://schemas.openxmlformats.org/officeDocument/2006/relationships/hyperlink" Target="https://www.impact.wales/" TargetMode="External"/><Relationship Id="rId4" Type="http://schemas.openxmlformats.org/officeDocument/2006/relationships/hyperlink" Target="https://ieduc8.wordpress.com/2015/07/12/what-is-constructivism/" TargetMode="External"/><Relationship Id="rId9" Type="http://schemas.openxmlformats.org/officeDocument/2006/relationships/hyperlink" Target="https://sguditus.blogspot.com/" TargetMode="External"/><Relationship Id="rId14" Type="http://schemas.openxmlformats.org/officeDocument/2006/relationships/hyperlink" Target="https://www.ebay.co.uk/itm/Diversity-A4-POSTERS-OFSTED-Nursery-Childminder-School-3-Designs-available-/291660562461?roken=cUgay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Arrow: Down 47">
            <a:extLst>
              <a:ext uri="{FF2B5EF4-FFF2-40B4-BE49-F238E27FC236}">
                <a16:creationId xmlns:a16="http://schemas.microsoft.com/office/drawing/2014/main" id="{4A28B161-E168-48D6-BC56-54E09D795193}"/>
              </a:ext>
            </a:extLst>
          </p:cNvPr>
          <p:cNvSpPr/>
          <p:nvPr/>
        </p:nvSpPr>
        <p:spPr>
          <a:xfrm rot="19737971">
            <a:off x="9222109" y="1658659"/>
            <a:ext cx="188973" cy="9359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Arrow: Down 43">
            <a:extLst>
              <a:ext uri="{FF2B5EF4-FFF2-40B4-BE49-F238E27FC236}">
                <a16:creationId xmlns:a16="http://schemas.microsoft.com/office/drawing/2014/main" id="{A3F66650-20AD-43ED-BCB3-7FF9AAFB9CC1}"/>
              </a:ext>
            </a:extLst>
          </p:cNvPr>
          <p:cNvSpPr/>
          <p:nvPr/>
        </p:nvSpPr>
        <p:spPr>
          <a:xfrm rot="20573193" flipH="1">
            <a:off x="9002233" y="1699387"/>
            <a:ext cx="180077" cy="16107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Arrow: Down 46">
            <a:extLst>
              <a:ext uri="{FF2B5EF4-FFF2-40B4-BE49-F238E27FC236}">
                <a16:creationId xmlns:a16="http://schemas.microsoft.com/office/drawing/2014/main" id="{19A65B84-9E78-4914-8E09-57F1CFA31D73}"/>
              </a:ext>
            </a:extLst>
          </p:cNvPr>
          <p:cNvSpPr/>
          <p:nvPr/>
        </p:nvSpPr>
        <p:spPr>
          <a:xfrm rot="7344533">
            <a:off x="1869630" y="1677701"/>
            <a:ext cx="203858" cy="2754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Arrow: Down 40">
            <a:extLst>
              <a:ext uri="{FF2B5EF4-FFF2-40B4-BE49-F238E27FC236}">
                <a16:creationId xmlns:a16="http://schemas.microsoft.com/office/drawing/2014/main" id="{12BB8DC3-1180-4EE4-A265-705878381ABE}"/>
              </a:ext>
            </a:extLst>
          </p:cNvPr>
          <p:cNvSpPr/>
          <p:nvPr/>
        </p:nvSpPr>
        <p:spPr>
          <a:xfrm rot="242277">
            <a:off x="2925949" y="2314417"/>
            <a:ext cx="203858" cy="27548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Arrow: Down 42">
            <a:extLst>
              <a:ext uri="{FF2B5EF4-FFF2-40B4-BE49-F238E27FC236}">
                <a16:creationId xmlns:a16="http://schemas.microsoft.com/office/drawing/2014/main" id="{A20AD938-A866-4388-AE45-5E0C8B0DCCE6}"/>
              </a:ext>
            </a:extLst>
          </p:cNvPr>
          <p:cNvSpPr/>
          <p:nvPr/>
        </p:nvSpPr>
        <p:spPr>
          <a:xfrm rot="13485813" flipH="1">
            <a:off x="9333904" y="902575"/>
            <a:ext cx="209060" cy="73404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row: Down 31">
            <a:extLst>
              <a:ext uri="{FF2B5EF4-FFF2-40B4-BE49-F238E27FC236}">
                <a16:creationId xmlns:a16="http://schemas.microsoft.com/office/drawing/2014/main" id="{57A89837-8E48-4470-8D07-0F75578F96AC}"/>
              </a:ext>
            </a:extLst>
          </p:cNvPr>
          <p:cNvSpPr/>
          <p:nvPr/>
        </p:nvSpPr>
        <p:spPr>
          <a:xfrm rot="2472656">
            <a:off x="2169434" y="1999993"/>
            <a:ext cx="169403" cy="85975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Down 26">
            <a:extLst>
              <a:ext uri="{FF2B5EF4-FFF2-40B4-BE49-F238E27FC236}">
                <a16:creationId xmlns:a16="http://schemas.microsoft.com/office/drawing/2014/main" id="{62E864FE-9CF3-41B3-B6BD-201F38128075}"/>
              </a:ext>
            </a:extLst>
          </p:cNvPr>
          <p:cNvSpPr/>
          <p:nvPr/>
        </p:nvSpPr>
        <p:spPr>
          <a:xfrm flipH="1">
            <a:off x="8455572" y="1690796"/>
            <a:ext cx="162272" cy="286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1B6CD633-9941-416A-AE28-65D9A649709A}"/>
              </a:ext>
            </a:extLst>
          </p:cNvPr>
          <p:cNvSpPr/>
          <p:nvPr/>
        </p:nvSpPr>
        <p:spPr>
          <a:xfrm rot="18634855">
            <a:off x="7366067" y="1085816"/>
            <a:ext cx="217505" cy="5903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E9CE9DB-CDCB-4D6F-8B76-4A6D1F455018}"/>
              </a:ext>
            </a:extLst>
          </p:cNvPr>
          <p:cNvSpPr txBox="1"/>
          <p:nvPr/>
        </p:nvSpPr>
        <p:spPr>
          <a:xfrm>
            <a:off x="6672374" y="5902144"/>
            <a:ext cx="2638998" cy="71508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The need for change resulted in the Donaldson’s report and reform and a new curriculum for Wales.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5CE8B7E-353D-4A23-8341-98762D7354C4}"/>
              </a:ext>
            </a:extLst>
          </p:cNvPr>
          <p:cNvSpPr txBox="1"/>
          <p:nvPr/>
        </p:nvSpPr>
        <p:spPr>
          <a:xfrm>
            <a:off x="2645695" y="5308790"/>
            <a:ext cx="1734369" cy="510778"/>
          </a:xfrm>
          <a:prstGeom prst="roundRect">
            <a:avLst/>
          </a:prstGeom>
          <a:solidFill>
            <a:srgbClr val="FF0000">
              <a:alpha val="67843"/>
            </a:srgbClr>
          </a:solidFill>
          <a:ln w="6350">
            <a:solidFill>
              <a:srgbClr val="FF0000"/>
            </a:solidFill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1988 reform resulted in this attitude change.</a:t>
            </a:r>
          </a:p>
        </p:txBody>
      </p:sp>
      <p:pic>
        <p:nvPicPr>
          <p:cNvPr id="4" name="Picture 3" descr="Diversity A4 POSTERS~OFSTED~Nursery~Childminder~School~3 Designs available">
            <a:extLst>
              <a:ext uri="{FF2B5EF4-FFF2-40B4-BE49-F238E27FC236}">
                <a16:creationId xmlns:a16="http://schemas.microsoft.com/office/drawing/2014/main" id="{3BCE005D-FBB5-4F51-B7F2-A238CCF880AE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703" y="1972516"/>
            <a:ext cx="1407328" cy="129869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D0BC912-9CB9-4BCB-A0DF-6426F4A79F81}"/>
              </a:ext>
            </a:extLst>
          </p:cNvPr>
          <p:cNvSpPr/>
          <p:nvPr/>
        </p:nvSpPr>
        <p:spPr>
          <a:xfrm>
            <a:off x="2847930" y="450746"/>
            <a:ext cx="6798408" cy="1106311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>
                <a:gd name="adj" fmla="val 10954930"/>
              </a:avLst>
            </a:prstTxWarp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The Hidden Curriculum 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8" name="Picture 7" descr="See the source image">
            <a:extLst>
              <a:ext uri="{FF2B5EF4-FFF2-40B4-BE49-F238E27FC236}">
                <a16:creationId xmlns:a16="http://schemas.microsoft.com/office/drawing/2014/main" id="{D5E325E4-3BDA-4DB4-8C21-68C6806F12C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9653" y="95249"/>
            <a:ext cx="2492348" cy="220768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See the source image">
            <a:extLst>
              <a:ext uri="{FF2B5EF4-FFF2-40B4-BE49-F238E27FC236}">
                <a16:creationId xmlns:a16="http://schemas.microsoft.com/office/drawing/2014/main" id="{58334190-DBB5-4FE2-B230-6B67454FDC80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095" y="2302931"/>
            <a:ext cx="1965868" cy="154663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See the source image">
            <a:extLst>
              <a:ext uri="{FF2B5EF4-FFF2-40B4-BE49-F238E27FC236}">
                <a16:creationId xmlns:a16="http://schemas.microsoft.com/office/drawing/2014/main" id="{3D167AFF-A559-4ABD-83B5-306D40AC82DA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665" y="5192924"/>
            <a:ext cx="2381957" cy="157556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 descr="See the source image">
            <a:extLst>
              <a:ext uri="{FF2B5EF4-FFF2-40B4-BE49-F238E27FC236}">
                <a16:creationId xmlns:a16="http://schemas.microsoft.com/office/drawing/2014/main" id="{A315E207-EDEE-4988-AD12-5CF6A23A231B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0258" y="4844657"/>
            <a:ext cx="2730757" cy="191809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A4FB5D-3716-4564-BAD1-D303C8E9C3B9}"/>
              </a:ext>
            </a:extLst>
          </p:cNvPr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0" t="4762" r="8655" b="18721"/>
          <a:stretch/>
        </p:blipFill>
        <p:spPr bwMode="auto">
          <a:xfrm>
            <a:off x="0" y="4844656"/>
            <a:ext cx="2744007" cy="195667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Arrow: Down 13">
            <a:extLst>
              <a:ext uri="{FF2B5EF4-FFF2-40B4-BE49-F238E27FC236}">
                <a16:creationId xmlns:a16="http://schemas.microsoft.com/office/drawing/2014/main" id="{C89A1AC0-F108-44EC-A955-DD44DEEDD63B}"/>
              </a:ext>
            </a:extLst>
          </p:cNvPr>
          <p:cNvSpPr/>
          <p:nvPr/>
        </p:nvSpPr>
        <p:spPr>
          <a:xfrm rot="16200000">
            <a:off x="3322242" y="5587715"/>
            <a:ext cx="117427" cy="218231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697E4622-D2E3-419E-B097-8C4B15DE2996}"/>
              </a:ext>
            </a:extLst>
          </p:cNvPr>
          <p:cNvSpPr/>
          <p:nvPr/>
        </p:nvSpPr>
        <p:spPr>
          <a:xfrm rot="10800000">
            <a:off x="6592051" y="5710523"/>
            <a:ext cx="2799643" cy="143560"/>
          </a:xfrm>
          <a:prstGeom prst="lef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EF47AA4-A745-4192-9F09-031610D7D1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42" b="52069"/>
          <a:stretch/>
        </p:blipFill>
        <p:spPr bwMode="auto">
          <a:xfrm>
            <a:off x="7312385" y="4976178"/>
            <a:ext cx="1422402" cy="774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Arrow: Down 21">
            <a:extLst>
              <a:ext uri="{FF2B5EF4-FFF2-40B4-BE49-F238E27FC236}">
                <a16:creationId xmlns:a16="http://schemas.microsoft.com/office/drawing/2014/main" id="{270FB890-6DB8-406B-872C-330281967FB5}"/>
              </a:ext>
            </a:extLst>
          </p:cNvPr>
          <p:cNvSpPr/>
          <p:nvPr/>
        </p:nvSpPr>
        <p:spPr>
          <a:xfrm rot="2472656">
            <a:off x="3959732" y="1002968"/>
            <a:ext cx="204503" cy="86620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5C55E9FE-CBFB-4030-9F73-D7473F1DD07D}"/>
              </a:ext>
            </a:extLst>
          </p:cNvPr>
          <p:cNvSpPr/>
          <p:nvPr/>
        </p:nvSpPr>
        <p:spPr>
          <a:xfrm>
            <a:off x="1952940" y="1702367"/>
            <a:ext cx="2186590" cy="5999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Theory behind Education 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4E121BC1-1D41-40A3-BA4C-EC72F98DDFCC}"/>
              </a:ext>
            </a:extLst>
          </p:cNvPr>
          <p:cNvSpPr/>
          <p:nvPr/>
        </p:nvSpPr>
        <p:spPr>
          <a:xfrm>
            <a:off x="7671258" y="1423318"/>
            <a:ext cx="1786340" cy="3392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Impacts on </a:t>
            </a:r>
          </a:p>
        </p:txBody>
      </p:sp>
      <p:pic>
        <p:nvPicPr>
          <p:cNvPr id="28" name="Picture 27" descr="A picture containing drawing, sign&#10;&#10;Description automatically generated">
            <a:extLst>
              <a:ext uri="{FF2B5EF4-FFF2-40B4-BE49-F238E27FC236}">
                <a16:creationId xmlns:a16="http://schemas.microsoft.com/office/drawing/2014/main" id="{54B2EBE1-2138-48F3-BF9F-18DF729E2C7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2408" y="3300944"/>
            <a:ext cx="987456" cy="564988"/>
          </a:xfrm>
          <a:prstGeom prst="rect">
            <a:avLst/>
          </a:prstGeom>
        </p:spPr>
      </p:pic>
      <p:pic>
        <p:nvPicPr>
          <p:cNvPr id="30" name="Picture 29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9A39F1A7-698A-4029-A330-F570FBCBBBF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5154" y="923805"/>
            <a:ext cx="3048262" cy="2286197"/>
          </a:xfrm>
          <a:prstGeom prst="rect">
            <a:avLst/>
          </a:prstGeom>
        </p:spPr>
      </p:pic>
      <p:sp>
        <p:nvSpPr>
          <p:cNvPr id="31" name="Star: 16 Points 30">
            <a:extLst>
              <a:ext uri="{FF2B5EF4-FFF2-40B4-BE49-F238E27FC236}">
                <a16:creationId xmlns:a16="http://schemas.microsoft.com/office/drawing/2014/main" id="{937BCE57-0EB4-45EC-A998-49AF2AD1D761}"/>
              </a:ext>
            </a:extLst>
          </p:cNvPr>
          <p:cNvSpPr/>
          <p:nvPr/>
        </p:nvSpPr>
        <p:spPr>
          <a:xfrm>
            <a:off x="3675257" y="3123951"/>
            <a:ext cx="5457151" cy="1918094"/>
          </a:xfrm>
          <a:prstGeom prst="star16">
            <a:avLst/>
          </a:prstGeom>
          <a:solidFill>
            <a:schemeClr val="accent6"/>
          </a:solidFill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tx1"/>
              </a:solidFill>
            </a:endParaRP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ALN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Every pupil is different.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Not every pupil will understand the nonverbal cues or unwritten rules of the hidden curriculum. 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Teach by modelling.</a:t>
            </a:r>
            <a:br>
              <a:rPr lang="en-GB" sz="1400" dirty="0">
                <a:solidFill>
                  <a:schemeClr val="tx1"/>
                </a:solidFill>
              </a:rPr>
            </a:br>
            <a:endParaRPr lang="en-GB" sz="1400" dirty="0">
              <a:solidFill>
                <a:schemeClr val="tx1"/>
              </a:solidFill>
            </a:endParaRPr>
          </a:p>
        </p:txBody>
      </p:sp>
      <p:pic>
        <p:nvPicPr>
          <p:cNvPr id="36" name="Picture 35" descr="A screenshot of a cell phone&#10;&#10;Description automatically generated">
            <a:extLst>
              <a:ext uri="{FF2B5EF4-FFF2-40B4-BE49-F238E27FC236}">
                <a16:creationId xmlns:a16="http://schemas.microsoft.com/office/drawing/2014/main" id="{BDD57623-4C82-4BD1-9703-6A171D7AAAE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52" t="41993" r="61778" b="29111"/>
          <a:stretch/>
        </p:blipFill>
        <p:spPr>
          <a:xfrm>
            <a:off x="10327852" y="2485316"/>
            <a:ext cx="1386169" cy="1980674"/>
          </a:xfrm>
          <a:prstGeom prst="rect">
            <a:avLst/>
          </a:prstGeom>
        </p:spPr>
      </p:pic>
      <p:pic>
        <p:nvPicPr>
          <p:cNvPr id="39" name="Picture 38" descr="A picture containing animal&#10;&#10;Description automatically generated">
            <a:extLst>
              <a:ext uri="{FF2B5EF4-FFF2-40B4-BE49-F238E27FC236}">
                <a16:creationId xmlns:a16="http://schemas.microsoft.com/office/drawing/2014/main" id="{B244691F-DFC3-49CC-A7AA-1ECFA0FB1A0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3450" y="3424338"/>
            <a:ext cx="1411116" cy="1425370"/>
          </a:xfrm>
          <a:prstGeom prst="rect">
            <a:avLst/>
          </a:prstGeom>
        </p:spPr>
      </p:pic>
      <p:sp>
        <p:nvSpPr>
          <p:cNvPr id="40" name="Speech Bubble: Rectangle with Corners Rounded 39">
            <a:extLst>
              <a:ext uri="{FF2B5EF4-FFF2-40B4-BE49-F238E27FC236}">
                <a16:creationId xmlns:a16="http://schemas.microsoft.com/office/drawing/2014/main" id="{542A8517-DAC0-4716-BF41-BA9ABEFF7B0A}"/>
              </a:ext>
            </a:extLst>
          </p:cNvPr>
          <p:cNvSpPr/>
          <p:nvPr/>
        </p:nvSpPr>
        <p:spPr>
          <a:xfrm>
            <a:off x="2289799" y="2588544"/>
            <a:ext cx="1909613" cy="683367"/>
          </a:xfrm>
          <a:prstGeom prst="wedgeRoundRectCallout">
            <a:avLst>
              <a:gd name="adj1" fmla="val -35169"/>
              <a:gd name="adj2" fmla="val 66738"/>
              <a:gd name="adj3" fmla="val 16667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>
                <a:solidFill>
                  <a:schemeClr val="tx1"/>
                </a:solidFill>
              </a:rPr>
              <a:t>Bruner’s spiral theory</a:t>
            </a:r>
          </a:p>
          <a:p>
            <a:pPr algn="ctr"/>
            <a:r>
              <a:rPr lang="en-GB" sz="1000" dirty="0">
                <a:solidFill>
                  <a:schemeClr val="tx1"/>
                </a:solidFill>
              </a:rPr>
              <a:t>Pupils can learn anything when taught at their developmental level.</a:t>
            </a:r>
          </a:p>
        </p:txBody>
      </p:sp>
      <p:sp>
        <p:nvSpPr>
          <p:cNvPr id="38" name="Arrow: Down 37">
            <a:extLst>
              <a:ext uri="{FF2B5EF4-FFF2-40B4-BE49-F238E27FC236}">
                <a16:creationId xmlns:a16="http://schemas.microsoft.com/office/drawing/2014/main" id="{66437285-23D2-4E1E-A4C0-71EF05CF4CE3}"/>
              </a:ext>
            </a:extLst>
          </p:cNvPr>
          <p:cNvSpPr/>
          <p:nvPr/>
        </p:nvSpPr>
        <p:spPr>
          <a:xfrm rot="18827046">
            <a:off x="9747851" y="1482152"/>
            <a:ext cx="137570" cy="13099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5" name="Picture 44" descr="A picture containing fruit&#10;&#10;Description automatically generated">
            <a:extLst>
              <a:ext uri="{FF2B5EF4-FFF2-40B4-BE49-F238E27FC236}">
                <a16:creationId xmlns:a16="http://schemas.microsoft.com/office/drawing/2014/main" id="{4B76DF56-03B6-4F80-B4DA-199C1DBCE44D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4911" r="11710" b="7859"/>
          <a:stretch/>
        </p:blipFill>
        <p:spPr>
          <a:xfrm>
            <a:off x="41635" y="25726"/>
            <a:ext cx="2534046" cy="1676641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E4FF9EC4-2B87-411D-B0BD-F481DFB2AD36}"/>
              </a:ext>
            </a:extLst>
          </p:cNvPr>
          <p:cNvSpPr/>
          <p:nvPr/>
        </p:nvSpPr>
        <p:spPr>
          <a:xfrm>
            <a:off x="9051418" y="2507262"/>
            <a:ext cx="1149436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</a:rPr>
              <a:t>Wider skills</a:t>
            </a:r>
            <a:endParaRPr lang="en-GB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/>
            </a:endParaRP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D205117A-7862-4BF7-B7E9-D013B007DEEC}"/>
              </a:ext>
            </a:extLst>
          </p:cNvPr>
          <p:cNvSpPr/>
          <p:nvPr/>
        </p:nvSpPr>
        <p:spPr>
          <a:xfrm>
            <a:off x="7662142" y="3925836"/>
            <a:ext cx="2148070" cy="990251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tx1"/>
              </a:solidFill>
            </a:endParaRP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Marxist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Divides society by classes, then leads them down different paths</a:t>
            </a:r>
          </a:p>
          <a:p>
            <a:pPr algn="ctr"/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BBEBFEF0-155C-4D48-89C5-C6297D3899E8}"/>
              </a:ext>
            </a:extLst>
          </p:cNvPr>
          <p:cNvSpPr/>
          <p:nvPr/>
        </p:nvSpPr>
        <p:spPr>
          <a:xfrm>
            <a:off x="3731997" y="4161053"/>
            <a:ext cx="1595723" cy="851033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Functionalist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Teaches pupils to conform to the norms.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8444DEA-B809-40D3-8566-B9CBB147E23D}"/>
              </a:ext>
            </a:extLst>
          </p:cNvPr>
          <p:cNvSpPr/>
          <p:nvPr/>
        </p:nvSpPr>
        <p:spPr>
          <a:xfrm>
            <a:off x="4424250" y="3374565"/>
            <a:ext cx="4136325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en-US" sz="2400" dirty="0">
                <a:ln w="0"/>
                <a:solidFill>
                  <a:schemeClr val="accent6">
                    <a:lumMod val="50000"/>
                  </a:schemeClr>
                </a:solidFill>
                <a:effectLst/>
              </a:rPr>
              <a:t>Perspectives on </a:t>
            </a:r>
            <a:r>
              <a:rPr lang="en-US" sz="2400" dirty="0">
                <a:ln w="0"/>
                <a:solidFill>
                  <a:schemeClr val="accent6">
                    <a:lumMod val="50000"/>
                  </a:schemeClr>
                </a:solidFill>
                <a:effectLst/>
              </a:rPr>
              <a:t>education</a:t>
            </a:r>
            <a:endParaRPr lang="en-US" sz="2400" b="0" cap="none" spc="0" dirty="0">
              <a:ln w="0"/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793A4FF8-B8DD-49F9-87F5-2D422B84FEAA}"/>
              </a:ext>
            </a:extLst>
          </p:cNvPr>
          <p:cNvSpPr txBox="1"/>
          <p:nvPr/>
        </p:nvSpPr>
        <p:spPr>
          <a:xfrm>
            <a:off x="41635" y="6617233"/>
            <a:ext cx="9630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Ornan, S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6D14542-B067-4245-9064-AAD630E04B25}"/>
              </a:ext>
            </a:extLst>
          </p:cNvPr>
          <p:cNvSpPr txBox="1"/>
          <p:nvPr/>
        </p:nvSpPr>
        <p:spPr>
          <a:xfrm>
            <a:off x="7718424" y="3131400"/>
            <a:ext cx="85012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Thomas, P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D9A2575-08B6-4589-A54F-74E8640E6A31}"/>
              </a:ext>
            </a:extLst>
          </p:cNvPr>
          <p:cNvSpPr txBox="1"/>
          <p:nvPr/>
        </p:nvSpPr>
        <p:spPr>
          <a:xfrm>
            <a:off x="-57772" y="3696659"/>
            <a:ext cx="62440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Guditus, S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79F268B4-2151-40ED-B219-000786C5B400}"/>
              </a:ext>
            </a:extLst>
          </p:cNvPr>
          <p:cNvSpPr txBox="1"/>
          <p:nvPr/>
        </p:nvSpPr>
        <p:spPr>
          <a:xfrm>
            <a:off x="9391694" y="6585889"/>
            <a:ext cx="78554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Impact Wales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B3E1D7B-F4B3-4F83-A6CF-BF5123B722ED}"/>
              </a:ext>
            </a:extLst>
          </p:cNvPr>
          <p:cNvSpPr txBox="1"/>
          <p:nvPr/>
        </p:nvSpPr>
        <p:spPr>
          <a:xfrm>
            <a:off x="6004653" y="6608939"/>
            <a:ext cx="72482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Damstrom, C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1AD213CE-C214-4C09-BE31-5E93F52F3AFB}"/>
              </a:ext>
            </a:extLst>
          </p:cNvPr>
          <p:cNvSpPr txBox="1"/>
          <p:nvPr/>
        </p:nvSpPr>
        <p:spPr>
          <a:xfrm>
            <a:off x="9086400" y="3704474"/>
            <a:ext cx="11494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Clever classroom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9BE0F4B-5790-42A6-8705-2D283F834B38}"/>
              </a:ext>
            </a:extLst>
          </p:cNvPr>
          <p:cNvSpPr txBox="1"/>
          <p:nvPr/>
        </p:nvSpPr>
        <p:spPr>
          <a:xfrm>
            <a:off x="4933244" y="3002858"/>
            <a:ext cx="9102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Yunus, A.S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85387AB8-092B-436B-A3E0-1185928B6C10}"/>
              </a:ext>
            </a:extLst>
          </p:cNvPr>
          <p:cNvSpPr txBox="1"/>
          <p:nvPr/>
        </p:nvSpPr>
        <p:spPr>
          <a:xfrm>
            <a:off x="2614506" y="4558416"/>
            <a:ext cx="57837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Craven, J.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AA16DB57-871F-46A1-8091-6A8A38A93E56}"/>
              </a:ext>
            </a:extLst>
          </p:cNvPr>
          <p:cNvSpPr txBox="1"/>
          <p:nvPr/>
        </p:nvSpPr>
        <p:spPr>
          <a:xfrm>
            <a:off x="10546642" y="4307700"/>
            <a:ext cx="129437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Call of the wild</a:t>
            </a:r>
          </a:p>
        </p:txBody>
      </p:sp>
      <p:sp>
        <p:nvSpPr>
          <p:cNvPr id="1024" name="TextBox 1023">
            <a:extLst>
              <a:ext uri="{FF2B5EF4-FFF2-40B4-BE49-F238E27FC236}">
                <a16:creationId xmlns:a16="http://schemas.microsoft.com/office/drawing/2014/main" id="{1A6E0E5D-C722-4D8A-9AC8-EDCAD3274D08}"/>
              </a:ext>
            </a:extLst>
          </p:cNvPr>
          <p:cNvSpPr txBox="1"/>
          <p:nvPr/>
        </p:nvSpPr>
        <p:spPr>
          <a:xfrm>
            <a:off x="58944" y="1520878"/>
            <a:ext cx="9630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Kazmi, A.</a:t>
            </a:r>
          </a:p>
        </p:txBody>
      </p:sp>
      <p:sp>
        <p:nvSpPr>
          <p:cNvPr id="1025" name="TextBox 1024">
            <a:extLst>
              <a:ext uri="{FF2B5EF4-FFF2-40B4-BE49-F238E27FC236}">
                <a16:creationId xmlns:a16="http://schemas.microsoft.com/office/drawing/2014/main" id="{556E0107-78B5-44FF-9D4B-336CD7D97622}"/>
              </a:ext>
            </a:extLst>
          </p:cNvPr>
          <p:cNvSpPr txBox="1"/>
          <p:nvPr/>
        </p:nvSpPr>
        <p:spPr>
          <a:xfrm>
            <a:off x="10524942" y="2223786"/>
            <a:ext cx="177391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Dunbabin, J.</a:t>
            </a:r>
          </a:p>
        </p:txBody>
      </p:sp>
      <p:sp>
        <p:nvSpPr>
          <p:cNvPr id="1028" name="TextBox 1027">
            <a:extLst>
              <a:ext uri="{FF2B5EF4-FFF2-40B4-BE49-F238E27FC236}">
                <a16:creationId xmlns:a16="http://schemas.microsoft.com/office/drawing/2014/main" id="{A59788BF-1CE0-44DC-BD55-F181F887FCFB}"/>
              </a:ext>
            </a:extLst>
          </p:cNvPr>
          <p:cNvSpPr txBox="1"/>
          <p:nvPr/>
        </p:nvSpPr>
        <p:spPr>
          <a:xfrm>
            <a:off x="7312385" y="5588736"/>
            <a:ext cx="145684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Welsh Government</a:t>
            </a:r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6FB494EE-0CBA-44B3-9AF7-750466209B76}"/>
              </a:ext>
            </a:extLst>
          </p:cNvPr>
          <p:cNvSpPr txBox="1"/>
          <p:nvPr/>
        </p:nvSpPr>
        <p:spPr>
          <a:xfrm>
            <a:off x="6992453" y="6597980"/>
            <a:ext cx="177677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Colleen Galloway 1603269     SJIE6002</a:t>
            </a:r>
          </a:p>
        </p:txBody>
      </p:sp>
    </p:spTree>
    <p:extLst>
      <p:ext uri="{BB962C8B-B14F-4D97-AF65-F5344CB8AC3E}">
        <p14:creationId xmlns:p14="http://schemas.microsoft.com/office/powerpoint/2010/main" val="1380011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CA2C5D-1175-4607-A593-7997760ECCC3}"/>
              </a:ext>
            </a:extLst>
          </p:cNvPr>
          <p:cNvSpPr txBox="1"/>
          <p:nvPr/>
        </p:nvSpPr>
        <p:spPr>
          <a:xfrm>
            <a:off x="50800" y="349956"/>
            <a:ext cx="120904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Call of the wild. (2019) </a:t>
            </a:r>
            <a:r>
              <a:rPr lang="en-GB" sz="1200" i="1" dirty="0"/>
              <a:t>Values, vision and mission</a:t>
            </a:r>
            <a:r>
              <a:rPr lang="en-GB" sz="1200" dirty="0"/>
              <a:t>. Available at:  </a:t>
            </a:r>
            <a:r>
              <a:rPr lang="en-GB" sz="1200" u="sng" dirty="0">
                <a:hlinkClick r:id="rId2"/>
              </a:rPr>
              <a:t>https://www.callofthewild.co.uk/values-vision-mission/</a:t>
            </a:r>
            <a:r>
              <a:rPr lang="en-GB" sz="1200" dirty="0"/>
              <a:t>  accessed on: 28/12/19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Clever Classroom. (2013) available at: </a:t>
            </a:r>
            <a:r>
              <a:rPr lang="en-GB" sz="1200" u="sng" dirty="0">
                <a:hlinkClick r:id="rId3"/>
              </a:rPr>
              <a:t>http://cleverclassroomblog.blogspot.com/p/social-skills.html?m=1</a:t>
            </a:r>
            <a:r>
              <a:rPr lang="en-GB" sz="1200" u="sng" dirty="0"/>
              <a:t> </a:t>
            </a:r>
            <a:r>
              <a:rPr lang="en-GB" sz="1200" dirty="0"/>
              <a:t>Accessed on: 23/12/19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Craven, J. (2015)</a:t>
            </a:r>
            <a:r>
              <a:rPr lang="en-GB" sz="1200" i="1" dirty="0"/>
              <a:t> what is constructivism?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4"/>
              </a:rPr>
              <a:t>https://ieduc8.wordpress.com/2015/07/12/what-is-constructivism/</a:t>
            </a:r>
            <a:r>
              <a:rPr lang="en-GB" sz="1200" dirty="0"/>
              <a:t> accessed on: 28/12/19 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Crossman, A. (2019) </a:t>
            </a:r>
            <a:r>
              <a:rPr lang="en-GB" sz="1200" i="1" dirty="0"/>
              <a:t>understanding functionalist theory.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5"/>
              </a:rPr>
              <a:t>https://www.thoughtco.com/functionalist-perspective-3026625</a:t>
            </a:r>
            <a:r>
              <a:rPr lang="en-GB" sz="1200" dirty="0"/>
              <a:t>  accessed on: 22/12/19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Damstrom, C. (2014) </a:t>
            </a:r>
            <a:r>
              <a:rPr lang="en-GB" sz="1200" i="1" dirty="0"/>
              <a:t>The hidden curriculum.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6"/>
              </a:rPr>
              <a:t>http://ceciliadamstrom.blogspot.com/2014/04/the-hidden-curriculum.html</a:t>
            </a:r>
            <a:r>
              <a:rPr lang="en-GB" sz="1200" dirty="0"/>
              <a:t>  accessed on: 27/12/19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Dunbabin, J. (2017) </a:t>
            </a:r>
            <a:r>
              <a:rPr lang="en-GB" sz="1200" i="1" dirty="0"/>
              <a:t>Whole school approach to nutritious food and drinks.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7"/>
              </a:rPr>
              <a:t>http://www.tascanteenassn.org.au/school-canteen/approach-to-nutritious-foods/</a:t>
            </a:r>
            <a:r>
              <a:rPr lang="en-GB" sz="1200" dirty="0"/>
              <a:t> Accessed on: 23/12/19</a:t>
            </a:r>
          </a:p>
          <a:p>
            <a:endParaRPr lang="en-GB" sz="1200" dirty="0"/>
          </a:p>
          <a:p>
            <a:r>
              <a:rPr lang="en-GB" sz="1200" dirty="0" err="1"/>
              <a:t>Gov.wales</a:t>
            </a:r>
            <a:r>
              <a:rPr lang="en-GB" sz="1200" dirty="0"/>
              <a:t> (2019) </a:t>
            </a:r>
            <a:r>
              <a:rPr lang="en-GB" sz="1200" i="1" dirty="0"/>
              <a:t>ALN policy.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8"/>
              </a:rPr>
              <a:t>https://ysgolbrogwaun.com/media/1626/aln-policy.pdf</a:t>
            </a:r>
            <a:r>
              <a:rPr lang="en-GB" sz="1200" dirty="0"/>
              <a:t>  accessed on: 22/12/19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Guditus, S. (2013) </a:t>
            </a:r>
            <a:r>
              <a:rPr lang="en-GB" sz="1200" i="1" dirty="0"/>
              <a:t>Maslow’s Hierarchy of school needs.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9"/>
              </a:rPr>
              <a:t>https://sguditus.blogspot.com/</a:t>
            </a:r>
            <a:r>
              <a:rPr lang="en-GB" sz="1200" u="sng" dirty="0"/>
              <a:t>  </a:t>
            </a:r>
            <a:r>
              <a:rPr lang="en-GB" sz="1200" dirty="0"/>
              <a:t>accessed on: 20/12/19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Impact Wales. (2019) available at: </a:t>
            </a:r>
            <a:r>
              <a:rPr lang="en-GB" sz="1200" u="sng" dirty="0">
                <a:hlinkClick r:id="rId10"/>
              </a:rPr>
              <a:t>https://www.impact.wales/</a:t>
            </a:r>
            <a:r>
              <a:rPr lang="en-GB" sz="1200" u="sng" dirty="0"/>
              <a:t>  </a:t>
            </a:r>
            <a:r>
              <a:rPr lang="en-GB" sz="1200" dirty="0"/>
              <a:t>accessed on: 20/12/19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Kazmi, A. (2015) </a:t>
            </a:r>
            <a:r>
              <a:rPr lang="en-GB" sz="1200" i="1" dirty="0"/>
              <a:t>Behaviourism. </a:t>
            </a:r>
            <a:r>
              <a:rPr lang="en-GB" sz="1200" dirty="0"/>
              <a:t>Available at: </a:t>
            </a:r>
            <a:r>
              <a:rPr lang="en-GB" sz="1200" i="1" dirty="0"/>
              <a:t> </a:t>
            </a:r>
            <a:r>
              <a:rPr lang="en-GB" sz="1200" u="sng" dirty="0">
                <a:hlinkClick r:id="rId11"/>
              </a:rPr>
              <a:t>https://www.slideshare.net/aneekakazmi1/behaviorism-43606626</a:t>
            </a:r>
            <a:r>
              <a:rPr lang="en-GB" sz="1200" dirty="0"/>
              <a:t>  accessed on: 28/12/19</a:t>
            </a:r>
          </a:p>
          <a:p>
            <a:endParaRPr lang="en-GB" sz="1200" dirty="0"/>
          </a:p>
          <a:p>
            <a:r>
              <a:rPr lang="en-GB" sz="1200" dirty="0"/>
              <a:t>Maslow, A. (2013) </a:t>
            </a:r>
            <a:r>
              <a:rPr lang="en-GB" sz="1200" i="1" dirty="0"/>
              <a:t>A theory of human motivation. </a:t>
            </a:r>
            <a:r>
              <a:rPr lang="en-GB" sz="1200" dirty="0"/>
              <a:t>Floyd </a:t>
            </a:r>
            <a:r>
              <a:rPr lang="en-GB" sz="1200" dirty="0" err="1"/>
              <a:t>Va</a:t>
            </a:r>
            <a:r>
              <a:rPr lang="en-GB" sz="1200" dirty="0"/>
              <a:t>: Wilder publications.</a:t>
            </a:r>
          </a:p>
          <a:p>
            <a:endParaRPr lang="en-GB" sz="1200" dirty="0"/>
          </a:p>
          <a:p>
            <a:r>
              <a:rPr lang="en-GB" sz="1200" dirty="0"/>
              <a:t>Ornan, S. (2013) Education Revision. Available on: </a:t>
            </a:r>
            <a:r>
              <a:rPr lang="en-GB" sz="1200" u="sng" dirty="0">
                <a:hlinkClick r:id="rId12"/>
              </a:rPr>
              <a:t>https://www.slideserve.com/slone/education-revision-2013</a:t>
            </a:r>
            <a:r>
              <a:rPr lang="en-GB" sz="1200" u="sng" dirty="0"/>
              <a:t> </a:t>
            </a:r>
            <a:r>
              <a:rPr lang="en-GB" sz="1200" dirty="0"/>
              <a:t>accessed on: 20/12/19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Palmer, A. (2001) </a:t>
            </a:r>
            <a:r>
              <a:rPr lang="en-GB" sz="1200" i="1" dirty="0"/>
              <a:t>Fifty modern thinkers on education, from Piaget to the present. </a:t>
            </a:r>
            <a:r>
              <a:rPr lang="en-GB" sz="1200" dirty="0"/>
              <a:t>Abingdon: Routledge.</a:t>
            </a:r>
          </a:p>
          <a:p>
            <a:endParaRPr lang="en-GB" sz="1200" dirty="0"/>
          </a:p>
          <a:p>
            <a:r>
              <a:rPr lang="en-GB" sz="1200" dirty="0"/>
              <a:t>Sewell, R and Woods, A. (2005) </a:t>
            </a:r>
            <a:r>
              <a:rPr lang="en-GB" sz="1200" i="1" dirty="0"/>
              <a:t>What is Marxism?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13"/>
              </a:rPr>
              <a:t>https://www.marxist.com/what-is-marxism-economics-materialism.htm</a:t>
            </a:r>
            <a:r>
              <a:rPr lang="en-GB" sz="1200" dirty="0"/>
              <a:t>  accessed on: 22/12/19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Thomas, P. (2019) </a:t>
            </a:r>
            <a:r>
              <a:rPr lang="en-GB" sz="1200" i="1" dirty="0"/>
              <a:t>Ofsted teaching aids</a:t>
            </a:r>
            <a:r>
              <a:rPr lang="en-GB" sz="1200" dirty="0"/>
              <a:t>. available at:  </a:t>
            </a:r>
            <a:r>
              <a:rPr lang="en-GB" sz="1200" u="sng" dirty="0">
                <a:hlinkClick r:id="rId14"/>
              </a:rPr>
              <a:t>https://www.ebay.co.uk/itm/Diversity-A4-POSTERS-OFSTED-Nursery-Childminder-School-3-Designs-available-/291660562461?roken=cUgayN</a:t>
            </a:r>
            <a:r>
              <a:rPr lang="en-GB" sz="1200" u="sng" dirty="0"/>
              <a:t> </a:t>
            </a:r>
            <a:r>
              <a:rPr lang="en-GB" sz="1200" dirty="0"/>
              <a:t> accessed on: 20/12/19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Welsh Government. (2015) </a:t>
            </a:r>
            <a:r>
              <a:rPr lang="en-GB" sz="1200" i="1" dirty="0"/>
              <a:t>Successful futures.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15"/>
              </a:rPr>
              <a:t>https://gov.wales/sites/default/files/publications/2018-03/succesful-futures-a-summary-of-professor-graham-donaldsons-report.pdf</a:t>
            </a:r>
            <a:r>
              <a:rPr lang="en-GB" sz="1200" dirty="0"/>
              <a:t>  accessed on: 20/12/19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Yunus, A.S. (2019) </a:t>
            </a:r>
            <a:r>
              <a:rPr lang="en-GB" sz="1200" i="1" dirty="0"/>
              <a:t>The hidden curriculum.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16"/>
              </a:rPr>
              <a:t>http://slideplayer.com/slide/3443285/</a:t>
            </a:r>
            <a:r>
              <a:rPr lang="en-GB" sz="1200" dirty="0"/>
              <a:t>  accessed on: 28/12/19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91390E-689E-48A4-9984-FDD1A9A0E93A}"/>
              </a:ext>
            </a:extLst>
          </p:cNvPr>
          <p:cNvSpPr txBox="1"/>
          <p:nvPr/>
        </p:nvSpPr>
        <p:spPr>
          <a:xfrm>
            <a:off x="50800" y="0"/>
            <a:ext cx="64741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9E165A-69E7-4E1F-B175-305B0EA9B906}"/>
              </a:ext>
            </a:extLst>
          </p:cNvPr>
          <p:cNvSpPr txBox="1"/>
          <p:nvPr/>
        </p:nvSpPr>
        <p:spPr>
          <a:xfrm>
            <a:off x="8974667" y="0"/>
            <a:ext cx="316653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Colleen Galloway 1603269     SJIE6002</a:t>
            </a:r>
          </a:p>
        </p:txBody>
      </p:sp>
    </p:spTree>
    <p:extLst>
      <p:ext uri="{BB962C8B-B14F-4D97-AF65-F5344CB8AC3E}">
        <p14:creationId xmlns:p14="http://schemas.microsoft.com/office/powerpoint/2010/main" val="3070859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ECC193D6C7BD4494A6762FE16D1218" ma:contentTypeVersion="5" ma:contentTypeDescription="Create a new document." ma:contentTypeScope="" ma:versionID="0fc63dc3be2e7c0c5a27c8f4c9c4dfd3">
  <xsd:schema xmlns:xsd="http://www.w3.org/2001/XMLSchema" xmlns:xs="http://www.w3.org/2001/XMLSchema" xmlns:p="http://schemas.microsoft.com/office/2006/metadata/properties" xmlns:ns3="62caf4a8-1949-4e0f-855f-7469b7de39c8" targetNamespace="http://schemas.microsoft.com/office/2006/metadata/properties" ma:root="true" ma:fieldsID="e721c2e992ea86c48b8add1ddce0f665" ns3:_="">
    <xsd:import namespace="62caf4a8-1949-4e0f-855f-7469b7de39c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caf4a8-1949-4e0f-855f-7469b7de39c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34E2FB0-B3C8-4B25-8EDD-76B4CDE40D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2caf4a8-1949-4e0f-855f-7469b7de39c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2173FC7-801E-408D-926B-3FB566BE4C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74ED48-B393-4675-9513-0ED59C5A1F4D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62caf4a8-1949-4e0f-855f-7469b7de39c8"/>
    <ds:schemaRef ds:uri="http://purl.org/dc/elements/1.1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7361</TotalTime>
  <Words>659</Words>
  <Application>Microsoft Office PowerPoint</Application>
  <PresentationFormat>Widescreen</PresentationFormat>
  <Paragraphs>67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colleen galloway</dc:creator>
  <cp:lastModifiedBy>Colleen Galloway (1603269)</cp:lastModifiedBy>
  <cp:revision>20</cp:revision>
  <dcterms:created xsi:type="dcterms:W3CDTF">2019-12-27T09:05:21Z</dcterms:created>
  <dcterms:modified xsi:type="dcterms:W3CDTF">2020-01-01T11:46:36Z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0x01010059ECC193D6C7BD4494A6762FE16D1218</vt:lpwstr>
  </property>
</Properties>
</file>