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6" r:id="rId1"/>
  </p:sldMasterIdLst>
  <p:notesMasterIdLst>
    <p:notesMasterId r:id="rId14"/>
  </p:notesMasterIdLst>
  <p:sldIdLst>
    <p:sldId id="257" r:id="rId2"/>
    <p:sldId id="258" r:id="rId3"/>
    <p:sldId id="259" r:id="rId4"/>
    <p:sldId id="260" r:id="rId5"/>
    <p:sldId id="261" r:id="rId6"/>
    <p:sldId id="263" r:id="rId7"/>
    <p:sldId id="264" r:id="rId8"/>
    <p:sldId id="265" r:id="rId9"/>
    <p:sldId id="266" r:id="rId10"/>
    <p:sldId id="267"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7194" autoAdjust="0"/>
  </p:normalViewPr>
  <p:slideViewPr>
    <p:cSldViewPr snapToGrid="0">
      <p:cViewPr varScale="1">
        <p:scale>
          <a:sx n="62" d="100"/>
          <a:sy n="62" d="100"/>
        </p:scale>
        <p:origin x="10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B0689D-0D88-4D6C-BD29-018447251470}" type="datetimeFigureOut">
              <a:rPr lang="en-IN" smtClean="0"/>
              <a:t>13-02-2026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C600F2-2D89-4C1F-BDD3-4FD82A7B8598}" type="slidenum">
              <a:rPr lang="en-IN" smtClean="0"/>
              <a:t>‹#›</a:t>
            </a:fld>
            <a:endParaRPr lang="en-IN"/>
          </a:p>
        </p:txBody>
      </p:sp>
    </p:spTree>
    <p:extLst>
      <p:ext uri="{BB962C8B-B14F-4D97-AF65-F5344CB8AC3E}">
        <p14:creationId xmlns:p14="http://schemas.microsoft.com/office/powerpoint/2010/main" val="57965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As a Business Consultant, the first and foremost goal is to uninhibitedly explore the determinants of the ground identifying both the foot traffic and the profitability. By using the structured forms of analysis, namely 5W2H model, PESTEL analysis, and Fishbone diagram, this work gives a solid synthesis of internal and external factors influencing the performance </a:t>
            </a:r>
            <a:endParaRPr lang="en-IN" dirty="0"/>
          </a:p>
        </p:txBody>
      </p:sp>
      <p:sp>
        <p:nvSpPr>
          <p:cNvPr id="4" name="Slide Number Placeholder 3"/>
          <p:cNvSpPr>
            <a:spLocks noGrp="1"/>
          </p:cNvSpPr>
          <p:nvPr>
            <p:ph type="sldNum" sz="quarter" idx="5"/>
          </p:nvPr>
        </p:nvSpPr>
        <p:spPr/>
        <p:txBody>
          <a:bodyPr/>
          <a:lstStyle/>
          <a:p>
            <a:fld id="{36C600F2-2D89-4C1F-BDD3-4FD82A7B8598}" type="slidenum">
              <a:rPr lang="en-IN" smtClean="0"/>
              <a:t>2</a:t>
            </a:fld>
            <a:endParaRPr lang="en-IN"/>
          </a:p>
        </p:txBody>
      </p:sp>
    </p:spTree>
    <p:extLst>
      <p:ext uri="{BB962C8B-B14F-4D97-AF65-F5344CB8AC3E}">
        <p14:creationId xmlns:p14="http://schemas.microsoft.com/office/powerpoint/2010/main" val="3977897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business has various clientele that includes walk in, corporate and wedding customers. The shop has a good brand name and dedication to environmental sustainability. But in the recent past, it has been facing a decline in the number of people visiting the premises and a rise in operational costs. The increased pressure on the traditional, in-store business model of the firm by increased competition with online florists and local boutique retailers.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6C600F2-2D89-4C1F-BDD3-4FD82A7B8598}" type="slidenum">
              <a:rPr lang="en-IN" smtClean="0"/>
              <a:t>3</a:t>
            </a:fld>
            <a:endParaRPr lang="en-IN"/>
          </a:p>
        </p:txBody>
      </p:sp>
    </p:spTree>
    <p:extLst>
      <p:ext uri="{BB962C8B-B14F-4D97-AF65-F5344CB8AC3E}">
        <p14:creationId xmlns:p14="http://schemas.microsoft.com/office/powerpoint/2010/main" val="3480585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At the same time, the increasing prices of imported flowers and environment-friendly materials have continued to negatively impact profitability. Online sales have shown a slight growth, and it is not enough to offset the in-store sales.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6C600F2-2D89-4C1F-BDD3-4FD82A7B8598}" type="slidenum">
              <a:rPr lang="en-IN" smtClean="0"/>
              <a:t>4</a:t>
            </a:fld>
            <a:endParaRPr lang="en-IN"/>
          </a:p>
        </p:txBody>
      </p:sp>
    </p:spTree>
    <p:extLst>
      <p:ext uri="{BB962C8B-B14F-4D97-AF65-F5344CB8AC3E}">
        <p14:creationId xmlns:p14="http://schemas.microsoft.com/office/powerpoint/2010/main" val="3262085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Times New Roman" panose="02020603050405020304" pitchFamily="18" charset="0"/>
                <a:ea typeface="Times New Roman" panose="02020603050405020304" pitchFamily="18" charset="0"/>
              </a:rPr>
              <a:t>The problem that has been identified is the reduction in the sales within the stores at Green Haven Florists. This recession is further driven by a trend toward online shopping, increased competition and deteriorated high-street traffic (Harvey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The issue is in the physical premises situated in Norwich and has worsened in the last one year. The impacted customers are walk-in clients as well as loyal locals and the key stakeholders of the business namely Liam and Priya are faced with increased financial pressure. A significant impact is also caused by competitors and changing consumer expectations. It has achieved the sales decline by reducing the number of customer visits, increasing the price sensitivity, and digital interaction (</a:t>
            </a:r>
            <a:r>
              <a:rPr lang="en-GB" sz="1800" dirty="0" err="1">
                <a:effectLst/>
                <a:latin typeface="Times New Roman" panose="02020603050405020304" pitchFamily="18" charset="0"/>
                <a:ea typeface="Times New Roman" panose="02020603050405020304" pitchFamily="18" charset="0"/>
              </a:rPr>
              <a:t>Murtafiah</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Consumers are more willing to find convenience, discounts, and faster delivery in competitors. It has a significant financial effect, as the revenue in a store is expected to decrease by 30% as well as the costs of operating are increased, thus reducing profitability. The extra costs incurred in sustainable sourcing bring down margins. Without a strategic intervention, further degradation is likely to put the long-term viability of the business at risk.</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6C600F2-2D89-4C1F-BDD3-4FD82A7B8598}" type="slidenum">
              <a:rPr lang="en-IN" smtClean="0"/>
              <a:t>5</a:t>
            </a:fld>
            <a:endParaRPr lang="en-IN"/>
          </a:p>
        </p:txBody>
      </p:sp>
    </p:spTree>
    <p:extLst>
      <p:ext uri="{BB962C8B-B14F-4D97-AF65-F5344CB8AC3E}">
        <p14:creationId xmlns:p14="http://schemas.microsoft.com/office/powerpoint/2010/main" val="2248980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Purchase behaviour has moved socially to online and convenience transactions. Sustainability is still appreciated, but price competitiveness is becoming of great importance to customers. The decline in high-street foot traffic also reflects wider shifts in the shopping behaviours of society to the detriment of small, independent retailers like Green Haven Florists.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6C600F2-2D89-4C1F-BDD3-4FD82A7B8598}" type="slidenum">
              <a:rPr lang="en-IN" smtClean="0"/>
              <a:t>6</a:t>
            </a:fld>
            <a:endParaRPr lang="en-IN"/>
          </a:p>
        </p:txBody>
      </p:sp>
    </p:spTree>
    <p:extLst>
      <p:ext uri="{BB962C8B-B14F-4D97-AF65-F5344CB8AC3E}">
        <p14:creationId xmlns:p14="http://schemas.microsoft.com/office/powerpoint/2010/main" val="34068970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On the environmental front, sustainable materials are more costly, but support an ethical brand image. On the legal front, there are operational obligations of observing the employment laws, health and safety laws and consumer laws that create extra operation liabilities. Although environmental stewardship is associated with societal expectations, the necessity to combine ethical actions with affordability is a challenge that is leading to necessity within a more digitalized retail environment.</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6C600F2-2D89-4C1F-BDD3-4FD82A7B8598}" type="slidenum">
              <a:rPr lang="en-IN" smtClean="0"/>
              <a:t>7</a:t>
            </a:fld>
            <a:endParaRPr lang="en-IN"/>
          </a:p>
        </p:txBody>
      </p:sp>
    </p:spTree>
    <p:extLst>
      <p:ext uri="{BB962C8B-B14F-4D97-AF65-F5344CB8AC3E}">
        <p14:creationId xmlns:p14="http://schemas.microsoft.com/office/powerpoint/2010/main" val="592718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solidFill>
                  <a:srgbClr val="FF0000"/>
                </a:solidFill>
                <a:effectLst/>
                <a:latin typeface="Times New Roman" panose="02020603050405020304" pitchFamily="18" charset="0"/>
                <a:ea typeface="Times New Roman" panose="02020603050405020304" pitchFamily="18" charset="0"/>
              </a:rPr>
              <a:t>Inadequacies of processes comprise use of traditional selling channels and lack of flexibility in delivery. The technological weaknesses are reflected in a very dated site. Environmental issues mostly concern the low activity on high streets. The economic forces, according to the which 30% decline will happen in the store, are caused by soaring prices and competitors' prices. A mix of such factors will result in lowering of </a:t>
            </a:r>
            <a:r>
              <a:rPr lang="en-GB" sz="1800">
                <a:solidFill>
                  <a:srgbClr val="FF0000"/>
                </a:solidFill>
                <a:effectLst/>
                <a:latin typeface="Times New Roman" panose="02020603050405020304" pitchFamily="18" charset="0"/>
                <a:ea typeface="Times New Roman" panose="02020603050405020304" pitchFamily="18" charset="0"/>
              </a:rPr>
              <a:t>both traffic </a:t>
            </a:r>
            <a:r>
              <a:rPr lang="en-GB" sz="1800" dirty="0">
                <a:solidFill>
                  <a:srgbClr val="FF0000"/>
                </a:solidFill>
                <a:effectLst/>
                <a:latin typeface="Times New Roman" panose="02020603050405020304" pitchFamily="18" charset="0"/>
                <a:ea typeface="Times New Roman" panose="02020603050405020304" pitchFamily="18" charset="0"/>
              </a:rPr>
              <a:t>and revenues.</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6C600F2-2D89-4C1F-BDD3-4FD82A7B8598}" type="slidenum">
              <a:rPr lang="en-IN" smtClean="0"/>
              <a:t>8</a:t>
            </a:fld>
            <a:endParaRPr lang="en-IN"/>
          </a:p>
        </p:txBody>
      </p:sp>
    </p:spTree>
    <p:extLst>
      <p:ext uri="{BB962C8B-B14F-4D97-AF65-F5344CB8AC3E}">
        <p14:creationId xmlns:p14="http://schemas.microsoft.com/office/powerpoint/2010/main" val="3502952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highlight>
                  <a:srgbClr val="FFFF00"/>
                </a:highlight>
                <a:latin typeface="Times New Roman" panose="02020603050405020304" pitchFamily="18" charset="0"/>
                <a:ea typeface="Times New Roman" panose="02020603050405020304" pitchFamily="18" charset="0"/>
              </a:rPr>
              <a:t>These problems have been worsened by external factors, such as the economic inflation, the evolution of technologies, and the changing consumer behaviour. </a:t>
            </a:r>
            <a:r>
              <a:rPr lang="en-GB" sz="1800">
                <a:effectLst/>
                <a:highlight>
                  <a:srgbClr val="FFFF00"/>
                </a:highlight>
                <a:latin typeface="Times New Roman" panose="02020603050405020304" pitchFamily="18" charset="0"/>
                <a:ea typeface="Times New Roman" panose="02020603050405020304" pitchFamily="18" charset="0"/>
              </a:rPr>
              <a:t>The constant change in market dynamics has led to significant impact on in-store settings and led to a question on market survivability.</a:t>
            </a:r>
            <a:endParaRPr lang="en-IN" sz="180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6C600F2-2D89-4C1F-BDD3-4FD82A7B8598}" type="slidenum">
              <a:rPr lang="en-IN" smtClean="0"/>
              <a:t>9</a:t>
            </a:fld>
            <a:endParaRPr lang="en-IN"/>
          </a:p>
        </p:txBody>
      </p:sp>
    </p:spTree>
    <p:extLst>
      <p:ext uri="{BB962C8B-B14F-4D97-AF65-F5344CB8AC3E}">
        <p14:creationId xmlns:p14="http://schemas.microsoft.com/office/powerpoint/2010/main" val="23852601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spcAft>
                <a:spcPts val="1000"/>
              </a:spcAft>
            </a:pPr>
            <a:r>
              <a:rPr lang="en-GB" sz="1800" dirty="0">
                <a:effectLst/>
                <a:latin typeface="Times New Roman" panose="02020603050405020304" pitchFamily="18" charset="0"/>
                <a:ea typeface="Times New Roman" panose="02020603050405020304" pitchFamily="18" charset="0"/>
              </a:rPr>
              <a:t>The use of analytical frameworks such as; the 5W2H model, PESTEL analysis and Fishbone diagram, comprehend the need for fast-paced strategic change. In order to remain competitive, the concerned brand must aim to comprehend the digital capability deficit and satisfy the emerging customer demands. </a:t>
            </a:r>
            <a:r>
              <a:rPr lang="en-GB" sz="1800">
                <a:effectLst/>
                <a:latin typeface="Times New Roman" panose="02020603050405020304" pitchFamily="18" charset="0"/>
                <a:ea typeface="Times New Roman" panose="02020603050405020304" pitchFamily="18" charset="0"/>
              </a:rPr>
              <a:t>The concerned brand also needs to reduce the operational and manufacturing costs through evidence-based and data-driven decision-making, to formulate strategies optimising resources.</a:t>
            </a:r>
            <a:endParaRPr lang="en-IN" sz="180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6C600F2-2D89-4C1F-BDD3-4FD82A7B8598}" type="slidenum">
              <a:rPr lang="en-IN" smtClean="0"/>
              <a:t>10</a:t>
            </a:fld>
            <a:endParaRPr lang="en-IN"/>
          </a:p>
        </p:txBody>
      </p:sp>
    </p:spTree>
    <p:extLst>
      <p:ext uri="{BB962C8B-B14F-4D97-AF65-F5344CB8AC3E}">
        <p14:creationId xmlns:p14="http://schemas.microsoft.com/office/powerpoint/2010/main" val="3021229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2/13/2026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2/13/2026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2/13/2026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2/13/2026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2/13/2026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2/13/2026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2/13/2026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2/13/2026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2/13/2026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2/13/2026</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2/13/2026</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2/13/2026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6999" y="884325"/>
            <a:ext cx="6253317" cy="5089350"/>
          </a:xfrm>
        </p:spPr>
        <p:txBody>
          <a:bodyPr>
            <a:normAutofit/>
          </a:bodyPr>
          <a:lstStyle/>
          <a:p>
            <a:pPr algn="ctr">
              <a:lnSpc>
                <a:spcPct val="150000"/>
              </a:lnSpc>
              <a:spcBef>
                <a:spcPts val="1000"/>
              </a:spcBef>
              <a:spcAft>
                <a:spcPts val="1000"/>
              </a:spcAft>
            </a:pPr>
            <a:r>
              <a:rPr lang="en-GB" sz="2400" b="1" dirty="0">
                <a:effectLst/>
                <a:latin typeface="Times New Roman" panose="02020603050405020304" pitchFamily="18" charset="0"/>
                <a:ea typeface="Times New Roman" panose="02020603050405020304" pitchFamily="18" charset="0"/>
              </a:rPr>
              <a:t>Programme: Certificate of Higher Education in Business Skills for the Workplace</a:t>
            </a:r>
            <a:br>
              <a:rPr lang="en-IN" sz="2400" dirty="0">
                <a:effectLst/>
                <a:latin typeface="Times New Roman" panose="02020603050405020304" pitchFamily="18" charset="0"/>
                <a:ea typeface="Times New Roman" panose="02020603050405020304" pitchFamily="18" charset="0"/>
              </a:rPr>
            </a:br>
            <a:r>
              <a:rPr lang="en-GB" sz="2400" b="1" dirty="0">
                <a:effectLst/>
                <a:latin typeface="Times New Roman" panose="02020603050405020304" pitchFamily="18" charset="0"/>
                <a:ea typeface="Times New Roman" panose="02020603050405020304" pitchFamily="18" charset="0"/>
              </a:rPr>
              <a:t>Module: Problem Solving and Decision Making</a:t>
            </a:r>
            <a:br>
              <a:rPr lang="en-IN" sz="2400" dirty="0">
                <a:effectLst/>
                <a:latin typeface="Times New Roman" panose="02020603050405020304" pitchFamily="18" charset="0"/>
                <a:ea typeface="Times New Roman" panose="02020603050405020304" pitchFamily="18" charset="0"/>
              </a:rPr>
            </a:br>
            <a:r>
              <a:rPr lang="en-GB" sz="2400" b="1" dirty="0">
                <a:effectLst/>
                <a:latin typeface="Times New Roman" panose="02020603050405020304" pitchFamily="18" charset="0"/>
                <a:ea typeface="Times New Roman" panose="02020603050405020304" pitchFamily="18" charset="0"/>
              </a:rPr>
              <a:t>Module Code: LCLM4004</a:t>
            </a:r>
            <a:br>
              <a:rPr lang="en-IN" sz="2400" dirty="0">
                <a:effectLst/>
                <a:latin typeface="Times New Roman" panose="02020603050405020304" pitchFamily="18" charset="0"/>
                <a:ea typeface="Times New Roman" panose="02020603050405020304" pitchFamily="18" charset="0"/>
              </a:rPr>
            </a:br>
            <a:r>
              <a:rPr lang="en-GB" sz="2400" b="1" dirty="0">
                <a:effectLst/>
                <a:latin typeface="Times New Roman" panose="02020603050405020304" pitchFamily="18" charset="0"/>
                <a:ea typeface="Times New Roman" panose="02020603050405020304" pitchFamily="18" charset="0"/>
              </a:rPr>
              <a:t>Component 1: Individual Presentation on Green Haven Florists</a:t>
            </a:r>
            <a:br>
              <a:rPr lang="en-IN" sz="2400" dirty="0">
                <a:effectLst/>
                <a:latin typeface="Times New Roman" panose="02020603050405020304" pitchFamily="18" charset="0"/>
                <a:ea typeface="Times New Roman" panose="02020603050405020304" pitchFamily="18" charset="0"/>
              </a:rPr>
            </a:br>
            <a:r>
              <a:rPr lang="en-GB" sz="2400" b="1" dirty="0">
                <a:effectLst/>
                <a:latin typeface="Times New Roman" panose="02020603050405020304" pitchFamily="18" charset="0"/>
                <a:ea typeface="Times New Roman" panose="02020603050405020304" pitchFamily="18" charset="0"/>
              </a:rPr>
              <a:t>Student Name: Nicolae </a:t>
            </a:r>
            <a:r>
              <a:rPr lang="en-GB" sz="2400" b="1" dirty="0" err="1">
                <a:effectLst/>
                <a:latin typeface="Times New Roman" panose="02020603050405020304" pitchFamily="18" charset="0"/>
                <a:ea typeface="Times New Roman" panose="02020603050405020304" pitchFamily="18" charset="0"/>
              </a:rPr>
              <a:t>Radan</a:t>
            </a:r>
            <a:r>
              <a:rPr lang="en-GB" sz="2400" b="1" dirty="0">
                <a:effectLst/>
                <a:latin typeface="Times New Roman" panose="02020603050405020304" pitchFamily="18" charset="0"/>
                <a:ea typeface="Times New Roman" panose="02020603050405020304" pitchFamily="18" charset="0"/>
              </a:rPr>
              <a:t> </a:t>
            </a:r>
            <a:br>
              <a:rPr lang="en-IN" sz="2400" dirty="0">
                <a:effectLst/>
                <a:latin typeface="Times New Roman" panose="02020603050405020304" pitchFamily="18" charset="0"/>
                <a:ea typeface="Times New Roman" panose="02020603050405020304" pitchFamily="18" charset="0"/>
              </a:rPr>
            </a:br>
            <a:r>
              <a:rPr lang="en-GB" sz="2400" b="1" dirty="0">
                <a:effectLst/>
                <a:latin typeface="Times New Roman" panose="02020603050405020304" pitchFamily="18" charset="0"/>
                <a:ea typeface="Times New Roman" panose="02020603050405020304" pitchFamily="18" charset="0"/>
              </a:rPr>
              <a:t>Student Number: 2510322</a:t>
            </a:r>
            <a:br>
              <a:rPr lang="en-IN" sz="2400" dirty="0">
                <a:effectLst/>
                <a:latin typeface="Times New Roman" panose="02020603050405020304" pitchFamily="18" charset="0"/>
                <a:ea typeface="Times New Roman" panose="02020603050405020304" pitchFamily="18" charset="0"/>
              </a:rPr>
            </a:br>
            <a:r>
              <a:rPr lang="en-GB" sz="2400" b="1" dirty="0">
                <a:effectLst/>
                <a:latin typeface="Times New Roman" panose="02020603050405020304" pitchFamily="18" charset="0"/>
                <a:ea typeface="Times New Roman" panose="02020603050405020304" pitchFamily="18" charset="0"/>
              </a:rPr>
              <a:t>Lecturer Name: Annamarie </a:t>
            </a:r>
            <a:r>
              <a:rPr lang="en-GB" sz="2400" b="1" dirty="0" err="1">
                <a:effectLst/>
                <a:latin typeface="Times New Roman" panose="02020603050405020304" pitchFamily="18" charset="0"/>
                <a:ea typeface="Times New Roman" panose="02020603050405020304" pitchFamily="18" charset="0"/>
              </a:rPr>
              <a:t>Dufficy</a:t>
            </a:r>
            <a:endParaRPr lang="en-IN" sz="2400" dirty="0">
              <a:effectLst/>
              <a:latin typeface="Times New Roman" panose="02020603050405020304" pitchFamily="18" charset="0"/>
              <a:ea typeface="Times New Roman" panose="02020603050405020304" pitchFamily="18" charset="0"/>
            </a:endParaRP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 y="1"/>
            <a:ext cx="4635315" cy="6857999"/>
          </a:xfrm>
          <a:prstGeom prst="rect">
            <a:avLst/>
          </a:prstGeom>
        </p:spPr>
      </p:pic>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8A55C-6169-40AC-B795-F56A022F44B3}"/>
              </a:ext>
            </a:extLst>
          </p:cNvPr>
          <p:cNvSpPr>
            <a:spLocks noGrp="1"/>
          </p:cNvSpPr>
          <p:nvPr>
            <p:ph type="title"/>
          </p:nvPr>
        </p:nvSpPr>
        <p:spPr/>
        <p:txBody>
          <a:bodyPr/>
          <a:lstStyle/>
          <a:p>
            <a:pPr algn="ctr"/>
            <a:r>
              <a:rPr lang="en-GB" sz="3600" b="1" dirty="0">
                <a:latin typeface="Times New Roman" panose="02020603050405020304" pitchFamily="18" charset="0"/>
              </a:rPr>
              <a:t>Introduction</a:t>
            </a:r>
            <a:endParaRPr lang="en-IN" sz="3600" b="1" dirty="0">
              <a:latin typeface="Times New Roman" panose="02020603050405020304" pitchFamily="18" charset="0"/>
            </a:endParaRPr>
          </a:p>
        </p:txBody>
      </p:sp>
      <p:sp>
        <p:nvSpPr>
          <p:cNvPr id="3" name="Content Placeholder 2">
            <a:extLst>
              <a:ext uri="{FF2B5EF4-FFF2-40B4-BE49-F238E27FC236}">
                <a16:creationId xmlns:a16="http://schemas.microsoft.com/office/drawing/2014/main" id="{6F72711B-781E-4F7A-B45B-7096BFDA54C7}"/>
              </a:ext>
            </a:extLst>
          </p:cNvPr>
          <p:cNvSpPr>
            <a:spLocks noGrp="1"/>
          </p:cNvSpPr>
          <p:nvPr>
            <p:ph idx="1"/>
          </p:nvPr>
        </p:nvSpPr>
        <p:spPr>
          <a:xfrm>
            <a:off x="1097280" y="2108201"/>
            <a:ext cx="5345084" cy="3760891"/>
          </a:xfrm>
        </p:spPr>
        <p:txBody>
          <a:bodyPr/>
          <a:lstStyle/>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this presentation, critical evaluation of the drop in the in-store sales will be analysed witnessed by Green Haven Florists</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is a small, independently owned retailer of flowers, which is located in Norwich, United Kingdom. </a:t>
            </a:r>
            <a:endParaRPr lang="en-IN" sz="1800" u="none" strike="noStrike" dirty="0">
              <a:effectLst/>
              <a:latin typeface="Times New Roman" panose="02020603050405020304" pitchFamily="18" charset="0"/>
              <a:ea typeface="Times New Roman" panose="02020603050405020304" pitchFamily="18" charset="0"/>
            </a:endParaRPr>
          </a:p>
        </p:txBody>
      </p:sp>
      <p:pic>
        <p:nvPicPr>
          <p:cNvPr id="2050" name="Picture 2" descr="27,203 Introduction Stock Photos - Free &amp; Royalty-Free Stock Photos from  Dreamstime">
            <a:extLst>
              <a:ext uri="{FF2B5EF4-FFF2-40B4-BE49-F238E27FC236}">
                <a16:creationId xmlns:a16="http://schemas.microsoft.com/office/drawing/2014/main" id="{F5B8BB18-5124-4161-A256-4BC108CAFD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0044" y="2300029"/>
            <a:ext cx="4225636" cy="2820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721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1E19B-5732-49C5-B674-57903F2E4C54}"/>
              </a:ext>
            </a:extLst>
          </p:cNvPr>
          <p:cNvSpPr>
            <a:spLocks noGrp="1"/>
          </p:cNvSpPr>
          <p:nvPr>
            <p:ph type="title"/>
          </p:nvPr>
        </p:nvSpPr>
        <p:spPr/>
        <p:txBody>
          <a:bodyPr/>
          <a:lstStyle/>
          <a:p>
            <a:pPr algn="ctr">
              <a:lnSpc>
                <a:spcPct val="150000"/>
              </a:lnSpc>
            </a:pPr>
            <a:r>
              <a:rPr lang="en-GB" sz="3600" b="1" dirty="0">
                <a:latin typeface="Times New Roman" panose="02020603050405020304" pitchFamily="18" charset="0"/>
              </a:rPr>
              <a:t>Case Study Overview of Green Haven Florists</a:t>
            </a:r>
            <a:endParaRPr lang="en-IN" sz="3600" b="1" dirty="0">
              <a:latin typeface="Times New Roman" panose="02020603050405020304" pitchFamily="18" charset="0"/>
            </a:endParaRPr>
          </a:p>
        </p:txBody>
      </p:sp>
      <p:sp>
        <p:nvSpPr>
          <p:cNvPr id="3" name="Content Placeholder 2">
            <a:extLst>
              <a:ext uri="{FF2B5EF4-FFF2-40B4-BE49-F238E27FC236}">
                <a16:creationId xmlns:a16="http://schemas.microsoft.com/office/drawing/2014/main" id="{CC0C8350-7C52-48C3-A3E1-C15AB85F08F1}"/>
              </a:ext>
            </a:extLst>
          </p:cNvPr>
          <p:cNvSpPr>
            <a:spLocks noGrp="1"/>
          </p:cNvSpPr>
          <p:nvPr>
            <p:ph idx="1"/>
          </p:nvPr>
        </p:nvSpPr>
        <p:spPr>
          <a:xfrm>
            <a:off x="1097280" y="2108201"/>
            <a:ext cx="5428211" cy="3760891"/>
          </a:xfrm>
        </p:spPr>
        <p:txBody>
          <a:bodyPr/>
          <a:lstStyle/>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Green Haven Florists was established by Liam and Priya Patel in 2016.</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has a reputation of custom floral arrangements, packaging that is environmentally friendly and strong community involvement. </a:t>
            </a:r>
            <a:endParaRPr lang="en-IN" sz="1800" u="none" strike="noStrike" dirty="0">
              <a:effectLst/>
              <a:latin typeface="Times New Roman" panose="02020603050405020304" pitchFamily="18" charset="0"/>
              <a:ea typeface="Times New Roman" panose="02020603050405020304" pitchFamily="18" charset="0"/>
            </a:endParaRPr>
          </a:p>
        </p:txBody>
      </p:sp>
      <p:pic>
        <p:nvPicPr>
          <p:cNvPr id="3074" name="Picture 2" descr="Green Haven in Arlington, Carrolton &amp; Plano | In Bloom Flowers">
            <a:extLst>
              <a:ext uri="{FF2B5EF4-FFF2-40B4-BE49-F238E27FC236}">
                <a16:creationId xmlns:a16="http://schemas.microsoft.com/office/drawing/2014/main" id="{43105440-1674-48E6-8A69-13FD6999C1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6693" y="2108201"/>
            <a:ext cx="3426834" cy="3426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51110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9D14B-36F2-4523-AEE2-570AA818A2A1}"/>
              </a:ext>
            </a:extLst>
          </p:cNvPr>
          <p:cNvSpPr>
            <a:spLocks noGrp="1"/>
          </p:cNvSpPr>
          <p:nvPr>
            <p:ph type="title"/>
          </p:nvPr>
        </p:nvSpPr>
        <p:spPr/>
        <p:txBody>
          <a:bodyPr>
            <a:normAutofit fontScale="90000"/>
          </a:bodyPr>
          <a:lstStyle/>
          <a:p>
            <a:pPr algn="ctr">
              <a:lnSpc>
                <a:spcPct val="150000"/>
              </a:lnSpc>
            </a:pPr>
            <a:r>
              <a:rPr lang="en-GB" sz="3600" b="1" dirty="0">
                <a:latin typeface="Times New Roman" panose="02020603050405020304" pitchFamily="18" charset="0"/>
              </a:rPr>
              <a:t>Nature and Scope of Issues Impacting Green Haven Florists’ In-Store Sales</a:t>
            </a:r>
            <a:endParaRPr lang="en-IN" sz="3600" b="1" dirty="0">
              <a:latin typeface="Times New Roman" panose="02020603050405020304" pitchFamily="18" charset="0"/>
            </a:endParaRPr>
          </a:p>
        </p:txBody>
      </p:sp>
      <p:sp>
        <p:nvSpPr>
          <p:cNvPr id="3" name="Content Placeholder 2">
            <a:extLst>
              <a:ext uri="{FF2B5EF4-FFF2-40B4-BE49-F238E27FC236}">
                <a16:creationId xmlns:a16="http://schemas.microsoft.com/office/drawing/2014/main" id="{FC728FF6-6EAA-44A6-89B5-2CB9B7745D3F}"/>
              </a:ext>
            </a:extLst>
          </p:cNvPr>
          <p:cNvSpPr>
            <a:spLocks noGrp="1"/>
          </p:cNvSpPr>
          <p:nvPr>
            <p:ph idx="1"/>
          </p:nvPr>
        </p:nvSpPr>
        <p:spPr>
          <a:xfrm>
            <a:off x="1097280" y="2108201"/>
            <a:ext cx="4818611" cy="3760891"/>
          </a:xfrm>
        </p:spPr>
        <p:txBody>
          <a:bodyPr/>
          <a:lstStyle/>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Green Haven Florists has experienced a 30% drop in in-store sales over the last one year indicating that it is facing a major challenge in its operations. </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reduction in high-street activity, changing consumer buying habits, and the online flower delivery systems have all added to the decline in foot traffic (</a:t>
            </a:r>
            <a:r>
              <a:rPr lang="en-GB" sz="1800" u="none" strike="noStrike" dirty="0" err="1">
                <a:effectLst/>
                <a:latin typeface="Times New Roman" panose="02020603050405020304" pitchFamily="18" charset="0"/>
                <a:ea typeface="Times New Roman" panose="02020603050405020304" pitchFamily="18" charset="0"/>
              </a:rPr>
              <a:t>Kusakli</a:t>
            </a:r>
            <a:r>
              <a:rPr lang="en-GB" sz="1800" u="none" strike="noStrike" dirty="0">
                <a:effectLst/>
                <a:latin typeface="Times New Roman" panose="02020603050405020304" pitchFamily="18" charset="0"/>
                <a:ea typeface="Times New Roman" panose="02020603050405020304" pitchFamily="18" charset="0"/>
              </a:rPr>
              <a:t> and Sönmez, 2024).</a:t>
            </a:r>
            <a:endParaRPr lang="en-IN" sz="1800" u="none" strike="noStrike" dirty="0">
              <a:effectLst/>
              <a:latin typeface="Times New Roman" panose="02020603050405020304" pitchFamily="18" charset="0"/>
              <a:ea typeface="Times New Roman" panose="02020603050405020304" pitchFamily="18" charset="0"/>
            </a:endParaRPr>
          </a:p>
        </p:txBody>
      </p:sp>
      <p:pic>
        <p:nvPicPr>
          <p:cNvPr id="4098" name="Picture 2" descr="Low Sales: Reasons &amp; Solutions for Your Business - Mageplaza">
            <a:extLst>
              <a:ext uri="{FF2B5EF4-FFF2-40B4-BE49-F238E27FC236}">
                <a16:creationId xmlns:a16="http://schemas.microsoft.com/office/drawing/2014/main" id="{4EBB6872-153F-4331-A02C-770333578C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2477" y="2342130"/>
            <a:ext cx="4535488" cy="30222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8923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E9D62-E691-4E8C-9AFA-F7C22DCF70BA}"/>
              </a:ext>
            </a:extLst>
          </p:cNvPr>
          <p:cNvSpPr>
            <a:spLocks noGrp="1"/>
          </p:cNvSpPr>
          <p:nvPr>
            <p:ph type="title"/>
          </p:nvPr>
        </p:nvSpPr>
        <p:spPr/>
        <p:txBody>
          <a:bodyPr>
            <a:normAutofit/>
          </a:bodyPr>
          <a:lstStyle/>
          <a:p>
            <a:pPr algn="ctr">
              <a:lnSpc>
                <a:spcPct val="150000"/>
              </a:lnSpc>
            </a:pPr>
            <a:r>
              <a:rPr lang="en-US" sz="3600" b="1" dirty="0">
                <a:latin typeface="Times New Roman" panose="02020603050405020304" pitchFamily="18" charset="0"/>
              </a:rPr>
              <a:t>Identification of the Root Problem</a:t>
            </a:r>
            <a:endParaRPr lang="en-IN" sz="3600" b="1" dirty="0">
              <a:latin typeface="Times New Roman" panose="02020603050405020304" pitchFamily="18" charset="0"/>
            </a:endParaRPr>
          </a:p>
        </p:txBody>
      </p:sp>
      <p:graphicFrame>
        <p:nvGraphicFramePr>
          <p:cNvPr id="7" name="Content Placeholder 6">
            <a:extLst>
              <a:ext uri="{FF2B5EF4-FFF2-40B4-BE49-F238E27FC236}">
                <a16:creationId xmlns:a16="http://schemas.microsoft.com/office/drawing/2014/main" id="{36685E3F-A28C-491E-9B82-76FC3071C1EA}"/>
              </a:ext>
            </a:extLst>
          </p:cNvPr>
          <p:cNvGraphicFramePr>
            <a:graphicFrameLocks noGrp="1"/>
          </p:cNvGraphicFramePr>
          <p:nvPr>
            <p:ph idx="1"/>
            <p:extLst>
              <p:ext uri="{D42A27DB-BD31-4B8C-83A1-F6EECF244321}">
                <p14:modId xmlns:p14="http://schemas.microsoft.com/office/powerpoint/2010/main" val="3851358909"/>
              </p:ext>
            </p:extLst>
          </p:nvPr>
        </p:nvGraphicFramePr>
        <p:xfrm>
          <a:off x="1097280" y="2186834"/>
          <a:ext cx="10058400" cy="3687320"/>
        </p:xfrm>
        <a:graphic>
          <a:graphicData uri="http://schemas.openxmlformats.org/drawingml/2006/table">
            <a:tbl>
              <a:tblPr firstRow="1" firstCol="1" bandRow="1">
                <a:tableStyleId>{72833802-FEF1-4C79-8D5D-14CF1EAF98D9}</a:tableStyleId>
              </a:tblPr>
              <a:tblGrid>
                <a:gridCol w="1207491">
                  <a:extLst>
                    <a:ext uri="{9D8B030D-6E8A-4147-A177-3AD203B41FA5}">
                      <a16:colId xmlns:a16="http://schemas.microsoft.com/office/drawing/2014/main" val="2008148382"/>
                    </a:ext>
                  </a:extLst>
                </a:gridCol>
                <a:gridCol w="1207491">
                  <a:extLst>
                    <a:ext uri="{9D8B030D-6E8A-4147-A177-3AD203B41FA5}">
                      <a16:colId xmlns:a16="http://schemas.microsoft.com/office/drawing/2014/main" val="1701729482"/>
                    </a:ext>
                  </a:extLst>
                </a:gridCol>
                <a:gridCol w="1308115">
                  <a:extLst>
                    <a:ext uri="{9D8B030D-6E8A-4147-A177-3AD203B41FA5}">
                      <a16:colId xmlns:a16="http://schemas.microsoft.com/office/drawing/2014/main" val="1061728781"/>
                    </a:ext>
                  </a:extLst>
                </a:gridCol>
                <a:gridCol w="1400689">
                  <a:extLst>
                    <a:ext uri="{9D8B030D-6E8A-4147-A177-3AD203B41FA5}">
                      <a16:colId xmlns:a16="http://schemas.microsoft.com/office/drawing/2014/main" val="661037546"/>
                    </a:ext>
                  </a:extLst>
                </a:gridCol>
                <a:gridCol w="1529489">
                  <a:extLst>
                    <a:ext uri="{9D8B030D-6E8A-4147-A177-3AD203B41FA5}">
                      <a16:colId xmlns:a16="http://schemas.microsoft.com/office/drawing/2014/main" val="3998044320"/>
                    </a:ext>
                  </a:extLst>
                </a:gridCol>
                <a:gridCol w="2012485">
                  <a:extLst>
                    <a:ext uri="{9D8B030D-6E8A-4147-A177-3AD203B41FA5}">
                      <a16:colId xmlns:a16="http://schemas.microsoft.com/office/drawing/2014/main" val="2124085387"/>
                    </a:ext>
                  </a:extLst>
                </a:gridCol>
                <a:gridCol w="1392640">
                  <a:extLst>
                    <a:ext uri="{9D8B030D-6E8A-4147-A177-3AD203B41FA5}">
                      <a16:colId xmlns:a16="http://schemas.microsoft.com/office/drawing/2014/main" val="2593107394"/>
                    </a:ext>
                  </a:extLst>
                </a:gridCol>
              </a:tblGrid>
              <a:tr h="0">
                <a:tc>
                  <a:txBody>
                    <a:bodyPr/>
                    <a:lstStyle/>
                    <a:p>
                      <a:pPr algn="ctr">
                        <a:lnSpc>
                          <a:spcPct val="150000"/>
                        </a:lnSpc>
                        <a:spcBef>
                          <a:spcPts val="1000"/>
                        </a:spcBef>
                        <a:spcAft>
                          <a:spcPts val="1000"/>
                        </a:spcAft>
                      </a:pPr>
                      <a:r>
                        <a:rPr lang="en-IN" sz="1400">
                          <a:effectLst/>
                          <a:latin typeface="Times New Roman" panose="02020603050405020304" pitchFamily="18" charset="0"/>
                          <a:cs typeface="Times New Roman" panose="02020603050405020304" pitchFamily="18" charset="0"/>
                        </a:rPr>
                        <a:t>What?</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a:effectLst/>
                          <a:latin typeface="Times New Roman" panose="02020603050405020304" pitchFamily="18" charset="0"/>
                          <a:cs typeface="Times New Roman" panose="02020603050405020304" pitchFamily="18" charset="0"/>
                        </a:rPr>
                        <a:t>Where?</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a:effectLst/>
                          <a:latin typeface="Times New Roman" panose="02020603050405020304" pitchFamily="18" charset="0"/>
                          <a:cs typeface="Times New Roman" panose="02020603050405020304" pitchFamily="18" charset="0"/>
                        </a:rPr>
                        <a:t>When?</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a:effectLst/>
                          <a:latin typeface="Times New Roman" panose="02020603050405020304" pitchFamily="18" charset="0"/>
                          <a:cs typeface="Times New Roman" panose="02020603050405020304" pitchFamily="18" charset="0"/>
                        </a:rPr>
                        <a:t>Who?</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a:effectLst/>
                          <a:latin typeface="Times New Roman" panose="02020603050405020304" pitchFamily="18" charset="0"/>
                          <a:cs typeface="Times New Roman" panose="02020603050405020304" pitchFamily="18" charset="0"/>
                        </a:rPr>
                        <a:t>Why?</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a:effectLst/>
                          <a:latin typeface="Times New Roman" panose="02020603050405020304" pitchFamily="18" charset="0"/>
                          <a:cs typeface="Times New Roman" panose="02020603050405020304" pitchFamily="18" charset="0"/>
                        </a:rPr>
                        <a:t>How?</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a:effectLst/>
                          <a:latin typeface="Times New Roman" panose="02020603050405020304" pitchFamily="18" charset="0"/>
                          <a:cs typeface="Times New Roman" panose="02020603050405020304" pitchFamily="18" charset="0"/>
                        </a:rPr>
                        <a:t>How Much?</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00837328"/>
                  </a:ext>
                </a:extLst>
              </a:tr>
              <a:tr h="0">
                <a:tc>
                  <a:txBody>
                    <a:bodyPr/>
                    <a:lstStyle/>
                    <a:p>
                      <a:pPr algn="ctr">
                        <a:lnSpc>
                          <a:spcPct val="150000"/>
                        </a:lnSpc>
                        <a:spcBef>
                          <a:spcPts val="1000"/>
                        </a:spcBef>
                        <a:spcAft>
                          <a:spcPts val="1000"/>
                        </a:spcAft>
                      </a:pPr>
                      <a:r>
                        <a:rPr lang="en-IN" sz="1400" b="1" dirty="0">
                          <a:effectLst/>
                          <a:latin typeface="Times New Roman" panose="02020603050405020304" pitchFamily="18" charset="0"/>
                          <a:cs typeface="Times New Roman" panose="02020603050405020304" pitchFamily="18" charset="0"/>
                        </a:rPr>
                        <a:t>What is the problem?</a:t>
                      </a:r>
                      <a:endParaRPr lang="en-IN"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b="1">
                          <a:effectLst/>
                          <a:latin typeface="Times New Roman" panose="02020603050405020304" pitchFamily="18" charset="0"/>
                          <a:cs typeface="Times New Roman" panose="02020603050405020304" pitchFamily="18" charset="0"/>
                        </a:rPr>
                        <a:t>Where is the problem?</a:t>
                      </a:r>
                      <a:endParaRPr lang="en-IN" sz="14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b="1" dirty="0">
                          <a:effectLst/>
                          <a:latin typeface="Times New Roman" panose="02020603050405020304" pitchFamily="18" charset="0"/>
                          <a:cs typeface="Times New Roman" panose="02020603050405020304" pitchFamily="18" charset="0"/>
                        </a:rPr>
                        <a:t>When was it first noticed?</a:t>
                      </a:r>
                      <a:endParaRPr lang="en-IN"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b="1" dirty="0">
                          <a:effectLst/>
                          <a:latin typeface="Times New Roman" panose="02020603050405020304" pitchFamily="18" charset="0"/>
                          <a:cs typeface="Times New Roman" panose="02020603050405020304" pitchFamily="18" charset="0"/>
                        </a:rPr>
                        <a:t>Who is impacted by the problem?</a:t>
                      </a:r>
                      <a:endParaRPr lang="en-IN"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b="1" dirty="0">
                          <a:effectLst/>
                          <a:latin typeface="Times New Roman" panose="02020603050405020304" pitchFamily="18" charset="0"/>
                          <a:cs typeface="Times New Roman" panose="02020603050405020304" pitchFamily="18" charset="0"/>
                        </a:rPr>
                        <a:t>Why is the problem happening?</a:t>
                      </a:r>
                      <a:endParaRPr lang="en-IN"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b="1" dirty="0">
                          <a:effectLst/>
                          <a:latin typeface="Times New Roman" panose="02020603050405020304" pitchFamily="18" charset="0"/>
                          <a:cs typeface="Times New Roman" panose="02020603050405020304" pitchFamily="18" charset="0"/>
                        </a:rPr>
                        <a:t>How is the problem manifesting?</a:t>
                      </a:r>
                      <a:endParaRPr lang="en-IN"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b="1" dirty="0">
                          <a:effectLst/>
                          <a:latin typeface="Times New Roman" panose="02020603050405020304" pitchFamily="18" charset="0"/>
                          <a:cs typeface="Times New Roman" panose="02020603050405020304" pitchFamily="18" charset="0"/>
                        </a:rPr>
                        <a:t>How much is being lost?</a:t>
                      </a:r>
                      <a:endParaRPr lang="en-IN"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471548327"/>
                  </a:ext>
                </a:extLst>
              </a:tr>
              <a:tr h="0">
                <a:tc>
                  <a:txBody>
                    <a:bodyPr/>
                    <a:lstStyle/>
                    <a:p>
                      <a:pPr algn="ctr">
                        <a:lnSpc>
                          <a:spcPct val="150000"/>
                        </a:lnSpc>
                        <a:spcBef>
                          <a:spcPts val="1000"/>
                        </a:spcBef>
                        <a:spcAft>
                          <a:spcPts val="1000"/>
                        </a:spcAft>
                      </a:pPr>
                      <a:r>
                        <a:rPr lang="en-IN" sz="1400" b="0" dirty="0">
                          <a:effectLst/>
                          <a:latin typeface="Times New Roman" panose="02020603050405020304" pitchFamily="18" charset="0"/>
                          <a:cs typeface="Times New Roman" panose="02020603050405020304" pitchFamily="18" charset="0"/>
                        </a:rPr>
                        <a:t>Decline in in-store sales</a:t>
                      </a:r>
                      <a:endParaRPr lang="en-IN" sz="14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a:effectLst/>
                          <a:latin typeface="Times New Roman" panose="02020603050405020304" pitchFamily="18" charset="0"/>
                          <a:cs typeface="Times New Roman" panose="02020603050405020304" pitchFamily="18" charset="0"/>
                        </a:rPr>
                        <a:t>Physical store, Norwich</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a:effectLst/>
                          <a:latin typeface="Times New Roman" panose="02020603050405020304" pitchFamily="18" charset="0"/>
                          <a:cs typeface="Times New Roman" panose="02020603050405020304" pitchFamily="18" charset="0"/>
                        </a:rPr>
                        <a:t>Past year, gradual worsening</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dirty="0">
                          <a:effectLst/>
                          <a:latin typeface="Times New Roman" panose="02020603050405020304" pitchFamily="18" charset="0"/>
                          <a:cs typeface="Times New Roman" panose="02020603050405020304" pitchFamily="18" charset="0"/>
                        </a:rPr>
                        <a:t>Walk-in clients, loyal customers, owners</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a:effectLst/>
                          <a:latin typeface="Times New Roman" panose="02020603050405020304" pitchFamily="18" charset="0"/>
                          <a:cs typeface="Times New Roman" panose="02020603050405020304" pitchFamily="18" charset="0"/>
                        </a:rPr>
                        <a:t>Shift to online shopping, competition, inflation, high costs</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dirty="0">
                          <a:effectLst/>
                          <a:latin typeface="Times New Roman" panose="02020603050405020304" pitchFamily="18" charset="0"/>
                          <a:cs typeface="Times New Roman" panose="02020603050405020304" pitchFamily="18" charset="0"/>
                        </a:rPr>
                        <a:t>Reduced visits, price sensitivity, low digital engagement, traditional reliance</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a:effectLst/>
                          <a:latin typeface="Times New Roman" panose="02020603050405020304" pitchFamily="18" charset="0"/>
                          <a:cs typeface="Times New Roman" panose="02020603050405020304" pitchFamily="18" charset="0"/>
                        </a:rPr>
                        <a:t>30% revenue drop, high operational and sourcing costs</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1130576"/>
                  </a:ext>
                </a:extLst>
              </a:tr>
              <a:tr h="0">
                <a:tc>
                  <a:txBody>
                    <a:bodyPr/>
                    <a:lstStyle/>
                    <a:p>
                      <a:pPr algn="ctr">
                        <a:lnSpc>
                          <a:spcPct val="150000"/>
                        </a:lnSpc>
                        <a:spcBef>
                          <a:spcPts val="1000"/>
                        </a:spcBef>
                        <a:spcAft>
                          <a:spcPts val="1000"/>
                        </a:spcAft>
                      </a:pPr>
                      <a:r>
                        <a:rPr lang="en-IN" sz="1400" b="0" dirty="0">
                          <a:effectLst/>
                          <a:latin typeface="Times New Roman" panose="02020603050405020304" pitchFamily="18" charset="0"/>
                          <a:cs typeface="Times New Roman" panose="02020603050405020304" pitchFamily="18" charset="0"/>
                        </a:rPr>
                        <a:t>Sales ↓ 30%, low foot traffic</a:t>
                      </a:r>
                      <a:endParaRPr lang="en-IN" sz="14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a:effectLst/>
                          <a:latin typeface="Times New Roman" panose="02020603050405020304" pitchFamily="18" charset="0"/>
                          <a:cs typeface="Times New Roman" panose="02020603050405020304" pitchFamily="18" charset="0"/>
                        </a:rPr>
                        <a:t>Norwich store</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a:effectLst/>
                          <a:latin typeface="Times New Roman" panose="02020603050405020304" pitchFamily="18" charset="0"/>
                          <a:cs typeface="Times New Roman" panose="02020603050405020304" pitchFamily="18" charset="0"/>
                        </a:rPr>
                        <a:t>12 months</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a:effectLst/>
                          <a:latin typeface="Times New Roman" panose="02020603050405020304" pitchFamily="18" charset="0"/>
                          <a:cs typeface="Times New Roman" panose="02020603050405020304" pitchFamily="18" charset="0"/>
                        </a:rPr>
                        <a:t>Customers, owners, suppliers</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a:effectLst/>
                          <a:latin typeface="Times New Roman" panose="02020603050405020304" pitchFamily="18" charset="0"/>
                          <a:cs typeface="Times New Roman" panose="02020603050405020304" pitchFamily="18" charset="0"/>
                        </a:rPr>
                        <a:t>Online shift, competition, inflation, costs</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a:effectLst/>
                          <a:latin typeface="Times New Roman" panose="02020603050405020304" pitchFamily="18" charset="0"/>
                          <a:cs typeface="Times New Roman" panose="02020603050405020304" pitchFamily="18" charset="0"/>
                        </a:rPr>
                        <a:t>Visits ↓, digital underinvestment, reliance on in-store sales</a:t>
                      </a:r>
                      <a:endParaRPr lang="en-IN"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pPr>
                      <a:r>
                        <a:rPr lang="en-IN" sz="1400" dirty="0">
                          <a:effectLst/>
                          <a:latin typeface="Times New Roman" panose="02020603050405020304" pitchFamily="18" charset="0"/>
                          <a:cs typeface="Times New Roman" panose="02020603050405020304" pitchFamily="18" charset="0"/>
                        </a:rPr>
                        <a:t>Revenue ↓, costs ↑</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878153795"/>
                  </a:ext>
                </a:extLst>
              </a:tr>
            </a:tbl>
          </a:graphicData>
        </a:graphic>
      </p:graphicFrame>
    </p:spTree>
    <p:extLst>
      <p:ext uri="{BB962C8B-B14F-4D97-AF65-F5344CB8AC3E}">
        <p14:creationId xmlns:p14="http://schemas.microsoft.com/office/powerpoint/2010/main" val="2597646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46A67-6DC7-4081-A739-2759E55C47D1}"/>
              </a:ext>
            </a:extLst>
          </p:cNvPr>
          <p:cNvSpPr>
            <a:spLocks noGrp="1"/>
          </p:cNvSpPr>
          <p:nvPr>
            <p:ph type="title"/>
          </p:nvPr>
        </p:nvSpPr>
        <p:spPr/>
        <p:txBody>
          <a:bodyPr>
            <a:normAutofit fontScale="90000"/>
          </a:bodyPr>
          <a:lstStyle/>
          <a:p>
            <a:pPr algn="ctr">
              <a:lnSpc>
                <a:spcPct val="150000"/>
              </a:lnSpc>
            </a:pPr>
            <a:r>
              <a:rPr lang="en-GB" sz="3600" b="1" dirty="0">
                <a:latin typeface="Times New Roman" panose="02020603050405020304" pitchFamily="18" charset="0"/>
              </a:rPr>
              <a:t>PESTEL Analysis of Green Haven Florists: Political, Economic and Social Factors</a:t>
            </a:r>
            <a:endParaRPr lang="en-IN" sz="3600" b="1" dirty="0">
              <a:latin typeface="Times New Roman" panose="02020603050405020304" pitchFamily="18" charset="0"/>
            </a:endParaRPr>
          </a:p>
        </p:txBody>
      </p:sp>
      <p:sp>
        <p:nvSpPr>
          <p:cNvPr id="3" name="Content Placeholder 2">
            <a:extLst>
              <a:ext uri="{FF2B5EF4-FFF2-40B4-BE49-F238E27FC236}">
                <a16:creationId xmlns:a16="http://schemas.microsoft.com/office/drawing/2014/main" id="{0FB47A8C-957C-4CDD-A448-2B9AA5C94800}"/>
              </a:ext>
            </a:extLst>
          </p:cNvPr>
          <p:cNvSpPr>
            <a:spLocks noGrp="1"/>
          </p:cNvSpPr>
          <p:nvPr>
            <p:ph idx="1"/>
          </p:nvPr>
        </p:nvSpPr>
        <p:spPr>
          <a:xfrm>
            <a:off x="1097280" y="2108201"/>
            <a:ext cx="5115261" cy="3760891"/>
          </a:xfrm>
        </p:spPr>
        <p:txBody>
          <a:bodyPr/>
          <a:lstStyle/>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expense of imported flowers has increased because of policy-related disruptions such as supply chain limitations and trade policies.</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Economically, inflation has caused the wholesale price of flowers to rise and reduced discretionary spending of consumers (Yao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2023). </a:t>
            </a:r>
            <a:endParaRPr lang="en-IN" sz="1800" u="none" strike="noStrike" dirty="0">
              <a:effectLst/>
              <a:latin typeface="Times New Roman" panose="02020603050405020304" pitchFamily="18" charset="0"/>
              <a:ea typeface="Times New Roman" panose="02020603050405020304" pitchFamily="18" charset="0"/>
            </a:endParaRPr>
          </a:p>
        </p:txBody>
      </p:sp>
      <p:pic>
        <p:nvPicPr>
          <p:cNvPr id="7170" name="Picture 2" descr="PESTEL Analysis (PEST Analysis) EXPLAINED with EXAMPLES | B2U">
            <a:extLst>
              <a:ext uri="{FF2B5EF4-FFF2-40B4-BE49-F238E27FC236}">
                <a16:creationId xmlns:a16="http://schemas.microsoft.com/office/drawing/2014/main" id="{684CB4FA-F3C9-40E7-8045-A08C2E79DE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4158" y="2366682"/>
            <a:ext cx="4500562" cy="2541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5125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5A2ED-DE27-438F-8726-6B783BB7BB8C}"/>
              </a:ext>
            </a:extLst>
          </p:cNvPr>
          <p:cNvSpPr>
            <a:spLocks noGrp="1"/>
          </p:cNvSpPr>
          <p:nvPr>
            <p:ph type="title"/>
          </p:nvPr>
        </p:nvSpPr>
        <p:spPr/>
        <p:txBody>
          <a:bodyPr>
            <a:normAutofit fontScale="90000"/>
          </a:bodyPr>
          <a:lstStyle/>
          <a:p>
            <a:pPr algn="ctr">
              <a:lnSpc>
                <a:spcPct val="150000"/>
              </a:lnSpc>
            </a:pPr>
            <a:r>
              <a:rPr lang="en-GB" sz="3600" b="1" dirty="0">
                <a:latin typeface="Times New Roman" panose="02020603050405020304" pitchFamily="18" charset="0"/>
              </a:rPr>
              <a:t>PESTEL Analysis of Green Haven Florists: Technological, Environmental and Legal Factors</a:t>
            </a:r>
            <a:endParaRPr lang="en-IN" sz="3600" b="1" dirty="0">
              <a:latin typeface="Times New Roman" panose="02020603050405020304" pitchFamily="18" charset="0"/>
            </a:endParaRPr>
          </a:p>
        </p:txBody>
      </p:sp>
      <p:sp>
        <p:nvSpPr>
          <p:cNvPr id="3" name="Content Placeholder 2">
            <a:extLst>
              <a:ext uri="{FF2B5EF4-FFF2-40B4-BE49-F238E27FC236}">
                <a16:creationId xmlns:a16="http://schemas.microsoft.com/office/drawing/2014/main" id="{B651AA04-242F-46C7-A8B0-650054980F13}"/>
              </a:ext>
            </a:extLst>
          </p:cNvPr>
          <p:cNvSpPr>
            <a:spLocks noGrp="1"/>
          </p:cNvSpPr>
          <p:nvPr>
            <p:ph idx="1"/>
          </p:nvPr>
        </p:nvSpPr>
        <p:spPr>
          <a:xfrm>
            <a:off x="1097280" y="2108201"/>
            <a:ext cx="4998720" cy="3760891"/>
          </a:xfrm>
        </p:spPr>
        <p:txBody>
          <a:bodyPr/>
          <a:lstStyle/>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firm faces technological shortcomings, which can be seen in the outdated nature of its webpage and the lack of digital marketing (Van Ry, 2023). </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contributes to its weakness in terms of competitive advantage. </a:t>
            </a:r>
            <a:endParaRPr lang="en-IN" sz="1800" u="none" strike="noStrike" dirty="0">
              <a:effectLst/>
              <a:latin typeface="Times New Roman" panose="02020603050405020304" pitchFamily="18" charset="0"/>
              <a:ea typeface="Times New Roman" panose="02020603050405020304" pitchFamily="18" charset="0"/>
            </a:endParaRPr>
          </a:p>
        </p:txBody>
      </p:sp>
      <p:pic>
        <p:nvPicPr>
          <p:cNvPr id="8194" name="Picture 2" descr="ISS Tools &amp; Methods | Pestel Analysis">
            <a:extLst>
              <a:ext uri="{FF2B5EF4-FFF2-40B4-BE49-F238E27FC236}">
                <a16:creationId xmlns:a16="http://schemas.microsoft.com/office/drawing/2014/main" id="{D19AC553-7C1D-4357-8B2F-D4BC572322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1995" y="2207602"/>
            <a:ext cx="3580840" cy="36614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99904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EAE64-6C43-47A6-BF40-E79EED96BE17}"/>
              </a:ext>
            </a:extLst>
          </p:cNvPr>
          <p:cNvSpPr>
            <a:spLocks noGrp="1"/>
          </p:cNvSpPr>
          <p:nvPr>
            <p:ph type="title"/>
          </p:nvPr>
        </p:nvSpPr>
        <p:spPr/>
        <p:txBody>
          <a:bodyPr>
            <a:normAutofit fontScale="90000"/>
          </a:bodyPr>
          <a:lstStyle/>
          <a:p>
            <a:pPr algn="ctr">
              <a:lnSpc>
                <a:spcPct val="150000"/>
              </a:lnSpc>
            </a:pPr>
            <a:r>
              <a:rPr lang="en-GB" sz="3600" b="1" dirty="0">
                <a:latin typeface="Times New Roman" panose="02020603050405020304" pitchFamily="18" charset="0"/>
              </a:rPr>
              <a:t>Application of Fishbone Diagram to Green Haven Florists</a:t>
            </a:r>
            <a:endParaRPr lang="en-IN" sz="3600" b="1" dirty="0">
              <a:latin typeface="Times New Roman" panose="02020603050405020304" pitchFamily="18" charset="0"/>
            </a:endParaRPr>
          </a:p>
        </p:txBody>
      </p:sp>
      <p:sp>
        <p:nvSpPr>
          <p:cNvPr id="6" name="TextBox 5">
            <a:extLst>
              <a:ext uri="{FF2B5EF4-FFF2-40B4-BE49-F238E27FC236}">
                <a16:creationId xmlns:a16="http://schemas.microsoft.com/office/drawing/2014/main" id="{0ADCB338-173E-405E-855B-435AF9D41A5F}"/>
              </a:ext>
            </a:extLst>
          </p:cNvPr>
          <p:cNvSpPr txBox="1"/>
          <p:nvPr/>
        </p:nvSpPr>
        <p:spPr>
          <a:xfrm>
            <a:off x="1097280" y="2744093"/>
            <a:ext cx="4998720" cy="2792046"/>
          </a:xfrm>
          <a:prstGeom prst="rect">
            <a:avLst/>
          </a:prstGeom>
          <a:noFill/>
        </p:spPr>
        <p:txBody>
          <a:bodyPr wrap="square">
            <a:spAutoFit/>
          </a:bodyPr>
          <a:lstStyle/>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Fishbone diagram clarifies the underlying causes of the deterioration of in-store sales in a number of areas (King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2024). </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challenges presented by human resources include low digital capabilities and marketing skills. </a:t>
            </a:r>
            <a:endParaRPr lang="en-IN" sz="1800" u="none" strike="noStrike" dirty="0">
              <a:effectLst/>
              <a:latin typeface="Times New Roman" panose="02020603050405020304" pitchFamily="18" charset="0"/>
              <a:ea typeface="Times New Roman" panose="02020603050405020304" pitchFamily="18" charset="0"/>
            </a:endParaRPr>
          </a:p>
        </p:txBody>
      </p:sp>
      <p:pic>
        <p:nvPicPr>
          <p:cNvPr id="8" name="Content Placeholder 7">
            <a:extLst>
              <a:ext uri="{FF2B5EF4-FFF2-40B4-BE49-F238E27FC236}">
                <a16:creationId xmlns:a16="http://schemas.microsoft.com/office/drawing/2014/main" id="{3D098DE4-949A-4B4E-897D-47F67B8B3767}"/>
              </a:ext>
            </a:extLst>
          </p:cNvPr>
          <p:cNvPicPr>
            <a:picLocks noGrp="1"/>
          </p:cNvPicPr>
          <p:nvPr>
            <p:ph idx="1"/>
          </p:nvPr>
        </p:nvPicPr>
        <p:blipFill rotWithShape="1">
          <a:blip r:embed="rId3"/>
          <a:srcRect t="2155"/>
          <a:stretch/>
        </p:blipFill>
        <p:spPr bwMode="auto">
          <a:xfrm>
            <a:off x="6328937" y="2243014"/>
            <a:ext cx="4765783" cy="337870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20644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32F40-2D1D-41FB-8F48-69120E2F089C}"/>
              </a:ext>
            </a:extLst>
          </p:cNvPr>
          <p:cNvSpPr>
            <a:spLocks noGrp="1"/>
          </p:cNvSpPr>
          <p:nvPr>
            <p:ph type="title"/>
          </p:nvPr>
        </p:nvSpPr>
        <p:spPr/>
        <p:txBody>
          <a:bodyPr/>
          <a:lstStyle/>
          <a:p>
            <a:pPr algn="ctr">
              <a:lnSpc>
                <a:spcPct val="150000"/>
              </a:lnSpc>
            </a:pPr>
            <a:r>
              <a:rPr lang="en-GB" sz="3600" b="1" dirty="0">
                <a:latin typeface="Times New Roman" panose="02020603050405020304" pitchFamily="18" charset="0"/>
              </a:rPr>
              <a:t>Key Findings from Three Analysis</a:t>
            </a:r>
            <a:endParaRPr lang="en-IN" sz="3600" b="1" dirty="0">
              <a:latin typeface="Times New Roman" panose="02020603050405020304" pitchFamily="18" charset="0"/>
            </a:endParaRPr>
          </a:p>
        </p:txBody>
      </p:sp>
      <p:sp>
        <p:nvSpPr>
          <p:cNvPr id="3" name="Content Placeholder 2">
            <a:extLst>
              <a:ext uri="{FF2B5EF4-FFF2-40B4-BE49-F238E27FC236}">
                <a16:creationId xmlns:a16="http://schemas.microsoft.com/office/drawing/2014/main" id="{ACA4D607-7C76-41A6-ACF6-6812AD540E5B}"/>
              </a:ext>
            </a:extLst>
          </p:cNvPr>
          <p:cNvSpPr>
            <a:spLocks noGrp="1"/>
          </p:cNvSpPr>
          <p:nvPr>
            <p:ph idx="1"/>
          </p:nvPr>
        </p:nvSpPr>
        <p:spPr>
          <a:xfrm>
            <a:off x="1097280" y="2108201"/>
            <a:ext cx="5397649" cy="3760891"/>
          </a:xfrm>
        </p:spPr>
        <p:txBody>
          <a:bodyPr>
            <a:normAutofit fontScale="92500" lnSpcReduction="20000"/>
          </a:bodyPr>
          <a:lstStyle/>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combination of the analyses shows that both internal and external market forces are the sources of problems facing Green Haven Florists. </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100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Competitiveness has been undermined through underinvestment in digital initiatives, increased costs and reliance on in-store sales (Payne, 2024).</a:t>
            </a:r>
          </a:p>
          <a:p>
            <a:pPr marL="342900" lvl="0" indent="-342900" algn="just">
              <a:lnSpc>
                <a:spcPct val="150000"/>
              </a:lnSpc>
              <a:spcBef>
                <a:spcPts val="1000"/>
              </a:spcBef>
              <a:spcAft>
                <a:spcPts val="1000"/>
              </a:spcAft>
              <a:buFont typeface="Arial" panose="020B0604020202020204" pitchFamily="34" charset="0"/>
              <a:buChar char="●"/>
            </a:pPr>
            <a:r>
              <a:rPr lang="en-US" sz="1800" u="none" strike="noStrike" dirty="0">
                <a:effectLst/>
                <a:latin typeface="Times New Roman" panose="02020603050405020304" pitchFamily="18" charset="0"/>
                <a:ea typeface="Times New Roman" panose="02020603050405020304" pitchFamily="18" charset="0"/>
              </a:rPr>
              <a:t>No signs of ethical considerations can be evident across the concerned company despite their highly customer centric value-based products.</a:t>
            </a:r>
            <a:r>
              <a:rPr lang="en-GB" sz="1800" u="none" strike="noStrike" dirty="0">
                <a:effectLst/>
                <a:latin typeface="Times New Roman" panose="02020603050405020304" pitchFamily="18" charset="0"/>
                <a:ea typeface="Times New Roman" panose="02020603050405020304" pitchFamily="18" charset="0"/>
              </a:rPr>
              <a:t> </a:t>
            </a:r>
            <a:endParaRPr lang="en-IN" sz="1800" u="none" strike="noStrike" dirty="0">
              <a:effectLst/>
              <a:latin typeface="Times New Roman" panose="02020603050405020304" pitchFamily="18" charset="0"/>
              <a:ea typeface="Times New Roman" panose="02020603050405020304" pitchFamily="18" charset="0"/>
            </a:endParaRPr>
          </a:p>
        </p:txBody>
      </p:sp>
      <p:pic>
        <p:nvPicPr>
          <p:cNvPr id="9218" name="Picture 2" descr="Internal Marketing Vs External Marketing">
            <a:extLst>
              <a:ext uri="{FF2B5EF4-FFF2-40B4-BE49-F238E27FC236}">
                <a16:creationId xmlns:a16="http://schemas.microsoft.com/office/drawing/2014/main" id="{8D74326D-0714-4D7B-AC49-653DEC69FB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3506" y="2281487"/>
            <a:ext cx="3919538" cy="2547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3291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0FF03-A54F-49B4-B4B9-738C8A107799}"/>
              </a:ext>
            </a:extLst>
          </p:cNvPr>
          <p:cNvSpPr>
            <a:spLocks noGrp="1"/>
          </p:cNvSpPr>
          <p:nvPr>
            <p:ph type="title"/>
          </p:nvPr>
        </p:nvSpPr>
        <p:spPr/>
        <p:txBody>
          <a:bodyPr/>
          <a:lstStyle/>
          <a:p>
            <a:pPr algn="ctr"/>
            <a:r>
              <a:rPr lang="en-GB" sz="3600" b="1" dirty="0">
                <a:latin typeface="Times New Roman" panose="02020603050405020304" pitchFamily="18" charset="0"/>
              </a:rPr>
              <a:t>Conclusion</a:t>
            </a:r>
            <a:r>
              <a:rPr lang="en-GB" sz="1800" b="1" dirty="0">
                <a:effectLst/>
                <a:latin typeface="Times New Roman" panose="02020603050405020304" pitchFamily="18" charset="0"/>
                <a:ea typeface="Times New Roman" panose="02020603050405020304" pitchFamily="18" charset="0"/>
              </a:rPr>
              <a:t> </a:t>
            </a:r>
            <a:endParaRPr lang="en-IN" dirty="0"/>
          </a:p>
        </p:txBody>
      </p:sp>
      <p:sp>
        <p:nvSpPr>
          <p:cNvPr id="3" name="Content Placeholder 2">
            <a:extLst>
              <a:ext uri="{FF2B5EF4-FFF2-40B4-BE49-F238E27FC236}">
                <a16:creationId xmlns:a16="http://schemas.microsoft.com/office/drawing/2014/main" id="{EF0E9223-EC57-477C-8B0F-0414C5BEB397}"/>
              </a:ext>
            </a:extLst>
          </p:cNvPr>
          <p:cNvSpPr>
            <a:spLocks noGrp="1"/>
          </p:cNvSpPr>
          <p:nvPr>
            <p:ph idx="1"/>
          </p:nvPr>
        </p:nvSpPr>
        <p:spPr>
          <a:xfrm>
            <a:off x="1097280" y="2108201"/>
            <a:ext cx="4846320" cy="3760891"/>
          </a:xfrm>
        </p:spPr>
        <p:txBody>
          <a:bodyPr/>
          <a:lstStyle/>
          <a:p>
            <a:pPr marL="342900" lvl="0" indent="-342900" algn="just">
              <a:lnSpc>
                <a:spcPct val="150000"/>
              </a:lnSpc>
              <a:spcBef>
                <a:spcPts val="1000"/>
              </a:spcBef>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The current situation influences Green Haven Florists with paramount challenges.</a:t>
            </a:r>
            <a:endParaRPr lang="en-IN" sz="1800" dirty="0">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The macro-economic forces, technological advancements and the change in consumer behaviour is slowly impacting in-store sales. </a:t>
            </a:r>
            <a:endParaRPr lang="en-IN" sz="1800" dirty="0">
              <a:effectLst/>
              <a:latin typeface="Times New Roman" panose="02020603050405020304" pitchFamily="18" charset="0"/>
              <a:ea typeface="Times New Roman" panose="02020603050405020304" pitchFamily="18" charset="0"/>
            </a:endParaRPr>
          </a:p>
        </p:txBody>
      </p:sp>
      <p:pic>
        <p:nvPicPr>
          <p:cNvPr id="10242" name="Picture 2" descr="12+ Thousand Conclusion Word Royalty-Free Images, Stock Photos &amp; Pictures |  Shutterstock">
            <a:extLst>
              <a:ext uri="{FF2B5EF4-FFF2-40B4-BE49-F238E27FC236}">
                <a16:creationId xmlns:a16="http://schemas.microsoft.com/office/drawing/2014/main" id="{F7D7F65C-37B6-4EF2-B20B-8CEBF1B309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9360" y="2367916"/>
            <a:ext cx="4846320" cy="275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7922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E2DB4-B1D9-4581-ADA1-323C454349F5}"/>
              </a:ext>
            </a:extLst>
          </p:cNvPr>
          <p:cNvSpPr>
            <a:spLocks noGrp="1"/>
          </p:cNvSpPr>
          <p:nvPr>
            <p:ph type="title"/>
          </p:nvPr>
        </p:nvSpPr>
        <p:spPr/>
        <p:txBody>
          <a:bodyPr>
            <a:normAutofit/>
          </a:bodyPr>
          <a:lstStyle/>
          <a:p>
            <a:pPr algn="ctr">
              <a:lnSpc>
                <a:spcPct val="150000"/>
              </a:lnSpc>
            </a:pPr>
            <a:r>
              <a:rPr lang="en-GB" sz="3600" b="1" dirty="0">
                <a:effectLst/>
                <a:latin typeface="Times New Roman" panose="02020603050405020304" pitchFamily="18" charset="0"/>
                <a:ea typeface="Times New Roman" panose="02020603050405020304" pitchFamily="18" charset="0"/>
              </a:rPr>
              <a:t>Reference List</a:t>
            </a:r>
            <a:endParaRPr lang="en-IN" sz="7200" dirty="0"/>
          </a:p>
        </p:txBody>
      </p:sp>
      <p:sp>
        <p:nvSpPr>
          <p:cNvPr id="3" name="Content Placeholder 2">
            <a:extLst>
              <a:ext uri="{FF2B5EF4-FFF2-40B4-BE49-F238E27FC236}">
                <a16:creationId xmlns:a16="http://schemas.microsoft.com/office/drawing/2014/main" id="{45E1AC2B-1B64-45FE-A848-187A2490D3F4}"/>
              </a:ext>
            </a:extLst>
          </p:cNvPr>
          <p:cNvSpPr>
            <a:spLocks noGrp="1"/>
          </p:cNvSpPr>
          <p:nvPr>
            <p:ph idx="1"/>
          </p:nvPr>
        </p:nvSpPr>
        <p:spPr/>
        <p:txBody>
          <a:bodyPr>
            <a:normAutofit fontScale="77500" lnSpcReduction="20000"/>
          </a:bodyPr>
          <a:lstStyle/>
          <a:p>
            <a:pPr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Harvey, T.R., </a:t>
            </a:r>
            <a:r>
              <a:rPr lang="en-GB" sz="1800" dirty="0" err="1">
                <a:effectLst/>
                <a:latin typeface="Times New Roman" panose="02020603050405020304" pitchFamily="18" charset="0"/>
                <a:ea typeface="Times New Roman" panose="02020603050405020304" pitchFamily="18" charset="0"/>
              </a:rPr>
              <a:t>Corkrum</a:t>
            </a:r>
            <a:r>
              <a:rPr lang="en-GB" sz="1800" dirty="0">
                <a:effectLst/>
                <a:latin typeface="Times New Roman" panose="02020603050405020304" pitchFamily="18" charset="0"/>
                <a:ea typeface="Times New Roman" panose="02020603050405020304" pitchFamily="18" charset="0"/>
              </a:rPr>
              <a:t>, S.M., Fox, S.L., Gustafson, D.C. and </a:t>
            </a:r>
            <a:r>
              <a:rPr lang="en-GB" sz="1800" dirty="0" err="1">
                <a:effectLst/>
                <a:latin typeface="Times New Roman" panose="02020603050405020304" pitchFamily="18" charset="0"/>
                <a:ea typeface="Times New Roman" panose="02020603050405020304" pitchFamily="18" charset="0"/>
              </a:rPr>
              <a:t>Keuilian</a:t>
            </a:r>
            <a:r>
              <a:rPr lang="en-GB" sz="1800" dirty="0">
                <a:effectLst/>
                <a:latin typeface="Times New Roman" panose="02020603050405020304" pitchFamily="18" charset="0"/>
                <a:ea typeface="Times New Roman" panose="02020603050405020304" pitchFamily="18" charset="0"/>
              </a:rPr>
              <a:t>, D.K., 2022. </a:t>
            </a:r>
            <a:r>
              <a:rPr lang="en-GB" sz="1800" i="1" dirty="0">
                <a:effectLst/>
                <a:latin typeface="Times New Roman" panose="02020603050405020304" pitchFamily="18" charset="0"/>
                <a:ea typeface="Times New Roman" panose="02020603050405020304" pitchFamily="18" charset="0"/>
              </a:rPr>
              <a:t>The practical decision maker: A handbook for decision making and problem solving</a:t>
            </a:r>
            <a:r>
              <a:rPr lang="en-GB" sz="1800" dirty="0">
                <a:effectLst/>
                <a:latin typeface="Times New Roman" panose="02020603050405020304" pitchFamily="18" charset="0"/>
                <a:ea typeface="Times New Roman" panose="02020603050405020304" pitchFamily="18" charset="0"/>
              </a:rPr>
              <a:t>. Rowman &amp; Littlefield.</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King, R., McHugh, D., Alexander, J., Kiely, J., </a:t>
            </a:r>
            <a:r>
              <a:rPr lang="en-GB" sz="1800" dirty="0" err="1">
                <a:effectLst/>
                <a:latin typeface="Times New Roman" panose="02020603050405020304" pitchFamily="18" charset="0"/>
                <a:ea typeface="Times New Roman" panose="02020603050405020304" pitchFamily="18" charset="0"/>
              </a:rPr>
              <a:t>Yiannaki</a:t>
            </a:r>
            <a:r>
              <a:rPr lang="en-GB" sz="1800" dirty="0">
                <a:effectLst/>
                <a:latin typeface="Times New Roman" panose="02020603050405020304" pitchFamily="18" charset="0"/>
                <a:ea typeface="Times New Roman" panose="02020603050405020304" pitchFamily="18" charset="0"/>
              </a:rPr>
              <a:t>, C. and Rhodes, D., 2024. Multi-Disciplinary Team Practitioners Working in High Performance Sport: Skilled intuitive ‘doers’ or novel problem-solving innovators. </a:t>
            </a:r>
            <a:r>
              <a:rPr lang="en-GB" sz="1800" i="1" dirty="0">
                <a:effectLst/>
                <a:latin typeface="Times New Roman" panose="02020603050405020304" pitchFamily="18" charset="0"/>
                <a:ea typeface="Times New Roman" panose="02020603050405020304" pitchFamily="18" charset="0"/>
              </a:rPr>
              <a:t>European Journal of Sports Sciences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3</a:t>
            </a:r>
            <a:r>
              <a:rPr lang="en-GB" sz="1800" dirty="0">
                <a:effectLst/>
                <a:latin typeface="Times New Roman" panose="02020603050405020304" pitchFamily="18" charset="0"/>
                <a:ea typeface="Times New Roman" panose="02020603050405020304" pitchFamily="18" charset="0"/>
              </a:rPr>
              <a:t>(2), pp.15-26.</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0"/>
              </a:spcBef>
              <a:spcAft>
                <a:spcPts val="0"/>
              </a:spcAft>
            </a:pPr>
            <a:r>
              <a:rPr lang="en-GB" sz="1800" dirty="0" err="1">
                <a:effectLst/>
                <a:latin typeface="Times New Roman" panose="02020603050405020304" pitchFamily="18" charset="0"/>
                <a:ea typeface="Times New Roman" panose="02020603050405020304" pitchFamily="18" charset="0"/>
              </a:rPr>
              <a:t>Kusakli</a:t>
            </a:r>
            <a:r>
              <a:rPr lang="en-GB" sz="1800" dirty="0">
                <a:effectLst/>
                <a:latin typeface="Times New Roman" panose="02020603050405020304" pitchFamily="18" charset="0"/>
                <a:ea typeface="Times New Roman" panose="02020603050405020304" pitchFamily="18" charset="0"/>
              </a:rPr>
              <a:t>, B.Y. and Sönmez, B., 2024. The effect of problem-solving and decision-making education on problem-solving and decision-making skills of nurse managers: A randomized controlled trial. </a:t>
            </a:r>
            <a:r>
              <a:rPr lang="en-GB" sz="1800" i="1" dirty="0">
                <a:effectLst/>
                <a:latin typeface="Times New Roman" panose="02020603050405020304" pitchFamily="18" charset="0"/>
                <a:ea typeface="Times New Roman" panose="02020603050405020304" pitchFamily="18" charset="0"/>
              </a:rPr>
              <a:t>Nurse Education in Practice</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79</a:t>
            </a:r>
            <a:r>
              <a:rPr lang="en-GB" sz="1800" dirty="0">
                <a:effectLst/>
                <a:latin typeface="Times New Roman" panose="02020603050405020304" pitchFamily="18" charset="0"/>
                <a:ea typeface="Times New Roman" panose="02020603050405020304" pitchFamily="18" charset="0"/>
              </a:rPr>
              <a:t>, p.104063.</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0"/>
              </a:spcBef>
              <a:spcAft>
                <a:spcPts val="0"/>
              </a:spcAft>
            </a:pPr>
            <a:r>
              <a:rPr lang="en-GB" sz="1800" dirty="0" err="1">
                <a:effectLst/>
                <a:latin typeface="Times New Roman" panose="02020603050405020304" pitchFamily="18" charset="0"/>
                <a:ea typeface="Times New Roman" panose="02020603050405020304" pitchFamily="18" charset="0"/>
              </a:rPr>
              <a:t>Murtafiah</a:t>
            </a:r>
            <a:r>
              <a:rPr lang="en-GB" sz="1800" dirty="0">
                <a:effectLst/>
                <a:latin typeface="Times New Roman" panose="02020603050405020304" pitchFamily="18" charset="0"/>
                <a:ea typeface="Times New Roman" panose="02020603050405020304" pitchFamily="18" charset="0"/>
              </a:rPr>
              <a:t>, W., </a:t>
            </a:r>
            <a:r>
              <a:rPr lang="en-GB" sz="1800" dirty="0" err="1">
                <a:effectLst/>
                <a:latin typeface="Times New Roman" panose="02020603050405020304" pitchFamily="18" charset="0"/>
                <a:ea typeface="Times New Roman" panose="02020603050405020304" pitchFamily="18" charset="0"/>
              </a:rPr>
              <a:t>Lukitasari</a:t>
            </a:r>
            <a:r>
              <a:rPr lang="en-GB" sz="1800" dirty="0">
                <a:effectLst/>
                <a:latin typeface="Times New Roman" panose="02020603050405020304" pitchFamily="18" charset="0"/>
                <a:ea typeface="Times New Roman" panose="02020603050405020304" pitchFamily="18" charset="0"/>
              </a:rPr>
              <a:t>, M., Lestari, N.D.S., </a:t>
            </a:r>
            <a:r>
              <a:rPr lang="en-GB" sz="1800" dirty="0" err="1">
                <a:effectLst/>
                <a:latin typeface="Times New Roman" panose="02020603050405020304" pitchFamily="18" charset="0"/>
                <a:ea typeface="Times New Roman" panose="02020603050405020304" pitchFamily="18" charset="0"/>
              </a:rPr>
              <a:t>Krisdiana</a:t>
            </a:r>
            <a:r>
              <a:rPr lang="en-GB" sz="1800" dirty="0">
                <a:effectLst/>
                <a:latin typeface="Times New Roman" panose="02020603050405020304" pitchFamily="18" charset="0"/>
                <a:ea typeface="Times New Roman" panose="02020603050405020304" pitchFamily="18" charset="0"/>
              </a:rPr>
              <a:t>, I. and </a:t>
            </a:r>
            <a:r>
              <a:rPr lang="en-GB" sz="1800" dirty="0" err="1">
                <a:effectLst/>
                <a:latin typeface="Times New Roman" panose="02020603050405020304" pitchFamily="18" charset="0"/>
                <a:ea typeface="Times New Roman" panose="02020603050405020304" pitchFamily="18" charset="0"/>
              </a:rPr>
              <a:t>Kholid</a:t>
            </a:r>
            <a:r>
              <a:rPr lang="en-GB" sz="1800" dirty="0">
                <a:effectLst/>
                <a:latin typeface="Times New Roman" panose="02020603050405020304" pitchFamily="18" charset="0"/>
                <a:ea typeface="Times New Roman" panose="02020603050405020304" pitchFamily="18" charset="0"/>
              </a:rPr>
              <a:t>, M.N., 2022, July. Towards a good problem solver through decision making model of teaching: A needs analysis. In </a:t>
            </a:r>
            <a:r>
              <a:rPr lang="en-GB" sz="1800" i="1" dirty="0">
                <a:effectLst/>
                <a:latin typeface="Times New Roman" panose="02020603050405020304" pitchFamily="18" charset="0"/>
                <a:ea typeface="Times New Roman" panose="02020603050405020304" pitchFamily="18" charset="0"/>
              </a:rPr>
              <a:t>AIP Conference Proceedings</a:t>
            </a:r>
            <a:r>
              <a:rPr lang="en-GB" sz="1800" dirty="0">
                <a:effectLst/>
                <a:latin typeface="Times New Roman" panose="02020603050405020304" pitchFamily="18" charset="0"/>
                <a:ea typeface="Times New Roman" panose="02020603050405020304" pitchFamily="18" charset="0"/>
              </a:rPr>
              <a:t> (Vol. 2479, No. 1, p. 020022). AIP Publishing LLC.</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Payne, J.W., 2024. Information processing theory: Some concepts and methods applied to decision research. In </a:t>
            </a:r>
            <a:r>
              <a:rPr lang="en-GB" sz="1800" i="1" dirty="0">
                <a:effectLst/>
                <a:latin typeface="Times New Roman" panose="02020603050405020304" pitchFamily="18" charset="0"/>
                <a:ea typeface="Times New Roman" panose="02020603050405020304" pitchFamily="18" charset="0"/>
              </a:rPr>
              <a:t>Cognitive processes in choice and decision </a:t>
            </a:r>
            <a:r>
              <a:rPr lang="en-GB" sz="1800" i="1" dirty="0" err="1">
                <a:effectLst/>
                <a:latin typeface="Times New Roman" panose="02020603050405020304" pitchFamily="18" charset="0"/>
                <a:ea typeface="Times New Roman" panose="02020603050405020304" pitchFamily="18" charset="0"/>
              </a:rPr>
              <a:t>behavior</a:t>
            </a:r>
            <a:r>
              <a:rPr lang="en-GB" sz="1800" dirty="0">
                <a:effectLst/>
                <a:latin typeface="Times New Roman" panose="02020603050405020304" pitchFamily="18" charset="0"/>
                <a:ea typeface="Times New Roman" panose="02020603050405020304" pitchFamily="18" charset="0"/>
              </a:rPr>
              <a:t> (pp. 95-115). Routledge.</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Van Ry, V., 2023. 5.5: Problem Solving and Decision-Making in Groups. </a:t>
            </a:r>
            <a:r>
              <a:rPr lang="en-GB" sz="1800" i="1" dirty="0">
                <a:effectLst/>
                <a:latin typeface="Times New Roman" panose="02020603050405020304" pitchFamily="18" charset="0"/>
                <a:ea typeface="Times New Roman" panose="02020603050405020304" pitchFamily="18" charset="0"/>
              </a:rPr>
              <a:t>Sociological Communication</a:t>
            </a:r>
            <a:r>
              <a:rPr lang="en-GB" sz="1800" dirty="0">
                <a:effectLst/>
                <a:latin typeface="Times New Roman" panose="02020603050405020304" pitchFamily="18" charset="0"/>
                <a:ea typeface="Times New Roman" panose="02020603050405020304" pitchFamily="18" charset="0"/>
              </a:rPr>
              <a:t>.</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Yao, S., Yu, D., Zhao, J., </a:t>
            </a:r>
            <a:r>
              <a:rPr lang="en-GB" sz="1800" dirty="0" err="1">
                <a:effectLst/>
                <a:latin typeface="Times New Roman" panose="02020603050405020304" pitchFamily="18" charset="0"/>
                <a:ea typeface="Times New Roman" panose="02020603050405020304" pitchFamily="18" charset="0"/>
              </a:rPr>
              <a:t>Shafran</a:t>
            </a:r>
            <a:r>
              <a:rPr lang="en-GB" sz="1800" dirty="0">
                <a:effectLst/>
                <a:latin typeface="Times New Roman" panose="02020603050405020304" pitchFamily="18" charset="0"/>
                <a:ea typeface="Times New Roman" panose="02020603050405020304" pitchFamily="18" charset="0"/>
              </a:rPr>
              <a:t>, I., Griffiths, T., Cao, Y. and Narasimhan, K., 2023. Tree of thoughts: Deliberate problem solving with large language models. </a:t>
            </a:r>
            <a:r>
              <a:rPr lang="en-GB" sz="1800" i="1" dirty="0">
                <a:effectLst/>
                <a:latin typeface="Times New Roman" panose="02020603050405020304" pitchFamily="18" charset="0"/>
                <a:ea typeface="Times New Roman" panose="02020603050405020304" pitchFamily="18" charset="0"/>
              </a:rPr>
              <a:t>Advances in neural information processing systems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36</a:t>
            </a:r>
            <a:r>
              <a:rPr lang="en-GB" sz="1800" dirty="0">
                <a:effectLst/>
                <a:latin typeface="Times New Roman" panose="02020603050405020304" pitchFamily="18" charset="0"/>
                <a:ea typeface="Times New Roman" panose="02020603050405020304" pitchFamily="18" charset="0"/>
              </a:rPr>
              <a:t>, pp.11809-11822.</a:t>
            </a:r>
            <a:endParaRPr lang="en-IN"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50479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43,900+ Thank You Card Stock Photos, Pictures &amp; Royalty-Free Images -  iStock | Thank you, Thank you note, Greeting card">
            <a:extLst>
              <a:ext uri="{FF2B5EF4-FFF2-40B4-BE49-F238E27FC236}">
                <a16:creationId xmlns:a16="http://schemas.microsoft.com/office/drawing/2014/main" id="{462ACE71-AC01-477E-AAE0-C5B69ADA89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81350" y="245409"/>
            <a:ext cx="5829300" cy="582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6776714"/>
      </p:ext>
    </p:extLst>
  </p:cSld>
  <p:clrMapOvr>
    <a:masterClrMapping/>
  </p:clrMapOvr>
</p:sld>
</file>

<file path=ppt/theme/theme1.xml><?xml version="1.0" encoding="utf-8"?>
<a:theme xmlns:a="http://schemas.openxmlformats.org/drawingml/2006/main" name="Custom">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80AA9D2D-EE59-4148-A11E-A51EEE828B28}" vid="{AEAFD717-D3C8-4034-8F7E-D5220B0CCEB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{1B8745BC-A889-480A-9415-32E5418F4629}TFf0a5ceae-4542-492d-822e-d65a94fb0e1e3b562c5a_win32-009a0557e699</Template>
  <TotalTime>0</TotalTime>
  <Words>1695</Words>
  <Application>Microsoft Office PowerPoint</Application>
  <PresentationFormat>Widescreen</PresentationFormat>
  <Paragraphs>81</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Bookman Old Style</vt:lpstr>
      <vt:lpstr>Calibri</vt:lpstr>
      <vt:lpstr>Franklin Gothic Book</vt:lpstr>
      <vt:lpstr>Symbol</vt:lpstr>
      <vt:lpstr>Times New Roman</vt:lpstr>
      <vt:lpstr>Custom</vt:lpstr>
      <vt:lpstr>Programme: Certificate of Higher Education in Business Skills for the Workplace Module: Problem Solving and Decision Making Module Code: LCLM4004 Component 1: Individual Presentation on Green Haven Florists Student Name: Nicolae Radan  Student Number: 2510322 Lecturer Name: Annamarie Dufficy</vt:lpstr>
      <vt:lpstr>Introduction</vt:lpstr>
      <vt:lpstr>Case Study Overview of Green Haven Florists</vt:lpstr>
      <vt:lpstr>Nature and Scope of Issues Impacting Green Haven Florists’ In-Store Sales</vt:lpstr>
      <vt:lpstr>Identification of the Root Problem</vt:lpstr>
      <vt:lpstr>PESTEL Analysis of Green Haven Florists: Political, Economic and Social Factors</vt:lpstr>
      <vt:lpstr>PESTEL Analysis of Green Haven Florists: Technological, Environmental and Legal Factors</vt:lpstr>
      <vt:lpstr>Application of Fishbone Diagram to Green Haven Florists</vt:lpstr>
      <vt:lpstr>Key Findings from Three Analysis</vt:lpstr>
      <vt:lpstr>Conclusion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2026-02-02T08:06:01Z</dcterms:created>
  <dcterms:modified xsi:type="dcterms:W3CDTF">2026-02-13T12:15:31Z</dcterms:modified>
</cp:coreProperties>
</file>