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51"/>
  </p:notesMasterIdLst>
  <p:sldIdLst>
    <p:sldId id="292" r:id="rId9"/>
    <p:sldId id="294" r:id="rId10"/>
    <p:sldId id="931" r:id="rId11"/>
    <p:sldId id="295" r:id="rId12"/>
    <p:sldId id="437" r:id="rId13"/>
    <p:sldId id="444" r:id="rId14"/>
    <p:sldId id="445" r:id="rId15"/>
    <p:sldId id="447" r:id="rId16"/>
    <p:sldId id="449" r:id="rId17"/>
    <p:sldId id="933" r:id="rId18"/>
    <p:sldId id="433" r:id="rId19"/>
    <p:sldId id="434" r:id="rId20"/>
    <p:sldId id="435" r:id="rId21"/>
    <p:sldId id="436" r:id="rId22"/>
    <p:sldId id="934" r:id="rId23"/>
    <p:sldId id="438" r:id="rId24"/>
    <p:sldId id="442" r:id="rId25"/>
    <p:sldId id="468" r:id="rId26"/>
    <p:sldId id="469" r:id="rId27"/>
    <p:sldId id="470" r:id="rId28"/>
    <p:sldId id="471" r:id="rId29"/>
    <p:sldId id="467" r:id="rId30"/>
    <p:sldId id="443" r:id="rId31"/>
    <p:sldId id="935" r:id="rId32"/>
    <p:sldId id="936" r:id="rId33"/>
    <p:sldId id="472" r:id="rId34"/>
    <p:sldId id="475" r:id="rId35"/>
    <p:sldId id="489" r:id="rId36"/>
    <p:sldId id="490" r:id="rId37"/>
    <p:sldId id="488" r:id="rId38"/>
    <p:sldId id="487" r:id="rId39"/>
    <p:sldId id="478" r:id="rId40"/>
    <p:sldId id="479" r:id="rId41"/>
    <p:sldId id="480" r:id="rId42"/>
    <p:sldId id="481" r:id="rId43"/>
    <p:sldId id="473" r:id="rId44"/>
    <p:sldId id="491" r:id="rId45"/>
    <p:sldId id="492" r:id="rId46"/>
    <p:sldId id="493" r:id="rId47"/>
    <p:sldId id="494" r:id="rId48"/>
    <p:sldId id="495" r:id="rId49"/>
    <p:sldId id="350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253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77309" autoAdjust="0"/>
  </p:normalViewPr>
  <p:slideViewPr>
    <p:cSldViewPr snapToGrid="0">
      <p:cViewPr varScale="1">
        <p:scale>
          <a:sx n="66" d="100"/>
          <a:sy n="66" d="100"/>
        </p:scale>
        <p:origin x="132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slide" Target="slides/slide42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8" Type="http://schemas.openxmlformats.org/officeDocument/2006/relationships/slideMaster" Target="slideMasters/slideMaster5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993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7148E0-08DF-4C95-982F-AA5F7DFA743A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9396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6F3A0C4-DD81-435F-994B-5CD36244EE4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656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7B2794E-F89C-46B6-8345-6DE5AE8B9097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7588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22524CE-B435-4D23-BA0D-87A5F3E81BC7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9636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7DC0F0-A33D-4FFA-B93E-4E1CD0D5F5A9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168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1F7A21D-AD85-4737-A3F4-CC9DF89CED00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120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E669B2-85FA-4B55-AEE1-DB0635582FD0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2228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022DDFB-9BC7-4C20-A486-E7ABAE2A031C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3252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C6980CF-3206-4A8B-86C0-876F69E91757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4276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432D1A-8059-453A-8A0B-50DB8A99A0C0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5300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A055B4-C793-4A9C-8A9D-F0AC2EF32F2E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632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F1173F6-6D46-43D7-BC2D-08BCC1A934B3}" type="slidenum">
              <a:rPr lang="en-US" altLang="en-US" smtClean="0"/>
              <a:pPr/>
              <a:t>16</a:t>
            </a:fld>
            <a:endParaRPr lang="en-US" altLang="en-US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7348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A5ADB4B-DDF9-4A7B-8342-228E0308C2B9}" type="slidenum">
              <a:rPr lang="en-US" altLang="en-US" smtClean="0"/>
              <a:pPr/>
              <a:t>17</a:t>
            </a:fld>
            <a:endParaRPr lang="en-US" alt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A5ADB4B-DDF9-4A7B-8342-228E0308C2B9}" type="slidenum">
              <a:rPr lang="en-US" altLang="en-US" smtClean="0"/>
              <a:pPr/>
              <a:t>18</a:t>
            </a:fld>
            <a:endParaRPr lang="en-US" alt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A5ADB4B-DDF9-4A7B-8342-228E0308C2B9}" type="slidenum">
              <a:rPr lang="en-US" altLang="en-US" smtClean="0"/>
              <a:pPr/>
              <a:t>19</a:t>
            </a:fld>
            <a:endParaRPr lang="en-US" alt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A5ADB4B-DDF9-4A7B-8342-228E0308C2B9}" type="slidenum">
              <a:rPr lang="en-US" altLang="en-US" smtClean="0"/>
              <a:pPr/>
              <a:t>20</a:t>
            </a:fld>
            <a:endParaRPr lang="en-US" alt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A5ADB4B-DDF9-4A7B-8342-228E0308C2B9}" type="slidenum">
              <a:rPr lang="en-US" altLang="en-US" smtClean="0"/>
              <a:pPr/>
              <a:t>21</a:t>
            </a:fld>
            <a:endParaRPr lang="en-US" alt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A5ADB4B-DDF9-4A7B-8342-228E0308C2B9}" type="slidenum">
              <a:rPr lang="en-US" altLang="en-US" smtClean="0"/>
              <a:pPr/>
              <a:t>22</a:t>
            </a:fld>
            <a:endParaRPr lang="en-US" alt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686401F-5D72-427B-A38F-8B5C76E3C97F}" type="slidenum">
              <a:rPr lang="en-US" altLang="en-US" smtClean="0"/>
              <a:pPr/>
              <a:t>23</a:t>
            </a:fld>
            <a:endParaRPr lang="en-US" altLang="en-US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2468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1C6C7E-D2B0-47AB-BDF8-6FBEE6D151B7}" type="slidenum">
              <a:rPr lang="en-US" altLang="en-US" smtClean="0"/>
              <a:pPr/>
              <a:t>24</a:t>
            </a:fld>
            <a:endParaRPr lang="en-US" altLang="en-US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3492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FCD353-887E-4A25-A1B5-12593D373F7B}" type="slidenum">
              <a:rPr lang="en-US" altLang="en-US" smtClean="0"/>
              <a:pPr/>
              <a:t>25</a:t>
            </a:fld>
            <a:endParaRPr lang="en-US" altLang="en-US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4516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0AFBAF5-40AD-4219-8881-0A7EF2B841DD}" type="slidenum">
              <a:rPr lang="en-US" altLang="en-US" smtClean="0"/>
              <a:pPr/>
              <a:t>26</a:t>
            </a:fld>
            <a:endParaRPr lang="en-US" altLang="en-US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40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0820689-E2FF-45B2-ADB2-D105B8AEA131}" type="slidenum">
              <a:rPr lang="en-US" altLang="en-US" smtClean="0"/>
              <a:pPr/>
              <a:t>27</a:t>
            </a:fld>
            <a:endParaRPr lang="en-US" altLang="en-US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8852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5018A15-9D2E-41A5-A811-BE5C52543919}" type="slidenum">
              <a:rPr lang="en-US" altLang="en-US" smtClean="0"/>
              <a:pPr/>
              <a:t>28</a:t>
            </a:fld>
            <a:endParaRPr lang="en-US" altLang="en-US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9876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9B8ADEB-3B15-4DE7-86D3-2F7BB1A2D434}" type="slidenum">
              <a:rPr lang="en-US" altLang="en-US" smtClean="0"/>
              <a:pPr/>
              <a:t>29</a:t>
            </a:fld>
            <a:endParaRPr lang="en-US" altLang="en-US"/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0900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03A72AE-38E0-4CFB-9AF1-1FC4C158BA94}" type="slidenum">
              <a:rPr lang="en-US" altLang="en-US" smtClean="0"/>
              <a:pPr/>
              <a:t>32</a:t>
            </a:fld>
            <a:endParaRPr lang="en-US" altLang="en-US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1924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4CF633E-14BC-4366-BD10-245E899A5C9F}" type="slidenum">
              <a:rPr lang="en-US" altLang="en-US" smtClean="0"/>
              <a:pPr/>
              <a:t>33</a:t>
            </a:fld>
            <a:endParaRPr lang="en-US" altLang="en-US"/>
          </a:p>
        </p:txBody>
      </p:sp>
      <p:sp>
        <p:nvSpPr>
          <p:cNvPr id="829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2948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13A6D38-B494-4C4B-B9F1-360C866D773F}" type="slidenum">
              <a:rPr lang="en-US" altLang="en-US" smtClean="0"/>
              <a:pPr/>
              <a:t>34</a:t>
            </a:fld>
            <a:endParaRPr lang="en-US" altLang="en-US"/>
          </a:p>
        </p:txBody>
      </p:sp>
      <p:sp>
        <p:nvSpPr>
          <p:cNvPr id="83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3972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EE7E4C3-E981-4816-ADEA-75D18D4E68C8}" type="slidenum">
              <a:rPr lang="en-US" altLang="en-US" smtClean="0"/>
              <a:pPr/>
              <a:t>35</a:t>
            </a:fld>
            <a:endParaRPr lang="en-US" altLang="en-US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4996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0AFBAF5-40AD-4219-8881-0A7EF2B841DD}" type="slidenum">
              <a:rPr lang="en-US" altLang="en-US" smtClean="0"/>
              <a:pPr/>
              <a:t>36</a:t>
            </a:fld>
            <a:endParaRPr lang="en-US" altLang="en-US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40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0AFBAF5-40AD-4219-8881-0A7EF2B841D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40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0AFBAF5-40AD-4219-8881-0A7EF2B841D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40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0AFBAF5-40AD-4219-8881-0A7EF2B841D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40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0AFBAF5-40AD-4219-8881-0A7EF2B841D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40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0AFBAF5-40AD-4219-8881-0A7EF2B841D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40" name="Rectangle 4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Char char="•"/>
            </a:pPr>
            <a:endParaRPr lang="en-US" altLang="en-US" sz="10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32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emf"/><Relationship Id="rId4" Type="http://schemas.openxmlformats.org/officeDocument/2006/relationships/image" Target="../media/image16.emf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4535079" cy="1209550"/>
          </a:xfrm>
        </p:spPr>
        <p:txBody>
          <a:bodyPr/>
          <a:lstStyle/>
          <a:p>
            <a:r>
              <a:rPr lang="en-US" sz="3200" dirty="0"/>
              <a:t>Linux OS</a:t>
            </a:r>
          </a:p>
          <a:p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963604" y="2571725"/>
            <a:ext cx="5633822" cy="3864989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Network Operating Systems and Services </a:t>
            </a:r>
          </a:p>
          <a:p>
            <a:r>
              <a:rPr lang="en-GB" b="1" i="1" dirty="0"/>
              <a:t>(ACCA5023)</a:t>
            </a:r>
          </a:p>
          <a:p>
            <a:r>
              <a:rPr lang="en-GB" dirty="0"/>
              <a:t>Applied Computing - WISA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E89FB-0E7F-4FF3-8686-61BEBC963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Reminder : Announcements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9856B-C5FF-46E9-8722-8DCF8D8C2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Extra Sessions </a:t>
            </a:r>
          </a:p>
          <a:p>
            <a:pPr algn="l" fontAlgn="base"/>
            <a:endParaRPr lang="en-US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fontAlgn="base"/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Face to Face:  Monday  04</a:t>
            </a:r>
            <a:r>
              <a:rPr lang="en-US" sz="1800" b="0" i="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April 2022 10.00 am @ IQ108 </a:t>
            </a:r>
          </a:p>
          <a:p>
            <a:pPr marL="0" indent="0" algn="l" fontAlgn="base">
              <a:buNone/>
            </a:pPr>
            <a:b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endParaRPr lang="en-US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fontAlgn="base"/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Online Session: Thursday 07</a:t>
            </a:r>
            <a:r>
              <a:rPr lang="en-US" sz="1800" b="0" i="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April 2022 11.00 am (Team Link </a:t>
            </a:r>
            <a:r>
              <a:rPr lang="en-US" sz="1800" dirty="0">
                <a:solidFill>
                  <a:srgbClr val="000000"/>
                </a:solidFill>
                <a:latin typeface="Calibri" panose="020F0502020204030204" pitchFamily="34" charset="0"/>
              </a:rPr>
              <a:t>has been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sent to all students)</a:t>
            </a:r>
          </a:p>
          <a:p>
            <a:pPr algn="l" fontAlgn="base"/>
            <a:endParaRPr lang="en-US" sz="18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algn="l" fontAlgn="base"/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Last Online /Tutorial is on Thursday 28</a:t>
            </a:r>
            <a:r>
              <a:rPr lang="en-US" sz="1800" b="0" i="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April and last Face to Face to Face meeting 29</a:t>
            </a:r>
            <a:r>
              <a:rPr lang="en-US" sz="1800" b="0" i="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Of April ( Submission Date)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35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8D6B0D-379E-4E4E-9087-8F6E00E43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2592" y="1677195"/>
            <a:ext cx="4535079" cy="3864989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Objectives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i="1" dirty="0">
                <a:solidFill>
                  <a:schemeClr val="tx1"/>
                </a:solidFill>
              </a:rPr>
              <a:t>Linux Architecture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i="1" dirty="0">
                <a:solidFill>
                  <a:schemeClr val="tx1"/>
                </a:solidFill>
              </a:rPr>
              <a:t>File System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i="1" dirty="0">
                <a:solidFill>
                  <a:schemeClr val="tx1"/>
                </a:solidFill>
              </a:rPr>
              <a:t>CLI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i="1" dirty="0">
                <a:solidFill>
                  <a:schemeClr val="tx1"/>
                </a:solidFill>
              </a:rPr>
              <a:t>File Access Permissions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i="1" dirty="0">
                <a:solidFill>
                  <a:schemeClr val="tx1"/>
                </a:solidFill>
              </a:rPr>
              <a:t>Demo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b="1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A43ADC-3BAD-4966-A6C0-2BC50D8F9F69}"/>
              </a:ext>
            </a:extLst>
          </p:cNvPr>
          <p:cNvSpPr txBox="1"/>
          <p:nvPr/>
        </p:nvSpPr>
        <p:spPr>
          <a:xfrm>
            <a:off x="485946" y="1840761"/>
            <a:ext cx="523042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Linux OS Essentials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Introducing the Linux Operating System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21507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3042835"/>
          </a:xfrm>
        </p:spPr>
        <p:txBody>
          <a:bodyPr/>
          <a:lstStyle/>
          <a:p>
            <a:pPr marL="342900" lvl="1" indent="-342900" defTabSz="2743200">
              <a:buSzPct val="100000"/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Linux is a Unix-like operating system that was developed to provide computer users a free or very low-cost operating system. </a:t>
            </a:r>
          </a:p>
          <a:p>
            <a:pPr marL="342900" lvl="1" indent="-342900" defTabSz="2743200">
              <a:buSzPct val="100000"/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Open-source OS meaning public can access the source code and edit it.</a:t>
            </a:r>
          </a:p>
          <a:p>
            <a:pPr marL="342900" lvl="1" indent="-342900" defTabSz="2743200">
              <a:buSzPct val="100000"/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Linux is considered to be a very efficient and fast-performing operating system.</a:t>
            </a:r>
          </a:p>
          <a:p>
            <a:pPr marL="0" lvl="1" indent="0" defTabSz="2743200">
              <a:buSzPct val="140000"/>
              <a:buNone/>
            </a:pPr>
            <a:endParaRPr lang="en-US" altLang="en-US" sz="1800" dirty="0"/>
          </a:p>
          <a:p>
            <a:pPr marL="0" indent="0" defTabSz="2743200">
              <a:buNone/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sp>
        <p:nvSpPr>
          <p:cNvPr id="21508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Identifying the Linux Architecture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2897188" y="1143794"/>
            <a:ext cx="7313612" cy="4570412"/>
          </a:xfrm>
        </p:spPr>
        <p:txBody>
          <a:bodyPr>
            <a:normAutofit/>
          </a:bodyPr>
          <a:lstStyle/>
          <a:p>
            <a:pPr marL="342900" lvl="1" indent="-342900" defTabSz="2743200">
              <a:buSzPct val="100000"/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The Linux operating system consists of three main components: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Kernel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Shell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Linux Utilities and Application Programs</a:t>
            </a:r>
          </a:p>
          <a:p>
            <a:pPr marL="342900" lvl="1" indent="-342900" defTabSz="2743200">
              <a:buSzPct val="100000"/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These components are shown in the following figure.</a:t>
            </a:r>
          </a:p>
          <a:p>
            <a:pPr marL="749300" lvl="1" indent="-292100" defTabSz="2743200">
              <a:buSzPct val="140000"/>
              <a:buBlip>
                <a:blip r:embed="rId4"/>
              </a:buBlip>
              <a:defRPr/>
            </a:pPr>
            <a:endParaRPr lang="en-US" sz="1800" dirty="0"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2000" dirty="0"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1800" dirty="0"/>
          </a:p>
          <a:p>
            <a:pPr marL="448056" indent="-384048" defTabSz="2743200">
              <a:buBlip>
                <a:blip r:embed="rId3"/>
              </a:buBlip>
              <a:defRPr/>
            </a:pPr>
            <a:endParaRPr 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sp>
        <p:nvSpPr>
          <p:cNvPr id="28676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pic>
        <p:nvPicPr>
          <p:cNvPr id="28677" name="Picture 4" descr="Region Capture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1653" y="3429000"/>
            <a:ext cx="6883400" cy="205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Kernel   and Shell</a:t>
            </a:r>
            <a:endParaRPr lang="en-US" altLang="en-US" sz="2000" b="1" dirty="0">
              <a:latin typeface="Tahoma" pitchFamily="34" charset="0"/>
            </a:endParaRPr>
          </a:p>
          <a:p>
            <a:pPr>
              <a:spcBef>
                <a:spcPct val="50000"/>
              </a:spcBef>
            </a:pP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4570412"/>
          </a:xfrm>
        </p:spPr>
        <p:txBody>
          <a:bodyPr>
            <a:normAutofit/>
          </a:bodyPr>
          <a:lstStyle/>
          <a:p>
            <a:pPr marL="342900" lvl="1" indent="-342900" defTabSz="2743200">
              <a:buSzPct val="100000"/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The kernel: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Is the core of Linux operating system program.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Controls the resources of the computer.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Interacts directly with the hardware.</a:t>
            </a:r>
          </a:p>
          <a:p>
            <a:pPr marL="342900" lvl="1" indent="-342900" defTabSz="2743200">
              <a:buSzPct val="100000"/>
              <a:buBlip>
                <a:blip r:embed="rId3"/>
              </a:buBlip>
              <a:defRPr/>
            </a:pPr>
            <a:endParaRPr 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342900" lvl="1" indent="-342900" defTabSz="2743200" eaLnBrk="1" fontAlgn="auto" hangingPunct="1">
              <a:spcAft>
                <a:spcPts val="0"/>
              </a:spcAft>
              <a:buSzPct val="100000"/>
              <a:buFontTx/>
              <a:buBlip>
                <a:blip r:embed="rId3"/>
              </a:buBlip>
              <a:defRPr/>
            </a:pPr>
            <a:r>
              <a:rPr lang="en-US" sz="2400" dirty="0">
                <a:latin typeface="Arial" charset="0"/>
                <a:cs typeface="Times New Roman" pitchFamily="18" charset="0"/>
              </a:rPr>
              <a:t>The shell:</a:t>
            </a:r>
          </a:p>
          <a:p>
            <a:pPr marL="749300" lvl="1" indent="-292100" defTabSz="2743200" eaLnBrk="1" fontAlgn="auto" hangingPunct="1">
              <a:spcAft>
                <a:spcPts val="0"/>
              </a:spcAft>
              <a:buSzPct val="100000"/>
              <a:buFontTx/>
              <a:buBlip>
                <a:blip r:embed="rId4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Is a user interface providing services that a user wants.</a:t>
            </a:r>
          </a:p>
          <a:p>
            <a:pPr marL="749300" lvl="1" indent="-292100" defTabSz="2743200" eaLnBrk="1" fontAlgn="auto" hangingPunct="1">
              <a:spcAft>
                <a:spcPts val="0"/>
              </a:spcAft>
              <a:buSzPct val="100000"/>
              <a:buFontTx/>
              <a:buBlip>
                <a:blip r:embed="rId4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Protects the user from knowing the intricate hardware details.</a:t>
            </a:r>
          </a:p>
          <a:p>
            <a:pPr marL="342900" lvl="1" indent="-342900" defTabSz="2743200" eaLnBrk="1" fontAlgn="auto" hangingPunct="1">
              <a:spcAft>
                <a:spcPts val="0"/>
              </a:spcAft>
              <a:buSzPct val="100000"/>
              <a:buFontTx/>
              <a:buBlip>
                <a:blip r:embed="rId3"/>
              </a:buBlip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1800" dirty="0"/>
          </a:p>
          <a:p>
            <a:pPr marL="448056" indent="-384048" defTabSz="2743200">
              <a:buBlip>
                <a:blip r:embed="rId3"/>
              </a:buBlip>
              <a:defRPr/>
            </a:pPr>
            <a:endParaRPr 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sp>
        <p:nvSpPr>
          <p:cNvPr id="29700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Linux Utilities and Application Programs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3113590" y="1598613"/>
            <a:ext cx="7249610" cy="2660871"/>
          </a:xfrm>
        </p:spPr>
        <p:txBody>
          <a:bodyPr>
            <a:normAutofit/>
          </a:bodyPr>
          <a:lstStyle/>
          <a:p>
            <a:pPr marL="342900" lvl="1" indent="-342900" defTabSz="2743200">
              <a:buSzPct val="100000"/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Linux utilities and application programs: 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Are a collection of programs that service day-to-day processing requirements </a:t>
            </a:r>
            <a:r>
              <a:rPr lang="en-US" sz="1800" dirty="0" err="1">
                <a:latin typeface="Arial" charset="0"/>
                <a:cs typeface="Times New Roman" pitchFamily="18" charset="0"/>
              </a:rPr>
              <a:t>e.g</a:t>
            </a:r>
            <a:r>
              <a:rPr lang="en-US" sz="1800" dirty="0">
                <a:latin typeface="Arial" charset="0"/>
                <a:cs typeface="Times New Roman" pitchFamily="18" charset="0"/>
              </a:rPr>
              <a:t> LibreOffice, </a:t>
            </a:r>
            <a:r>
              <a:rPr lang="en-US" sz="1800" dirty="0" err="1">
                <a:latin typeface="Arial" charset="0"/>
                <a:cs typeface="Times New Roman" pitchFamily="18" charset="0"/>
              </a:rPr>
              <a:t>FireFox</a:t>
            </a:r>
            <a:endParaRPr lang="en-US" sz="1800" dirty="0">
              <a:latin typeface="Arial" charset="0"/>
              <a:cs typeface="Times New Roman" pitchFamily="18" charset="0"/>
            </a:endParaRP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Command line utilities, to check network interfaces, CPU usage.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Are invoked through the shell.</a:t>
            </a: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1800" dirty="0"/>
          </a:p>
          <a:p>
            <a:pPr marL="64008" indent="0" defTabSz="2743200">
              <a:buNone/>
              <a:defRPr/>
            </a:pPr>
            <a:endParaRPr 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sp>
        <p:nvSpPr>
          <p:cNvPr id="31748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Distributors of Linux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4570412"/>
          </a:xfrm>
        </p:spPr>
        <p:txBody>
          <a:bodyPr>
            <a:normAutofit/>
          </a:bodyPr>
          <a:lstStyle/>
          <a:p>
            <a:pPr marL="342900" lvl="1" indent="-342900" defTabSz="2743200">
              <a:buSzPct val="100000"/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All the distributors use the Linux kernel. </a:t>
            </a:r>
          </a:p>
          <a:p>
            <a:pPr marL="342900" lvl="1" indent="-342900" defTabSz="2743200">
              <a:buSzPct val="100000"/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The distributors add their own utilities and applications and sell these as a customized package. </a:t>
            </a:r>
          </a:p>
          <a:p>
            <a:pPr marL="342900" lvl="1" indent="-342900" defTabSz="2743200">
              <a:buSzPct val="100000"/>
              <a:buBlip>
                <a:blip r:embed="rId3"/>
              </a:buBlip>
              <a:defRPr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Kernel + tools = distribution</a:t>
            </a:r>
          </a:p>
          <a:p>
            <a:pPr marL="342900" lvl="1" indent="-342900" defTabSz="2743200">
              <a:buSzPct val="100000"/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Some of the popular distributors of Linux are: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Red Hat and its variations, such as Linux Enterprise Server, Linux </a:t>
            </a:r>
            <a:r>
              <a:rPr lang="en-US" sz="1800" dirty="0" err="1">
                <a:latin typeface="Arial" charset="0"/>
                <a:cs typeface="Times New Roman" pitchFamily="18" charset="0"/>
              </a:rPr>
              <a:t>WorkStations</a:t>
            </a:r>
            <a:r>
              <a:rPr lang="en-US" sz="1800" dirty="0">
                <a:latin typeface="Arial" charset="0"/>
                <a:cs typeface="Times New Roman" pitchFamily="18" charset="0"/>
              </a:rPr>
              <a:t> and Fedora Core 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Mandrake</a:t>
            </a: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Debian  </a:t>
            </a:r>
            <a:r>
              <a:rPr lang="en-US" sz="1800" dirty="0" err="1">
                <a:latin typeface="Arial" charset="0"/>
                <a:cs typeface="Times New Roman" pitchFamily="18" charset="0"/>
              </a:rPr>
              <a:t>e.g</a:t>
            </a:r>
            <a:r>
              <a:rPr lang="en-US" sz="1800" dirty="0">
                <a:latin typeface="Arial" charset="0"/>
                <a:cs typeface="Times New Roman" pitchFamily="18" charset="0"/>
              </a:rPr>
              <a:t> </a:t>
            </a:r>
            <a:r>
              <a:rPr lang="en-US" sz="1800" dirty="0"/>
              <a:t>Ubuntu, Kali Linux</a:t>
            </a:r>
            <a:endParaRPr lang="en-US" sz="1800" dirty="0">
              <a:latin typeface="Arial" charset="0"/>
              <a:cs typeface="Times New Roman" pitchFamily="18" charset="0"/>
            </a:endParaRPr>
          </a:p>
          <a:p>
            <a:pPr marL="749300" lvl="1" indent="-292100" defTabSz="2743200">
              <a:buSzPct val="100000"/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Android</a:t>
            </a:r>
          </a:p>
          <a:p>
            <a:pPr marL="342900" lvl="1" indent="-342900" defTabSz="2743200">
              <a:lnSpc>
                <a:spcPct val="80000"/>
              </a:lnSpc>
              <a:buSzPct val="140000"/>
              <a:buBlip>
                <a:blip r:embed="rId3"/>
              </a:buBlip>
              <a:defRPr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Different distributions focus on different use cases, e.g. desktop, server, scientific purposes, Mobile Device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e.t.c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0" lvl="1" indent="0" defTabSz="2743200">
              <a:lnSpc>
                <a:spcPct val="80000"/>
              </a:lnSpc>
              <a:buSzPct val="140000"/>
              <a:buNone/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SzPct val="140000"/>
              <a:buBlip>
                <a:blip r:embed="rId3"/>
              </a:buBlip>
              <a:defRPr/>
            </a:pPr>
            <a:endParaRPr lang="en-US" sz="1800" dirty="0"/>
          </a:p>
          <a:p>
            <a:pPr marL="448056" indent="-384048" defTabSz="2743200">
              <a:buBlip>
                <a:blip r:embed="rId3"/>
              </a:buBlip>
              <a:defRPr/>
            </a:pPr>
            <a:endParaRPr 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sp>
        <p:nvSpPr>
          <p:cNvPr id="3379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Identifying the Linux File System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14339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3633144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A single fixed disk can store thousands of files. 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For organizing data by grouping files on the disk; the operating system provides a file system. 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Unix file system has a hierarchical structure and files can be stored under directories. 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Linux follows the UNIX file system convention.</a:t>
            </a:r>
            <a:endParaRPr lang="en-US" sz="2000" dirty="0"/>
          </a:p>
          <a:p>
            <a:pPr defTabSz="2743200">
              <a:buBlip>
                <a:blip r:embed="rId3"/>
              </a:buBlip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The Linux system treats directory, every file and device as one part of a grand hierarchy. In the top hierarchy falls the root directory, denoted with a / symbol.</a:t>
            </a:r>
            <a:endParaRPr lang="en-US" altLang="en-US" sz="2000" dirty="0">
              <a:latin typeface="Arial" pitchFamily="34" charset="0"/>
              <a:cs typeface="Arial" pitchFamily="34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1800" dirty="0"/>
          </a:p>
          <a:p>
            <a:pPr defTabSz="2743200">
              <a:buBlip>
                <a:blip r:embed="rId3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1641676" y="469107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Identifying the Linux File System (Contd.)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15363" name="Rectangle 4"/>
          <p:cNvSpPr>
            <a:spLocks noGrp="1" noChangeArrowheads="1"/>
          </p:cNvSpPr>
          <p:nvPr>
            <p:ph idx="1"/>
          </p:nvPr>
        </p:nvSpPr>
        <p:spPr>
          <a:xfrm>
            <a:off x="2439194" y="865982"/>
            <a:ext cx="7313612" cy="4570412"/>
          </a:xfrm>
        </p:spPr>
        <p:txBody>
          <a:bodyPr/>
          <a:lstStyle/>
          <a:p>
            <a:pPr marL="0" indent="0" defTabSz="2743200">
              <a:buNone/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following figure depicts a sample Linux file hierarchical structure.</a:t>
            </a:r>
          </a:p>
          <a:p>
            <a:pPr defTabSz="2743200">
              <a:buBlip>
                <a:blip r:embed="rId3"/>
              </a:buBlip>
            </a:pPr>
            <a:endParaRPr lang="en-US" altLang="en-US" sz="1800" dirty="0"/>
          </a:p>
          <a:p>
            <a:pPr defTabSz="2743200">
              <a:buBlip>
                <a:blip r:embed="rId3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pic>
        <p:nvPicPr>
          <p:cNvPr id="15364" name="Picture 2" descr="image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37099" y="1627188"/>
            <a:ext cx="6326188" cy="3048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Identifying the Linux File System (Contd.)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16387" name="Rectangle 4"/>
          <p:cNvSpPr>
            <a:spLocks noGrp="1" noChangeArrowheads="1"/>
          </p:cNvSpPr>
          <p:nvPr>
            <p:ph idx="1"/>
          </p:nvPr>
        </p:nvSpPr>
        <p:spPr>
          <a:xfrm>
            <a:off x="3003290" y="1378694"/>
            <a:ext cx="7313612" cy="4570412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Some of the directories under the / directory are: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The /bin </a:t>
            </a:r>
            <a:r>
              <a:rPr lang="en-US" altLang="en-US" sz="1800" dirty="0" err="1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directory:</a:t>
            </a:r>
            <a:r>
              <a:rPr lang="en-US" sz="1800" dirty="0" err="1"/>
              <a:t>directory</a:t>
            </a:r>
            <a:r>
              <a:rPr lang="en-US" sz="1800" dirty="0"/>
              <a:t> known as the binary directory, it contains the important Linux commands available to the user</a:t>
            </a:r>
            <a:endParaRPr lang="en-ZA" sz="1800" dirty="0"/>
          </a:p>
          <a:p>
            <a:pPr marL="749300" lvl="1" indent="-292100" defTabSz="2743200">
              <a:buBlip>
                <a:blip r:embed="rId4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The /</a:t>
            </a:r>
            <a:r>
              <a:rPr lang="en-US" altLang="en-US" sz="1800" dirty="0" err="1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dev</a:t>
            </a:r>
            <a:r>
              <a:rPr lang="en-US" altLang="en-US" sz="18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 directory </a:t>
            </a:r>
            <a:r>
              <a:rPr lang="en-US" sz="1800" dirty="0" err="1"/>
              <a:t>directory</a:t>
            </a:r>
            <a:r>
              <a:rPr lang="en-US" sz="1800" dirty="0"/>
              <a:t> also known as the device directory, contains the file system entries representing the device that are attached to the system</a:t>
            </a:r>
            <a:endParaRPr lang="en-ZA" sz="1800" dirty="0"/>
          </a:p>
          <a:p>
            <a:pPr marL="457200" lvl="1" indent="0" defTabSz="2743200">
              <a:buNone/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The /lib directory :</a:t>
            </a:r>
            <a:r>
              <a:rPr lang="en-US" sz="1800" dirty="0"/>
              <a:t>directory also called library directory contains system libraries- groups of programing codes used by programs to get tasks done</a:t>
            </a:r>
            <a:endParaRPr lang="en-ZA" sz="1800" dirty="0"/>
          </a:p>
          <a:p>
            <a:pPr marL="457200" lvl="1" indent="0" defTabSz="2743200">
              <a:buNone/>
            </a:pPr>
            <a:r>
              <a:rPr lang="en-US" altLang="en-US" sz="18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The /home directory :</a:t>
            </a:r>
            <a:r>
              <a:rPr lang="en-US" sz="1800" dirty="0"/>
              <a:t>directory all users besides the root get their folders in home directory, stores users personal files. When a user log onto the Linux system using the login name they are automatically located in the home directory. </a:t>
            </a:r>
            <a:endParaRPr lang="en-ZA" sz="1800" dirty="0"/>
          </a:p>
          <a:p>
            <a:pPr marL="457200" lvl="1" indent="0" defTabSz="2743200">
              <a:buNone/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0" indent="0" defTabSz="2743200">
              <a:buNone/>
            </a:pPr>
            <a:endParaRPr lang="en-US" altLang="en-US" sz="1800" dirty="0"/>
          </a:p>
          <a:p>
            <a:pPr defTabSz="2743200">
              <a:buBlip>
                <a:blip r:embed="rId3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File-naming Conventions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17411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3309053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All files in Linux follow certain rules in their file names called file-naming conventions. 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file-naming conventions specify that files in Linux: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Can be up to 256 characters long.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Can contain special characters, except for /.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Can contain both uppercase and lowercase alphabets.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Are case-sensitive.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Should not have a blank or a tab.</a:t>
            </a:r>
          </a:p>
          <a:p>
            <a:pPr defTabSz="2743200">
              <a:buBlip>
                <a:blip r:embed="rId3"/>
              </a:buBlip>
            </a:pPr>
            <a:endParaRPr lang="en-US" altLang="en-US" sz="1800" dirty="0"/>
          </a:p>
          <a:p>
            <a:pPr defTabSz="2743200">
              <a:buBlip>
                <a:blip r:embed="rId3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1638300" y="376751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Relative Path Names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18435" name="Rectangle 4"/>
          <p:cNvSpPr>
            <a:spLocks noGrp="1" noChangeArrowheads="1"/>
          </p:cNvSpPr>
          <p:nvPr>
            <p:ph idx="1"/>
          </p:nvPr>
        </p:nvSpPr>
        <p:spPr>
          <a:xfrm>
            <a:off x="2875967" y="915193"/>
            <a:ext cx="7313612" cy="4570412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current working directory is the directory in which you are currently located. 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When referring to a file, instead of specifying the full path of the file, you can specify the path in relation to your current directory.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following figure depicts a sample directory structure.</a:t>
            </a:r>
          </a:p>
          <a:p>
            <a:pPr defTabSz="2743200">
              <a:buBlip>
                <a:blip r:embed="rId3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pic>
        <p:nvPicPr>
          <p:cNvPr id="18436" name="Picture 2" descr="image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2406" y="2910959"/>
            <a:ext cx="1627188" cy="27162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Referring to Your Home Directory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3031260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Each user on the Linux system is assigned a directory to store files. 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After logging in, a user is directly taken to the user’s home directory. 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While working on Linux, you may often feel the need to access the home directory in a convenient way. 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On Linux, you can specify the path for your home directory with the tilde (~) sign.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Types of Files in Linux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4570412"/>
          </a:xfrm>
        </p:spPr>
        <p:txBody>
          <a:bodyPr>
            <a:normAutofit/>
          </a:bodyPr>
          <a:lstStyle/>
          <a:p>
            <a:pPr marL="448056" indent="-384048" defTabSz="2743200"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In Linux: </a:t>
            </a:r>
          </a:p>
          <a:p>
            <a:pPr marL="749300" lvl="1" indent="-292100" defTabSz="2743200"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All information is considered as a file.</a:t>
            </a:r>
          </a:p>
          <a:p>
            <a:pPr marL="749300" lvl="1" indent="-292100" defTabSz="2743200"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A device is also treated as a file and all the information going to Visual Display Unit is treated as if it were being sent to a file.</a:t>
            </a:r>
          </a:p>
          <a:p>
            <a:pPr marL="749300" lvl="1" indent="-292100" defTabSz="2743200">
              <a:buBlip>
                <a:blip r:embed="rId4"/>
              </a:buBlip>
              <a:defRPr/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All Linux commands should be entered in lowercase characters.</a:t>
            </a:r>
          </a:p>
          <a:p>
            <a:pPr marL="457200" lvl="1" indent="0" defTabSz="2743200">
              <a:buNone/>
              <a:defRPr/>
            </a:pPr>
            <a:endParaRPr lang="en-US" sz="1800" dirty="0">
              <a:latin typeface="Arial" charset="0"/>
              <a:cs typeface="Times New Roman" pitchFamily="18" charset="0"/>
            </a:endParaRPr>
          </a:p>
          <a:p>
            <a:pPr marL="64008" indent="0" defTabSz="2743200">
              <a:buNone/>
              <a:defRPr/>
            </a:pPr>
            <a:endParaRPr lang="en-US" sz="2000" dirty="0"/>
          </a:p>
          <a:p>
            <a:pPr marL="448056" indent="-384048" defTabSz="2743200">
              <a:buBlip>
                <a:blip r:embed="rId3"/>
              </a:buBlip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Simple pattern  of Syntax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idx="1"/>
          </p:nvPr>
        </p:nvSpPr>
        <p:spPr>
          <a:xfrm>
            <a:off x="3003289" y="1143794"/>
            <a:ext cx="7313612" cy="3798596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ZA" sz="2000" dirty="0">
                <a:solidFill>
                  <a:schemeClr val="accent2"/>
                </a:solidFill>
              </a:rPr>
              <a:t>command [options…] [arguments…]</a:t>
            </a:r>
          </a:p>
          <a:p>
            <a:pPr marL="0" indent="0" defTabSz="2743200">
              <a:buNone/>
            </a:pPr>
            <a:r>
              <a:rPr lang="en-ZA" sz="2000" dirty="0"/>
              <a:t>you type </a:t>
            </a:r>
            <a:r>
              <a:rPr lang="en-ZA" sz="2000" dirty="0">
                <a:solidFill>
                  <a:schemeClr val="accent2"/>
                </a:solidFill>
              </a:rPr>
              <a:t>a command</a:t>
            </a:r>
            <a:r>
              <a:rPr lang="en-ZA" sz="2000" dirty="0"/>
              <a:t>, followed by any </a:t>
            </a:r>
            <a:r>
              <a:rPr lang="en-ZA" sz="2000" i="1" dirty="0">
                <a:solidFill>
                  <a:schemeClr val="accent2"/>
                </a:solidFill>
              </a:rPr>
              <a:t>option</a:t>
            </a:r>
            <a:r>
              <a:rPr lang="en-ZA" sz="2000" i="1" dirty="0"/>
              <a:t>s</a:t>
            </a:r>
            <a:r>
              <a:rPr lang="en-ZA" sz="2000" dirty="0"/>
              <a:t> and/or </a:t>
            </a:r>
            <a:r>
              <a:rPr lang="en-ZA" sz="2000" i="1" dirty="0"/>
              <a:t>a</a:t>
            </a:r>
            <a:r>
              <a:rPr lang="en-ZA" sz="2000" i="1" dirty="0">
                <a:solidFill>
                  <a:schemeClr val="accent2"/>
                </a:solidFill>
              </a:rPr>
              <a:t>rguments</a:t>
            </a:r>
            <a:r>
              <a:rPr lang="en-ZA" sz="2000" i="1" dirty="0"/>
              <a:t> </a:t>
            </a:r>
            <a:r>
              <a:rPr lang="en-ZA" sz="2000" dirty="0"/>
              <a:t>before pressing the </a:t>
            </a:r>
            <a:r>
              <a:rPr lang="en-ZA" sz="2000" b="1" dirty="0"/>
              <a:t>Enter</a:t>
            </a:r>
            <a:r>
              <a:rPr lang="en-ZA" sz="2000" dirty="0"/>
              <a:t> key. </a:t>
            </a:r>
          </a:p>
          <a:p>
            <a:pPr marL="0" indent="0" defTabSz="2743200">
              <a:buNone/>
            </a:pPr>
            <a:r>
              <a:rPr lang="en-ZA" altLang="en-US" sz="2000" dirty="0" err="1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Defn</a:t>
            </a:r>
            <a:r>
              <a:rPr lang="en-ZA" altLang="en-US" sz="20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 :</a:t>
            </a:r>
            <a:r>
              <a:rPr lang="en-ZA" sz="2000" dirty="0"/>
              <a:t>A </a:t>
            </a:r>
            <a:r>
              <a:rPr lang="en-ZA" sz="2000" dirty="0">
                <a:solidFill>
                  <a:schemeClr val="accent2"/>
                </a:solidFill>
              </a:rPr>
              <a:t>command</a:t>
            </a:r>
            <a:r>
              <a:rPr lang="en-ZA" sz="2000" dirty="0"/>
              <a:t> is a software program that when executed on the CLI (command line interface), performs an action on the computer</a:t>
            </a:r>
          </a:p>
          <a:p>
            <a:pPr marL="0" indent="0" defTabSz="2743200">
              <a:buNone/>
            </a:pPr>
            <a:endParaRPr lang="en-ZA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0" indent="0" defTabSz="2743200">
              <a:buNone/>
            </a:pPr>
            <a:r>
              <a:rPr lang="en-ZA" sz="2000" dirty="0"/>
              <a:t>Typically </a:t>
            </a:r>
            <a:r>
              <a:rPr lang="en-ZA" sz="2000" i="1" dirty="0">
                <a:solidFill>
                  <a:schemeClr val="accent2"/>
                </a:solidFill>
              </a:rPr>
              <a:t>options</a:t>
            </a:r>
            <a:r>
              <a:rPr lang="en-ZA" sz="2000" dirty="0"/>
              <a:t> alter the </a:t>
            </a:r>
            <a:r>
              <a:rPr lang="en-ZA" sz="2000" dirty="0" err="1"/>
              <a:t>behavior</a:t>
            </a:r>
            <a:r>
              <a:rPr lang="en-ZA" sz="2000" dirty="0"/>
              <a:t> of the command </a:t>
            </a:r>
          </a:p>
          <a:p>
            <a:pPr marL="0" indent="0" defTabSz="2743200">
              <a:buNone/>
            </a:pPr>
            <a:endParaRPr lang="en-ZA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0" indent="0" defTabSz="2743200">
              <a:buNone/>
            </a:pPr>
            <a:r>
              <a:rPr lang="en-ZA" sz="2000" dirty="0"/>
              <a:t> </a:t>
            </a:r>
            <a:r>
              <a:rPr lang="en-ZA" sz="2000" dirty="0">
                <a:solidFill>
                  <a:schemeClr val="accent2"/>
                </a:solidFill>
              </a:rPr>
              <a:t>Arguments</a:t>
            </a:r>
            <a:r>
              <a:rPr lang="en-ZA" sz="2000" dirty="0"/>
              <a:t> are items or values for the command to act upon</a:t>
            </a: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Simple pattern  of Syntax   (Continued…)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3471098"/>
          </a:xfrm>
          <a:solidFill>
            <a:schemeClr val="bg1"/>
          </a:solidFill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ZA" sz="2000" dirty="0">
                <a:solidFill>
                  <a:schemeClr val="accent2"/>
                </a:solidFill>
              </a:rPr>
              <a:t>Example </a:t>
            </a:r>
            <a:r>
              <a:rPr lang="en-ZA" sz="2000" dirty="0" err="1">
                <a:solidFill>
                  <a:schemeClr val="accent2"/>
                </a:solidFill>
              </a:rPr>
              <a:t>ls</a:t>
            </a:r>
            <a:r>
              <a:rPr lang="en-ZA" sz="2000" dirty="0">
                <a:solidFill>
                  <a:schemeClr val="accent2"/>
                </a:solidFill>
              </a:rPr>
              <a:t> </a:t>
            </a:r>
            <a:r>
              <a:rPr lang="en-ZA" sz="2000" dirty="0"/>
              <a:t>command : displays a </a:t>
            </a:r>
            <a:r>
              <a:rPr lang="en-ZA" sz="2000" i="1" dirty="0"/>
              <a:t>listing</a:t>
            </a:r>
            <a:r>
              <a:rPr lang="en-ZA" sz="2000" dirty="0"/>
              <a:t> of information about files</a:t>
            </a:r>
          </a:p>
          <a:p>
            <a:pPr marL="0" indent="0" latinLnBrk="1">
              <a:buNone/>
            </a:pPr>
            <a:r>
              <a:rPr lang="en-ZA" sz="2000" b="1" dirty="0" err="1"/>
              <a:t>sysadmin@localhost</a:t>
            </a:r>
            <a:r>
              <a:rPr lang="en-ZA" sz="2000" b="1" dirty="0"/>
              <a:t>:~$</a:t>
            </a:r>
            <a:r>
              <a:rPr lang="en-ZA" sz="2000" dirty="0"/>
              <a:t>  </a:t>
            </a:r>
            <a:r>
              <a:rPr lang="en-ZA" sz="2000" dirty="0" err="1">
                <a:solidFill>
                  <a:schemeClr val="accent2"/>
                </a:solidFill>
              </a:rPr>
              <a:t>ls</a:t>
            </a:r>
            <a:endParaRPr lang="en-ZA" sz="2000" dirty="0">
              <a:solidFill>
                <a:schemeClr val="accent2"/>
              </a:solidFill>
            </a:endParaRPr>
          </a:p>
          <a:p>
            <a:pPr marL="0" indent="0" latinLnBrk="1">
              <a:buNone/>
            </a:pPr>
            <a:r>
              <a:rPr lang="en-ZA" sz="2000" i="1" dirty="0"/>
              <a:t>Desktop  Documents  Downloads  Music  Pictures  Public  Template</a:t>
            </a:r>
          </a:p>
          <a:p>
            <a:pPr marL="0" indent="0">
              <a:buNone/>
            </a:pPr>
            <a:endParaRPr lang="en-ZA" sz="2000" dirty="0"/>
          </a:p>
          <a:p>
            <a:pPr marL="0" indent="0">
              <a:buNone/>
            </a:pPr>
            <a:r>
              <a:rPr lang="en-ZA" sz="2000" b="1" dirty="0"/>
              <a:t>NB :Consider This</a:t>
            </a:r>
            <a:endParaRPr lang="en-ZA" sz="2000" dirty="0"/>
          </a:p>
          <a:p>
            <a:r>
              <a:rPr lang="en-ZA" sz="2000" dirty="0"/>
              <a:t>Every part of the command is normally case-sensitive, so </a:t>
            </a:r>
            <a:r>
              <a:rPr lang="en-ZA" sz="2000" dirty="0">
                <a:solidFill>
                  <a:schemeClr val="accent2"/>
                </a:solidFill>
              </a:rPr>
              <a:t>LS</a:t>
            </a:r>
            <a:r>
              <a:rPr lang="en-ZA" sz="2000" dirty="0"/>
              <a:t> is incorrect and will fail, but</a:t>
            </a:r>
            <a:r>
              <a:rPr lang="en-ZA" sz="2000" dirty="0">
                <a:solidFill>
                  <a:schemeClr val="accent2"/>
                </a:solidFill>
              </a:rPr>
              <a:t> </a:t>
            </a:r>
            <a:r>
              <a:rPr lang="en-ZA" sz="2000" dirty="0" err="1">
                <a:solidFill>
                  <a:schemeClr val="accent2"/>
                </a:solidFill>
              </a:rPr>
              <a:t>ls</a:t>
            </a:r>
            <a:r>
              <a:rPr lang="en-ZA" sz="2000" dirty="0"/>
              <a:t> is correct and will execute</a:t>
            </a:r>
          </a:p>
          <a:p>
            <a:endParaRPr lang="en-ZA" sz="2000" dirty="0"/>
          </a:p>
          <a:p>
            <a:pPr marL="0" indent="0">
              <a:buNone/>
            </a:pPr>
            <a:endParaRPr lang="en-ZA" sz="2000" dirty="0"/>
          </a:p>
        </p:txBody>
      </p:sp>
    </p:spTree>
    <p:extLst>
      <p:ext uri="{BB962C8B-B14F-4D97-AF65-F5344CB8AC3E}">
        <p14:creationId xmlns:p14="http://schemas.microsoft.com/office/powerpoint/2010/main" val="17673587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Arguments  (Continued…)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idx="1"/>
          </p:nvPr>
        </p:nvSpPr>
        <p:spPr>
          <a:xfrm>
            <a:off x="2433577" y="1109664"/>
            <a:ext cx="7848600" cy="4568825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ZA" sz="2000" dirty="0"/>
              <a:t>The</a:t>
            </a:r>
            <a:r>
              <a:rPr lang="en-ZA" sz="2000" dirty="0">
                <a:solidFill>
                  <a:schemeClr val="accent2"/>
                </a:solidFill>
              </a:rPr>
              <a:t> </a:t>
            </a:r>
            <a:r>
              <a:rPr lang="en-ZA" sz="2000" dirty="0" err="1">
                <a:solidFill>
                  <a:schemeClr val="accent2"/>
                </a:solidFill>
              </a:rPr>
              <a:t>ls</a:t>
            </a:r>
            <a:r>
              <a:rPr lang="en-ZA" sz="2000" dirty="0"/>
              <a:t> command can be given the name of a directory as an </a:t>
            </a:r>
            <a:r>
              <a:rPr lang="en-ZA" sz="2000" dirty="0">
                <a:solidFill>
                  <a:schemeClr val="accent2"/>
                </a:solidFill>
              </a:rPr>
              <a:t>argument, </a:t>
            </a:r>
            <a:r>
              <a:rPr lang="en-ZA" sz="2000" dirty="0"/>
              <a:t>and it will list the contents of that directory</a:t>
            </a:r>
          </a:p>
          <a:p>
            <a:pPr marL="0" indent="0">
              <a:buNone/>
            </a:pPr>
            <a:r>
              <a:rPr lang="en-ZA" sz="2000" b="1" dirty="0" err="1"/>
              <a:t>sysadmin@localhost</a:t>
            </a:r>
            <a:r>
              <a:rPr lang="en-ZA" sz="2000" b="1" dirty="0"/>
              <a:t>:~$</a:t>
            </a:r>
            <a:r>
              <a:rPr lang="en-ZA" sz="2000" dirty="0"/>
              <a:t>   </a:t>
            </a:r>
            <a:r>
              <a:rPr lang="en-ZA" sz="2000" dirty="0" err="1">
                <a:solidFill>
                  <a:schemeClr val="accent2"/>
                </a:solidFill>
              </a:rPr>
              <a:t>ls</a:t>
            </a:r>
            <a:r>
              <a:rPr lang="en-ZA" sz="2000" dirty="0">
                <a:solidFill>
                  <a:schemeClr val="accent2"/>
                </a:solidFill>
              </a:rPr>
              <a:t> </a:t>
            </a:r>
            <a:r>
              <a:rPr lang="en-ZA" sz="2000" dirty="0"/>
              <a:t> </a:t>
            </a:r>
            <a:r>
              <a:rPr lang="en-ZA" sz="2000" dirty="0">
                <a:solidFill>
                  <a:schemeClr val="accent2"/>
                </a:solidFill>
              </a:rPr>
              <a:t>Documents</a:t>
            </a:r>
          </a:p>
          <a:p>
            <a:pPr marL="0" indent="0">
              <a:buNone/>
            </a:pPr>
            <a:endParaRPr lang="en-ZA" sz="2000" i="1" dirty="0"/>
          </a:p>
          <a:p>
            <a:pPr marL="0" indent="0">
              <a:buNone/>
            </a:pPr>
            <a:r>
              <a:rPr lang="en-ZA" sz="2000" i="1" dirty="0"/>
              <a:t>School           alpha-second.txt  food.txt     linux.txt     os.csv</a:t>
            </a:r>
          </a:p>
          <a:p>
            <a:pPr marL="0" indent="0">
              <a:buNone/>
            </a:pPr>
            <a:r>
              <a:rPr lang="en-ZA" sz="2000" i="1" dirty="0"/>
              <a:t>Work             alpha-third.txt   hello.sh     longfile.txt  people.csv</a:t>
            </a:r>
          </a:p>
          <a:p>
            <a:pPr marL="0" indent="0">
              <a:buNone/>
            </a:pPr>
            <a:r>
              <a:rPr lang="en-ZA" sz="2000" i="1" dirty="0"/>
              <a:t>adjectives.txt   alpha.txt         hidden.txt   newhome.txt   profile.txt</a:t>
            </a:r>
          </a:p>
          <a:p>
            <a:pPr marL="0" indent="0">
              <a:buNone/>
            </a:pPr>
            <a:r>
              <a:rPr lang="en-ZA" sz="2000" i="1" dirty="0"/>
              <a:t>alpha-first.txt  animals.txt       letters.txt  numbers.txt   red.txt</a:t>
            </a:r>
          </a:p>
          <a:p>
            <a:pPr marL="0" indent="0">
              <a:buNone/>
            </a:pPr>
            <a:endParaRPr lang="en-ZA" sz="2000" dirty="0"/>
          </a:p>
          <a:p>
            <a:pPr marL="0" indent="0">
              <a:buNone/>
            </a:pPr>
            <a:r>
              <a:rPr lang="en-ZA" sz="2000" dirty="0"/>
              <a:t>The resulting output is a list of files contained with the </a:t>
            </a:r>
            <a:r>
              <a:rPr lang="en-ZA" sz="2000" dirty="0">
                <a:solidFill>
                  <a:schemeClr val="accent2"/>
                </a:solidFill>
              </a:rPr>
              <a:t>Documents</a:t>
            </a:r>
            <a:r>
              <a:rPr lang="en-ZA" sz="2000" dirty="0"/>
              <a:t> </a:t>
            </a:r>
          </a:p>
          <a:p>
            <a:pPr marL="0" indent="0">
              <a:buNone/>
            </a:pPr>
            <a:r>
              <a:rPr lang="en-ZA" sz="2000" dirty="0"/>
              <a:t>directory.</a:t>
            </a:r>
          </a:p>
          <a:p>
            <a:pPr marL="0" indent="0">
              <a:buNone/>
            </a:pPr>
            <a:endParaRPr lang="en-ZA" sz="2000" dirty="0"/>
          </a:p>
          <a:p>
            <a:pPr marL="0" indent="0">
              <a:buNone/>
            </a:pPr>
            <a:endParaRPr lang="en-ZA" sz="2000" dirty="0"/>
          </a:p>
        </p:txBody>
      </p:sp>
    </p:spTree>
    <p:extLst>
      <p:ext uri="{BB962C8B-B14F-4D97-AF65-F5344CB8AC3E}">
        <p14:creationId xmlns:p14="http://schemas.microsoft.com/office/powerpoint/2010/main" val="10364088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Options  (Continued…)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idx="1"/>
          </p:nvPr>
        </p:nvSpPr>
        <p:spPr>
          <a:xfrm>
            <a:off x="3038013" y="1143794"/>
            <a:ext cx="7313612" cy="3543953"/>
          </a:xfrm>
          <a:solidFill>
            <a:schemeClr val="bg1"/>
          </a:solidFill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ZA" sz="2000" dirty="0">
                <a:solidFill>
                  <a:schemeClr val="accent2"/>
                </a:solidFill>
              </a:rPr>
              <a:t>Example-r </a:t>
            </a:r>
            <a:r>
              <a:rPr lang="en-ZA" sz="2000" dirty="0"/>
              <a:t>option : By default the </a:t>
            </a:r>
            <a:r>
              <a:rPr lang="en-ZA" sz="2000" dirty="0" err="1">
                <a:solidFill>
                  <a:schemeClr val="accent2"/>
                </a:solidFill>
              </a:rPr>
              <a:t>ls</a:t>
            </a:r>
            <a:r>
              <a:rPr lang="en-ZA" sz="2000" dirty="0"/>
              <a:t> command prints the results in alphabetical order, so adding the </a:t>
            </a:r>
            <a:r>
              <a:rPr lang="en-ZA" sz="2000" dirty="0">
                <a:solidFill>
                  <a:schemeClr val="accent2"/>
                </a:solidFill>
              </a:rPr>
              <a:t>-r</a:t>
            </a:r>
            <a:r>
              <a:rPr lang="en-ZA" sz="2000" dirty="0"/>
              <a:t> option will print the results in reverse alphabetical order.</a:t>
            </a:r>
            <a:endParaRPr lang="en-ZA" sz="2000" b="1" dirty="0"/>
          </a:p>
          <a:p>
            <a:pPr marL="0" indent="0">
              <a:buNone/>
            </a:pPr>
            <a:endParaRPr lang="en-ZA" sz="2000" b="1" dirty="0"/>
          </a:p>
          <a:p>
            <a:pPr marL="0" indent="0">
              <a:buNone/>
            </a:pPr>
            <a:r>
              <a:rPr lang="en-ZA" sz="2000" b="1" dirty="0" err="1"/>
              <a:t>sysadmin@localhost</a:t>
            </a:r>
            <a:r>
              <a:rPr lang="en-ZA" sz="2000" b="1" dirty="0"/>
              <a:t>:~$</a:t>
            </a:r>
            <a:r>
              <a:rPr lang="en-ZA" sz="2000" dirty="0"/>
              <a:t>  </a:t>
            </a:r>
            <a:r>
              <a:rPr lang="en-ZA" sz="2000" dirty="0" err="1">
                <a:solidFill>
                  <a:schemeClr val="accent2"/>
                </a:solidFill>
              </a:rPr>
              <a:t>ls</a:t>
            </a:r>
            <a:r>
              <a:rPr lang="en-ZA" sz="2000" dirty="0">
                <a:solidFill>
                  <a:schemeClr val="accent2"/>
                </a:solidFill>
              </a:rPr>
              <a:t>  –r</a:t>
            </a:r>
          </a:p>
          <a:p>
            <a:pPr marL="0" indent="0">
              <a:buNone/>
            </a:pPr>
            <a:r>
              <a:rPr lang="en-ZA" sz="2000" i="1" dirty="0"/>
              <a:t>Videos  Templates  Public  Pictures  Music  Downloads  Documents  Desktop</a:t>
            </a:r>
          </a:p>
          <a:p>
            <a:pPr marL="0" indent="0">
              <a:buNone/>
            </a:pPr>
            <a:r>
              <a:rPr lang="en-ZA" sz="2000" b="1" dirty="0" err="1"/>
              <a:t>sysadmin@localhost</a:t>
            </a:r>
            <a:r>
              <a:rPr lang="en-ZA" sz="2000" b="1" dirty="0"/>
              <a:t>:~$</a:t>
            </a:r>
            <a:r>
              <a:rPr lang="en-ZA" sz="2000" dirty="0"/>
              <a:t>  </a:t>
            </a:r>
            <a:r>
              <a:rPr lang="en-ZA" sz="2000" dirty="0" err="1">
                <a:solidFill>
                  <a:schemeClr val="accent2"/>
                </a:solidFill>
              </a:rPr>
              <a:t>ls</a:t>
            </a:r>
            <a:r>
              <a:rPr lang="en-ZA" sz="2000" dirty="0">
                <a:solidFill>
                  <a:schemeClr val="accent2"/>
                </a:solidFill>
              </a:rPr>
              <a:t>  –l  </a:t>
            </a:r>
            <a:r>
              <a:rPr lang="en-ZA" sz="2000" dirty="0"/>
              <a:t>results in a "long display" output, meaning the output gives more information about each of the files listed</a:t>
            </a:r>
          </a:p>
          <a:p>
            <a:pPr marL="0" indent="0">
              <a:buNone/>
            </a:pPr>
            <a:endParaRPr lang="en-ZA" sz="2000" dirty="0"/>
          </a:p>
          <a:p>
            <a:pPr marL="0" indent="0">
              <a:buNone/>
            </a:pPr>
            <a:endParaRPr lang="en-ZA" sz="2000" dirty="0"/>
          </a:p>
        </p:txBody>
      </p:sp>
    </p:spTree>
    <p:extLst>
      <p:ext uri="{BB962C8B-B14F-4D97-AF65-F5344CB8AC3E}">
        <p14:creationId xmlns:p14="http://schemas.microsoft.com/office/powerpoint/2010/main" val="3585372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Options  (Continued…)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idx="1"/>
          </p:nvPr>
        </p:nvSpPr>
        <p:spPr>
          <a:xfrm>
            <a:off x="2980140" y="1332395"/>
            <a:ext cx="7313612" cy="3621570"/>
          </a:xfrm>
          <a:solidFill>
            <a:schemeClr val="bg1"/>
          </a:solidFill>
        </p:spPr>
        <p:txBody>
          <a:bodyPr/>
          <a:lstStyle/>
          <a:p>
            <a:r>
              <a:rPr lang="en-ZA" sz="2000" dirty="0"/>
              <a:t>Multiple options can be used at once, either given as separate options like </a:t>
            </a:r>
            <a:r>
              <a:rPr lang="en-ZA" sz="2000" dirty="0">
                <a:solidFill>
                  <a:schemeClr val="accent2"/>
                </a:solidFill>
              </a:rPr>
              <a:t>-l –r </a:t>
            </a:r>
            <a:r>
              <a:rPr lang="en-ZA" sz="2000" dirty="0"/>
              <a:t>or  combined like </a:t>
            </a:r>
            <a:r>
              <a:rPr lang="en-ZA" sz="2000" dirty="0">
                <a:solidFill>
                  <a:schemeClr val="accent2"/>
                </a:solidFill>
              </a:rPr>
              <a:t>-</a:t>
            </a:r>
            <a:r>
              <a:rPr lang="en-ZA" sz="2000" dirty="0" err="1">
                <a:solidFill>
                  <a:schemeClr val="accent2"/>
                </a:solidFill>
              </a:rPr>
              <a:t>lr</a:t>
            </a:r>
            <a:r>
              <a:rPr lang="en-ZA" sz="2000" dirty="0">
                <a:solidFill>
                  <a:schemeClr val="accent2"/>
                </a:solidFill>
              </a:rPr>
              <a:t>. </a:t>
            </a:r>
            <a:r>
              <a:rPr lang="en-ZA" sz="2000" dirty="0"/>
              <a:t>The output of all of these examples would be the same:</a:t>
            </a:r>
          </a:p>
          <a:p>
            <a:r>
              <a:rPr lang="en-ZA" sz="2000" dirty="0" err="1">
                <a:solidFill>
                  <a:schemeClr val="accent2"/>
                </a:solidFill>
              </a:rPr>
              <a:t>ls</a:t>
            </a:r>
            <a:r>
              <a:rPr lang="en-ZA" sz="2000" dirty="0">
                <a:solidFill>
                  <a:schemeClr val="accent2"/>
                </a:solidFill>
              </a:rPr>
              <a:t> -l –r</a:t>
            </a:r>
          </a:p>
          <a:p>
            <a:r>
              <a:rPr lang="en-ZA" sz="2000" dirty="0" err="1">
                <a:solidFill>
                  <a:schemeClr val="accent2"/>
                </a:solidFill>
              </a:rPr>
              <a:t>ls</a:t>
            </a:r>
            <a:r>
              <a:rPr lang="en-ZA" sz="2000" dirty="0">
                <a:solidFill>
                  <a:schemeClr val="accent2"/>
                </a:solidFill>
              </a:rPr>
              <a:t> –</a:t>
            </a:r>
            <a:r>
              <a:rPr lang="en-ZA" sz="2000" dirty="0" err="1">
                <a:solidFill>
                  <a:schemeClr val="accent2"/>
                </a:solidFill>
              </a:rPr>
              <a:t>rl</a:t>
            </a:r>
            <a:endParaRPr lang="en-ZA" sz="2000" dirty="0">
              <a:solidFill>
                <a:schemeClr val="accent2"/>
              </a:solidFill>
            </a:endParaRPr>
          </a:p>
          <a:p>
            <a:r>
              <a:rPr lang="en-ZA" sz="2000" dirty="0" err="1">
                <a:solidFill>
                  <a:schemeClr val="accent2"/>
                </a:solidFill>
              </a:rPr>
              <a:t>ls</a:t>
            </a:r>
            <a:r>
              <a:rPr lang="en-ZA" sz="2000" dirty="0">
                <a:solidFill>
                  <a:schemeClr val="accent2"/>
                </a:solidFill>
              </a:rPr>
              <a:t> -</a:t>
            </a:r>
            <a:r>
              <a:rPr lang="en-ZA" sz="2000" dirty="0" err="1">
                <a:solidFill>
                  <a:schemeClr val="accent2"/>
                </a:solidFill>
              </a:rPr>
              <a:t>lr</a:t>
            </a:r>
            <a:endParaRPr lang="en-ZA" sz="20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ZA" sz="2000" dirty="0"/>
              <a:t>As explained above -l gives a long listing format while -r reverses the listing. The result of using both options is a long listing given in reverse order:</a:t>
            </a:r>
          </a:p>
          <a:p>
            <a:pPr marL="0" indent="0">
              <a:buNone/>
            </a:pPr>
            <a:endParaRPr lang="en-ZA" sz="2000" dirty="0"/>
          </a:p>
          <a:p>
            <a:pPr marL="0" indent="0">
              <a:buNone/>
            </a:pPr>
            <a:endParaRPr lang="en-ZA" sz="2000" dirty="0"/>
          </a:p>
        </p:txBody>
      </p:sp>
    </p:spTree>
    <p:extLst>
      <p:ext uri="{BB962C8B-B14F-4D97-AF65-F5344CB8AC3E}">
        <p14:creationId xmlns:p14="http://schemas.microsoft.com/office/powerpoint/2010/main" val="11511809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Identifying Directory Commands in Linux (Contd</a:t>
            </a:r>
            <a:r>
              <a:rPr lang="en-US" altLang="en-US" sz="2000" b="1" dirty="0">
                <a:solidFill>
                  <a:schemeClr val="bg1"/>
                </a:solidFill>
                <a:latin typeface="Tahoma" pitchFamily="34" charset="0"/>
                <a:cs typeface="Times New Roman" pitchFamily="18" charset="0"/>
              </a:rPr>
              <a:t>.)</a:t>
            </a:r>
            <a:endParaRPr lang="en-US" altLang="en-US" sz="2000" b="1" dirty="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4570412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You can perform the following tasks with directories: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Identify the current directory path.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Change the current directory.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Create a directory.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Remove a directory.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List the contents of a directory.</a:t>
            </a: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76600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Identifying the Current Directory Path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25603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2695595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</a:t>
            </a:r>
            <a:r>
              <a:rPr lang="en-US" altLang="en-US" sz="2000" dirty="0" err="1">
                <a:latin typeface="Courier New" pitchFamily="49" charset="0"/>
                <a:cs typeface="Courier New" pitchFamily="49" charset="0"/>
              </a:rPr>
              <a:t>pwd</a:t>
            </a:r>
            <a:r>
              <a:rPr lang="en-US" altLang="en-US" sz="2000" dirty="0">
                <a:latin typeface="Arial" charset="0"/>
                <a:cs typeface="Times New Roman" pitchFamily="18" charset="0"/>
              </a:rPr>
              <a:t> (print working directory) command is used to display the full path name of the current directory.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following command demonstrates the usage of the </a:t>
            </a:r>
            <a:r>
              <a:rPr lang="en-US" altLang="en-US" sz="2000" dirty="0" err="1">
                <a:latin typeface="Courier New" pitchFamily="49" charset="0"/>
                <a:cs typeface="Courier New" pitchFamily="49" charset="0"/>
              </a:rPr>
              <a:t>pwd</a:t>
            </a:r>
            <a:r>
              <a:rPr lang="en-US" altLang="en-US" sz="2000" dirty="0">
                <a:latin typeface="Arial" charset="0"/>
                <a:cs typeface="Times New Roman" pitchFamily="18" charset="0"/>
              </a:rPr>
              <a:t> command:</a:t>
            </a:r>
          </a:p>
          <a:p>
            <a:pPr marL="749300" lvl="1" indent="-292100" defTabSz="2743200">
              <a:buNone/>
            </a:pPr>
            <a:r>
              <a:rPr lang="en-US" altLang="en-US" sz="1800" dirty="0">
                <a:latin typeface="Courier New" pitchFamily="49" charset="0"/>
                <a:cs typeface="Courier New" pitchFamily="49" charset="0"/>
              </a:rPr>
              <a:t>[steve@client1 ~]$ </a:t>
            </a:r>
            <a:r>
              <a:rPr lang="en-US" altLang="en-US" sz="1800" dirty="0" err="1">
                <a:latin typeface="Courier New" pitchFamily="49" charset="0"/>
                <a:cs typeface="Courier New" pitchFamily="49" charset="0"/>
              </a:rPr>
              <a:t>pwd</a:t>
            </a:r>
            <a:endParaRPr lang="en-US" altLang="en-US" sz="1800" dirty="0">
              <a:latin typeface="Courier New" pitchFamily="49" charset="0"/>
              <a:cs typeface="Courier New" pitchFamily="49" charset="0"/>
            </a:endParaRPr>
          </a:p>
          <a:p>
            <a:pPr marL="749300" lvl="1" indent="-292100" defTabSz="2743200">
              <a:buNone/>
            </a:pPr>
            <a:r>
              <a:rPr lang="en-US" altLang="en-US" sz="1800" dirty="0">
                <a:latin typeface="Courier New" pitchFamily="49" charset="0"/>
                <a:cs typeface="Courier New" pitchFamily="49" charset="0"/>
              </a:rPr>
              <a:t>/home/</a:t>
            </a:r>
            <a:r>
              <a:rPr lang="en-US" altLang="en-US" sz="1800" dirty="0" err="1">
                <a:latin typeface="Courier New" pitchFamily="49" charset="0"/>
                <a:cs typeface="Courier New" pitchFamily="49" charset="0"/>
              </a:rPr>
              <a:t>steve</a:t>
            </a:r>
            <a:endParaRPr lang="en-US" altLang="en-US" sz="1800" dirty="0">
              <a:latin typeface="Courier New" pitchFamily="49" charset="0"/>
              <a:cs typeface="Courier New" pitchFamily="49" charset="0"/>
            </a:endParaRPr>
          </a:p>
          <a:p>
            <a:pPr marL="749300" lvl="1" indent="-292100" defTabSz="2743200">
              <a:buNone/>
            </a:pPr>
            <a:r>
              <a:rPr lang="en-US" altLang="en-US" sz="1800" dirty="0">
                <a:latin typeface="Courier New" pitchFamily="49" charset="0"/>
                <a:cs typeface="Courier New" pitchFamily="49" charset="0"/>
              </a:rPr>
              <a:t>[steve@client1 ~]$ _</a:t>
            </a: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Changing the Current Directory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26627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2961812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</a:t>
            </a:r>
            <a:r>
              <a:rPr lang="en-US" altLang="en-US" sz="2000" dirty="0">
                <a:latin typeface="Courier New" pitchFamily="49" charset="0"/>
                <a:cs typeface="Courier New" pitchFamily="49" charset="0"/>
              </a:rPr>
              <a:t>cd</a:t>
            </a:r>
            <a:r>
              <a:rPr lang="en-US" altLang="en-US" sz="2000" dirty="0">
                <a:latin typeface="Arial" charset="0"/>
                <a:cs typeface="Times New Roman" pitchFamily="18" charset="0"/>
              </a:rPr>
              <a:t> (change directory) command changes the current directory to the directory specified.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You can also use the .. (double dot) option with the </a:t>
            </a:r>
            <a:r>
              <a:rPr lang="en-US" altLang="en-US" sz="2000" dirty="0">
                <a:latin typeface="Courier New" pitchFamily="49" charset="0"/>
                <a:cs typeface="Courier New" pitchFamily="49" charset="0"/>
              </a:rPr>
              <a:t>cd</a:t>
            </a:r>
            <a:r>
              <a:rPr lang="en-US" altLang="en-US" sz="2000" dirty="0">
                <a:latin typeface="Arial" charset="0"/>
                <a:cs typeface="Times New Roman" pitchFamily="18" charset="0"/>
              </a:rPr>
              <a:t> command to move to the parent directory of the current directory.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</a:t>
            </a:r>
            <a:r>
              <a:rPr lang="en-US" altLang="en-US" sz="2000" dirty="0">
                <a:latin typeface="Courier New" pitchFamily="49" charset="0"/>
                <a:cs typeface="Courier New" pitchFamily="49" charset="0"/>
              </a:rPr>
              <a:t>cd</a:t>
            </a:r>
            <a:r>
              <a:rPr lang="en-US" altLang="en-US" sz="2000" dirty="0">
                <a:latin typeface="Arial" charset="0"/>
                <a:cs typeface="Times New Roman" pitchFamily="18" charset="0"/>
              </a:rPr>
              <a:t> command without any path name always takes a user back to the home directory.</a:t>
            </a: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Creating a Directory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27651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3679443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</a:t>
            </a:r>
            <a:r>
              <a:rPr lang="en-US" altLang="en-US" sz="2000" dirty="0" err="1">
                <a:latin typeface="Courier New" pitchFamily="49" charset="0"/>
                <a:cs typeface="Courier New" pitchFamily="49" charset="0"/>
              </a:rPr>
              <a:t>mkdir</a:t>
            </a:r>
            <a:r>
              <a:rPr lang="en-US" altLang="en-US" sz="2000" dirty="0">
                <a:latin typeface="Arial" charset="0"/>
                <a:cs typeface="Times New Roman" pitchFamily="18" charset="0"/>
              </a:rPr>
              <a:t> (make directory) command is used to create directories.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following example demonstrates the usage of the </a:t>
            </a:r>
            <a:r>
              <a:rPr lang="en-US" altLang="en-US" sz="2000" dirty="0" err="1">
                <a:latin typeface="Courier New" pitchFamily="49" charset="0"/>
                <a:cs typeface="Courier New" pitchFamily="49" charset="0"/>
              </a:rPr>
              <a:t>mkdir</a:t>
            </a:r>
            <a:r>
              <a:rPr lang="en-US" altLang="en-US" sz="2000" dirty="0">
                <a:latin typeface="Arial" charset="0"/>
                <a:cs typeface="Times New Roman" pitchFamily="18" charset="0"/>
              </a:rPr>
              <a:t> command:</a:t>
            </a:r>
          </a:p>
          <a:p>
            <a:pPr marL="749300" lvl="1" indent="-292100" defTabSz="2743200">
              <a:buNone/>
            </a:pPr>
            <a:r>
              <a:rPr lang="en-US" altLang="en-US" sz="1800" dirty="0">
                <a:latin typeface="Courier New" pitchFamily="49" charset="0"/>
                <a:cs typeface="Courier New" pitchFamily="49" charset="0"/>
              </a:rPr>
              <a:t>steve@client1 ~]$ </a:t>
            </a:r>
            <a:r>
              <a:rPr lang="en-US" altLang="en-US" sz="1800" dirty="0" err="1">
                <a:latin typeface="Courier New" pitchFamily="49" charset="0"/>
                <a:cs typeface="Courier New" pitchFamily="49" charset="0"/>
              </a:rPr>
              <a:t>mkdir</a:t>
            </a:r>
            <a:r>
              <a:rPr lang="en-US" altLang="en-US" sz="1800" dirty="0">
                <a:latin typeface="Courier New" pitchFamily="49" charset="0"/>
                <a:cs typeface="Courier New" pitchFamily="49" charset="0"/>
              </a:rPr>
              <a:t> prog-files</a:t>
            </a:r>
          </a:p>
          <a:p>
            <a:pPr marL="749300" lvl="1" indent="-292100" defTabSz="2743200">
              <a:buNone/>
            </a:pPr>
            <a:r>
              <a:rPr lang="en-US" altLang="en-US" sz="1800" dirty="0">
                <a:latin typeface="Courier New" pitchFamily="49" charset="0"/>
                <a:cs typeface="Courier New" pitchFamily="49" charset="0"/>
              </a:rPr>
              <a:t>steve@client1 ~]$ _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following example demonstrates the usage of the </a:t>
            </a:r>
            <a:r>
              <a:rPr lang="en-US" altLang="en-US" sz="2000" dirty="0" err="1">
                <a:latin typeface="Courier New" pitchFamily="49" charset="0"/>
                <a:cs typeface="Courier New" pitchFamily="49" charset="0"/>
              </a:rPr>
              <a:t>mkdir</a:t>
            </a:r>
            <a:r>
              <a:rPr lang="en-US" altLang="en-US" sz="2000" dirty="0">
                <a:latin typeface="Arial" charset="0"/>
                <a:cs typeface="Times New Roman" pitchFamily="18" charset="0"/>
              </a:rPr>
              <a:t> command using path names:</a:t>
            </a:r>
          </a:p>
          <a:p>
            <a:pPr marL="749300" lvl="1" indent="-292100" defTabSz="2743200">
              <a:buNone/>
            </a:pPr>
            <a:r>
              <a:rPr lang="en-US" altLang="en-US" sz="1800" dirty="0">
                <a:latin typeface="Courier New" pitchFamily="49" charset="0"/>
                <a:cs typeface="Courier New" pitchFamily="49" charset="0"/>
              </a:rPr>
              <a:t>steve@client1 ~]$ </a:t>
            </a:r>
            <a:r>
              <a:rPr lang="en-US" altLang="en-US" sz="1800" dirty="0" err="1">
                <a:latin typeface="Courier New" pitchFamily="49" charset="0"/>
                <a:cs typeface="Courier New" pitchFamily="49" charset="0"/>
              </a:rPr>
              <a:t>mkdir</a:t>
            </a:r>
            <a:r>
              <a:rPr lang="en-US" altLang="en-US" sz="1800" dirty="0">
                <a:latin typeface="Courier New" pitchFamily="49" charset="0"/>
                <a:cs typeface="Courier New" pitchFamily="49" charset="0"/>
              </a:rPr>
              <a:t> /</a:t>
            </a:r>
            <a:r>
              <a:rPr lang="en-US" altLang="en-US" sz="1800" dirty="0" err="1">
                <a:latin typeface="Courier New" pitchFamily="49" charset="0"/>
                <a:cs typeface="Courier New" pitchFamily="49" charset="0"/>
              </a:rPr>
              <a:t>tmp</a:t>
            </a:r>
            <a:r>
              <a:rPr lang="en-US" altLang="en-US" sz="1800" dirty="0">
                <a:latin typeface="Courier New" pitchFamily="49" charset="0"/>
                <a:cs typeface="Courier New" pitchFamily="49" charset="0"/>
              </a:rPr>
              <a:t>/prog-files</a:t>
            </a:r>
          </a:p>
          <a:p>
            <a:pPr marL="749300" lvl="1" indent="-292100" defTabSz="2743200">
              <a:buNone/>
            </a:pPr>
            <a:r>
              <a:rPr lang="en-US" altLang="en-US" sz="1800" dirty="0">
                <a:latin typeface="Courier New" pitchFamily="49" charset="0"/>
                <a:cs typeface="Courier New" pitchFamily="49" charset="0"/>
              </a:rPr>
              <a:t>steve@client1 ~]$ _</a:t>
            </a:r>
          </a:p>
          <a:p>
            <a:pPr defTabSz="2743200"/>
            <a:endParaRPr lang="en-US" altLang="en-US" sz="20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Removing a Directory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3135433"/>
          </a:xfrm>
        </p:spPr>
        <p:txBody>
          <a:bodyPr>
            <a:normAutofit/>
          </a:bodyPr>
          <a:lstStyle/>
          <a:p>
            <a:pPr marL="448056" indent="-384048" defTabSz="2743200"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The </a:t>
            </a:r>
            <a:r>
              <a:rPr lang="en-US" sz="2000" dirty="0" err="1">
                <a:latin typeface="Courier New" pitchFamily="49" charset="0"/>
                <a:cs typeface="Courier New" pitchFamily="49" charset="0"/>
              </a:rPr>
              <a:t>rmdir</a:t>
            </a:r>
            <a:r>
              <a:rPr lang="en-US" sz="2000" dirty="0">
                <a:latin typeface="Arial" charset="0"/>
                <a:cs typeface="Times New Roman" pitchFamily="18" charset="0"/>
              </a:rPr>
              <a:t> (remove directory) command removes the directory specified as an argument to it. </a:t>
            </a:r>
          </a:p>
          <a:p>
            <a:pPr marL="448056" indent="-384048" defTabSz="2743200"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A directory can be deleted using the </a:t>
            </a:r>
            <a:r>
              <a:rPr lang="en-US" sz="2000" dirty="0" err="1">
                <a:latin typeface="Courier New" pitchFamily="49" charset="0"/>
                <a:cs typeface="Courier New" pitchFamily="49" charset="0"/>
              </a:rPr>
              <a:t>rmdir</a:t>
            </a:r>
            <a:r>
              <a:rPr lang="en-US" sz="2000" dirty="0">
                <a:latin typeface="Arial" charset="0"/>
                <a:cs typeface="Times New Roman" pitchFamily="18" charset="0"/>
              </a:rPr>
              <a:t> command only if it is:</a:t>
            </a:r>
          </a:p>
          <a:p>
            <a:pPr marL="749300" lvl="1" indent="-292100" defTabSz="2743200"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Empty (does not contain files or subdirectories)</a:t>
            </a:r>
          </a:p>
          <a:p>
            <a:pPr marL="749300" lvl="1" indent="-292100" defTabSz="2743200">
              <a:buBlip>
                <a:blip r:embed="rId4"/>
              </a:buBlip>
              <a:defRPr/>
            </a:pPr>
            <a:r>
              <a:rPr lang="en-US" sz="1800" dirty="0">
                <a:latin typeface="Arial" charset="0"/>
                <a:cs typeface="Times New Roman" pitchFamily="18" charset="0"/>
              </a:rPr>
              <a:t>Not the current directory</a:t>
            </a:r>
          </a:p>
          <a:p>
            <a:pPr marL="342900" lvl="1" indent="-342900" defTabSz="2743200"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Complete path names may also be specified with the </a:t>
            </a:r>
            <a:r>
              <a:rPr lang="en-US" sz="2000" dirty="0" err="1">
                <a:latin typeface="Courier New" pitchFamily="49" charset="0"/>
                <a:cs typeface="Courier New" pitchFamily="49" charset="0"/>
              </a:rPr>
              <a:t>rmdir</a:t>
            </a:r>
            <a:r>
              <a:rPr lang="en-US" sz="2000" dirty="0">
                <a:latin typeface="Arial" charset="0"/>
                <a:cs typeface="Times New Roman" pitchFamily="18" charset="0"/>
              </a:rPr>
              <a:t> command. </a:t>
            </a:r>
          </a:p>
        </p:txBody>
      </p:sp>
    </p:spTree>
    <p:extLst>
      <p:ext uri="{BB962C8B-B14F-4D97-AF65-F5344CB8AC3E}">
        <p14:creationId xmlns:p14="http://schemas.microsoft.com/office/powerpoint/2010/main" val="41887649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Managing File Access Permissions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3001963" y="1143794"/>
            <a:ext cx="7313612" cy="4570412"/>
          </a:xfrm>
        </p:spPr>
        <p:txBody>
          <a:bodyPr>
            <a:normAutofit/>
          </a:bodyPr>
          <a:lstStyle/>
          <a:p>
            <a:pPr marL="448056" indent="-384048" defTabSz="2743200"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File access permissions refer to the permissions associated with a file with respect to:</a:t>
            </a:r>
          </a:p>
          <a:p>
            <a:pPr marL="749300" lvl="1" indent="-292100" defTabSz="2743200">
              <a:buBlip>
                <a:blip r:embed="rId4"/>
              </a:buBlip>
              <a:defRPr/>
            </a:pPr>
            <a:r>
              <a:rPr lang="en-US" sz="1800" i="1" dirty="0">
                <a:latin typeface="Arial" charset="0"/>
                <a:cs typeface="Times New Roman" pitchFamily="18" charset="0"/>
              </a:rPr>
              <a:t>The file owner ,The group owner ,Other users</a:t>
            </a:r>
          </a:p>
          <a:p>
            <a:pPr marL="342900" lvl="1" indent="-342900" defTabSz="2743200">
              <a:buBlip>
                <a:blip r:embed="rId3"/>
              </a:buBlip>
              <a:defRPr/>
            </a:pPr>
            <a:r>
              <a:rPr lang="en-ZA" sz="2000" dirty="0"/>
              <a:t>Rights can be assigned to read a file, to write a file, and to execute a file (i.e., run the file as a program).</a:t>
            </a:r>
            <a:endParaRPr lang="en-US" sz="2000" dirty="0">
              <a:latin typeface="Arial" charset="0"/>
              <a:cs typeface="Times New Roman" pitchFamily="18" charset="0"/>
            </a:endParaRPr>
          </a:p>
          <a:p>
            <a:pPr marL="342900" lvl="1" indent="-342900" defTabSz="2743200">
              <a:buBlip>
                <a:blip r:embed="rId3"/>
              </a:buBlip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The following table outlines the access permissions available for files and directories.</a:t>
            </a:r>
          </a:p>
        </p:txBody>
      </p:sp>
      <p:graphicFrame>
        <p:nvGraphicFramePr>
          <p:cNvPr id="5" name="Group 8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598567"/>
              </p:ext>
            </p:extLst>
          </p:nvPr>
        </p:nvGraphicFramePr>
        <p:xfrm>
          <a:off x="2895600" y="3429000"/>
          <a:ext cx="7419975" cy="2057400"/>
        </p:xfrm>
        <a:graphic>
          <a:graphicData uri="http://schemas.openxmlformats.org/drawingml/2006/table">
            <a:tbl>
              <a:tblPr/>
              <a:tblGrid>
                <a:gridCol w="13904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9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98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98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Access Type</a:t>
                      </a:r>
                      <a:endParaRPr kumimoji="0" 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7785" marR="37785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Denoted By</a:t>
                      </a:r>
                      <a:endParaRPr kumimoji="0" 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7785" marR="37785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Action Permitted on a File</a:t>
                      </a:r>
                    </a:p>
                  </a:txBody>
                  <a:tcPr marL="37785" marR="37785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Action Permitted on a Directory</a:t>
                      </a:r>
                    </a:p>
                  </a:txBody>
                  <a:tcPr marL="37785" marR="37785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Read</a:t>
                      </a:r>
                    </a:p>
                  </a:txBody>
                  <a:tcPr marL="37785" marR="37785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7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R</a:t>
                      </a:r>
                    </a:p>
                  </a:txBody>
                  <a:tcPr marL="37785" marR="37785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7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Allows you to display, copy, and compile the file.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7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Allows you to list the content of the directory.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72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Write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algn="l" defTabSz="914400" rtl="0" eaLnBrk="1" latinLnBrk="0" hangingPunct="1">
                        <a:spcBef>
                          <a:spcPts val="600"/>
                        </a:spcBef>
                        <a:spcAft>
                          <a:spcPts val="700"/>
                        </a:spcAft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W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7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Allows you to edit, rename, or move the file to another location.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7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Allows you to create new files and subdirectories within this directory.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72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Execute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algn="l" defTabSz="914400" rtl="0" eaLnBrk="1" latinLnBrk="0" hangingPunct="1">
                        <a:spcBef>
                          <a:spcPts val="600"/>
                        </a:spcBef>
                        <a:spcAft>
                          <a:spcPts val="700"/>
                        </a:spcAft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X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7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Allows you to execute the file provided the file also has the read permission.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7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Allows you to move to the directory using the </a:t>
                      </a:r>
                      <a:r>
                        <a:rPr kumimoji="0" lang="en-US" sz="1200" b="0" i="1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ourier New" pitchFamily="49" charset="0"/>
                          <a:ea typeface="+mn-ea"/>
                          <a:cs typeface="Courier New" pitchFamily="49" charset="0"/>
                        </a:rPr>
                        <a:t>cd</a:t>
                      </a: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ourier New" pitchFamily="49" charset="0"/>
                          <a:ea typeface="+mn-ea"/>
                          <a:cs typeface="Courier New" pitchFamily="49" charset="0"/>
                        </a:rPr>
                        <a:t> </a:t>
                      </a: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command.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76765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 Box 2"/>
          <p:cNvSpPr txBox="1">
            <a:spLocks noChangeArrowheads="1"/>
          </p:cNvSpPr>
          <p:nvPr/>
        </p:nvSpPr>
        <p:spPr bwMode="auto">
          <a:xfrm>
            <a:off x="1641676" y="490537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Managing File Access Permissions (Contd.)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43011" name="Rectangle 4"/>
          <p:cNvSpPr>
            <a:spLocks noGrp="1" noChangeArrowheads="1"/>
          </p:cNvSpPr>
          <p:nvPr>
            <p:ph idx="1"/>
          </p:nvPr>
        </p:nvSpPr>
        <p:spPr>
          <a:xfrm>
            <a:off x="3038014" y="1143794"/>
            <a:ext cx="7313612" cy="3763872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file access permissions for a directory are to be interpreted in the following manner: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The read permission allows a user to:</a:t>
            </a:r>
          </a:p>
          <a:p>
            <a:pPr marL="1149350" lvl="2" indent="-292100" defTabSz="2743200">
              <a:buBlip>
                <a:blip r:embed="rId4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List the contents of a directory.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The write permission allows a user to:</a:t>
            </a:r>
          </a:p>
          <a:p>
            <a:pPr marL="1149350" lvl="2" indent="-292100" defTabSz="2743200">
              <a:buBlip>
                <a:blip r:embed="rId4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Copy files to the directory.</a:t>
            </a:r>
          </a:p>
          <a:p>
            <a:pPr marL="1149350" lvl="2" indent="-292100" defTabSz="2743200">
              <a:buBlip>
                <a:blip r:embed="rId4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Remove files from the directory.</a:t>
            </a:r>
          </a:p>
          <a:p>
            <a:pPr marL="1149350" lvl="2" indent="-292100" defTabSz="2743200">
              <a:buBlip>
                <a:blip r:embed="rId4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Rename the files in the directory.</a:t>
            </a:r>
          </a:p>
          <a:p>
            <a:pPr marL="1149350" lvl="2" indent="-292100" defTabSz="2743200">
              <a:buBlip>
                <a:blip r:embed="rId4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Make a subdirectory.</a:t>
            </a:r>
          </a:p>
          <a:p>
            <a:pPr marL="1149350" lvl="2" indent="-292100" defTabSz="2743200">
              <a:buBlip>
                <a:blip r:embed="rId4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Remove a subdirectory from the directory.</a:t>
            </a:r>
          </a:p>
          <a:p>
            <a:pPr marL="1149350" lvl="2" indent="-292100" defTabSz="2743200">
              <a:buBlip>
                <a:blip r:embed="rId4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Move files to and from the directory.</a:t>
            </a:r>
          </a:p>
          <a:p>
            <a:pPr defTabSz="2743200">
              <a:buBlip>
                <a:blip r:embed="rId3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60429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Managing File Access Permissions (Contd.)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44035" name="Rectangle 4"/>
          <p:cNvSpPr>
            <a:spLocks noGrp="1" noChangeArrowheads="1"/>
          </p:cNvSpPr>
          <p:nvPr>
            <p:ph idx="1"/>
          </p:nvPr>
        </p:nvSpPr>
        <p:spPr>
          <a:xfrm>
            <a:off x="3049588" y="1598613"/>
            <a:ext cx="7313612" cy="2614572"/>
          </a:xfrm>
        </p:spPr>
        <p:txBody>
          <a:bodyPr/>
          <a:lstStyle/>
          <a:p>
            <a:pPr marL="749300" lvl="1" indent="-292100" defTabSz="2743200">
              <a:buBlip>
                <a:blip r:embed="rId3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The execute permission allows a user to:</a:t>
            </a:r>
          </a:p>
          <a:p>
            <a:pPr marL="1149350" lvl="2" indent="-292100" defTabSz="2743200">
              <a:buBlip>
                <a:blip r:embed="rId3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Display the contents of a directory file from within the directory.</a:t>
            </a:r>
          </a:p>
          <a:p>
            <a:pPr marL="1149350" lvl="2" indent="-292100" defTabSz="2743200">
              <a:buBlip>
                <a:blip r:embed="rId3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Change to the directory.</a:t>
            </a:r>
          </a:p>
          <a:p>
            <a:pPr marL="1149350" lvl="2" indent="-292100" defTabSz="2743200">
              <a:buBlip>
                <a:blip r:embed="rId3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Display a file in the directory.</a:t>
            </a:r>
          </a:p>
          <a:p>
            <a:pPr marL="1149350" lvl="2" indent="-292100" defTabSz="2743200">
              <a:buBlip>
                <a:blip r:embed="rId3"/>
              </a:buBlip>
            </a:pPr>
            <a:r>
              <a:rPr lang="en-US" altLang="en-US" sz="1600" dirty="0">
                <a:latin typeface="Arial" charset="0"/>
                <a:cs typeface="Times New Roman" pitchFamily="18" charset="0"/>
              </a:rPr>
              <a:t>Copy a file from the directory.</a:t>
            </a:r>
          </a:p>
          <a:p>
            <a:pPr marL="0" indent="0" defTabSz="2743200">
              <a:buNone/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4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4338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7401" y="685801"/>
            <a:ext cx="7212707" cy="579439"/>
          </a:xfrm>
        </p:spPr>
        <p:txBody>
          <a:bodyPr>
            <a:normAutofit fontScale="90000"/>
          </a:bodyPr>
          <a:lstStyle/>
          <a:p>
            <a:r>
              <a:rPr lang="en-US" dirty="0"/>
              <a:t>The </a:t>
            </a:r>
            <a:r>
              <a:rPr lang="en-US" dirty="0" err="1"/>
              <a:t>cmd</a:t>
            </a:r>
            <a:r>
              <a:rPr lang="en-US" dirty="0"/>
              <a:t>        </a:t>
            </a:r>
            <a:r>
              <a:rPr lang="en-US" dirty="0" err="1"/>
              <a:t>ls</a:t>
            </a:r>
            <a:r>
              <a:rPr lang="en-US" dirty="0"/>
              <a:t> –l </a:t>
            </a:r>
            <a:endParaRPr lang="en-ZA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1" y="1249436"/>
            <a:ext cx="7696199" cy="4359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78126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A" dirty="0"/>
              <a:t>File permissions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1679474"/>
            <a:ext cx="6877050" cy="4022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5684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Changing File Access Permissions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45059" name="Rectangle 4"/>
          <p:cNvSpPr>
            <a:spLocks noGrp="1" noChangeArrowheads="1"/>
          </p:cNvSpPr>
          <p:nvPr>
            <p:ph idx="1"/>
          </p:nvPr>
        </p:nvSpPr>
        <p:spPr>
          <a:xfrm>
            <a:off x="2933841" y="1317626"/>
            <a:ext cx="7313612" cy="4570412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access permissions associated with a file or directory can be changed using the </a:t>
            </a:r>
            <a:r>
              <a:rPr lang="en-US" altLang="en-US" sz="2000" b="1" dirty="0" err="1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chmod</a:t>
            </a:r>
            <a:r>
              <a:rPr lang="en-US" altLang="en-US" sz="2000" b="1" dirty="0">
                <a:latin typeface="Arial" charset="0"/>
                <a:cs typeface="Arial" charset="0"/>
              </a:rPr>
              <a:t> </a:t>
            </a:r>
            <a:r>
              <a:rPr lang="en-US" altLang="en-US" sz="2000" dirty="0">
                <a:latin typeface="Arial" charset="0"/>
                <a:cs typeface="Times New Roman" pitchFamily="18" charset="0"/>
              </a:rPr>
              <a:t>command.</a:t>
            </a:r>
          </a:p>
          <a:p>
            <a:pPr defTabSz="2743200">
              <a:buBlip>
                <a:blip r:embed="rId3"/>
              </a:buBlip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Linux supports </a:t>
            </a:r>
            <a:r>
              <a:rPr lang="en-US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symbolic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and absolute mode as methods for changing access permission to a file or directory. </a:t>
            </a:r>
            <a:endParaRPr lang="en-US" altLang="en-US" sz="2000" dirty="0">
              <a:latin typeface="Arial" pitchFamily="34" charset="0"/>
              <a:cs typeface="Arial" pitchFamily="34" charset="0"/>
            </a:endParaRP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In the symbolic mode, the permission and the type of users for whom the permission is to be granted are given in symbols.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following table lists the symbols for different permissions.</a:t>
            </a: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0" indent="0" defTabSz="2743200">
              <a:buNone/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graphicFrame>
        <p:nvGraphicFramePr>
          <p:cNvPr id="4" name="Group 8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5499500"/>
              </p:ext>
            </p:extLst>
          </p:nvPr>
        </p:nvGraphicFramePr>
        <p:xfrm>
          <a:off x="4395988" y="4062397"/>
          <a:ext cx="3602118" cy="1299793"/>
        </p:xfrm>
        <a:graphic>
          <a:graphicData uri="http://schemas.openxmlformats.org/drawingml/2006/table">
            <a:tbl>
              <a:tblPr/>
              <a:tblGrid>
                <a:gridCol w="1472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9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Symbol</a:t>
                      </a:r>
                      <a:endParaRPr kumimoji="0" 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Meaning</a:t>
                      </a:r>
                      <a:endParaRPr kumimoji="0" 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47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r</a:t>
                      </a: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Read</a:t>
                      </a: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74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w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Write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47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x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Execute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27962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Changing File Access Permissions (Contd.)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46083" name="Rectangle 4"/>
          <p:cNvSpPr>
            <a:spLocks noGrp="1" noChangeArrowheads="1"/>
          </p:cNvSpPr>
          <p:nvPr>
            <p:ph idx="1"/>
          </p:nvPr>
        </p:nvSpPr>
        <p:spPr>
          <a:xfrm>
            <a:off x="2956991" y="1143794"/>
            <a:ext cx="7313612" cy="4570412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following table lists the symbols for different types of users</a:t>
            </a:r>
          </a:p>
          <a:p>
            <a:pPr marL="0" indent="0" defTabSz="2743200">
              <a:buNone/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0" indent="0" defTabSz="2743200">
              <a:buNone/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0" indent="0" defTabSz="2743200">
              <a:buNone/>
            </a:pPr>
            <a:r>
              <a:rPr lang="en-US" altLang="en-US" sz="20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             </a:t>
            </a:r>
          </a:p>
          <a:p>
            <a:pPr marL="0" indent="0" defTabSz="2743200">
              <a:buNone/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To change the permissions for a file, the file owner has to specify: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The type of user for whom the permission is to be changed.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The type of permission that is to be changed.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Whether the permission is to be given or revoked.</a:t>
            </a:r>
          </a:p>
          <a:p>
            <a:pPr marL="749300" lvl="1" indent="-292100" defTabSz="2743200">
              <a:buBlip>
                <a:blip r:embed="rId4"/>
              </a:buBlip>
            </a:pPr>
            <a:r>
              <a:rPr lang="en-US" altLang="en-US" sz="1800" dirty="0">
                <a:latin typeface="Arial" charset="0"/>
                <a:cs typeface="Times New Roman" pitchFamily="18" charset="0"/>
              </a:rPr>
              <a:t>The name of the file for which the permission is to be changed.</a:t>
            </a:r>
          </a:p>
          <a:p>
            <a:pPr marL="749300" lvl="1" indent="-292100" defTabSz="2743200">
              <a:buBlip>
                <a:blip r:embed="rId4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graphicFrame>
        <p:nvGraphicFramePr>
          <p:cNvPr id="4" name="Group 8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0851117"/>
              </p:ext>
            </p:extLst>
          </p:nvPr>
        </p:nvGraphicFramePr>
        <p:xfrm>
          <a:off x="3946003" y="2057400"/>
          <a:ext cx="4038600" cy="1143000"/>
        </p:xfrm>
        <a:graphic>
          <a:graphicData uri="http://schemas.openxmlformats.org/drawingml/2006/table">
            <a:tbl>
              <a:tblPr/>
              <a:tblGrid>
                <a:gridCol w="16514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871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567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Symbol</a:t>
                      </a:r>
                      <a:endParaRPr kumimoji="0" 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Meaning</a:t>
                      </a:r>
                      <a:endParaRPr kumimoji="0" 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43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u</a:t>
                      </a: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7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Owner of the file or directory</a:t>
                      </a: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43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g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algn="l" defTabSz="914400" rtl="0" eaLnBrk="1" latinLnBrk="0" hangingPunct="1">
                        <a:spcBef>
                          <a:spcPts val="600"/>
                        </a:spcBef>
                        <a:spcAft>
                          <a:spcPts val="700"/>
                        </a:spcAft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Members of the same group</a:t>
                      </a: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85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o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algn="l" defTabSz="914400" rtl="0" eaLnBrk="1" latinLnBrk="0" hangingPunct="1">
                        <a:spcBef>
                          <a:spcPts val="600"/>
                        </a:spcBef>
                        <a:spcAft>
                          <a:spcPts val="700"/>
                        </a:spcAft>
                      </a:pPr>
                      <a:r>
                        <a:rPr kumimoji="0" lang="fr-FR" sz="1200" b="0" i="1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other</a:t>
                      </a: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users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3E54BA75-7550-45C8-8818-709F7C5804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703462"/>
              </p:ext>
            </p:extLst>
          </p:nvPr>
        </p:nvGraphicFramePr>
        <p:xfrm>
          <a:off x="4038600" y="3287210"/>
          <a:ext cx="4038600" cy="370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9300">
                  <a:extLst>
                    <a:ext uri="{9D8B030D-6E8A-4147-A177-3AD203B41FA5}">
                      <a16:colId xmlns:a16="http://schemas.microsoft.com/office/drawing/2014/main" val="1151699572"/>
                    </a:ext>
                  </a:extLst>
                </a:gridCol>
                <a:gridCol w="2019300">
                  <a:extLst>
                    <a:ext uri="{9D8B030D-6E8A-4147-A177-3AD203B41FA5}">
                      <a16:colId xmlns:a16="http://schemas.microsoft.com/office/drawing/2014/main" val="2334537320"/>
                    </a:ext>
                  </a:extLst>
                </a:gridCol>
              </a:tblGrid>
              <a:tr h="370391">
                <a:tc>
                  <a:txBody>
                    <a:bodyPr/>
                    <a:lstStyle/>
                    <a:p>
                      <a:r>
                        <a:rPr lang="en-ZA" dirty="0">
                          <a:solidFill>
                            <a:schemeClr val="bg1"/>
                          </a:solidFill>
                        </a:rPr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ZA" dirty="0">
                          <a:solidFill>
                            <a:schemeClr val="bg1"/>
                          </a:solidFill>
                        </a:rPr>
                        <a:t>All , u, g ,o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30488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10818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Changing File Access Permissions (Contd.)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47107" name="Rectangle 4"/>
          <p:cNvSpPr>
            <a:spLocks noGrp="1" noChangeArrowheads="1"/>
          </p:cNvSpPr>
          <p:nvPr>
            <p:ph idx="1"/>
          </p:nvPr>
        </p:nvSpPr>
        <p:spPr>
          <a:xfrm>
            <a:off x="2980140" y="1109664"/>
            <a:ext cx="7313612" cy="4570412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absolute mode of specifying file access permissions uses a series of digits to represent the actual permissions.</a:t>
            </a: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following table lists the numbers for each type of permission.</a:t>
            </a:r>
          </a:p>
          <a:p>
            <a:pPr defTabSz="2743200">
              <a:buBlip>
                <a:blip r:embed="rId3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following figure depicts a sample representation of absolute numbers</a:t>
            </a:r>
            <a:r>
              <a:rPr lang="en-US" altLang="en-US" sz="20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.</a:t>
            </a:r>
          </a:p>
        </p:txBody>
      </p:sp>
      <p:graphicFrame>
        <p:nvGraphicFramePr>
          <p:cNvPr id="4" name="Group 8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3128209"/>
              </p:ext>
            </p:extLst>
          </p:nvPr>
        </p:nvGraphicFramePr>
        <p:xfrm>
          <a:off x="4138955" y="2795870"/>
          <a:ext cx="3685531" cy="1208970"/>
        </p:xfrm>
        <a:graphic>
          <a:graphicData uri="http://schemas.openxmlformats.org/drawingml/2006/table">
            <a:tbl>
              <a:tblPr/>
              <a:tblGrid>
                <a:gridCol w="15070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84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280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Symbol</a:t>
                      </a:r>
                      <a:endParaRPr kumimoji="0" 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Meaning</a:t>
                      </a:r>
                      <a:endParaRPr kumimoji="0" 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14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4</a:t>
                      </a: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7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Read</a:t>
                      </a:r>
                    </a:p>
                  </a:txBody>
                  <a:tcPr marL="37787" marR="37787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32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2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algn="l" defTabSz="914400" rtl="0" eaLnBrk="1" latinLnBrk="0" hangingPunct="1">
                        <a:spcBef>
                          <a:spcPts val="600"/>
                        </a:spcBef>
                        <a:spcAft>
                          <a:spcPts val="700"/>
                        </a:spcAft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Write</a:t>
                      </a: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14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1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algn="l" defTabSz="914400" rtl="0" eaLnBrk="1" latinLnBrk="0" hangingPunct="1">
                        <a:spcBef>
                          <a:spcPts val="600"/>
                        </a:spcBef>
                        <a:spcAft>
                          <a:spcPts val="700"/>
                        </a:spcAft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Execute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3" marR="68583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47125" name="Picture 2" descr="Region Capture1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5579" y="4660739"/>
            <a:ext cx="3959225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346194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Box 2"/>
          <p:cNvSpPr txBox="1">
            <a:spLocks noChangeArrowheads="1"/>
          </p:cNvSpPr>
          <p:nvPr/>
        </p:nvSpPr>
        <p:spPr bwMode="auto">
          <a:xfrm>
            <a:off x="1653250" y="188892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latin typeface="Tahoma" pitchFamily="34" charset="0"/>
                <a:cs typeface="Times New Roman" pitchFamily="18" charset="0"/>
              </a:rPr>
              <a:t>Changing File Access Permissions (Contd.)</a:t>
            </a:r>
            <a:endParaRPr lang="en-US" altLang="en-US" sz="2000" b="1" dirty="0">
              <a:latin typeface="Tahoma" pitchFamily="34" charset="0"/>
            </a:endParaRPr>
          </a:p>
        </p:txBody>
      </p:sp>
      <p:sp>
        <p:nvSpPr>
          <p:cNvPr id="48131" name="Rectangle 4"/>
          <p:cNvSpPr>
            <a:spLocks noGrp="1" noChangeArrowheads="1"/>
          </p:cNvSpPr>
          <p:nvPr>
            <p:ph idx="1"/>
          </p:nvPr>
        </p:nvSpPr>
        <p:spPr>
          <a:xfrm>
            <a:off x="2806520" y="742086"/>
            <a:ext cx="7313612" cy="4570412"/>
          </a:xfrm>
        </p:spPr>
        <p:txBody>
          <a:bodyPr/>
          <a:lstStyle/>
          <a:p>
            <a:pPr defTabSz="2743200">
              <a:buBlip>
                <a:blip r:embed="rId3"/>
              </a:buBlip>
            </a:pPr>
            <a:r>
              <a:rPr lang="en-US" altLang="en-US" sz="2000" dirty="0">
                <a:latin typeface="Arial" charset="0"/>
                <a:cs typeface="Times New Roman" pitchFamily="18" charset="0"/>
              </a:rPr>
              <a:t>The following table states the different permissions that are allocated after a particular absolute value is used with the </a:t>
            </a:r>
            <a:r>
              <a:rPr lang="en-US" altLang="en-US" sz="2000" dirty="0" err="1">
                <a:latin typeface="Courier New" pitchFamily="49" charset="0"/>
                <a:cs typeface="Courier New" pitchFamily="49" charset="0"/>
              </a:rPr>
              <a:t>chmod</a:t>
            </a:r>
            <a:r>
              <a:rPr lang="en-US" altLang="en-US" sz="2000" dirty="0">
                <a:latin typeface="Arial" charset="0"/>
                <a:cs typeface="Times New Roman" pitchFamily="18" charset="0"/>
              </a:rPr>
              <a:t> command. </a:t>
            </a:r>
          </a:p>
          <a:p>
            <a:pPr defTabSz="2743200">
              <a:buBlip>
                <a:blip r:embed="rId3"/>
              </a:buBlip>
            </a:pPr>
            <a:endParaRPr lang="en-US" altLang="en-US" sz="18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defTabSz="2743200">
              <a:buBlip>
                <a:blip r:embed="rId3"/>
              </a:buBlip>
            </a:pPr>
            <a:endParaRPr lang="en-US" alt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graphicFrame>
        <p:nvGraphicFramePr>
          <p:cNvPr id="4" name="Group 8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9107427"/>
              </p:ext>
            </p:extLst>
          </p:nvPr>
        </p:nvGraphicFramePr>
        <p:xfrm>
          <a:off x="3378844" y="1654898"/>
          <a:ext cx="5692775" cy="3657600"/>
        </p:xfrm>
        <a:graphic>
          <a:graphicData uri="http://schemas.openxmlformats.org/drawingml/2006/table">
            <a:tbl>
              <a:tblPr/>
              <a:tblGrid>
                <a:gridCol w="14630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48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48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8775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Times New Roman" pitchFamily="18" charset="0"/>
                        </a:rPr>
                        <a:t>Mode Used with the </a:t>
                      </a:r>
                      <a:r>
                        <a:rPr kumimoji="0" lang="en-US" sz="1200" b="1" i="1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ourier New" pitchFamily="49" charset="0"/>
                          <a:ea typeface="+mn-ea"/>
                          <a:cs typeface="Courier New" pitchFamily="49" charset="0"/>
                        </a:rPr>
                        <a:t>chmod</a:t>
                      </a:r>
                      <a:r>
                        <a:rPr kumimoji="0" lang="en-US" sz="1200" b="1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Times New Roman" pitchFamily="18" charset="0"/>
                        </a:rPr>
                        <a:t> Command</a:t>
                      </a:r>
                    </a:p>
                  </a:txBody>
                  <a:tcPr marL="37786" marR="37786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algn="ctr">
                        <a:spcBef>
                          <a:spcPts val="600"/>
                        </a:spcBef>
                        <a:spcAft>
                          <a:spcPts val="700"/>
                        </a:spcAft>
                      </a:pPr>
                      <a:r>
                        <a:rPr kumimoji="0" lang="en-US" sz="1200" b="1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Times New Roman" pitchFamily="18" charset="0"/>
                        </a:rPr>
                        <a:t>Permission of the File after the Command</a:t>
                      </a: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6830" marR="0" algn="ctr">
                        <a:spcBef>
                          <a:spcPts val="600"/>
                        </a:spcBef>
                        <a:spcAft>
                          <a:spcPts val="700"/>
                        </a:spcAft>
                      </a:pPr>
                      <a:r>
                        <a:rPr kumimoji="0" lang="en-US" sz="1200" b="1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Times New Roman" pitchFamily="18" charset="0"/>
                        </a:rPr>
                        <a:t>Meaning</a:t>
                      </a: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40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 400</a:t>
                      </a:r>
                    </a:p>
                  </a:txBody>
                  <a:tcPr marL="37786" marR="37786" marT="0" marB="0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-r--------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Only the read permission to the owner</a:t>
                      </a: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90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6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-------</a:t>
                      </a:r>
                      <a:r>
                        <a:rPr kumimoji="0" lang="fr-FR" sz="1200" b="0" i="1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rw</a:t>
                      </a: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-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Only the read and write permissions to other users</a:t>
                      </a: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40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61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----</a:t>
                      </a:r>
                      <a:r>
                        <a:rPr kumimoji="0" lang="fr-FR" sz="1200" b="0" i="1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rw</a:t>
                      </a: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---x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The execute permission to other users, the read and write permissions to group members</a:t>
                      </a: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40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741</a:t>
                      </a: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-</a:t>
                      </a:r>
                      <a:r>
                        <a:rPr kumimoji="0" lang="fr-FR" sz="1200" b="0" i="1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rwxr</a:t>
                      </a: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----x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The read, write, and execute permissions to the owner, only the read permission to group users, and only the execute permission to other users</a:t>
                      </a: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40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777</a:t>
                      </a: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-rwxrwxrwx</a:t>
                      </a:r>
                      <a:endParaRPr kumimoji="0" lang="en-US" sz="1200" b="0" i="1" u="none" strike="noStrike" kern="1200" cap="none" normalizeH="0" baseline="0" dirty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The read, write, and execute permissions for the owner, group user, and others</a:t>
                      </a:r>
                    </a:p>
                  </a:txBody>
                  <a:tcPr marL="68582" marR="68582" marT="0" marB="0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92182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000" b="1" dirty="0">
                <a:solidFill>
                  <a:schemeClr val="bg1"/>
                </a:solidFill>
                <a:latin typeface="Tahoma" pitchFamily="34" charset="0"/>
                <a:cs typeface="Times New Roman" pitchFamily="18" charset="0"/>
              </a:rPr>
              <a:t>Example of using Absolute Mode / Numeric Mode</a:t>
            </a:r>
            <a:endParaRPr lang="en-US" altLang="en-US" sz="2000" b="1" dirty="0">
              <a:solidFill>
                <a:schemeClr val="bg1"/>
              </a:solidFill>
              <a:latin typeface="Tahoma" pitchFamily="34" charset="0"/>
            </a:endParaRP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2945416" y="626340"/>
            <a:ext cx="7313612" cy="4570412"/>
          </a:xfrm>
        </p:spPr>
        <p:txBody>
          <a:bodyPr>
            <a:normAutofit/>
          </a:bodyPr>
          <a:lstStyle/>
          <a:p>
            <a:pPr marL="64008" indent="0" defTabSz="2743200">
              <a:buNone/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64008" indent="0" defTabSz="2743200">
              <a:buNone/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64008" indent="0" defTabSz="2743200">
              <a:buNone/>
              <a:defRPr/>
            </a:pPr>
            <a:r>
              <a:rPr lang="en-US" sz="2000" dirty="0" err="1">
                <a:latin typeface="Arial" charset="0"/>
                <a:cs typeface="Times New Roman" pitchFamily="18" charset="0"/>
              </a:rPr>
              <a:t>chmod</a:t>
            </a:r>
            <a:r>
              <a:rPr lang="en-US" sz="2000" dirty="0">
                <a:latin typeface="Arial" charset="0"/>
                <a:cs typeface="Times New Roman" pitchFamily="18" charset="0"/>
              </a:rPr>
              <a:t>  400  write.txt</a:t>
            </a:r>
          </a:p>
          <a:p>
            <a:pPr marL="64008" indent="0" defTabSz="2743200">
              <a:buNone/>
              <a:defRPr/>
            </a:pPr>
            <a:endParaRPr lang="en-US" sz="2000" dirty="0">
              <a:latin typeface="Arial" charset="0"/>
              <a:cs typeface="Times New Roman" pitchFamily="18" charset="0"/>
            </a:endParaRPr>
          </a:p>
          <a:p>
            <a:pPr marL="64008" indent="0" defTabSz="2743200">
              <a:buNone/>
              <a:defRPr/>
            </a:pPr>
            <a:r>
              <a:rPr lang="en-US" sz="2000" dirty="0">
                <a:latin typeface="Arial" charset="0"/>
                <a:cs typeface="Times New Roman" pitchFamily="18" charset="0"/>
              </a:rPr>
              <a:t>The command gives only the read permission to the owner. </a:t>
            </a:r>
          </a:p>
        </p:txBody>
      </p:sp>
    </p:spTree>
    <p:extLst>
      <p:ext uri="{BB962C8B-B14F-4D97-AF65-F5344CB8AC3E}">
        <p14:creationId xmlns:p14="http://schemas.microsoft.com/office/powerpoint/2010/main" val="34281526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altLang="en-US" sz="2000" b="1" dirty="0">
                <a:solidFill>
                  <a:prstClr val="white"/>
                </a:solidFill>
                <a:latin typeface="Tahoma" pitchFamily="34" charset="0"/>
                <a:cs typeface="Times New Roman" pitchFamily="18" charset="0"/>
              </a:rPr>
              <a:t>Symbolic  Mode</a:t>
            </a:r>
            <a:endParaRPr lang="en-US" altLang="en-US" sz="2000" b="1" dirty="0">
              <a:solidFill>
                <a:prstClr val="white"/>
              </a:solidFill>
              <a:latin typeface="Tahoma" pitchFamily="34" charset="0"/>
            </a:endParaRP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2299504" y="399677"/>
            <a:ext cx="8001000" cy="4568825"/>
          </a:xfrm>
        </p:spPr>
        <p:txBody>
          <a:bodyPr>
            <a:normAutofit/>
          </a:bodyPr>
          <a:lstStyle/>
          <a:p>
            <a:pPr marL="64008" indent="0" defTabSz="2743200">
              <a:buNone/>
              <a:defRPr/>
            </a:pPr>
            <a:r>
              <a:rPr lang="en-US" sz="20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The Syntax is as follows</a:t>
            </a:r>
          </a:p>
          <a:p>
            <a:pPr marL="64008" indent="0" defTabSz="2743200">
              <a:buNone/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64008" indent="0" defTabSz="2743200">
              <a:buNone/>
              <a:defRPr/>
            </a:pPr>
            <a:r>
              <a:rPr lang="en-ZA" sz="2000" dirty="0" err="1"/>
              <a:t>chmod</a:t>
            </a:r>
            <a:r>
              <a:rPr lang="en-ZA" sz="2000" dirty="0"/>
              <a:t> [</a:t>
            </a:r>
            <a:r>
              <a:rPr lang="en-ZA" sz="2000" dirty="0">
                <a:solidFill>
                  <a:srgbClr val="FF0000"/>
                </a:solidFill>
              </a:rPr>
              <a:t>&lt;SET&gt;</a:t>
            </a:r>
            <a:r>
              <a:rPr lang="en-ZA" sz="2000" dirty="0"/>
              <a:t>&lt;ACTION&gt;&lt;PERMISSIONS&gt;]... FILE</a:t>
            </a: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3719159"/>
              </p:ext>
            </p:extLst>
          </p:nvPr>
        </p:nvGraphicFramePr>
        <p:xfrm>
          <a:off x="2493204" y="1697874"/>
          <a:ext cx="6629400" cy="29469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14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14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68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400" dirty="0">
                          <a:effectLst/>
                        </a:rPr>
                        <a:t>Symbol</a:t>
                      </a:r>
                      <a:endParaRPr lang="en-ZA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000" dirty="0">
                          <a:effectLst/>
                        </a:rPr>
                        <a:t>Meaning</a:t>
                      </a:r>
                      <a:endParaRPr lang="en-ZA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35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400" dirty="0">
                          <a:effectLst/>
                        </a:rPr>
                        <a:t>u</a:t>
                      </a:r>
                      <a:endParaRPr lang="en-ZA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1800" dirty="0">
                          <a:effectLst/>
                        </a:rPr>
                        <a:t>User: The user who owns the file.</a:t>
                      </a:r>
                      <a:endParaRPr lang="en-ZA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35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400" dirty="0">
                          <a:effectLst/>
                        </a:rPr>
                        <a:t>g</a:t>
                      </a:r>
                      <a:endParaRPr lang="en-ZA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1800" dirty="0">
                          <a:effectLst/>
                        </a:rPr>
                        <a:t>Group: The group who owns the file.</a:t>
                      </a:r>
                      <a:endParaRPr lang="en-ZA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19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400" dirty="0">
                          <a:effectLst/>
                        </a:rPr>
                        <a:t>o</a:t>
                      </a:r>
                      <a:endParaRPr lang="en-ZA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1800" dirty="0">
                          <a:effectLst/>
                        </a:rPr>
                        <a:t>Others: Anyone other than the user owner or member of the group owner.</a:t>
                      </a:r>
                      <a:endParaRPr lang="en-ZA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896BC1A0-0B85-42C5-A880-E9095023F4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9961019"/>
              </p:ext>
            </p:extLst>
          </p:nvPr>
        </p:nvGraphicFramePr>
        <p:xfrm>
          <a:off x="2493204" y="4648462"/>
          <a:ext cx="6629400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4700">
                  <a:extLst>
                    <a:ext uri="{9D8B030D-6E8A-4147-A177-3AD203B41FA5}">
                      <a16:colId xmlns:a16="http://schemas.microsoft.com/office/drawing/2014/main" val="1235782007"/>
                    </a:ext>
                  </a:extLst>
                </a:gridCol>
                <a:gridCol w="3314700">
                  <a:extLst>
                    <a:ext uri="{9D8B030D-6E8A-4147-A177-3AD203B41FA5}">
                      <a16:colId xmlns:a16="http://schemas.microsoft.com/office/drawing/2014/main" val="2114931047"/>
                    </a:ext>
                  </a:extLst>
                </a:gridCol>
              </a:tblGrid>
              <a:tr h="420208">
                <a:tc>
                  <a:txBody>
                    <a:bodyPr/>
                    <a:lstStyle/>
                    <a:p>
                      <a:r>
                        <a:rPr lang="en-ZA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ZA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All: Refers to the user, group and others.</a:t>
                      </a:r>
                      <a:endParaRPr lang="en-Z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14477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63077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altLang="en-US" sz="2000" b="1" dirty="0">
                <a:solidFill>
                  <a:prstClr val="white"/>
                </a:solidFill>
                <a:latin typeface="Tahoma" pitchFamily="34" charset="0"/>
                <a:cs typeface="Times New Roman" pitchFamily="18" charset="0"/>
              </a:rPr>
              <a:t>Symbolic  Mode  (Continue)</a:t>
            </a:r>
            <a:endParaRPr lang="en-US" altLang="en-US" sz="2000" b="1" dirty="0">
              <a:solidFill>
                <a:prstClr val="white"/>
              </a:solidFill>
              <a:latin typeface="Tahoma" pitchFamily="34" charset="0"/>
            </a:endParaRP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2286000" y="1524001"/>
            <a:ext cx="8077200" cy="4645024"/>
          </a:xfrm>
        </p:spPr>
        <p:txBody>
          <a:bodyPr>
            <a:normAutofit/>
          </a:bodyPr>
          <a:lstStyle/>
          <a:p>
            <a:pPr marL="64008" indent="0" defTabSz="2743200">
              <a:buNone/>
              <a:defRPr/>
            </a:pPr>
            <a:r>
              <a:rPr lang="en-ZA" sz="2000" dirty="0"/>
              <a:t>Next, specify an action symbol:</a:t>
            </a:r>
          </a:p>
          <a:p>
            <a:pPr marL="64008" indent="0" defTabSz="2743200">
              <a:buNone/>
              <a:defRPr/>
            </a:pPr>
            <a:r>
              <a:rPr lang="en-ZA" sz="2000" dirty="0" err="1"/>
              <a:t>chmod</a:t>
            </a:r>
            <a:r>
              <a:rPr lang="en-ZA" sz="2000" dirty="0"/>
              <a:t> [&lt;SET&gt;</a:t>
            </a:r>
            <a:r>
              <a:rPr lang="en-ZA" sz="2000" dirty="0">
                <a:solidFill>
                  <a:schemeClr val="accent2"/>
                </a:solidFill>
              </a:rPr>
              <a:t>&lt;ACTION&gt;</a:t>
            </a:r>
            <a:r>
              <a:rPr lang="en-ZA" sz="2000" dirty="0"/>
              <a:t>&lt;PERMISSIONS&gt;]... FILE</a:t>
            </a:r>
          </a:p>
          <a:p>
            <a:pPr marL="64008" indent="0" defTabSz="2743200">
              <a:buNone/>
              <a:defRPr/>
            </a:pPr>
            <a:endParaRPr lang="en-ZA" sz="2000" dirty="0"/>
          </a:p>
          <a:p>
            <a:pPr marL="64008" indent="0" defTabSz="2743200">
              <a:buNone/>
              <a:defRPr/>
            </a:pPr>
            <a:endParaRPr lang="en-ZA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64008" indent="0" defTabSz="2743200">
              <a:buNone/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8500036"/>
              </p:ext>
            </p:extLst>
          </p:nvPr>
        </p:nvGraphicFramePr>
        <p:xfrm>
          <a:off x="2362200" y="2270697"/>
          <a:ext cx="6324600" cy="31516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62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2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42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800" dirty="0">
                          <a:effectLst/>
                        </a:rPr>
                        <a:t>Symbol</a:t>
                      </a:r>
                      <a:endParaRPr lang="en-ZA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000" dirty="0">
                          <a:effectLst/>
                        </a:rPr>
                        <a:t>Meaning</a:t>
                      </a:r>
                      <a:endParaRPr lang="en-ZA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2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800" dirty="0">
                          <a:effectLst/>
                        </a:rPr>
                        <a:t>+</a:t>
                      </a:r>
                      <a:endParaRPr lang="en-ZA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000" dirty="0">
                          <a:effectLst/>
                        </a:rPr>
                        <a:t>Add the permission, if necessary</a:t>
                      </a:r>
                      <a:endParaRPr lang="en-ZA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2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800" dirty="0">
                          <a:effectLst/>
                        </a:rPr>
                        <a:t>=</a:t>
                      </a:r>
                      <a:endParaRPr lang="en-ZA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000" dirty="0">
                          <a:effectLst/>
                        </a:rPr>
                        <a:t>Specify the exact permission</a:t>
                      </a:r>
                      <a:endParaRPr lang="en-ZA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2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800" dirty="0">
                          <a:effectLst/>
                        </a:rPr>
                        <a:t>-</a:t>
                      </a:r>
                      <a:endParaRPr lang="en-ZA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000" dirty="0">
                          <a:effectLst/>
                        </a:rPr>
                        <a:t>Remove the permission, if necessary</a:t>
                      </a:r>
                      <a:endParaRPr lang="en-ZA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38399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altLang="en-US" sz="2000" b="1" dirty="0">
                <a:solidFill>
                  <a:prstClr val="white"/>
                </a:solidFill>
                <a:latin typeface="Tahoma" pitchFamily="34" charset="0"/>
                <a:cs typeface="Times New Roman" pitchFamily="18" charset="0"/>
              </a:rPr>
              <a:t>Symbolic  Mode  (Continue)</a:t>
            </a:r>
            <a:endParaRPr lang="en-US" altLang="en-US" sz="2000" b="1" dirty="0">
              <a:solidFill>
                <a:prstClr val="white"/>
              </a:solidFill>
              <a:latin typeface="Tahoma" pitchFamily="34" charset="0"/>
            </a:endParaRP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2057400" y="420687"/>
            <a:ext cx="8077200" cy="4645024"/>
          </a:xfrm>
        </p:spPr>
        <p:txBody>
          <a:bodyPr>
            <a:normAutofit/>
          </a:bodyPr>
          <a:lstStyle/>
          <a:p>
            <a:pPr marL="64008" indent="0" defTabSz="2743200">
              <a:buNone/>
              <a:defRPr/>
            </a:pPr>
            <a:r>
              <a:rPr lang="en-ZA" sz="2000" dirty="0"/>
              <a:t>-</a:t>
            </a:r>
            <a:r>
              <a:rPr lang="en-ZA" sz="2400" dirty="0"/>
              <a:t>specify one or more permissions to be acted upon</a:t>
            </a:r>
          </a:p>
          <a:p>
            <a:pPr marL="64008" indent="0" defTabSz="2743200">
              <a:buNone/>
              <a:defRPr/>
            </a:pPr>
            <a:r>
              <a:rPr lang="en-ZA" sz="2000" dirty="0" err="1"/>
              <a:t>chmod</a:t>
            </a:r>
            <a:r>
              <a:rPr lang="en-ZA" sz="2000" dirty="0"/>
              <a:t> [&lt;SET&gt;&lt;ACTION&gt;</a:t>
            </a:r>
            <a:r>
              <a:rPr lang="en-ZA" sz="2000" dirty="0">
                <a:solidFill>
                  <a:schemeClr val="accent2"/>
                </a:solidFill>
              </a:rPr>
              <a:t>&lt;PERMISSIONS&gt;]... </a:t>
            </a:r>
            <a:r>
              <a:rPr lang="en-ZA" sz="2000" dirty="0"/>
              <a:t>FILE</a:t>
            </a:r>
          </a:p>
          <a:p>
            <a:pPr marL="64008" indent="0" defTabSz="2743200">
              <a:buNone/>
              <a:defRPr/>
            </a:pPr>
            <a:endParaRPr lang="en-ZA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64008" indent="0" defTabSz="2743200">
              <a:buNone/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1305616"/>
              </p:ext>
            </p:extLst>
          </p:nvPr>
        </p:nvGraphicFramePr>
        <p:xfrm>
          <a:off x="2594658" y="1490862"/>
          <a:ext cx="5676900" cy="3124200"/>
        </p:xfrm>
        <a:graphic>
          <a:graphicData uri="http://schemas.openxmlformats.org/drawingml/2006/table">
            <a:tbl>
              <a:tblPr firstRow="1" firstCol="1" bandRow="1"/>
              <a:tblGrid>
                <a:gridCol w="2838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38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810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400" b="1" dirty="0">
                          <a:solidFill>
                            <a:srgbClr val="333333"/>
                          </a:solidFill>
                          <a:effectLst/>
                          <a:latin typeface="Helvetica"/>
                          <a:ea typeface="Calibri"/>
                          <a:cs typeface="Helvetica"/>
                        </a:rPr>
                        <a:t>Symbol</a:t>
                      </a:r>
                      <a:endParaRPr lang="en-ZA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000" b="1" dirty="0">
                          <a:solidFill>
                            <a:srgbClr val="333333"/>
                          </a:solidFill>
                          <a:effectLst/>
                          <a:latin typeface="Helvetica"/>
                          <a:ea typeface="Calibri"/>
                          <a:cs typeface="Helvetica"/>
                        </a:rPr>
                        <a:t>Meaning</a:t>
                      </a:r>
                      <a:endParaRPr lang="en-ZA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400" dirty="0">
                          <a:solidFill>
                            <a:srgbClr val="333333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en-ZA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000" dirty="0">
                          <a:solidFill>
                            <a:srgbClr val="333333"/>
                          </a:solidFill>
                          <a:effectLst/>
                          <a:latin typeface="Helvetica"/>
                          <a:ea typeface="Calibri"/>
                          <a:cs typeface="Helvetica"/>
                        </a:rPr>
                        <a:t>read</a:t>
                      </a:r>
                      <a:endParaRPr lang="en-ZA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400" dirty="0">
                          <a:solidFill>
                            <a:srgbClr val="333333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en-ZA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000" dirty="0">
                          <a:solidFill>
                            <a:srgbClr val="333333"/>
                          </a:solidFill>
                          <a:effectLst/>
                          <a:latin typeface="Helvetica"/>
                          <a:ea typeface="Calibri"/>
                          <a:cs typeface="Helvetica"/>
                        </a:rPr>
                        <a:t>write</a:t>
                      </a:r>
                      <a:endParaRPr lang="en-ZA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10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400" dirty="0">
                          <a:solidFill>
                            <a:srgbClr val="333333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en-ZA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500"/>
                        </a:spcAft>
                      </a:pPr>
                      <a:r>
                        <a:rPr lang="en-ZA" sz="2000" dirty="0">
                          <a:solidFill>
                            <a:srgbClr val="333333"/>
                          </a:solidFill>
                          <a:effectLst/>
                          <a:latin typeface="Helvetica"/>
                          <a:ea typeface="Calibri"/>
                          <a:cs typeface="Helvetica"/>
                        </a:rPr>
                        <a:t>execute</a:t>
                      </a:r>
                      <a:endParaRPr lang="en-ZA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76200" marR="76200" marT="76200" marB="7620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249019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altLang="en-US" sz="2000" b="1" dirty="0">
                <a:solidFill>
                  <a:prstClr val="white"/>
                </a:solidFill>
                <a:latin typeface="Tahoma" pitchFamily="34" charset="0"/>
                <a:cs typeface="Times New Roman" pitchFamily="18" charset="0"/>
              </a:rPr>
              <a:t>Example</a:t>
            </a:r>
            <a:endParaRPr lang="en-US" altLang="en-US" sz="2000" b="1" dirty="0">
              <a:solidFill>
                <a:prstClr val="white"/>
              </a:solidFill>
              <a:latin typeface="Tahoma" pitchFamily="34" charset="0"/>
            </a:endParaRP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1583871" y="398860"/>
            <a:ext cx="8665029" cy="4568825"/>
          </a:xfrm>
        </p:spPr>
        <p:txBody>
          <a:bodyPr>
            <a:normAutofit/>
          </a:bodyPr>
          <a:lstStyle/>
          <a:p>
            <a:r>
              <a:rPr lang="en-ZA" sz="2000" dirty="0"/>
              <a:t>-</a:t>
            </a:r>
            <a:r>
              <a:rPr lang="en-ZA" sz="2400" dirty="0"/>
              <a:t>Finally, a space and the pathnames for the files to assign those permissions.</a:t>
            </a:r>
          </a:p>
          <a:p>
            <a:pPr marL="64008" indent="0" defTabSz="2743200">
              <a:buNone/>
              <a:defRPr/>
            </a:pPr>
            <a:r>
              <a:rPr lang="en-ZA" sz="2000" dirty="0" err="1"/>
              <a:t>chmod</a:t>
            </a:r>
            <a:r>
              <a:rPr lang="en-ZA" sz="2000" dirty="0"/>
              <a:t> [&lt;SET&gt;&lt;ACTION&gt;&lt;PERMISSIONS&gt;]... </a:t>
            </a:r>
            <a:r>
              <a:rPr lang="en-ZA" sz="2000" dirty="0">
                <a:solidFill>
                  <a:schemeClr val="accent2"/>
                </a:solidFill>
              </a:rPr>
              <a:t>FILE</a:t>
            </a:r>
          </a:p>
          <a:p>
            <a:pPr marL="64008" indent="0" defTabSz="2743200">
              <a:buNone/>
              <a:defRPr/>
            </a:pPr>
            <a:endParaRPr lang="en-ZA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64008" indent="0" defTabSz="2743200">
              <a:buNone/>
              <a:defRPr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912313"/>
            <a:ext cx="8436429" cy="95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880" y="3223879"/>
            <a:ext cx="8478239" cy="693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880" y="3934683"/>
            <a:ext cx="8229601" cy="930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00634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1676400" y="712789"/>
            <a:ext cx="7696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altLang="en-US" sz="2000" b="1" dirty="0">
                <a:solidFill>
                  <a:prstClr val="white"/>
                </a:solidFill>
                <a:latin typeface="Tahoma" pitchFamily="34" charset="0"/>
                <a:cs typeface="Times New Roman" pitchFamily="18" charset="0"/>
              </a:rPr>
              <a:t>Exercise</a:t>
            </a:r>
            <a:endParaRPr lang="en-US" altLang="en-US" sz="2000" b="1" dirty="0">
              <a:solidFill>
                <a:prstClr val="white"/>
              </a:solidFill>
              <a:latin typeface="Tahoma" pitchFamily="34" charset="0"/>
            </a:endParaRPr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>
          <a:xfrm>
            <a:off x="1676400" y="570053"/>
            <a:ext cx="8665029" cy="4568825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en-US" sz="2000" dirty="0">
                <a:solidFill>
                  <a:schemeClr val="accent2"/>
                </a:solidFill>
                <a:latin typeface="Arial" charset="0"/>
                <a:cs typeface="Times New Roman" pitchFamily="18" charset="0"/>
              </a:rPr>
              <a:t>Create directory  </a:t>
            </a:r>
            <a:r>
              <a:rPr lang="en-US" sz="2000" dirty="0">
                <a:latin typeface="Arial" charset="0"/>
                <a:cs typeface="Times New Roman" pitchFamily="18" charset="0"/>
              </a:rPr>
              <a:t>Activity2</a:t>
            </a:r>
          </a:p>
          <a:p>
            <a:pPr marL="0" indent="0">
              <a:buNone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US" sz="2000" dirty="0">
                <a:latin typeface="Arial" charset="0"/>
                <a:cs typeface="Times New Roman" pitchFamily="18" charset="0"/>
              </a:rPr>
              <a:t>Inside the directory Activity 2 Create the following text files</a:t>
            </a:r>
          </a:p>
          <a:p>
            <a:pPr marL="0" indent="0">
              <a:buNone/>
            </a:pPr>
            <a:r>
              <a:rPr lang="en-US" sz="2000" dirty="0">
                <a:latin typeface="Arial" charset="0"/>
                <a:cs typeface="Times New Roman" pitchFamily="18" charset="0"/>
              </a:rPr>
              <a:t>2. Create text file    Test1.txt    with words “ Hello there”</a:t>
            </a:r>
          </a:p>
          <a:p>
            <a:pPr marL="0" indent="0">
              <a:buNone/>
            </a:pPr>
            <a:r>
              <a:rPr lang="en-US" sz="2000" dirty="0">
                <a:latin typeface="Arial" charset="0"/>
                <a:cs typeface="Times New Roman" pitchFamily="18" charset="0"/>
              </a:rPr>
              <a:t>3. Create text file    Test2.txt    with words “ Hey there”</a:t>
            </a:r>
          </a:p>
          <a:p>
            <a:pPr marL="0" indent="0">
              <a:buNone/>
            </a:pPr>
            <a:r>
              <a:rPr lang="en-US" sz="2000" dirty="0">
                <a:latin typeface="Arial" charset="0"/>
                <a:cs typeface="Times New Roman" pitchFamily="18" charset="0"/>
              </a:rPr>
              <a:t>Do the following</a:t>
            </a:r>
          </a:p>
          <a:p>
            <a:pPr marL="0" indent="0">
              <a:buNone/>
            </a:pPr>
            <a:endParaRPr lang="en-US" sz="2000" dirty="0">
              <a:latin typeface="Arial" charset="0"/>
              <a:cs typeface="Times New Roman" pitchFamily="18" charset="0"/>
            </a:endParaRPr>
          </a:p>
          <a:p>
            <a:pPr marL="457200" indent="-457200">
              <a:buAutoNum type="alphaLcParenR"/>
            </a:pPr>
            <a:r>
              <a:rPr lang="en-US" sz="2000" dirty="0">
                <a:latin typeface="Arial" charset="0"/>
                <a:cs typeface="Times New Roman" pitchFamily="18" charset="0"/>
              </a:rPr>
              <a:t>On Test1.txt   add execute permissions  to the file owner</a:t>
            </a:r>
          </a:p>
          <a:p>
            <a:pPr marL="457200" indent="-457200">
              <a:buAutoNum type="alphaLcParenR"/>
            </a:pPr>
            <a:r>
              <a:rPr lang="en-US" sz="2000" dirty="0">
                <a:latin typeface="Arial" charset="0"/>
                <a:cs typeface="Times New Roman" pitchFamily="18" charset="0"/>
              </a:rPr>
              <a:t>On Test2.txt  add write and </a:t>
            </a:r>
            <a:r>
              <a:rPr lang="en-US" sz="2000" b="1" dirty="0">
                <a:latin typeface="Arial" charset="0"/>
                <a:cs typeface="Times New Roman" pitchFamily="18" charset="0"/>
              </a:rPr>
              <a:t>execute</a:t>
            </a:r>
            <a:r>
              <a:rPr lang="en-US" sz="2000" dirty="0">
                <a:latin typeface="Arial" charset="0"/>
                <a:cs typeface="Times New Roman" pitchFamily="18" charset="0"/>
              </a:rPr>
              <a:t> permissions to group  member and</a:t>
            </a:r>
          </a:p>
          <a:p>
            <a:pPr marL="0" indent="0">
              <a:buNone/>
            </a:pPr>
            <a:r>
              <a:rPr lang="en-US" sz="2000" dirty="0">
                <a:latin typeface="Arial" charset="0"/>
                <a:cs typeface="Times New Roman" pitchFamily="18" charset="0"/>
              </a:rPr>
              <a:t>Others.</a:t>
            </a:r>
          </a:p>
          <a:p>
            <a:pPr marL="0" indent="0">
              <a:buNone/>
            </a:pPr>
            <a:r>
              <a:rPr lang="en-US" sz="2000" dirty="0">
                <a:latin typeface="Arial" charset="0"/>
                <a:cs typeface="Times New Roman" pitchFamily="18" charset="0"/>
              </a:rPr>
              <a:t>c) On Test1.txt  remove </a:t>
            </a:r>
            <a:r>
              <a:rPr lang="en-US" sz="2000" b="1" dirty="0">
                <a:latin typeface="Arial" charset="0"/>
                <a:cs typeface="Times New Roman" pitchFamily="18" charset="0"/>
              </a:rPr>
              <a:t>read</a:t>
            </a:r>
            <a:r>
              <a:rPr lang="en-US" sz="2000" dirty="0">
                <a:latin typeface="Arial" charset="0"/>
                <a:cs typeface="Times New Roman" pitchFamily="18" charset="0"/>
              </a:rPr>
              <a:t> permissions from others</a:t>
            </a:r>
          </a:p>
          <a:p>
            <a:pPr marL="0" indent="0">
              <a:buNone/>
            </a:pPr>
            <a:r>
              <a:rPr lang="en-US" sz="2000" dirty="0">
                <a:latin typeface="Arial" charset="0"/>
                <a:cs typeface="Times New Roman" pitchFamily="18" charset="0"/>
              </a:rPr>
              <a:t>d)On Test2.txt  make sure all the type of users have read, write  and execute permissions</a:t>
            </a:r>
          </a:p>
          <a:p>
            <a:pPr marL="0" indent="0">
              <a:buNone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endParaRPr lang="en-US" sz="2000" dirty="0">
              <a:solidFill>
                <a:schemeClr val="accent2"/>
              </a:solidFill>
              <a:latin typeface="Arial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04375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8D6B0D-379E-4E4E-9087-8F6E00E43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Thank you and all the very best…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50834470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9902240c-f584-4322-946e-7b0be23bca91"/>
    <ds:schemaRef ds:uri="http://purl.org/dc/dcmitype/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1712</TotalTime>
  <Words>2567</Words>
  <Application>Microsoft Office PowerPoint</Application>
  <PresentationFormat>Widescreen</PresentationFormat>
  <Paragraphs>391</Paragraphs>
  <Slides>42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42</vt:i4>
      </vt:variant>
    </vt:vector>
  </HeadingPairs>
  <TitlesOfParts>
    <vt:vector size="55" baseType="lpstr">
      <vt:lpstr>Arial</vt:lpstr>
      <vt:lpstr>Calibri</vt:lpstr>
      <vt:lpstr>Calibri Light</vt:lpstr>
      <vt:lpstr>Courier New</vt:lpstr>
      <vt:lpstr>Helvetica</vt:lpstr>
      <vt:lpstr>Tahoma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 Reminder : Announcements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cmd        ls –l </vt:lpstr>
      <vt:lpstr>File permissions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Murira</cp:lastModifiedBy>
  <cp:revision>90</cp:revision>
  <dcterms:created xsi:type="dcterms:W3CDTF">2021-03-05T06:07:01Z</dcterms:created>
  <dcterms:modified xsi:type="dcterms:W3CDTF">2022-03-31T09:53:56Z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