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0" r:id="rId1"/>
  </p:sldMasterIdLst>
  <p:sldIdLst>
    <p:sldId id="256" r:id="rId2"/>
    <p:sldId id="257" r:id="rId3"/>
    <p:sldId id="263" r:id="rId4"/>
    <p:sldId id="258" r:id="rId5"/>
    <p:sldId id="259" r:id="rId6"/>
    <p:sldId id="260" r:id="rId7"/>
    <p:sldId id="261"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309C1E-ABB5-DC99-997B-13B56D980D2D}" v="667" dt="2026-04-10T20:06:34.480"/>
    <p1510:client id="{392276FA-A8E7-B297-474E-4679ADF82241}" v="9" dt="2026-04-10T16:39:11.100"/>
    <p1510:client id="{7ADBD9F1-63CE-FF73-774A-F07BE410A434}" v="336" dt="2026-04-10T16:36:57.955"/>
    <p1510:client id="{FD09C2B8-1D34-0EAB-B0C8-76AF943DC377}" v="19" dt="2026-04-10T16:43:11.7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4" d="100"/>
          <a:sy n="74" d="100"/>
        </p:scale>
        <p:origin x="811" y="2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4/10/2026</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1552807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4/10/2026</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542750327"/>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4/10/2026</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103940498"/>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4/10/2026</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748343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4/10/2026</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584479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4/10/2026</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003175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4/10/2026</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429524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4/10/2026</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47995645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4/10/2026</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502307016"/>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4/10/2026</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843131264"/>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4/10/2026</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674460716"/>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4/10/2026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36942"/>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pn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5.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6.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7.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8.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9.png"/><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342" y="1066800"/>
            <a:ext cx="4103431" cy="1317523"/>
          </a:xfrm>
        </p:spPr>
        <p:txBody>
          <a:bodyPr vert="horz" lIns="91440" tIns="45720" rIns="91440" bIns="45720" rtlCol="0" anchor="b">
            <a:normAutofit/>
          </a:bodyPr>
          <a:lstStyle/>
          <a:p>
            <a:pPr>
              <a:lnSpc>
                <a:spcPct val="90000"/>
              </a:lnSpc>
            </a:pPr>
            <a:r>
              <a:rPr lang="en-GB" sz="2000" b="1"/>
              <a:t>Title- </a:t>
            </a:r>
            <a:r>
              <a:rPr lang="en-GB" sz="2000" i="1"/>
              <a:t>Language, Identity and Belonging: Educational Experiences of Young Asylum-Seeking Learners in Wales</a:t>
            </a:r>
            <a:endParaRPr lang="en-US" sz="2000"/>
          </a:p>
        </p:txBody>
      </p:sp>
      <p:pic>
        <p:nvPicPr>
          <p:cNvPr id="4" name="Picture 3">
            <a:extLst>
              <a:ext uri="{FF2B5EF4-FFF2-40B4-BE49-F238E27FC236}">
                <a16:creationId xmlns:a16="http://schemas.microsoft.com/office/drawing/2014/main" id="{479A3C73-305D-BE70-501F-31B9E06A3304}"/>
              </a:ext>
            </a:extLst>
          </p:cNvPr>
          <p:cNvPicPr>
            <a:picLocks noChangeAspect="1"/>
          </p:cNvPicPr>
          <p:nvPr/>
        </p:nvPicPr>
        <p:blipFill>
          <a:blip r:embed="rId4"/>
          <a:srcRect l="17945" r="8351" b="2"/>
          <a:stretch>
            <a:fillRect/>
          </a:stretch>
        </p:blipFill>
        <p:spPr>
          <a:xfrm>
            <a:off x="5183188" y="1066800"/>
            <a:ext cx="6172200" cy="4794250"/>
          </a:xfrm>
          <a:prstGeom prst="rect">
            <a:avLst/>
          </a:prstGeom>
          <a:noFill/>
        </p:spPr>
      </p:pic>
      <p:sp>
        <p:nvSpPr>
          <p:cNvPr id="3" name="Subtitle 2"/>
          <p:cNvSpPr>
            <a:spLocks noGrp="1"/>
          </p:cNvSpPr>
          <p:nvPr>
            <p:ph type="body" sz="half" idx="2"/>
          </p:nvPr>
        </p:nvSpPr>
        <p:spPr>
          <a:xfrm>
            <a:off x="683342" y="2552700"/>
            <a:ext cx="4103431" cy="3316288"/>
          </a:xfrm>
        </p:spPr>
        <p:txBody>
          <a:bodyPr>
            <a:normAutofit/>
          </a:bodyPr>
          <a:lstStyle/>
          <a:p>
            <a:r>
              <a:rPr lang="en-GB" dirty="0"/>
              <a:t>1701928 Stacy </a:t>
            </a:r>
            <a:r>
              <a:rPr lang="en-GB"/>
              <a:t>Waldman HPEN7025 </a:t>
            </a:r>
            <a:endParaRPr lang="en-GB" dirty="0"/>
          </a:p>
        </p:txBody>
      </p:sp>
      <p:sp>
        <p:nvSpPr>
          <p:cNvPr id="6" name="Date Placeholder 4">
            <a:extLst>
              <a:ext uri="{FF2B5EF4-FFF2-40B4-BE49-F238E27FC236}">
                <a16:creationId xmlns:a16="http://schemas.microsoft.com/office/drawing/2014/main" id="{40A40A17-BC73-2B56-85D9-7FED8955E659}"/>
              </a:ext>
            </a:extLst>
          </p:cNvPr>
          <p:cNvSpPr>
            <a:spLocks noGrp="1"/>
          </p:cNvSpPr>
          <p:nvPr>
            <p:ph type="dt" sz="half" idx="10"/>
          </p:nvPr>
        </p:nvSpPr>
        <p:spPr>
          <a:xfrm>
            <a:off x="8369448" y="6356350"/>
            <a:ext cx="2592594" cy="365125"/>
          </a:xfrm>
        </p:spPr>
        <p:txBody>
          <a:bodyPr/>
          <a:lstStyle/>
          <a:p>
            <a:pPr>
              <a:spcAft>
                <a:spcPts val="600"/>
              </a:spcAft>
            </a:pPr>
            <a:fld id="{36C61E45-0C48-4116-BC29-4326743F7DCA}" type="datetime1">
              <a:rPr/>
              <a:pPr>
                <a:spcAft>
                  <a:spcPts val="600"/>
                </a:spcAft>
              </a:pPr>
              <a:t>4/10/2026</a:t>
            </a:fld>
            <a:endParaRPr lang="en-US"/>
          </a:p>
        </p:txBody>
      </p:sp>
      <p:sp>
        <p:nvSpPr>
          <p:cNvPr id="7" name="Footer Placeholder 5">
            <a:extLst>
              <a:ext uri="{FF2B5EF4-FFF2-40B4-BE49-F238E27FC236}">
                <a16:creationId xmlns:a16="http://schemas.microsoft.com/office/drawing/2014/main" id="{9C0F070A-160F-1A8B-26E6-45463378E9DF}"/>
              </a:ext>
            </a:extLst>
          </p:cNvPr>
          <p:cNvSpPr>
            <a:spLocks noGrp="1"/>
          </p:cNvSpPr>
          <p:nvPr>
            <p:ph type="ftr" sz="quarter" idx="11"/>
          </p:nvPr>
        </p:nvSpPr>
        <p:spPr>
          <a:xfrm>
            <a:off x="715383" y="6356350"/>
            <a:ext cx="4539727" cy="365125"/>
          </a:xfrm>
        </p:spPr>
        <p:txBody>
          <a:bodyPr/>
          <a:lstStyle/>
          <a:p>
            <a:pPr>
              <a:spcAft>
                <a:spcPts val="600"/>
              </a:spcAft>
            </a:pPr>
            <a:r>
              <a:rPr lang="en-US"/>
              <a:t>
              </a:t>
            </a:r>
          </a:p>
        </p:txBody>
      </p:sp>
      <p:sp>
        <p:nvSpPr>
          <p:cNvPr id="8" name="Slide Number Placeholder 6">
            <a:extLst>
              <a:ext uri="{FF2B5EF4-FFF2-40B4-BE49-F238E27FC236}">
                <a16:creationId xmlns:a16="http://schemas.microsoft.com/office/drawing/2014/main" id="{A8BF520D-441D-8ED5-9B94-AC372F3B4099}"/>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1</a:t>
            </a:fld>
            <a:endParaRPr lang="en-US"/>
          </a:p>
        </p:txBody>
      </p:sp>
      <p:pic>
        <p:nvPicPr>
          <p:cNvPr id="13" name="Video 12">
            <a:hlinkClick r:id="" action="ppaction://media"/>
            <a:extLst>
              <a:ext uri="{FF2B5EF4-FFF2-40B4-BE49-F238E27FC236}">
                <a16:creationId xmlns:a16="http://schemas.microsoft.com/office/drawing/2014/main" id="{2376D382-3053-B700-EC33-65D699F5427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9624"/>
    </mc:Choice>
    <mc:Fallback>
      <p:transition spd="slow" advTm="29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C5BE-D753-B498-2740-FAEDB328DFD8}"/>
              </a:ext>
            </a:extLst>
          </p:cNvPr>
          <p:cNvSpPr>
            <a:spLocks noGrp="1"/>
          </p:cNvSpPr>
          <p:nvPr>
            <p:ph type="title"/>
          </p:nvPr>
        </p:nvSpPr>
        <p:spPr>
          <a:xfrm>
            <a:off x="700635" y="922096"/>
            <a:ext cx="10691265" cy="1371030"/>
          </a:xfrm>
        </p:spPr>
        <p:txBody>
          <a:bodyPr anchor="t">
            <a:normAutofit/>
          </a:bodyPr>
          <a:lstStyle/>
          <a:p>
            <a:r>
              <a:rPr lang="en-GB" dirty="0"/>
              <a:t>Introdu</a:t>
            </a:r>
            <a:r>
              <a:rPr lang="en-GB"/>
              <a:t>ction</a:t>
            </a:r>
          </a:p>
        </p:txBody>
      </p:sp>
      <p:sp>
        <p:nvSpPr>
          <p:cNvPr id="3" name="Content Placeholder 2">
            <a:extLst>
              <a:ext uri="{FF2B5EF4-FFF2-40B4-BE49-F238E27FC236}">
                <a16:creationId xmlns:a16="http://schemas.microsoft.com/office/drawing/2014/main" id="{72A57418-20F3-1F0B-98BC-C02E9A76CC58}"/>
              </a:ext>
            </a:extLst>
          </p:cNvPr>
          <p:cNvSpPr>
            <a:spLocks noGrp="1"/>
          </p:cNvSpPr>
          <p:nvPr>
            <p:ph idx="1"/>
          </p:nvPr>
        </p:nvSpPr>
        <p:spPr>
          <a:xfrm>
            <a:off x="700635" y="2293126"/>
            <a:ext cx="10691265" cy="3636088"/>
          </a:xfrm>
        </p:spPr>
        <p:txBody>
          <a:bodyPr vert="horz" lIns="91440" tIns="45720" rIns="91440" bIns="45720" rtlCol="0">
            <a:normAutofit/>
          </a:bodyPr>
          <a:lstStyle/>
          <a:p>
            <a:pPr>
              <a:lnSpc>
                <a:spcPct val="100000"/>
              </a:lnSpc>
            </a:pPr>
            <a:r>
              <a:rPr lang="en-GB" sz="1900"/>
              <a:t>The UK has witnessed a widespread political debate surrounding immigration in many communities across England, Wales, Scotland, and Ireland. There are persistent evidence gaps about what works for refugee and asylum-seeking learners in UK schools and how school staff access training and support. Recent Wales-focused studies highlight both systemic responses and the lived experiences of young refugees, showing the need for learner-focused context-sensitive TESOL research. This research will focus on investigating the perceived integration levels of Unaccompanied Asylum-seeking Children, comparing their English language learning levels who live within the Swansea area. It is recorded that 230 Unaccompanied Asylum-Seeking Children were relocated to the Swansea Local Authority during 2023 (Gov Wales, 2023). This research also aims to contribute to the existing literature on the topic area while gaining a clearer understanding of the varied challenges that many Unaccompanied Asylum-Seeking Children face when learning English as a second language, with the ultimate goal of integration within the UK. </a:t>
            </a:r>
          </a:p>
          <a:p>
            <a:pPr>
              <a:lnSpc>
                <a:spcPct val="100000"/>
              </a:lnSpc>
            </a:pPr>
            <a:endParaRPr lang="en-GB" sz="1900"/>
          </a:p>
        </p:txBody>
      </p:sp>
      <p:sp>
        <p:nvSpPr>
          <p:cNvPr id="10" name="Date Placeholder 4">
            <a:extLst>
              <a:ext uri="{FF2B5EF4-FFF2-40B4-BE49-F238E27FC236}">
                <a16:creationId xmlns:a16="http://schemas.microsoft.com/office/drawing/2014/main" id="{C40A84C8-D129-EAD2-9EE8-3F9E9E209745}"/>
              </a:ext>
            </a:extLst>
          </p:cNvPr>
          <p:cNvSpPr>
            <a:spLocks noGrp="1"/>
          </p:cNvSpPr>
          <p:nvPr>
            <p:ph type="dt" sz="half" idx="10"/>
          </p:nvPr>
        </p:nvSpPr>
        <p:spPr>
          <a:xfrm>
            <a:off x="8369448" y="6356350"/>
            <a:ext cx="2592594" cy="365125"/>
          </a:xfrm>
        </p:spPr>
        <p:txBody>
          <a:bodyPr anchor="ctr">
            <a:normAutofit/>
          </a:bodyPr>
          <a:lstStyle/>
          <a:p>
            <a:pPr>
              <a:spcAft>
                <a:spcPts val="600"/>
              </a:spcAft>
            </a:pPr>
            <a:fld id="{616A5B42-45F6-4F13-80B1-5F2F8B59842F}" type="datetime1">
              <a:rPr lang="en-US"/>
              <a:pPr>
                <a:spcAft>
                  <a:spcPts val="600"/>
                </a:spcAft>
              </a:pPr>
              <a:t>4/10/2026</a:t>
            </a:fld>
            <a:endParaRPr lang="en-US"/>
          </a:p>
        </p:txBody>
      </p:sp>
      <p:sp>
        <p:nvSpPr>
          <p:cNvPr id="12" name="Footer Placeholder 5">
            <a:extLst>
              <a:ext uri="{FF2B5EF4-FFF2-40B4-BE49-F238E27FC236}">
                <a16:creationId xmlns:a16="http://schemas.microsoft.com/office/drawing/2014/main" id="{84A652A1-65CB-1DD6-98E3-09E1571C39C2}"/>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14" name="Slide Number Placeholder 6">
            <a:extLst>
              <a:ext uri="{FF2B5EF4-FFF2-40B4-BE49-F238E27FC236}">
                <a16:creationId xmlns:a16="http://schemas.microsoft.com/office/drawing/2014/main" id="{748AD4C4-F83C-4E93-C0E2-B1CEAD892ACC}"/>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017DE1FC-E54A-4B87-A814-263D1E8654B2}" type="slidenum">
              <a:rPr lang="en-US" dirty="0"/>
              <a:pPr>
                <a:lnSpc>
                  <a:spcPct val="90000"/>
                </a:lnSpc>
                <a:spcAft>
                  <a:spcPts val="600"/>
                </a:spcAft>
              </a:pPr>
              <a:t>2</a:t>
            </a:fld>
            <a:endParaRPr lang="en-US"/>
          </a:p>
        </p:txBody>
      </p:sp>
      <p:pic>
        <p:nvPicPr>
          <p:cNvPr id="5" name="Picture 4" descr="A colorful splattered paint&#10;&#10;AI-generated content may be incorrect.">
            <a:extLst>
              <a:ext uri="{FF2B5EF4-FFF2-40B4-BE49-F238E27FC236}">
                <a16:creationId xmlns:a16="http://schemas.microsoft.com/office/drawing/2014/main" id="{3B166F29-CC4D-B31D-7D87-656D0F22D5C0}"/>
              </a:ext>
            </a:extLst>
          </p:cNvPr>
          <p:cNvPicPr>
            <a:picLocks noChangeAspect="1"/>
          </p:cNvPicPr>
          <p:nvPr/>
        </p:nvPicPr>
        <p:blipFill>
          <a:blip r:embed="rId4"/>
          <a:srcRect l="17945" r="8351" b="2"/>
          <a:stretch>
            <a:fillRect/>
          </a:stretch>
        </p:blipFill>
        <p:spPr>
          <a:xfrm>
            <a:off x="4275511" y="719419"/>
            <a:ext cx="7326404" cy="1566955"/>
          </a:xfrm>
          <a:prstGeom prst="rect">
            <a:avLst/>
          </a:prstGeom>
          <a:noFill/>
        </p:spPr>
      </p:pic>
      <p:pic>
        <p:nvPicPr>
          <p:cNvPr id="11" name="Video 10">
            <a:hlinkClick r:id="" action="ppaction://media"/>
            <a:extLst>
              <a:ext uri="{FF2B5EF4-FFF2-40B4-BE49-F238E27FC236}">
                <a16:creationId xmlns:a16="http://schemas.microsoft.com/office/drawing/2014/main" id="{8BEA511B-665F-6605-9755-E6B826C2666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22002749"/>
      </p:ext>
    </p:extLst>
  </p:cSld>
  <p:clrMapOvr>
    <a:masterClrMapping/>
  </p:clrMapOvr>
  <mc:AlternateContent xmlns:mc="http://schemas.openxmlformats.org/markup-compatibility/2006">
    <mc:Choice xmlns:p14="http://schemas.microsoft.com/office/powerpoint/2010/main" Requires="p14">
      <p:transition spd="slow" p14:dur="2000" advTm="104362"/>
    </mc:Choice>
    <mc:Fallback>
      <p:transition spd="slow" advTm="104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561BB8B4-D613-4C92-6287-DB4FC256427B}"/>
              </a:ext>
            </a:extLst>
          </p:cNvPr>
          <p:cNvSpPr>
            <a:spLocks noGrp="1"/>
          </p:cNvSpPr>
          <p:nvPr>
            <p:ph type="title"/>
          </p:nvPr>
        </p:nvSpPr>
        <p:spPr>
          <a:xfrm>
            <a:off x="683342" y="1066800"/>
            <a:ext cx="4103431" cy="1317523"/>
          </a:xfrm>
        </p:spPr>
        <p:txBody>
          <a:bodyPr/>
          <a:lstStyle/>
          <a:p>
            <a:r>
              <a:rPr lang="en-US"/>
              <a:t>Terminology</a:t>
            </a:r>
          </a:p>
        </p:txBody>
      </p:sp>
      <p:pic>
        <p:nvPicPr>
          <p:cNvPr id="9" name="Picture 8" descr="A colorful splattered paint&#10;&#10;AI-generated content may be incorrect.">
            <a:extLst>
              <a:ext uri="{FF2B5EF4-FFF2-40B4-BE49-F238E27FC236}">
                <a16:creationId xmlns:a16="http://schemas.microsoft.com/office/drawing/2014/main" id="{51CD2353-A5E5-6DD5-3BA0-76615D49ECFB}"/>
              </a:ext>
            </a:extLst>
          </p:cNvPr>
          <p:cNvPicPr>
            <a:picLocks noChangeAspect="1"/>
          </p:cNvPicPr>
          <p:nvPr/>
        </p:nvPicPr>
        <p:blipFill>
          <a:blip r:embed="rId4"/>
          <a:srcRect l="17945" r="8351" b="2"/>
          <a:stretch>
            <a:fillRect/>
          </a:stretch>
        </p:blipFill>
        <p:spPr>
          <a:xfrm>
            <a:off x="5183188" y="1066827"/>
            <a:ext cx="6172200" cy="4794195"/>
          </a:xfrm>
          <a:prstGeom prst="rect">
            <a:avLst/>
          </a:prstGeom>
          <a:noFill/>
        </p:spPr>
      </p:pic>
      <p:sp>
        <p:nvSpPr>
          <p:cNvPr id="16" name="Text Placeholder 3">
            <a:extLst>
              <a:ext uri="{FF2B5EF4-FFF2-40B4-BE49-F238E27FC236}">
                <a16:creationId xmlns:a16="http://schemas.microsoft.com/office/drawing/2014/main" id="{959E8907-74C1-54C0-4DBB-0B9EA66DF9D3}"/>
              </a:ext>
            </a:extLst>
          </p:cNvPr>
          <p:cNvSpPr>
            <a:spLocks noGrp="1"/>
          </p:cNvSpPr>
          <p:nvPr>
            <p:ph type="body" sz="half" idx="2"/>
          </p:nvPr>
        </p:nvSpPr>
        <p:spPr>
          <a:xfrm>
            <a:off x="683342" y="2552700"/>
            <a:ext cx="4103431" cy="3316288"/>
          </a:xfrm>
        </p:spPr>
        <p:txBody>
          <a:bodyPr vert="horz" lIns="91440" tIns="45720" rIns="91440" bIns="45720" rtlCol="0" anchor="t">
            <a:normAutofit/>
          </a:bodyPr>
          <a:lstStyle/>
          <a:p>
            <a:r>
              <a:rPr lang="en-US" dirty="0"/>
              <a:t>UASC? </a:t>
            </a:r>
            <a:endParaRPr lang="en-US"/>
          </a:p>
          <a:p>
            <a:r>
              <a:rPr lang="en-US" dirty="0"/>
              <a:t>What is meant by the term UASC? Un-Accompanied </a:t>
            </a:r>
            <a:r>
              <a:rPr lang="en-US"/>
              <a:t>Asylum-Seeking</a:t>
            </a:r>
            <a:r>
              <a:rPr lang="en-US" dirty="0"/>
              <a:t> Children- </a:t>
            </a:r>
          </a:p>
          <a:p>
            <a:r>
              <a:rPr lang="en-US"/>
              <a:t>This can be anyone who is seeking Asylum and </a:t>
            </a:r>
            <a:r>
              <a:rPr lang="en-US" dirty="0"/>
              <a:t>states that they are under the age of 16 </a:t>
            </a:r>
            <a:r>
              <a:rPr lang="en-US"/>
              <a:t>yrs of age. </a:t>
            </a:r>
          </a:p>
          <a:p>
            <a:r>
              <a:rPr lang="en-US"/>
              <a:t>Refugee?</a:t>
            </a:r>
          </a:p>
          <a:p>
            <a:r>
              <a:rPr lang="en-US" dirty="0"/>
              <a:t>A refugee is someone who is seeking refuge in a different country from their homeland for a period of time. </a:t>
            </a:r>
          </a:p>
        </p:txBody>
      </p:sp>
      <p:sp>
        <p:nvSpPr>
          <p:cNvPr id="5" name="Date Placeholder 4">
            <a:extLst>
              <a:ext uri="{FF2B5EF4-FFF2-40B4-BE49-F238E27FC236}">
                <a16:creationId xmlns:a16="http://schemas.microsoft.com/office/drawing/2014/main" id="{EA720B0A-CE2F-914F-9F76-D1C3A758BEC7}"/>
              </a:ext>
            </a:extLst>
          </p:cNvPr>
          <p:cNvSpPr>
            <a:spLocks noGrp="1"/>
          </p:cNvSpPr>
          <p:nvPr>
            <p:ph type="dt" sz="half" idx="10"/>
          </p:nvPr>
        </p:nvSpPr>
        <p:spPr>
          <a:xfrm>
            <a:off x="8369448" y="6356350"/>
            <a:ext cx="2592594" cy="365125"/>
          </a:xfrm>
        </p:spPr>
        <p:txBody>
          <a:bodyPr anchor="ctr">
            <a:normAutofit/>
          </a:bodyPr>
          <a:lstStyle/>
          <a:p>
            <a:pPr>
              <a:spcAft>
                <a:spcPts val="600"/>
              </a:spcAft>
            </a:pPr>
            <a:fld id="{C14BE536-1503-4B40-ACCC-4B6D96B54B52}" type="datetime1">
              <a:rPr/>
              <a:pPr>
                <a:spcAft>
                  <a:spcPts val="600"/>
                </a:spcAft>
              </a:pPr>
              <a:t>4/10/2026</a:t>
            </a:fld>
            <a:endParaRPr lang="en-US"/>
          </a:p>
        </p:txBody>
      </p:sp>
      <p:sp>
        <p:nvSpPr>
          <p:cNvPr id="6" name="Footer Placeholder 5">
            <a:extLst>
              <a:ext uri="{FF2B5EF4-FFF2-40B4-BE49-F238E27FC236}">
                <a16:creationId xmlns:a16="http://schemas.microsoft.com/office/drawing/2014/main" id="{5A7C0A0B-7221-4513-044A-A7F42CAC6803}"/>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B923CD84-0C23-2C39-D219-E98C73617A5D}"/>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3</a:t>
            </a:fld>
            <a:endParaRPr lang="en-US"/>
          </a:p>
        </p:txBody>
      </p:sp>
      <p:pic>
        <p:nvPicPr>
          <p:cNvPr id="8" name="Video 7">
            <a:hlinkClick r:id="" action="ppaction://media"/>
            <a:extLst>
              <a:ext uri="{FF2B5EF4-FFF2-40B4-BE49-F238E27FC236}">
                <a16:creationId xmlns:a16="http://schemas.microsoft.com/office/drawing/2014/main" id="{8CD305FF-B66B-32A2-0A3C-AAB8D927F0F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9318276"/>
      </p:ext>
    </p:extLst>
  </p:cSld>
  <p:clrMapOvr>
    <a:masterClrMapping/>
  </p:clrMapOvr>
  <mc:AlternateContent xmlns:mc="http://schemas.openxmlformats.org/markup-compatibility/2006">
    <mc:Choice xmlns:p14="http://schemas.microsoft.com/office/powerpoint/2010/main" Requires="p14">
      <p:transition spd="slow" p14:dur="2000" advTm="32467"/>
    </mc:Choice>
    <mc:Fallback>
      <p:transition spd="slow" advTm="32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7B064-A946-D44B-EF83-601A3529FB60}"/>
              </a:ext>
            </a:extLst>
          </p:cNvPr>
          <p:cNvSpPr>
            <a:spLocks noGrp="1"/>
          </p:cNvSpPr>
          <p:nvPr>
            <p:ph type="title"/>
          </p:nvPr>
        </p:nvSpPr>
        <p:spPr/>
        <p:txBody>
          <a:bodyPr/>
          <a:lstStyle/>
          <a:p>
            <a:r>
              <a:rPr lang="en-GB"/>
              <a:t>Review of the literat</a:t>
            </a:r>
            <a:r>
              <a:rPr lang="en-GB" dirty="0"/>
              <a:t>ure</a:t>
            </a:r>
          </a:p>
        </p:txBody>
      </p:sp>
      <p:sp>
        <p:nvSpPr>
          <p:cNvPr id="4" name="Content Placeholder 3">
            <a:extLst>
              <a:ext uri="{FF2B5EF4-FFF2-40B4-BE49-F238E27FC236}">
                <a16:creationId xmlns:a16="http://schemas.microsoft.com/office/drawing/2014/main" id="{008904F2-5338-6924-1F61-10CF22D06F57}"/>
              </a:ext>
            </a:extLst>
          </p:cNvPr>
          <p:cNvSpPr>
            <a:spLocks noGrp="1"/>
          </p:cNvSpPr>
          <p:nvPr>
            <p:ph sz="half" idx="2"/>
          </p:nvPr>
        </p:nvSpPr>
        <p:spPr>
          <a:xfrm>
            <a:off x="688880" y="2505075"/>
            <a:ext cx="5315322" cy="2701534"/>
          </a:xfrm>
        </p:spPr>
        <p:txBody>
          <a:bodyPr vert="horz" lIns="91440" tIns="45720" rIns="91440" bIns="45720" rtlCol="0" anchor="t">
            <a:normAutofit fontScale="55000" lnSpcReduction="20000"/>
          </a:bodyPr>
          <a:lstStyle/>
          <a:p>
            <a:r>
              <a:rPr lang="en-GB">
                <a:ea typeface="+mn-lt"/>
                <a:cs typeface="+mn-lt"/>
              </a:rPr>
              <a:t> Candappa, 2000; Ashlee &amp; Gladwell, 2020 can be said to have shown that the existing research of refugee and asylum-seeking children bachgrounds have distinct educational differneces in education compared to their native peers. </a:t>
            </a:r>
            <a:endParaRPr lang="en-US"/>
          </a:p>
          <a:p>
            <a:r>
              <a:rPr lang="en-GB" dirty="0">
                <a:ea typeface="+mn-lt"/>
                <a:cs typeface="+mn-lt"/>
              </a:rPr>
              <a:t>Dunkerley et al., 2006; </a:t>
            </a:r>
            <a:r>
              <a:rPr lang="en-GB" dirty="0" err="1">
                <a:ea typeface="+mn-lt"/>
                <a:cs typeface="+mn-lt"/>
              </a:rPr>
              <a:t>Maegusku</a:t>
            </a:r>
            <a:r>
              <a:rPr lang="en-GB" dirty="0">
                <a:ea typeface="+mn-lt"/>
                <a:cs typeface="+mn-lt"/>
              </a:rPr>
              <a:t>-Hewett et al., 2007). Have stated that there is a gap within the current research concerning the educational experiences of refugee and asylum-</a:t>
            </a:r>
            <a:r>
              <a:rPr lang="en-GB" dirty="0" err="1">
                <a:ea typeface="+mn-lt"/>
                <a:cs typeface="+mn-lt"/>
              </a:rPr>
              <a:t>seeling</a:t>
            </a:r>
            <a:r>
              <a:rPr lang="en-GB" dirty="0">
                <a:ea typeface="+mn-lt"/>
                <a:cs typeface="+mn-lt"/>
              </a:rPr>
              <a:t> children and young people residing within the Wales area.</a:t>
            </a:r>
          </a:p>
          <a:p>
            <a:r>
              <a:rPr lang="en-GB">
                <a:ea typeface="+mn-lt"/>
                <a:cs typeface="+mn-lt"/>
              </a:rPr>
              <a:t>Further research is necessary to develop a comprehensive </a:t>
            </a:r>
            <a:r>
              <a:rPr lang="en-GB" dirty="0">
                <a:ea typeface="+mn-lt"/>
                <a:cs typeface="+mn-lt"/>
              </a:rPr>
              <a:t>understanding of these experiences, which is the focus of the present study. </a:t>
            </a:r>
            <a:endParaRPr lang="en-GB">
              <a:ea typeface="+mn-lt"/>
              <a:cs typeface="+mn-lt"/>
            </a:endParaRPr>
          </a:p>
          <a:p>
            <a:r>
              <a:rPr lang="en-GB">
                <a:ea typeface="+mn-lt"/>
                <a:cs typeface="+mn-lt"/>
              </a:rPr>
              <a:t>This dissertation looks to contribute to the literature by </a:t>
            </a:r>
            <a:r>
              <a:rPr lang="en-GB" dirty="0">
                <a:ea typeface="+mn-lt"/>
                <a:cs typeface="+mn-lt"/>
              </a:rPr>
              <a:t>examining the beliefs of Unaccompanied Asylum-Seeking Children (UASC) studying ESOL in Wales, </a:t>
            </a:r>
            <a:r>
              <a:rPr lang="en-GB">
                <a:ea typeface="+mn-lt"/>
                <a:cs typeface="+mn-lt"/>
              </a:rPr>
              <a:t> thereby providing a more nuanced understanding of the current research </a:t>
            </a:r>
            <a:r>
              <a:rPr lang="en-GB" dirty="0">
                <a:ea typeface="+mn-lt"/>
                <a:cs typeface="+mn-lt"/>
              </a:rPr>
              <a:t>landscape. To accurately capture the perspectives of children and young people on education, it is crucial to prioritise their voices (UNCRC, 1989). </a:t>
            </a:r>
            <a:endParaRPr lang="en-GB"/>
          </a:p>
          <a:p>
            <a:endParaRPr lang="en-GB" dirty="0"/>
          </a:p>
        </p:txBody>
      </p:sp>
      <p:sp>
        <p:nvSpPr>
          <p:cNvPr id="5" name="Text Placeholder 4">
            <a:extLst>
              <a:ext uri="{FF2B5EF4-FFF2-40B4-BE49-F238E27FC236}">
                <a16:creationId xmlns:a16="http://schemas.microsoft.com/office/drawing/2014/main" id="{395E4FF4-1430-C714-8A07-6982C5B560A5}"/>
              </a:ext>
            </a:extLst>
          </p:cNvPr>
          <p:cNvSpPr>
            <a:spLocks noGrp="1"/>
          </p:cNvSpPr>
          <p:nvPr>
            <p:ph type="body" sz="quarter" idx="3"/>
          </p:nvPr>
        </p:nvSpPr>
        <p:spPr/>
        <p:txBody>
          <a:bodyPr>
            <a:normAutofit/>
          </a:bodyPr>
          <a:lstStyle/>
          <a:p>
            <a:endParaRPr lang="en-GB"/>
          </a:p>
        </p:txBody>
      </p:sp>
      <p:sp>
        <p:nvSpPr>
          <p:cNvPr id="6" name="Content Placeholder 5">
            <a:extLst>
              <a:ext uri="{FF2B5EF4-FFF2-40B4-BE49-F238E27FC236}">
                <a16:creationId xmlns:a16="http://schemas.microsoft.com/office/drawing/2014/main" id="{419CA627-3FA6-C97C-8018-F96777413F7F}"/>
              </a:ext>
            </a:extLst>
          </p:cNvPr>
          <p:cNvSpPr>
            <a:spLocks noGrp="1"/>
          </p:cNvSpPr>
          <p:nvPr>
            <p:ph sz="quarter" idx="4"/>
          </p:nvPr>
        </p:nvSpPr>
        <p:spPr/>
        <p:txBody>
          <a:bodyPr>
            <a:normAutofit fontScale="55000" lnSpcReduction="20000"/>
          </a:bodyPr>
          <a:lstStyle/>
          <a:p>
            <a:endParaRPr lang="en-GB"/>
          </a:p>
        </p:txBody>
      </p:sp>
      <p:pic>
        <p:nvPicPr>
          <p:cNvPr id="8" name="Picture 7" descr="A colorful splattered paint&#10;&#10;AI-generated content may be incorrect.">
            <a:extLst>
              <a:ext uri="{FF2B5EF4-FFF2-40B4-BE49-F238E27FC236}">
                <a16:creationId xmlns:a16="http://schemas.microsoft.com/office/drawing/2014/main" id="{6BE3720B-4211-A627-1629-59700FA21726}"/>
              </a:ext>
            </a:extLst>
          </p:cNvPr>
          <p:cNvPicPr>
            <a:picLocks noChangeAspect="1"/>
          </p:cNvPicPr>
          <p:nvPr/>
        </p:nvPicPr>
        <p:blipFill>
          <a:blip r:embed="rId4"/>
          <a:srcRect l="17945" r="8351" b="2"/>
          <a:stretch>
            <a:fillRect/>
          </a:stretch>
        </p:blipFill>
        <p:spPr>
          <a:xfrm>
            <a:off x="6002497" y="1465088"/>
            <a:ext cx="5309348" cy="4233956"/>
          </a:xfrm>
          <a:prstGeom prst="rect">
            <a:avLst/>
          </a:prstGeom>
          <a:noFill/>
        </p:spPr>
      </p:pic>
      <p:pic>
        <p:nvPicPr>
          <p:cNvPr id="10" name="Video 9">
            <a:hlinkClick r:id="" action="ppaction://media"/>
            <a:extLst>
              <a:ext uri="{FF2B5EF4-FFF2-40B4-BE49-F238E27FC236}">
                <a16:creationId xmlns:a16="http://schemas.microsoft.com/office/drawing/2014/main" id="{BC2DB8E3-ED9D-C9D6-26B3-B4C426FD985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7381368"/>
      </p:ext>
    </p:extLst>
  </p:cSld>
  <p:clrMapOvr>
    <a:masterClrMapping/>
  </p:clrMapOvr>
  <mc:AlternateContent xmlns:mc="http://schemas.openxmlformats.org/markup-compatibility/2006">
    <mc:Choice xmlns:p14="http://schemas.microsoft.com/office/powerpoint/2010/main" Requires="p14">
      <p:transition spd="slow" p14:dur="2000" advTm="134702"/>
    </mc:Choice>
    <mc:Fallback>
      <p:transition spd="slow" advTm="134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7351B-6750-9680-756F-F0CCFEC78210}"/>
              </a:ext>
            </a:extLst>
          </p:cNvPr>
          <p:cNvSpPr>
            <a:spLocks noGrp="1"/>
          </p:cNvSpPr>
          <p:nvPr>
            <p:ph type="title"/>
          </p:nvPr>
        </p:nvSpPr>
        <p:spPr>
          <a:xfrm>
            <a:off x="700635" y="922096"/>
            <a:ext cx="10691265" cy="1127930"/>
          </a:xfrm>
        </p:spPr>
        <p:txBody>
          <a:bodyPr anchor="t">
            <a:normAutofit/>
          </a:bodyPr>
          <a:lstStyle/>
          <a:p>
            <a:r>
              <a:rPr lang="en-GB"/>
              <a:t>Methodology </a:t>
            </a:r>
          </a:p>
        </p:txBody>
      </p:sp>
      <p:pic>
        <p:nvPicPr>
          <p:cNvPr id="6" name="Picture 5" descr="A colorful splattered paint&#10;&#10;AI-generated content may be incorrect.">
            <a:extLst>
              <a:ext uri="{FF2B5EF4-FFF2-40B4-BE49-F238E27FC236}">
                <a16:creationId xmlns:a16="http://schemas.microsoft.com/office/drawing/2014/main" id="{E9286DE2-9D54-EEBC-93B9-14C0AEDEC53F}"/>
              </a:ext>
            </a:extLst>
          </p:cNvPr>
          <p:cNvPicPr>
            <a:picLocks noChangeAspect="1"/>
          </p:cNvPicPr>
          <p:nvPr/>
        </p:nvPicPr>
        <p:blipFill>
          <a:blip r:embed="rId4"/>
          <a:srcRect l="15302" r="5707" b="1"/>
          <a:stretch>
            <a:fillRect/>
          </a:stretch>
        </p:blipFill>
        <p:spPr>
          <a:xfrm>
            <a:off x="715383" y="2128684"/>
            <a:ext cx="5304417" cy="3844414"/>
          </a:xfrm>
          <a:prstGeom prst="rect">
            <a:avLst/>
          </a:prstGeom>
          <a:noFill/>
        </p:spPr>
      </p:pic>
      <p:sp>
        <p:nvSpPr>
          <p:cNvPr id="19" name="Content Placeholder 3">
            <a:extLst>
              <a:ext uri="{FF2B5EF4-FFF2-40B4-BE49-F238E27FC236}">
                <a16:creationId xmlns:a16="http://schemas.microsoft.com/office/drawing/2014/main" id="{BA47EB4D-EDE2-EE50-6095-7BAF299458F8}"/>
              </a:ext>
            </a:extLst>
          </p:cNvPr>
          <p:cNvSpPr>
            <a:spLocks noGrp="1"/>
          </p:cNvSpPr>
          <p:nvPr>
            <p:ph sz="half" idx="2"/>
          </p:nvPr>
        </p:nvSpPr>
        <p:spPr>
          <a:xfrm>
            <a:off x="6172200" y="2128684"/>
            <a:ext cx="5219700" cy="3844414"/>
          </a:xfrm>
        </p:spPr>
        <p:txBody>
          <a:bodyPr vert="horz" lIns="91440" tIns="45720" rIns="91440" bIns="45720" rtlCol="0" anchor="t">
            <a:normAutofit fontScale="92500" lnSpcReduction="10000"/>
          </a:bodyPr>
          <a:lstStyle/>
          <a:p>
            <a:r>
              <a:rPr lang="en-US" sz="1200" dirty="0">
                <a:latin typeface="Arial"/>
                <a:cs typeface="Arial"/>
              </a:rPr>
              <a:t>This proposal adopts a mixed-methods case study design involving individuals who have been or are classified as Unaccompanied Asylum-Seeking Children in Wales. Specifically, living in the Swansea area, this will be for easier access to all participants by the researcher conducting the study. Data collection will include learner interviews using trauma-informed protocols, whilst also using a learner-based level </a:t>
            </a:r>
            <a:r>
              <a:rPr lang="en-US" sz="1200" dirty="0" err="1">
                <a:latin typeface="Arial"/>
                <a:cs typeface="Arial"/>
              </a:rPr>
              <a:t>questi</a:t>
            </a:r>
            <a:r>
              <a:rPr lang="en-US" sz="1200" dirty="0">
                <a:latin typeface="Arial"/>
                <a:cs typeface="Arial"/>
              </a:rPr>
              <a:t> </a:t>
            </a:r>
            <a:r>
              <a:rPr lang="en-US" sz="1200" dirty="0" err="1">
                <a:latin typeface="Arial"/>
                <a:cs typeface="Arial"/>
              </a:rPr>
              <a:t>onnaire</a:t>
            </a:r>
            <a:r>
              <a:rPr lang="en-US" sz="1200" dirty="0">
                <a:latin typeface="Arial"/>
                <a:cs typeface="Arial"/>
              </a:rPr>
              <a:t> for participants to answer.</a:t>
            </a:r>
          </a:p>
          <a:p>
            <a:r>
              <a:rPr lang="en-US" sz="1200" dirty="0">
                <a:ea typeface="+mn-lt"/>
                <a:cs typeface="+mn-lt"/>
              </a:rPr>
              <a:t>. Participants will be required to be 16+ years of age, enrolled in a UK community-based English </a:t>
            </a:r>
            <a:r>
              <a:rPr lang="en-US" sz="1200" dirty="0" err="1">
                <a:ea typeface="+mn-lt"/>
                <a:cs typeface="+mn-lt"/>
              </a:rPr>
              <a:t>programme</a:t>
            </a:r>
            <a:r>
              <a:rPr lang="en-US" sz="1200" dirty="0">
                <a:ea typeface="+mn-lt"/>
                <a:cs typeface="+mn-lt"/>
              </a:rPr>
              <a:t> with mixed ability levels. Due to the topic area of interest, strict ethical safeguards will be implemented throughout the research, including informed consent and assent, confidentiality will be fully explained, safeguarding procedures will be followed, and sensitivity to immigration status and trauma will be maintained. When working with asylum-seeking young people, strict ethical safeguards are needed: informed consent (and assent), confidentiality, safeguarding procedures and sensitivity to immigration status, as well as their trauma that they may have due to their displacement. All participants will be signposted to varying services that will have resources and the correct training to offer them support with any impact that this research may have on their emotional well-being, as well as educational support available to them. </a:t>
            </a:r>
            <a:endParaRPr lang="en-US" sz="1200" dirty="0">
              <a:latin typeface="Arial"/>
              <a:cs typeface="Arial"/>
            </a:endParaRPr>
          </a:p>
          <a:p>
            <a:endParaRPr lang="en-US" sz="1200" dirty="0">
              <a:latin typeface="Arial"/>
              <a:cs typeface="Arial"/>
            </a:endParaRPr>
          </a:p>
        </p:txBody>
      </p:sp>
      <p:sp>
        <p:nvSpPr>
          <p:cNvPr id="20" name="Date Placeholder 4">
            <a:extLst>
              <a:ext uri="{FF2B5EF4-FFF2-40B4-BE49-F238E27FC236}">
                <a16:creationId xmlns:a16="http://schemas.microsoft.com/office/drawing/2014/main" id="{435B976B-B1B3-FB94-E3BB-4F37C4887EE5}"/>
              </a:ext>
            </a:extLst>
          </p:cNvPr>
          <p:cNvSpPr>
            <a:spLocks noGrp="1"/>
          </p:cNvSpPr>
          <p:nvPr>
            <p:ph type="dt" sz="half" idx="10"/>
          </p:nvPr>
        </p:nvSpPr>
        <p:spPr>
          <a:xfrm>
            <a:off x="8369448" y="6356350"/>
            <a:ext cx="2592594" cy="365125"/>
          </a:xfrm>
        </p:spPr>
        <p:txBody>
          <a:bodyPr/>
          <a:lstStyle/>
          <a:p>
            <a:pPr>
              <a:spcAft>
                <a:spcPts val="600"/>
              </a:spcAft>
            </a:pPr>
            <a:fld id="{E18B0371-375B-4273-B617-8216DEBB1C69}" type="datetime1">
              <a:rPr/>
              <a:pPr>
                <a:spcAft>
                  <a:spcPts val="600"/>
                </a:spcAft>
              </a:pPr>
              <a:t>4/10/2026</a:t>
            </a:fld>
            <a:endParaRPr lang="en-US"/>
          </a:p>
        </p:txBody>
      </p:sp>
      <p:sp>
        <p:nvSpPr>
          <p:cNvPr id="21" name="Footer Placeholder 5">
            <a:extLst>
              <a:ext uri="{FF2B5EF4-FFF2-40B4-BE49-F238E27FC236}">
                <a16:creationId xmlns:a16="http://schemas.microsoft.com/office/drawing/2014/main" id="{32C60081-6F19-AD90-5495-96CF251795D9}"/>
              </a:ext>
            </a:extLst>
          </p:cNvPr>
          <p:cNvSpPr>
            <a:spLocks noGrp="1"/>
          </p:cNvSpPr>
          <p:nvPr>
            <p:ph type="ftr" sz="quarter" idx="11"/>
          </p:nvPr>
        </p:nvSpPr>
        <p:spPr>
          <a:xfrm>
            <a:off x="715383" y="6356350"/>
            <a:ext cx="4539727" cy="365125"/>
          </a:xfrm>
        </p:spPr>
        <p:txBody>
          <a:bodyPr/>
          <a:lstStyle/>
          <a:p>
            <a:pPr>
              <a:spcAft>
                <a:spcPts val="600"/>
              </a:spcAft>
            </a:pPr>
            <a:r>
              <a:rPr lang="en-US"/>
              <a:t>
              </a:t>
            </a:r>
          </a:p>
        </p:txBody>
      </p:sp>
      <p:sp>
        <p:nvSpPr>
          <p:cNvPr id="22" name="Slide Number Placeholder 6">
            <a:extLst>
              <a:ext uri="{FF2B5EF4-FFF2-40B4-BE49-F238E27FC236}">
                <a16:creationId xmlns:a16="http://schemas.microsoft.com/office/drawing/2014/main" id="{7CFDD724-1A42-A700-12FF-B1DFD29E6731}"/>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5</a:t>
            </a:fld>
            <a:endParaRPr lang="en-US"/>
          </a:p>
        </p:txBody>
      </p:sp>
      <p:pic>
        <p:nvPicPr>
          <p:cNvPr id="9" name="Video 8">
            <a:hlinkClick r:id="" action="ppaction://media"/>
            <a:extLst>
              <a:ext uri="{FF2B5EF4-FFF2-40B4-BE49-F238E27FC236}">
                <a16:creationId xmlns:a16="http://schemas.microsoft.com/office/drawing/2014/main" id="{23A15E07-F392-D17B-0C1B-75639E585BC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3072563"/>
      </p:ext>
    </p:extLst>
  </p:cSld>
  <p:clrMapOvr>
    <a:masterClrMapping/>
  </p:clrMapOvr>
  <mc:AlternateContent xmlns:mc="http://schemas.openxmlformats.org/markup-compatibility/2006">
    <mc:Choice xmlns:p14="http://schemas.microsoft.com/office/powerpoint/2010/main" Requires="p14">
      <p:transition spd="slow" p14:dur="2000" advTm="34918"/>
    </mc:Choice>
    <mc:Fallback>
      <p:transition spd="slow" advTm="34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DA0B0-FDCB-3145-5F0A-017DCB0B32AC}"/>
              </a:ext>
            </a:extLst>
          </p:cNvPr>
          <p:cNvSpPr>
            <a:spLocks noGrp="1"/>
          </p:cNvSpPr>
          <p:nvPr>
            <p:ph type="title"/>
          </p:nvPr>
        </p:nvSpPr>
        <p:spPr/>
        <p:txBody>
          <a:bodyPr/>
          <a:lstStyle/>
          <a:p>
            <a:r>
              <a:rPr lang="en-GB"/>
              <a:t>Data Analysis </a:t>
            </a:r>
          </a:p>
        </p:txBody>
      </p:sp>
      <p:sp>
        <p:nvSpPr>
          <p:cNvPr id="3" name="Content Placeholder 2">
            <a:extLst>
              <a:ext uri="{FF2B5EF4-FFF2-40B4-BE49-F238E27FC236}">
                <a16:creationId xmlns:a16="http://schemas.microsoft.com/office/drawing/2014/main" id="{CBF37EF1-E2C2-03FC-FF25-6EFBE6C7E679}"/>
              </a:ext>
            </a:extLst>
          </p:cNvPr>
          <p:cNvSpPr>
            <a:spLocks noGrp="1"/>
          </p:cNvSpPr>
          <p:nvPr>
            <p:ph idx="1"/>
          </p:nvPr>
        </p:nvSpPr>
        <p:spPr/>
        <p:txBody>
          <a:bodyPr vert="horz" lIns="91440" tIns="45720" rIns="91440" bIns="45720" rtlCol="0" anchor="t">
            <a:normAutofit/>
          </a:bodyPr>
          <a:lstStyle/>
          <a:p>
            <a:r>
              <a:rPr lang="en-GB"/>
              <a:t>Timeline</a:t>
            </a:r>
            <a:r>
              <a:rPr lang="en-GB" dirty="0"/>
              <a:t> process- </a:t>
            </a:r>
          </a:p>
          <a:p>
            <a:endParaRPr lang="en-GB" dirty="0"/>
          </a:p>
        </p:txBody>
      </p:sp>
      <p:sp>
        <p:nvSpPr>
          <p:cNvPr id="4" name="Text Placeholder 3">
            <a:extLst>
              <a:ext uri="{FF2B5EF4-FFF2-40B4-BE49-F238E27FC236}">
                <a16:creationId xmlns:a16="http://schemas.microsoft.com/office/drawing/2014/main" id="{9DB2E0F2-FA8D-2037-8376-F40E7C9CC90C}"/>
              </a:ext>
            </a:extLst>
          </p:cNvPr>
          <p:cNvSpPr>
            <a:spLocks noGrp="1"/>
          </p:cNvSpPr>
          <p:nvPr>
            <p:ph type="body" sz="half" idx="2"/>
          </p:nvPr>
        </p:nvSpPr>
        <p:spPr/>
        <p:txBody>
          <a:bodyPr vert="horz" lIns="91440" tIns="45720" rIns="91440" bIns="45720" rtlCol="0" anchor="t">
            <a:normAutofit/>
          </a:bodyPr>
          <a:lstStyle/>
          <a:p>
            <a:r>
              <a:rPr lang="en-GB" dirty="0" err="1"/>
              <a:t>Qualititative</a:t>
            </a:r>
            <a:r>
              <a:rPr lang="en-GB" dirty="0"/>
              <a:t> data-</a:t>
            </a:r>
            <a:endParaRPr lang="en-US" dirty="0"/>
          </a:p>
          <a:p>
            <a:r>
              <a:rPr lang="en-GB"/>
              <a:t>Questionnaire</a:t>
            </a:r>
          </a:p>
          <a:p>
            <a:r>
              <a:rPr lang="en-GB" dirty="0"/>
              <a:t>5 point Likert scale </a:t>
            </a:r>
          </a:p>
          <a:p>
            <a:r>
              <a:rPr lang="en-GB" dirty="0"/>
              <a:t>SPSS </a:t>
            </a:r>
            <a:r>
              <a:rPr lang="en-GB" dirty="0" err="1"/>
              <a:t>Sogftware</a:t>
            </a:r>
            <a:r>
              <a:rPr lang="en-GB" dirty="0"/>
              <a:t> </a:t>
            </a:r>
          </a:p>
          <a:p>
            <a:r>
              <a:rPr lang="en-GB" dirty="0"/>
              <a:t>A 2 way ANOVA  </a:t>
            </a:r>
          </a:p>
          <a:p>
            <a:r>
              <a:rPr lang="en-GB" dirty="0" err="1"/>
              <a:t>Qualittative</a:t>
            </a:r>
            <a:r>
              <a:rPr lang="en-GB" dirty="0"/>
              <a:t> data </a:t>
            </a:r>
          </a:p>
          <a:p>
            <a:r>
              <a:rPr lang="en-GB"/>
              <a:t>NVIVO Software </a:t>
            </a:r>
          </a:p>
          <a:p>
            <a:r>
              <a:rPr lang="en-GB"/>
              <a:t>Thematic analysis </a:t>
            </a:r>
            <a:endParaRPr lang="en-GB" dirty="0"/>
          </a:p>
        </p:txBody>
      </p:sp>
      <p:graphicFrame>
        <p:nvGraphicFramePr>
          <p:cNvPr id="6" name="Table 5">
            <a:extLst>
              <a:ext uri="{FF2B5EF4-FFF2-40B4-BE49-F238E27FC236}">
                <a16:creationId xmlns:a16="http://schemas.microsoft.com/office/drawing/2014/main" id="{9192A54F-EC2D-5974-A88F-EA86C2F81033}"/>
              </a:ext>
            </a:extLst>
          </p:cNvPr>
          <p:cNvGraphicFramePr>
            <a:graphicFrameLocks noGrp="1"/>
          </p:cNvGraphicFramePr>
          <p:nvPr/>
        </p:nvGraphicFramePr>
        <p:xfrm>
          <a:off x="4476750" y="3257550"/>
          <a:ext cx="3238500" cy="342900"/>
        </p:xfrm>
        <a:graphic>
          <a:graphicData uri="http://schemas.openxmlformats.org/drawingml/2006/table">
            <a:tbl>
              <a:tblPr firstRow="1" firstCol="1" bandRow="1">
                <a:tableStyleId>{5C22544A-7EE6-4342-B048-85BDC9FD1C3A}</a:tableStyleId>
              </a:tblPr>
              <a:tblGrid>
                <a:gridCol w="1619250">
                  <a:extLst>
                    <a:ext uri="{9D8B030D-6E8A-4147-A177-3AD203B41FA5}">
                      <a16:colId xmlns:a16="http://schemas.microsoft.com/office/drawing/2014/main" val="3808930716"/>
                    </a:ext>
                  </a:extLst>
                </a:gridCol>
                <a:gridCol w="1619250">
                  <a:extLst>
                    <a:ext uri="{9D8B030D-6E8A-4147-A177-3AD203B41FA5}">
                      <a16:colId xmlns:a16="http://schemas.microsoft.com/office/drawing/2014/main" val="55584788"/>
                    </a:ext>
                  </a:extLst>
                </a:gridCol>
              </a:tblGrid>
              <a:tr h="342900">
                <a:tc>
                  <a:txBody>
                    <a:bodyPr/>
                    <a:lstStyle/>
                    <a:p>
                      <a:pPr>
                        <a:spcBef>
                          <a:spcPts val="600"/>
                        </a:spcBef>
                        <a:spcAft>
                          <a:spcPts val="600"/>
                        </a:spcAft>
                        <a:buNone/>
                      </a:pPr>
                      <a:r>
                        <a:rPr lang="en-GB" b="1">
                          <a:effectLst/>
                        </a:rPr>
                        <a:t>Stage</a:t>
                      </a:r>
                      <a:r>
                        <a:rPr lang="en-GB">
                          <a:effectLst/>
                        </a:rPr>
                        <a:t>  </a:t>
                      </a:r>
                    </a:p>
                  </a:txBody>
                  <a:tcPr marL="68580" marR="68580" marT="0" marB="0">
                    <a:lnL w="12700"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12700" cap="flat" cmpd="sng" algn="ctr">
                      <a:solidFill>
                        <a:srgbClr val="E0E0E0"/>
                      </a:solidFill>
                      <a:prstDash val="solid"/>
                      <a:round/>
                      <a:headEnd type="none" w="med" len="med"/>
                      <a:tailEnd type="none" w="med" len="med"/>
                    </a:lnT>
                    <a:lnB w="12700" cap="flat" cmpd="sng" algn="ctr">
                      <a:solidFill>
                        <a:srgbClr val="E0E0E0"/>
                      </a:solidFill>
                      <a:prstDash val="solid"/>
                      <a:round/>
                      <a:headEnd type="none" w="med" len="med"/>
                      <a:tailEnd type="none" w="med" len="med"/>
                    </a:lnB>
                    <a:noFill/>
                  </a:tcPr>
                </a:tc>
                <a:tc>
                  <a:txBody>
                    <a:bodyPr/>
                    <a:lstStyle/>
                    <a:p>
                      <a:pPr>
                        <a:spcBef>
                          <a:spcPts val="600"/>
                        </a:spcBef>
                        <a:spcAft>
                          <a:spcPts val="600"/>
                        </a:spcAft>
                        <a:buNone/>
                      </a:pPr>
                      <a:r>
                        <a:rPr lang="en-GB" b="1">
                          <a:effectLst/>
                        </a:rPr>
                        <a:t>Dates</a:t>
                      </a:r>
                      <a:r>
                        <a:rPr lang="en-GB">
                          <a:effectLst/>
                        </a:rPr>
                        <a:t>  </a:t>
                      </a:r>
                    </a:p>
                  </a:txBody>
                  <a:tcPr marL="68580" marR="68580" marT="0" marB="0">
                    <a:lnL w="12700"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12700" cap="flat" cmpd="sng" algn="ctr">
                      <a:solidFill>
                        <a:srgbClr val="E0E0E0"/>
                      </a:solidFill>
                      <a:prstDash val="solid"/>
                      <a:round/>
                      <a:headEnd type="none" w="med" len="med"/>
                      <a:tailEnd type="none" w="med" len="med"/>
                    </a:lnT>
                    <a:lnB w="1270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1521500566"/>
                  </a:ext>
                </a:extLst>
              </a:tr>
            </a:tbl>
          </a:graphicData>
        </a:graphic>
      </p:graphicFrame>
      <p:graphicFrame>
        <p:nvGraphicFramePr>
          <p:cNvPr id="9" name="Table 8">
            <a:extLst>
              <a:ext uri="{FF2B5EF4-FFF2-40B4-BE49-F238E27FC236}">
                <a16:creationId xmlns:a16="http://schemas.microsoft.com/office/drawing/2014/main" id="{94037979-730B-66C1-C7D7-5F2B3BEA0817}"/>
              </a:ext>
            </a:extLst>
          </p:cNvPr>
          <p:cNvGraphicFramePr>
            <a:graphicFrameLocks noGrp="1"/>
          </p:cNvGraphicFramePr>
          <p:nvPr>
            <p:extLst>
              <p:ext uri="{D42A27DB-BD31-4B8C-83A1-F6EECF244321}">
                <p14:modId xmlns:p14="http://schemas.microsoft.com/office/powerpoint/2010/main" val="545164788"/>
              </p:ext>
            </p:extLst>
          </p:nvPr>
        </p:nvGraphicFramePr>
        <p:xfrm>
          <a:off x="6806924" y="1711463"/>
          <a:ext cx="3238500" cy="342900"/>
        </p:xfrm>
        <a:graphic>
          <a:graphicData uri="http://schemas.openxmlformats.org/drawingml/2006/table">
            <a:tbl>
              <a:tblPr firstRow="1" firstCol="1" bandRow="1">
                <a:tableStyleId>{5C22544A-7EE6-4342-B048-85BDC9FD1C3A}</a:tableStyleId>
              </a:tblPr>
              <a:tblGrid>
                <a:gridCol w="809625">
                  <a:extLst>
                    <a:ext uri="{9D8B030D-6E8A-4147-A177-3AD203B41FA5}">
                      <a16:colId xmlns:a16="http://schemas.microsoft.com/office/drawing/2014/main" val="900470562"/>
                    </a:ext>
                  </a:extLst>
                </a:gridCol>
                <a:gridCol w="809625">
                  <a:extLst>
                    <a:ext uri="{9D8B030D-6E8A-4147-A177-3AD203B41FA5}">
                      <a16:colId xmlns:a16="http://schemas.microsoft.com/office/drawing/2014/main" val="2631375792"/>
                    </a:ext>
                  </a:extLst>
                </a:gridCol>
                <a:gridCol w="809625">
                  <a:extLst>
                    <a:ext uri="{9D8B030D-6E8A-4147-A177-3AD203B41FA5}">
                      <a16:colId xmlns:a16="http://schemas.microsoft.com/office/drawing/2014/main" val="2485814609"/>
                    </a:ext>
                  </a:extLst>
                </a:gridCol>
                <a:gridCol w="809625">
                  <a:extLst>
                    <a:ext uri="{9D8B030D-6E8A-4147-A177-3AD203B41FA5}">
                      <a16:colId xmlns:a16="http://schemas.microsoft.com/office/drawing/2014/main" val="3350952278"/>
                    </a:ext>
                  </a:extLst>
                </a:gridCol>
              </a:tblGrid>
              <a:tr h="342900">
                <a:tc>
                  <a:txBody>
                    <a:bodyPr/>
                    <a:lstStyle/>
                    <a:p>
                      <a:pPr lvl="0">
                        <a:spcBef>
                          <a:spcPts val="600"/>
                        </a:spcBef>
                        <a:spcAft>
                          <a:spcPts val="600"/>
                        </a:spcAft>
                        <a:buNone/>
                      </a:pPr>
                      <a:endParaRPr lang="en-GB" dirty="0">
                        <a:effectLst/>
                      </a:endParaRPr>
                    </a:p>
                  </a:txBody>
                  <a:tcPr marL="68580" marR="68580" marT="0" marB="0">
                    <a:lnL w="12700">
                      <a:solidFill>
                        <a:srgbClr val="E0E0E0"/>
                      </a:solidFill>
                    </a:lnL>
                    <a:lnR w="12700">
                      <a:solidFill>
                        <a:srgbClr val="E0E0E0"/>
                      </a:solidFill>
                    </a:lnR>
                    <a:lnT w="12700">
                      <a:solidFill>
                        <a:srgbClr val="E0E0E0"/>
                      </a:solidFill>
                    </a:lnT>
                    <a:lnB w="12700">
                      <a:solidFill>
                        <a:srgbClr val="E0E0E0"/>
                      </a:solidFill>
                    </a:lnB>
                    <a:noFill/>
                  </a:tcPr>
                </a:tc>
                <a:tc>
                  <a:txBody>
                    <a:bodyPr/>
                    <a:lstStyle/>
                    <a:p>
                      <a:pPr>
                        <a:spcBef>
                          <a:spcPts val="600"/>
                        </a:spcBef>
                        <a:spcAft>
                          <a:spcPts val="600"/>
                        </a:spcAft>
                        <a:buNone/>
                      </a:pPr>
                      <a:r>
                        <a:rPr lang="en-GB" b="1">
                          <a:effectLst/>
                        </a:rPr>
                        <a:t>Stage</a:t>
                      </a:r>
                      <a:r>
                        <a:rPr lang="en-GB" dirty="0">
                          <a:effectLst/>
                        </a:rPr>
                        <a:t>  </a:t>
                      </a:r>
                    </a:p>
                  </a:txBody>
                  <a:tcPr marL="68580" marR="68580" marT="0" marB="0">
                    <a:lnL w="12700"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12700" cap="flat" cmpd="sng" algn="ctr">
                      <a:solidFill>
                        <a:srgbClr val="E0E0E0"/>
                      </a:solidFill>
                      <a:prstDash val="solid"/>
                      <a:round/>
                      <a:headEnd type="none" w="med" len="med"/>
                      <a:tailEnd type="none" w="med" len="med"/>
                    </a:lnT>
                    <a:lnB w="12700" cap="flat" cmpd="sng" algn="ctr">
                      <a:solidFill>
                        <a:srgbClr val="E0E0E0"/>
                      </a:solidFill>
                      <a:prstDash val="solid"/>
                      <a:round/>
                      <a:headEnd type="none" w="med" len="med"/>
                      <a:tailEnd type="none" w="med" len="med"/>
                    </a:lnB>
                    <a:noFill/>
                  </a:tcPr>
                </a:tc>
                <a:tc>
                  <a:txBody>
                    <a:bodyPr/>
                    <a:lstStyle/>
                    <a:p>
                      <a:pPr lvl="0">
                        <a:spcBef>
                          <a:spcPts val="600"/>
                        </a:spcBef>
                        <a:spcAft>
                          <a:spcPts val="600"/>
                        </a:spcAft>
                        <a:buNone/>
                      </a:pPr>
                      <a:endParaRPr lang="en-GB" dirty="0">
                        <a:effectLst/>
                      </a:endParaRPr>
                    </a:p>
                  </a:txBody>
                  <a:tcPr marL="68580" marR="68580" marT="0" marB="0">
                    <a:lnL w="12700">
                      <a:solidFill>
                        <a:srgbClr val="E0E0E0"/>
                      </a:solidFill>
                    </a:lnL>
                    <a:lnR w="12700">
                      <a:solidFill>
                        <a:srgbClr val="E0E0E0"/>
                      </a:solidFill>
                    </a:lnR>
                    <a:lnT w="12700">
                      <a:solidFill>
                        <a:srgbClr val="E0E0E0"/>
                      </a:solidFill>
                    </a:lnT>
                    <a:lnB w="12700">
                      <a:solidFill>
                        <a:srgbClr val="E0E0E0"/>
                      </a:solidFill>
                    </a:lnB>
                    <a:noFill/>
                  </a:tcPr>
                </a:tc>
                <a:tc>
                  <a:txBody>
                    <a:bodyPr/>
                    <a:lstStyle/>
                    <a:p>
                      <a:pPr>
                        <a:spcBef>
                          <a:spcPts val="600"/>
                        </a:spcBef>
                        <a:spcAft>
                          <a:spcPts val="600"/>
                        </a:spcAft>
                        <a:buNone/>
                      </a:pPr>
                      <a:r>
                        <a:rPr lang="en-GB" b="1">
                          <a:effectLst/>
                        </a:rPr>
                        <a:t>Dates</a:t>
                      </a:r>
                      <a:r>
                        <a:rPr lang="en-GB" dirty="0">
                          <a:effectLst/>
                        </a:rPr>
                        <a:t>  </a:t>
                      </a:r>
                    </a:p>
                  </a:txBody>
                  <a:tcPr marL="68580" marR="68580" marT="0" marB="0">
                    <a:lnL w="12700" cap="flat" cmpd="sng" algn="ctr">
                      <a:solidFill>
                        <a:srgbClr val="E0E0E0"/>
                      </a:solidFill>
                      <a:prstDash val="solid"/>
                      <a:round/>
                      <a:headEnd type="none" w="med" len="med"/>
                      <a:tailEnd type="none" w="med" len="med"/>
                    </a:lnL>
                    <a:lnR w="12700" cap="flat" cmpd="sng" algn="ctr">
                      <a:solidFill>
                        <a:srgbClr val="E0E0E0"/>
                      </a:solidFill>
                      <a:prstDash val="solid"/>
                      <a:round/>
                      <a:headEnd type="none" w="med" len="med"/>
                      <a:tailEnd type="none" w="med" len="med"/>
                    </a:lnR>
                    <a:lnT w="12700" cap="flat" cmpd="sng" algn="ctr">
                      <a:solidFill>
                        <a:srgbClr val="E0E0E0"/>
                      </a:solidFill>
                      <a:prstDash val="solid"/>
                      <a:round/>
                      <a:headEnd type="none" w="med" len="med"/>
                      <a:tailEnd type="none" w="med" len="med"/>
                    </a:lnT>
                    <a:lnB w="1270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372373184"/>
                  </a:ext>
                </a:extLst>
              </a:tr>
            </a:tbl>
          </a:graphicData>
        </a:graphic>
      </p:graphicFrame>
      <p:sp>
        <p:nvSpPr>
          <p:cNvPr id="10" name="TextBox 9">
            <a:extLst>
              <a:ext uri="{FF2B5EF4-FFF2-40B4-BE49-F238E27FC236}">
                <a16:creationId xmlns:a16="http://schemas.microsoft.com/office/drawing/2014/main" id="{91B9E60F-53EE-8728-F506-3D007C46A2A1}"/>
              </a:ext>
            </a:extLst>
          </p:cNvPr>
          <p:cNvSpPr txBox="1"/>
          <p:nvPr/>
        </p:nvSpPr>
        <p:spPr>
          <a:xfrm>
            <a:off x="5378174" y="1816653"/>
            <a:ext cx="6073913"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ea typeface="Arial"/>
                <a:cs typeface="Arial"/>
              </a:rPr>
              <a:t>Literature </a:t>
            </a:r>
            <a:r>
              <a:rPr lang="en-US" sz="2000">
                <a:latin typeface="Arial"/>
                <a:ea typeface="Arial"/>
                <a:cs typeface="Arial"/>
              </a:rPr>
              <a:t>review Month</a:t>
            </a:r>
            <a:r>
              <a:rPr lang="en-US" sz="2000" dirty="0">
                <a:latin typeface="Arial"/>
                <a:ea typeface="Arial"/>
                <a:cs typeface="Arial"/>
              </a:rPr>
              <a:t>  1-2   </a:t>
            </a:r>
          </a:p>
          <a:p>
            <a:r>
              <a:rPr lang="en-US" sz="2000" dirty="0">
                <a:latin typeface="Arial"/>
                <a:ea typeface="Arial"/>
                <a:cs typeface="Arial"/>
              </a:rPr>
              <a:t>Research design </a:t>
            </a:r>
            <a:r>
              <a:rPr lang="en-US" sz="2000">
                <a:latin typeface="Arial"/>
                <a:ea typeface="Arial"/>
                <a:cs typeface="Arial"/>
              </a:rPr>
              <a:t>Finalisation</a:t>
            </a:r>
            <a:r>
              <a:rPr lang="en-US" sz="2000" dirty="0">
                <a:latin typeface="Arial"/>
                <a:ea typeface="Arial"/>
                <a:cs typeface="Arial"/>
              </a:rPr>
              <a:t>                        Month 2   </a:t>
            </a:r>
          </a:p>
          <a:p>
            <a:r>
              <a:rPr lang="en-US" sz="2000">
                <a:latin typeface="Arial"/>
                <a:ea typeface="Arial"/>
                <a:cs typeface="Arial"/>
              </a:rPr>
              <a:t>Data collection      Month </a:t>
            </a:r>
            <a:r>
              <a:rPr lang="en-US" sz="2000" dirty="0">
                <a:latin typeface="Arial"/>
                <a:ea typeface="Arial"/>
                <a:cs typeface="Arial"/>
              </a:rPr>
              <a:t>3-4   </a:t>
            </a:r>
          </a:p>
          <a:p>
            <a:r>
              <a:rPr lang="en-US" sz="2000">
                <a:latin typeface="Arial"/>
                <a:ea typeface="Arial"/>
                <a:cs typeface="Arial"/>
              </a:rPr>
              <a:t>Data analysis          Month </a:t>
            </a:r>
            <a:r>
              <a:rPr lang="en-US" sz="2000" dirty="0">
                <a:latin typeface="Arial"/>
                <a:ea typeface="Arial"/>
                <a:cs typeface="Arial"/>
              </a:rPr>
              <a:t>4-5   </a:t>
            </a:r>
          </a:p>
          <a:p>
            <a:r>
              <a:rPr lang="en-US" sz="2000">
                <a:latin typeface="Arial"/>
                <a:ea typeface="Arial"/>
                <a:cs typeface="Arial"/>
              </a:rPr>
              <a:t>Writing up            Month </a:t>
            </a:r>
            <a:r>
              <a:rPr lang="en-US" sz="2000" dirty="0">
                <a:latin typeface="Arial"/>
                <a:ea typeface="Arial"/>
                <a:cs typeface="Arial"/>
              </a:rPr>
              <a:t>5-6   </a:t>
            </a:r>
          </a:p>
          <a:p>
            <a:r>
              <a:rPr lang="en-US" sz="2000">
                <a:latin typeface="Arial"/>
                <a:ea typeface="Arial"/>
                <a:cs typeface="Arial"/>
              </a:rPr>
              <a:t>Submission           Month 6   </a:t>
            </a:r>
          </a:p>
          <a:p>
            <a:pPr algn="ctr"/>
            <a:endParaRPr lang="en-GB"/>
          </a:p>
        </p:txBody>
      </p:sp>
      <p:pic>
        <p:nvPicPr>
          <p:cNvPr id="7" name="Picture 6" descr="A colorful splattered paint&#10;&#10;AI-generated content may be incorrect.">
            <a:extLst>
              <a:ext uri="{FF2B5EF4-FFF2-40B4-BE49-F238E27FC236}">
                <a16:creationId xmlns:a16="http://schemas.microsoft.com/office/drawing/2014/main" id="{B71AD1F1-AE96-827D-6325-3D767109066B}"/>
              </a:ext>
            </a:extLst>
          </p:cNvPr>
          <p:cNvPicPr>
            <a:picLocks noChangeAspect="1"/>
          </p:cNvPicPr>
          <p:nvPr/>
        </p:nvPicPr>
        <p:blipFill>
          <a:blip r:embed="rId4"/>
          <a:srcRect l="17945" r="8351" b="2"/>
          <a:stretch>
            <a:fillRect/>
          </a:stretch>
        </p:blipFill>
        <p:spPr>
          <a:xfrm>
            <a:off x="5183187" y="3823446"/>
            <a:ext cx="6172202" cy="2048811"/>
          </a:xfrm>
          <a:prstGeom prst="rect">
            <a:avLst/>
          </a:prstGeom>
          <a:noFill/>
        </p:spPr>
      </p:pic>
      <p:pic>
        <p:nvPicPr>
          <p:cNvPr id="8" name="Video 7">
            <a:hlinkClick r:id="" action="ppaction://media"/>
            <a:extLst>
              <a:ext uri="{FF2B5EF4-FFF2-40B4-BE49-F238E27FC236}">
                <a16:creationId xmlns:a16="http://schemas.microsoft.com/office/drawing/2014/main" id="{A0C1673D-8740-9A21-6155-BE5ECEEFD2F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5618173"/>
      </p:ext>
    </p:extLst>
  </p:cSld>
  <p:clrMapOvr>
    <a:masterClrMapping/>
  </p:clrMapOvr>
  <mc:AlternateContent xmlns:mc="http://schemas.openxmlformats.org/markup-compatibility/2006">
    <mc:Choice xmlns:p14="http://schemas.microsoft.com/office/powerpoint/2010/main" Requires="p14">
      <p:transition spd="slow" p14:dur="2000" advTm="80626"/>
    </mc:Choice>
    <mc:Fallback>
      <p:transition spd="slow" advTm="80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9C96D8D-643D-3A87-D357-5FF292B23AA2}"/>
              </a:ext>
            </a:extLst>
          </p:cNvPr>
          <p:cNvSpPr>
            <a:spLocks noGrp="1"/>
          </p:cNvSpPr>
          <p:nvPr>
            <p:ph type="title"/>
          </p:nvPr>
        </p:nvSpPr>
        <p:spPr>
          <a:xfrm>
            <a:off x="700635" y="922096"/>
            <a:ext cx="10691265" cy="1127930"/>
          </a:xfrm>
        </p:spPr>
        <p:txBody>
          <a:bodyPr/>
          <a:lstStyle/>
          <a:p>
            <a:endParaRPr lang="en-US"/>
          </a:p>
        </p:txBody>
      </p:sp>
      <p:sp>
        <p:nvSpPr>
          <p:cNvPr id="5" name="TextBox 4">
            <a:extLst>
              <a:ext uri="{FF2B5EF4-FFF2-40B4-BE49-F238E27FC236}">
                <a16:creationId xmlns:a16="http://schemas.microsoft.com/office/drawing/2014/main" id="{281FFFB5-629F-8CD3-DEB5-ECFBA6A048A1}"/>
              </a:ext>
            </a:extLst>
          </p:cNvPr>
          <p:cNvSpPr txBox="1"/>
          <p:nvPr/>
        </p:nvSpPr>
        <p:spPr>
          <a:xfrm>
            <a:off x="715383" y="2128684"/>
            <a:ext cx="5304417" cy="384441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spcBef>
                <a:spcPts val="1000"/>
              </a:spcBef>
              <a:buFont typeface="Arial" panose="020B0604020202020204" pitchFamily="34" charset="0"/>
              <a:buChar char="•"/>
            </a:pPr>
            <a:r>
              <a:rPr lang="en-US" sz="1600" b="1"/>
              <a:t>Expected outcomes-  </a:t>
            </a:r>
          </a:p>
          <a:p>
            <a:pPr marL="228600" indent="-228600">
              <a:spcBef>
                <a:spcPts val="1000"/>
              </a:spcBef>
              <a:buFont typeface="Arial" panose="020B0604020202020204" pitchFamily="34" charset="0"/>
              <a:buChar char="•"/>
            </a:pPr>
            <a:r>
              <a:rPr lang="en-US" sz="1600"/>
              <a:t>The expected outcome is that UASC (Unaccompanied Asylum-Seeking Children) ESOL (English for Speakers of Other Languages) learners may perceive their English language skills negatively. This negative belief can undermine their confidence in seeking employment and lead them to feel that their English ability is insufficient for achieving success in their lives. Participants might experience anxiety and stress regarding their English language abilities, which could prevent them from pursuing desirable employment opportunities necessary for a successful life in the UK due to their own bias towards perceived discrimination due to their English level. </a:t>
            </a:r>
          </a:p>
          <a:p>
            <a:pPr marL="228600" indent="-228600">
              <a:spcBef>
                <a:spcPts val="1000"/>
              </a:spcBef>
              <a:buFont typeface="Arial" panose="020B0604020202020204" pitchFamily="34" charset="0"/>
              <a:buChar char="•"/>
            </a:pPr>
            <a:endParaRPr lang="en-US" sz="1600"/>
          </a:p>
        </p:txBody>
      </p:sp>
      <p:pic>
        <p:nvPicPr>
          <p:cNvPr id="7" name="Picture 6" descr="A colorful splattered paint&#10;&#10;AI-generated content may be incorrect.">
            <a:extLst>
              <a:ext uri="{FF2B5EF4-FFF2-40B4-BE49-F238E27FC236}">
                <a16:creationId xmlns:a16="http://schemas.microsoft.com/office/drawing/2014/main" id="{CAEE99DB-6DCE-E037-45E3-A7001EC002CE}"/>
              </a:ext>
            </a:extLst>
          </p:cNvPr>
          <p:cNvPicPr>
            <a:picLocks noChangeAspect="1"/>
          </p:cNvPicPr>
          <p:nvPr/>
        </p:nvPicPr>
        <p:blipFill>
          <a:blip r:embed="rId4"/>
          <a:srcRect l="15933" r="6338" b="1"/>
          <a:stretch>
            <a:fillRect/>
          </a:stretch>
        </p:blipFill>
        <p:spPr>
          <a:xfrm>
            <a:off x="6172200" y="2128684"/>
            <a:ext cx="5219700" cy="3844414"/>
          </a:xfrm>
          <a:prstGeom prst="rect">
            <a:avLst/>
          </a:prstGeom>
          <a:noFill/>
        </p:spPr>
      </p:pic>
      <p:sp>
        <p:nvSpPr>
          <p:cNvPr id="2" name="Date Placeholder 1">
            <a:extLst>
              <a:ext uri="{FF2B5EF4-FFF2-40B4-BE49-F238E27FC236}">
                <a16:creationId xmlns:a16="http://schemas.microsoft.com/office/drawing/2014/main" id="{5F1ADBFF-64A7-8F1C-2747-11B96A79924D}"/>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42A76A05-E239-4900-99EF-41378D43C25E}" type="datetime1">
              <a:rPr/>
              <a:pPr>
                <a:spcAft>
                  <a:spcPts val="600"/>
                </a:spcAft>
              </a:pPr>
              <a:t>4/10/2026</a:t>
            </a:fld>
            <a:endParaRPr lang="en-US"/>
          </a:p>
        </p:txBody>
      </p:sp>
      <p:sp>
        <p:nvSpPr>
          <p:cNvPr id="3" name="Footer Placeholder 2">
            <a:extLst>
              <a:ext uri="{FF2B5EF4-FFF2-40B4-BE49-F238E27FC236}">
                <a16:creationId xmlns:a16="http://schemas.microsoft.com/office/drawing/2014/main" id="{8DD49160-B6C3-6F77-0903-46E27A47A809}"/>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latin typeface="+mj-lt"/>
                <a:ea typeface="+mn-ea"/>
                <a:cs typeface="+mn-cs"/>
              </a:rPr>
              <a:t>
              </a:t>
            </a:r>
          </a:p>
        </p:txBody>
      </p:sp>
      <p:sp>
        <p:nvSpPr>
          <p:cNvPr id="4" name="Slide Number Placeholder 3">
            <a:extLst>
              <a:ext uri="{FF2B5EF4-FFF2-40B4-BE49-F238E27FC236}">
                <a16:creationId xmlns:a16="http://schemas.microsoft.com/office/drawing/2014/main" id="{F94065EC-C052-FB9D-4E74-74A29A588B9A}"/>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7</a:t>
            </a:fld>
            <a:endParaRPr lang="en-US"/>
          </a:p>
        </p:txBody>
      </p:sp>
      <p:pic>
        <p:nvPicPr>
          <p:cNvPr id="8" name="Video 7">
            <a:hlinkClick r:id="" action="ppaction://media"/>
            <a:extLst>
              <a:ext uri="{FF2B5EF4-FFF2-40B4-BE49-F238E27FC236}">
                <a16:creationId xmlns:a16="http://schemas.microsoft.com/office/drawing/2014/main" id="{5A78774C-EF81-C5E7-5DE0-2CCB2912BCC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8258984"/>
      </p:ext>
    </p:extLst>
  </p:cSld>
  <p:clrMapOvr>
    <a:masterClrMapping/>
  </p:clrMapOvr>
  <mc:AlternateContent xmlns:mc="http://schemas.openxmlformats.org/markup-compatibility/2006">
    <mc:Choice xmlns:p14="http://schemas.microsoft.com/office/powerpoint/2010/main" Requires="p14">
      <p:transition spd="slow" p14:dur="2000" advTm="43383"/>
    </mc:Choice>
    <mc:Fallback>
      <p:transition spd="slow" advTm="43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71DA5399-CA26-2718-EDAA-C3DC718945E6}"/>
              </a:ext>
            </a:extLst>
          </p:cNvPr>
          <p:cNvSpPr>
            <a:spLocks noGrp="1"/>
          </p:cNvSpPr>
          <p:nvPr>
            <p:ph type="title"/>
          </p:nvPr>
        </p:nvSpPr>
        <p:spPr>
          <a:xfrm>
            <a:off x="700635" y="922096"/>
            <a:ext cx="10691265" cy="1127930"/>
          </a:xfrm>
        </p:spPr>
        <p:txBody>
          <a:bodyPr/>
          <a:lstStyle/>
          <a:p>
            <a:r>
              <a:rPr lang="en-US"/>
              <a:t>Conclusion </a:t>
            </a:r>
          </a:p>
        </p:txBody>
      </p:sp>
      <p:pic>
        <p:nvPicPr>
          <p:cNvPr id="9" name="Picture 8" descr="A colorful splattered paint&#10;&#10;AI-generated content may be incorrect.">
            <a:extLst>
              <a:ext uri="{FF2B5EF4-FFF2-40B4-BE49-F238E27FC236}">
                <a16:creationId xmlns:a16="http://schemas.microsoft.com/office/drawing/2014/main" id="{38337B62-FA65-FC66-6E2F-A0C77A30B27F}"/>
              </a:ext>
            </a:extLst>
          </p:cNvPr>
          <p:cNvPicPr>
            <a:picLocks noChangeAspect="1"/>
          </p:cNvPicPr>
          <p:nvPr/>
        </p:nvPicPr>
        <p:blipFill>
          <a:blip r:embed="rId4"/>
          <a:srcRect l="17945" r="8351" b="2"/>
          <a:stretch>
            <a:fillRect/>
          </a:stretch>
        </p:blipFill>
        <p:spPr>
          <a:xfrm>
            <a:off x="892881" y="2128684"/>
            <a:ext cx="4949421" cy="3844414"/>
          </a:xfrm>
          <a:prstGeom prst="rect">
            <a:avLst/>
          </a:prstGeom>
          <a:noFill/>
        </p:spPr>
      </p:pic>
      <p:sp>
        <p:nvSpPr>
          <p:cNvPr id="23" name="Content Placeholder 3">
            <a:extLst>
              <a:ext uri="{FF2B5EF4-FFF2-40B4-BE49-F238E27FC236}">
                <a16:creationId xmlns:a16="http://schemas.microsoft.com/office/drawing/2014/main" id="{F799A701-E411-8B38-07A2-DB927BF799EA}"/>
              </a:ext>
            </a:extLst>
          </p:cNvPr>
          <p:cNvSpPr>
            <a:spLocks noGrp="1"/>
          </p:cNvSpPr>
          <p:nvPr>
            <p:ph sz="half" idx="2"/>
          </p:nvPr>
        </p:nvSpPr>
        <p:spPr>
          <a:xfrm>
            <a:off x="6172200" y="2128684"/>
            <a:ext cx="5219700" cy="3844414"/>
          </a:xfrm>
        </p:spPr>
        <p:txBody>
          <a:bodyPr vert="horz" lIns="91440" tIns="45720" rIns="91440" bIns="45720" rtlCol="0" anchor="t">
            <a:normAutofit fontScale="85000" lnSpcReduction="20000"/>
          </a:bodyPr>
          <a:lstStyle/>
          <a:p>
            <a:pPr marL="0" indent="0">
              <a:buNone/>
            </a:pPr>
            <a:r>
              <a:rPr lang="en-US" dirty="0">
                <a:ea typeface="+mn-lt"/>
                <a:cs typeface="+mn-lt"/>
              </a:rPr>
              <a:t>The predicted outcome is that Unaccompanied Asylum-Seeking Children (UASC) enrolled in English for Speakers of Other Languages (ESOL) courses may develop a skewed belief about their English language proficiency. This detrimental view can significantly undermine their self-esteem and confidence when trying to enter the job market. As a result, they may feel ill-equipped to achieve their personal and professional goals, believing their language skills are inadequate for success in various aspects of life within the UK. </a:t>
            </a:r>
            <a:r>
              <a:rPr lang="en-US" sz="1800" dirty="0">
                <a:ea typeface="+mn-lt"/>
                <a:cs typeface="+mn-lt"/>
              </a:rPr>
              <a:t>Furthermore, this research could encourage UASC individuals to become more actively involved in educational opportunities, supporting them to be contributing members of society. </a:t>
            </a:r>
            <a:r>
              <a:rPr lang="en-US" sz="1600" dirty="0">
                <a:ea typeface="+mn-lt"/>
                <a:cs typeface="+mn-lt"/>
              </a:rPr>
              <a:t>This support will have a positive impact on all communities involved and empower UASC individuals to seek suitable employment opportunities.</a:t>
            </a:r>
            <a:endParaRPr lang="en-US" dirty="0"/>
          </a:p>
          <a:p>
            <a:endParaRPr lang="en-US" dirty="0"/>
          </a:p>
        </p:txBody>
      </p:sp>
      <p:sp>
        <p:nvSpPr>
          <p:cNvPr id="5" name="Date Placeholder 4">
            <a:extLst>
              <a:ext uri="{FF2B5EF4-FFF2-40B4-BE49-F238E27FC236}">
                <a16:creationId xmlns:a16="http://schemas.microsoft.com/office/drawing/2014/main" id="{69EE7C40-6E32-34C6-60BA-9B5811063E9E}"/>
              </a:ext>
            </a:extLst>
          </p:cNvPr>
          <p:cNvSpPr>
            <a:spLocks noGrp="1"/>
          </p:cNvSpPr>
          <p:nvPr>
            <p:ph type="dt" sz="half" idx="10"/>
          </p:nvPr>
        </p:nvSpPr>
        <p:spPr>
          <a:xfrm>
            <a:off x="8369448" y="6356350"/>
            <a:ext cx="2592594" cy="365125"/>
          </a:xfrm>
        </p:spPr>
        <p:txBody>
          <a:bodyPr anchor="ctr">
            <a:normAutofit/>
          </a:bodyPr>
          <a:lstStyle/>
          <a:p>
            <a:pPr>
              <a:spcAft>
                <a:spcPts val="600"/>
              </a:spcAft>
            </a:pPr>
            <a:fld id="{104C5E82-261B-4024-A3DB-CA20596AF87E}" type="datetime1">
              <a:rPr lang="en-GB"/>
              <a:pPr>
                <a:spcAft>
                  <a:spcPts val="600"/>
                </a:spcAft>
              </a:pPr>
              <a:t>10/04/2026</a:t>
            </a:fld>
            <a:endParaRPr lang="en-US"/>
          </a:p>
        </p:txBody>
      </p:sp>
      <p:sp>
        <p:nvSpPr>
          <p:cNvPr id="6" name="Footer Placeholder 5">
            <a:extLst>
              <a:ext uri="{FF2B5EF4-FFF2-40B4-BE49-F238E27FC236}">
                <a16:creationId xmlns:a16="http://schemas.microsoft.com/office/drawing/2014/main" id="{E2FA44F3-A1BE-43DF-9849-5249BAEF1015}"/>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CF801064-9078-57E1-D40E-FA286D592A35}"/>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8</a:t>
            </a:fld>
            <a:endParaRPr lang="en-US"/>
          </a:p>
        </p:txBody>
      </p:sp>
      <p:pic>
        <p:nvPicPr>
          <p:cNvPr id="3" name="Video 2">
            <a:hlinkClick r:id="" action="ppaction://media"/>
            <a:extLst>
              <a:ext uri="{FF2B5EF4-FFF2-40B4-BE49-F238E27FC236}">
                <a16:creationId xmlns:a16="http://schemas.microsoft.com/office/drawing/2014/main" id="{DB835943-446C-0CCF-F7EB-644B18E64D1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0533635"/>
      </p:ext>
    </p:extLst>
  </p:cSld>
  <p:clrMapOvr>
    <a:masterClrMapping/>
  </p:clrMapOvr>
  <mc:AlternateContent xmlns:mc="http://schemas.openxmlformats.org/markup-compatibility/2006">
    <mc:Choice xmlns:p14="http://schemas.microsoft.com/office/powerpoint/2010/main" Requires="p14">
      <p:transition spd="slow" p14:dur="2000" advTm="101688"/>
    </mc:Choice>
    <mc:Fallback>
      <p:transition spd="slow" advTm="101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TotalTime>40</TotalTime>
  <Words>953</Words>
  <Application>Microsoft Office PowerPoint</Application>
  <PresentationFormat>Widescreen</PresentationFormat>
  <Paragraphs>60</Paragraphs>
  <Slides>8</Slides>
  <Notes>0</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Calisto MT</vt:lpstr>
      <vt:lpstr>Univers Condensed</vt:lpstr>
      <vt:lpstr>ChronicleVTI</vt:lpstr>
      <vt:lpstr>Title- Language, Identity and Belonging: Educational Experiences of Young Asylum-Seeking Learners in Wales</vt:lpstr>
      <vt:lpstr>Introduction</vt:lpstr>
      <vt:lpstr>Terminology</vt:lpstr>
      <vt:lpstr>Review of the literature</vt:lpstr>
      <vt:lpstr>Methodology </vt:lpstr>
      <vt:lpstr>Data Analysis </vt:lpstr>
      <vt:lpstr>PowerPoint Presentation</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Stacy Waldman</cp:lastModifiedBy>
  <cp:revision>264</cp:revision>
  <dcterms:created xsi:type="dcterms:W3CDTF">2026-04-10T16:13:03Z</dcterms:created>
  <dcterms:modified xsi:type="dcterms:W3CDTF">2026-04-10T21:09:50Z</dcterms:modified>
</cp:coreProperties>
</file>