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363" r:id="rId2"/>
    <p:sldId id="331" r:id="rId3"/>
    <p:sldId id="423" r:id="rId4"/>
    <p:sldId id="484" r:id="rId5"/>
    <p:sldId id="485" r:id="rId6"/>
    <p:sldId id="486" r:id="rId7"/>
    <p:sldId id="487" r:id="rId8"/>
    <p:sldId id="488" r:id="rId9"/>
    <p:sldId id="489" r:id="rId10"/>
    <p:sldId id="490" r:id="rId11"/>
    <p:sldId id="491" r:id="rId12"/>
    <p:sldId id="336" r:id="rId13"/>
    <p:sldId id="337" r:id="rId14"/>
    <p:sldId id="319" r:id="rId15"/>
    <p:sldId id="320" r:id="rId16"/>
    <p:sldId id="328" r:id="rId17"/>
    <p:sldId id="340" r:id="rId18"/>
    <p:sldId id="342" r:id="rId19"/>
    <p:sldId id="341" r:id="rId20"/>
    <p:sldId id="343" r:id="rId21"/>
    <p:sldId id="344" r:id="rId22"/>
    <p:sldId id="345" r:id="rId23"/>
    <p:sldId id="346" r:id="rId24"/>
    <p:sldId id="478" r:id="rId25"/>
    <p:sldId id="369" r:id="rId2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62384" autoAdjust="0"/>
  </p:normalViewPr>
  <p:slideViewPr>
    <p:cSldViewPr>
      <p:cViewPr varScale="1">
        <p:scale>
          <a:sx n="71" d="100"/>
          <a:sy n="71" d="100"/>
        </p:scale>
        <p:origin x="1932" y="6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0CF83D-5E9D-49EC-BED3-DBE7EF843475}"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US"/>
        </a:p>
      </dgm:t>
    </dgm:pt>
    <dgm:pt modelId="{3C6F2879-CD78-45CA-87A6-A3472DC8ECEC}">
      <dgm:prSet phldrT="[Text]" custT="1"/>
      <dgm:spPr/>
      <dgm:t>
        <a:bodyPr/>
        <a:lstStyle/>
        <a:p>
          <a:r>
            <a:rPr lang="en-US" sz="1600" dirty="0">
              <a:solidFill>
                <a:schemeClr val="tx1"/>
              </a:solidFill>
            </a:rPr>
            <a:t>Performance</a:t>
          </a:r>
        </a:p>
      </dgm:t>
    </dgm:pt>
    <dgm:pt modelId="{2CFA6F18-B387-4DD8-9EAB-21A602CCE984}" type="parTrans" cxnId="{6D9D7887-0B79-4571-A80C-B722DE814955}">
      <dgm:prSet/>
      <dgm:spPr/>
      <dgm:t>
        <a:bodyPr/>
        <a:lstStyle/>
        <a:p>
          <a:endParaRPr lang="en-US"/>
        </a:p>
      </dgm:t>
    </dgm:pt>
    <dgm:pt modelId="{B4F5D0D7-C465-40DB-81C5-60A3C565DD30}" type="sibTrans" cxnId="{6D9D7887-0B79-4571-A80C-B722DE814955}">
      <dgm:prSet/>
      <dgm:spPr/>
      <dgm:t>
        <a:bodyPr/>
        <a:lstStyle/>
        <a:p>
          <a:endParaRPr lang="en-US"/>
        </a:p>
      </dgm:t>
    </dgm:pt>
    <dgm:pt modelId="{ADA93BC1-ED64-4856-B567-1DBEF6158F4F}">
      <dgm:prSet phldrT="[Text]"/>
      <dgm:spPr/>
      <dgm:t>
        <a:bodyPr/>
        <a:lstStyle/>
        <a:p>
          <a:r>
            <a:rPr lang="en-US" dirty="0"/>
            <a:t>Constraints</a:t>
          </a:r>
        </a:p>
      </dgm:t>
    </dgm:pt>
    <dgm:pt modelId="{0018860E-0E13-40E4-A59D-8900D1C3DD68}" type="parTrans" cxnId="{4C9664F2-D449-4284-9EC2-20EF23927819}">
      <dgm:prSet/>
      <dgm:spPr/>
      <dgm:t>
        <a:bodyPr/>
        <a:lstStyle/>
        <a:p>
          <a:endParaRPr lang="en-US"/>
        </a:p>
      </dgm:t>
    </dgm:pt>
    <dgm:pt modelId="{C3678EFB-961F-4531-8028-6F40F5C76438}" type="sibTrans" cxnId="{4C9664F2-D449-4284-9EC2-20EF23927819}">
      <dgm:prSet/>
      <dgm:spPr/>
      <dgm:t>
        <a:bodyPr/>
        <a:lstStyle/>
        <a:p>
          <a:endParaRPr lang="en-US"/>
        </a:p>
      </dgm:t>
    </dgm:pt>
    <dgm:pt modelId="{2D8AD781-1B54-4E51-912E-968C0C910B34}">
      <dgm:prSet phldrT="[Text]"/>
      <dgm:spPr/>
      <dgm:t>
        <a:bodyPr/>
        <a:lstStyle/>
        <a:p>
          <a:r>
            <a:rPr lang="en-US" dirty="0"/>
            <a:t>Adaptation</a:t>
          </a:r>
        </a:p>
      </dgm:t>
    </dgm:pt>
    <dgm:pt modelId="{C8B073B6-BFC5-477B-B9D5-B34AAA073D03}" type="parTrans" cxnId="{9D3C313E-B145-4A4E-AC8E-4E0A5D12B6C8}">
      <dgm:prSet/>
      <dgm:spPr/>
      <dgm:t>
        <a:bodyPr/>
        <a:lstStyle/>
        <a:p>
          <a:endParaRPr lang="en-US"/>
        </a:p>
      </dgm:t>
    </dgm:pt>
    <dgm:pt modelId="{70609A7E-15CF-465E-813C-A65F4BC08831}" type="sibTrans" cxnId="{9D3C313E-B145-4A4E-AC8E-4E0A5D12B6C8}">
      <dgm:prSet/>
      <dgm:spPr/>
      <dgm:t>
        <a:bodyPr/>
        <a:lstStyle/>
        <a:p>
          <a:endParaRPr lang="en-US"/>
        </a:p>
      </dgm:t>
    </dgm:pt>
    <dgm:pt modelId="{D0C9D45F-3113-4262-9B07-7A4A9801713C}">
      <dgm:prSet phldrT="[Text]"/>
      <dgm:spPr/>
      <dgm:t>
        <a:bodyPr/>
        <a:lstStyle/>
        <a:p>
          <a:r>
            <a:rPr lang="en-US" dirty="0"/>
            <a:t>Inertia</a:t>
          </a:r>
        </a:p>
      </dgm:t>
    </dgm:pt>
    <dgm:pt modelId="{3E9F0912-6CFD-45BC-BC27-6E0C4B320B97}" type="parTrans" cxnId="{D6B4634B-8F25-4CD4-8336-07407E6B3520}">
      <dgm:prSet/>
      <dgm:spPr/>
      <dgm:t>
        <a:bodyPr/>
        <a:lstStyle/>
        <a:p>
          <a:endParaRPr lang="en-US"/>
        </a:p>
      </dgm:t>
    </dgm:pt>
    <dgm:pt modelId="{B6CA85B5-2E95-4EA5-BD11-E9C62BF50C8A}" type="sibTrans" cxnId="{D6B4634B-8F25-4CD4-8336-07407E6B3520}">
      <dgm:prSet/>
      <dgm:spPr/>
      <dgm:t>
        <a:bodyPr/>
        <a:lstStyle/>
        <a:p>
          <a:endParaRPr lang="en-US"/>
        </a:p>
      </dgm:t>
    </dgm:pt>
    <dgm:pt modelId="{5CA20715-6BED-4FB9-94A2-9C0ECD83A42D}">
      <dgm:prSet/>
      <dgm:spPr/>
      <dgm:t>
        <a:bodyPr/>
        <a:lstStyle/>
        <a:p>
          <a:r>
            <a:rPr lang="en-US" dirty="0"/>
            <a:t>Selection</a:t>
          </a:r>
        </a:p>
      </dgm:t>
    </dgm:pt>
    <dgm:pt modelId="{DE73EE39-1891-4C98-AFAD-005418715CDB}" type="parTrans" cxnId="{AC210050-4461-463A-A31E-A23CEE4609B5}">
      <dgm:prSet/>
      <dgm:spPr/>
      <dgm:t>
        <a:bodyPr/>
        <a:lstStyle/>
        <a:p>
          <a:endParaRPr lang="en-US"/>
        </a:p>
      </dgm:t>
    </dgm:pt>
    <dgm:pt modelId="{2DAA223F-0BEF-4C36-B973-2D52BCC8CA1B}" type="sibTrans" cxnId="{AC210050-4461-463A-A31E-A23CEE4609B5}">
      <dgm:prSet/>
      <dgm:spPr/>
      <dgm:t>
        <a:bodyPr/>
        <a:lstStyle/>
        <a:p>
          <a:endParaRPr lang="en-US"/>
        </a:p>
      </dgm:t>
    </dgm:pt>
    <dgm:pt modelId="{ACBADD40-975A-4665-A9BB-7793ED6C496F}" type="pres">
      <dgm:prSet presAssocID="{E40CF83D-5E9D-49EC-BED3-DBE7EF843475}" presName="cycle" presStyleCnt="0">
        <dgm:presLayoutVars>
          <dgm:chMax val="1"/>
          <dgm:dir/>
          <dgm:animLvl val="ctr"/>
          <dgm:resizeHandles val="exact"/>
        </dgm:presLayoutVars>
      </dgm:prSet>
      <dgm:spPr/>
    </dgm:pt>
    <dgm:pt modelId="{297FC530-13E5-46BD-97B5-EF92A905BE85}" type="pres">
      <dgm:prSet presAssocID="{3C6F2879-CD78-45CA-87A6-A3472DC8ECEC}" presName="centerShape" presStyleLbl="node0" presStyleIdx="0" presStyleCnt="1"/>
      <dgm:spPr/>
    </dgm:pt>
    <dgm:pt modelId="{F1C2CDEF-33D6-4B5F-9538-07C179280F97}" type="pres">
      <dgm:prSet presAssocID="{0018860E-0E13-40E4-A59D-8900D1C3DD68}" presName="parTrans" presStyleLbl="bgSibTrans2D1" presStyleIdx="0" presStyleCnt="4"/>
      <dgm:spPr/>
    </dgm:pt>
    <dgm:pt modelId="{9198EC00-5084-405A-85BA-025024FA1C92}" type="pres">
      <dgm:prSet presAssocID="{ADA93BC1-ED64-4856-B567-1DBEF6158F4F}" presName="node" presStyleLbl="node1" presStyleIdx="0" presStyleCnt="4">
        <dgm:presLayoutVars>
          <dgm:bulletEnabled val="1"/>
        </dgm:presLayoutVars>
      </dgm:prSet>
      <dgm:spPr/>
    </dgm:pt>
    <dgm:pt modelId="{20C35A48-8D80-49B3-B217-979DA61881B0}" type="pres">
      <dgm:prSet presAssocID="{C8B073B6-BFC5-477B-B9D5-B34AAA073D03}" presName="parTrans" presStyleLbl="bgSibTrans2D1" presStyleIdx="1" presStyleCnt="4"/>
      <dgm:spPr/>
    </dgm:pt>
    <dgm:pt modelId="{034C32AF-5AC9-4CBF-8B99-899E75ED01B5}" type="pres">
      <dgm:prSet presAssocID="{2D8AD781-1B54-4E51-912E-968C0C910B34}" presName="node" presStyleLbl="node1" presStyleIdx="1" presStyleCnt="4">
        <dgm:presLayoutVars>
          <dgm:bulletEnabled val="1"/>
        </dgm:presLayoutVars>
      </dgm:prSet>
      <dgm:spPr/>
    </dgm:pt>
    <dgm:pt modelId="{27244103-3C30-4AE1-95E0-136A3A099DAC}" type="pres">
      <dgm:prSet presAssocID="{3E9F0912-6CFD-45BC-BC27-6E0C4B320B97}" presName="parTrans" presStyleLbl="bgSibTrans2D1" presStyleIdx="2" presStyleCnt="4"/>
      <dgm:spPr/>
    </dgm:pt>
    <dgm:pt modelId="{37CCFB23-B66B-40DF-8D26-488E550637D0}" type="pres">
      <dgm:prSet presAssocID="{D0C9D45F-3113-4262-9B07-7A4A9801713C}" presName="node" presStyleLbl="node1" presStyleIdx="2" presStyleCnt="4">
        <dgm:presLayoutVars>
          <dgm:bulletEnabled val="1"/>
        </dgm:presLayoutVars>
      </dgm:prSet>
      <dgm:spPr/>
    </dgm:pt>
    <dgm:pt modelId="{7B615647-89F1-4831-B979-A19C768060BE}" type="pres">
      <dgm:prSet presAssocID="{DE73EE39-1891-4C98-AFAD-005418715CDB}" presName="parTrans" presStyleLbl="bgSibTrans2D1" presStyleIdx="3" presStyleCnt="4"/>
      <dgm:spPr/>
    </dgm:pt>
    <dgm:pt modelId="{D885E83B-0C0D-44E7-8223-6E1F6D63FF61}" type="pres">
      <dgm:prSet presAssocID="{5CA20715-6BED-4FB9-94A2-9C0ECD83A42D}" presName="node" presStyleLbl="node1" presStyleIdx="3" presStyleCnt="4">
        <dgm:presLayoutVars>
          <dgm:bulletEnabled val="1"/>
        </dgm:presLayoutVars>
      </dgm:prSet>
      <dgm:spPr/>
    </dgm:pt>
  </dgm:ptLst>
  <dgm:cxnLst>
    <dgm:cxn modelId="{4E618A07-D157-48C7-AFDB-37315BFC44BB}" type="presOf" srcId="{3E9F0912-6CFD-45BC-BC27-6E0C4B320B97}" destId="{27244103-3C30-4AE1-95E0-136A3A099DAC}" srcOrd="0" destOrd="0" presId="urn:microsoft.com/office/officeart/2005/8/layout/radial4"/>
    <dgm:cxn modelId="{8A005423-5626-4647-93FE-AAE263258FBA}" type="presOf" srcId="{3C6F2879-CD78-45CA-87A6-A3472DC8ECEC}" destId="{297FC530-13E5-46BD-97B5-EF92A905BE85}" srcOrd="0" destOrd="0" presId="urn:microsoft.com/office/officeart/2005/8/layout/radial4"/>
    <dgm:cxn modelId="{2B1C7830-36AB-463A-9384-69CDBBA08838}" type="presOf" srcId="{DE73EE39-1891-4C98-AFAD-005418715CDB}" destId="{7B615647-89F1-4831-B979-A19C768060BE}" srcOrd="0" destOrd="0" presId="urn:microsoft.com/office/officeart/2005/8/layout/radial4"/>
    <dgm:cxn modelId="{9D3C313E-B145-4A4E-AC8E-4E0A5D12B6C8}" srcId="{3C6F2879-CD78-45CA-87A6-A3472DC8ECEC}" destId="{2D8AD781-1B54-4E51-912E-968C0C910B34}" srcOrd="1" destOrd="0" parTransId="{C8B073B6-BFC5-477B-B9D5-B34AAA073D03}" sibTransId="{70609A7E-15CF-465E-813C-A65F4BC08831}"/>
    <dgm:cxn modelId="{86633347-0FFC-41CD-93D0-3F7AC4AF1D7A}" type="presOf" srcId="{ADA93BC1-ED64-4856-B567-1DBEF6158F4F}" destId="{9198EC00-5084-405A-85BA-025024FA1C92}" srcOrd="0" destOrd="0" presId="urn:microsoft.com/office/officeart/2005/8/layout/radial4"/>
    <dgm:cxn modelId="{D6B4634B-8F25-4CD4-8336-07407E6B3520}" srcId="{3C6F2879-CD78-45CA-87A6-A3472DC8ECEC}" destId="{D0C9D45F-3113-4262-9B07-7A4A9801713C}" srcOrd="2" destOrd="0" parTransId="{3E9F0912-6CFD-45BC-BC27-6E0C4B320B97}" sibTransId="{B6CA85B5-2E95-4EA5-BD11-E9C62BF50C8A}"/>
    <dgm:cxn modelId="{AC210050-4461-463A-A31E-A23CEE4609B5}" srcId="{3C6F2879-CD78-45CA-87A6-A3472DC8ECEC}" destId="{5CA20715-6BED-4FB9-94A2-9C0ECD83A42D}" srcOrd="3" destOrd="0" parTransId="{DE73EE39-1891-4C98-AFAD-005418715CDB}" sibTransId="{2DAA223F-0BEF-4C36-B973-2D52BCC8CA1B}"/>
    <dgm:cxn modelId="{63F47455-A230-40F3-939B-5C9C344358A8}" type="presOf" srcId="{C8B073B6-BFC5-477B-B9D5-B34AAA073D03}" destId="{20C35A48-8D80-49B3-B217-979DA61881B0}" srcOrd="0" destOrd="0" presId="urn:microsoft.com/office/officeart/2005/8/layout/radial4"/>
    <dgm:cxn modelId="{510CDF55-9550-4431-B54C-191F3966D94A}" type="presOf" srcId="{D0C9D45F-3113-4262-9B07-7A4A9801713C}" destId="{37CCFB23-B66B-40DF-8D26-488E550637D0}" srcOrd="0" destOrd="0" presId="urn:microsoft.com/office/officeart/2005/8/layout/radial4"/>
    <dgm:cxn modelId="{A281837A-13CC-4E1B-B79B-7ABF326713A4}" type="presOf" srcId="{0018860E-0E13-40E4-A59D-8900D1C3DD68}" destId="{F1C2CDEF-33D6-4B5F-9538-07C179280F97}" srcOrd="0" destOrd="0" presId="urn:microsoft.com/office/officeart/2005/8/layout/radial4"/>
    <dgm:cxn modelId="{AE71B75A-F1B2-4BF3-AA0B-F0842DF6A544}" type="presOf" srcId="{2D8AD781-1B54-4E51-912E-968C0C910B34}" destId="{034C32AF-5AC9-4CBF-8B99-899E75ED01B5}" srcOrd="0" destOrd="0" presId="urn:microsoft.com/office/officeart/2005/8/layout/radial4"/>
    <dgm:cxn modelId="{6D9D7887-0B79-4571-A80C-B722DE814955}" srcId="{E40CF83D-5E9D-49EC-BED3-DBE7EF843475}" destId="{3C6F2879-CD78-45CA-87A6-A3472DC8ECEC}" srcOrd="0" destOrd="0" parTransId="{2CFA6F18-B387-4DD8-9EAB-21A602CCE984}" sibTransId="{B4F5D0D7-C465-40DB-81C5-60A3C565DD30}"/>
    <dgm:cxn modelId="{4B090CBD-6851-443B-8410-8815A1CA0A39}" type="presOf" srcId="{5CA20715-6BED-4FB9-94A2-9C0ECD83A42D}" destId="{D885E83B-0C0D-44E7-8223-6E1F6D63FF61}" srcOrd="0" destOrd="0" presId="urn:microsoft.com/office/officeart/2005/8/layout/radial4"/>
    <dgm:cxn modelId="{239BB3E8-87F4-4F00-8DBA-91DECD474816}" type="presOf" srcId="{E40CF83D-5E9D-49EC-BED3-DBE7EF843475}" destId="{ACBADD40-975A-4665-A9BB-7793ED6C496F}" srcOrd="0" destOrd="0" presId="urn:microsoft.com/office/officeart/2005/8/layout/radial4"/>
    <dgm:cxn modelId="{4C9664F2-D449-4284-9EC2-20EF23927819}" srcId="{3C6F2879-CD78-45CA-87A6-A3472DC8ECEC}" destId="{ADA93BC1-ED64-4856-B567-1DBEF6158F4F}" srcOrd="0" destOrd="0" parTransId="{0018860E-0E13-40E4-A59D-8900D1C3DD68}" sibTransId="{C3678EFB-961F-4531-8028-6F40F5C76438}"/>
    <dgm:cxn modelId="{478793C9-5864-40F7-8C53-83DBC8667FD5}" type="presParOf" srcId="{ACBADD40-975A-4665-A9BB-7793ED6C496F}" destId="{297FC530-13E5-46BD-97B5-EF92A905BE85}" srcOrd="0" destOrd="0" presId="urn:microsoft.com/office/officeart/2005/8/layout/radial4"/>
    <dgm:cxn modelId="{EACFAD8E-DA1B-46B5-B2B2-C112BC314E05}" type="presParOf" srcId="{ACBADD40-975A-4665-A9BB-7793ED6C496F}" destId="{F1C2CDEF-33D6-4B5F-9538-07C179280F97}" srcOrd="1" destOrd="0" presId="urn:microsoft.com/office/officeart/2005/8/layout/radial4"/>
    <dgm:cxn modelId="{CF766FAE-F616-4602-96F0-ED11F9B47679}" type="presParOf" srcId="{ACBADD40-975A-4665-A9BB-7793ED6C496F}" destId="{9198EC00-5084-405A-85BA-025024FA1C92}" srcOrd="2" destOrd="0" presId="urn:microsoft.com/office/officeart/2005/8/layout/radial4"/>
    <dgm:cxn modelId="{835EDB3E-A3B0-42C6-B127-4668FC1F6CC0}" type="presParOf" srcId="{ACBADD40-975A-4665-A9BB-7793ED6C496F}" destId="{20C35A48-8D80-49B3-B217-979DA61881B0}" srcOrd="3" destOrd="0" presId="urn:microsoft.com/office/officeart/2005/8/layout/radial4"/>
    <dgm:cxn modelId="{FE63B268-C660-452D-BB44-CFBFC48E0904}" type="presParOf" srcId="{ACBADD40-975A-4665-A9BB-7793ED6C496F}" destId="{034C32AF-5AC9-4CBF-8B99-899E75ED01B5}" srcOrd="4" destOrd="0" presId="urn:microsoft.com/office/officeart/2005/8/layout/radial4"/>
    <dgm:cxn modelId="{5869AB1B-BEC3-4DDC-B81D-95434E45CB62}" type="presParOf" srcId="{ACBADD40-975A-4665-A9BB-7793ED6C496F}" destId="{27244103-3C30-4AE1-95E0-136A3A099DAC}" srcOrd="5" destOrd="0" presId="urn:microsoft.com/office/officeart/2005/8/layout/radial4"/>
    <dgm:cxn modelId="{543B2A4B-8E77-4922-966E-A06881A4B4BF}" type="presParOf" srcId="{ACBADD40-975A-4665-A9BB-7793ED6C496F}" destId="{37CCFB23-B66B-40DF-8D26-488E550637D0}" srcOrd="6" destOrd="0" presId="urn:microsoft.com/office/officeart/2005/8/layout/radial4"/>
    <dgm:cxn modelId="{529EE28F-F277-445A-B90E-FD154C74A3C2}" type="presParOf" srcId="{ACBADD40-975A-4665-A9BB-7793ED6C496F}" destId="{7B615647-89F1-4831-B979-A19C768060BE}" srcOrd="7" destOrd="0" presId="urn:microsoft.com/office/officeart/2005/8/layout/radial4"/>
    <dgm:cxn modelId="{E7BB0CA7-26AA-4AAC-A018-9B6D594B1F52}" type="presParOf" srcId="{ACBADD40-975A-4665-A9BB-7793ED6C496F}" destId="{D885E83B-0C0D-44E7-8223-6E1F6D63FF61}" srcOrd="8"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FC530-13E5-46BD-97B5-EF92A905BE85}">
      <dsp:nvSpPr>
        <dsp:cNvPr id="0" name=""/>
        <dsp:cNvSpPr/>
      </dsp:nvSpPr>
      <dsp:spPr>
        <a:xfrm>
          <a:off x="2225040" y="2172962"/>
          <a:ext cx="1645920" cy="1645920"/>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Performance</a:t>
          </a:r>
        </a:p>
      </dsp:txBody>
      <dsp:txXfrm>
        <a:off x="2466079" y="2414001"/>
        <a:ext cx="1163842" cy="1163842"/>
      </dsp:txXfrm>
    </dsp:sp>
    <dsp:sp modelId="{F1C2CDEF-33D6-4B5F-9538-07C179280F97}">
      <dsp:nvSpPr>
        <dsp:cNvPr id="0" name=""/>
        <dsp:cNvSpPr/>
      </dsp:nvSpPr>
      <dsp:spPr>
        <a:xfrm rot="11700000">
          <a:off x="758329" y="2340572"/>
          <a:ext cx="1438394" cy="469087"/>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9198EC00-5084-405A-85BA-025024FA1C92}">
      <dsp:nvSpPr>
        <dsp:cNvPr id="0" name=""/>
        <dsp:cNvSpPr/>
      </dsp:nvSpPr>
      <dsp:spPr>
        <a:xfrm>
          <a:off x="1023" y="1763524"/>
          <a:ext cx="1563624" cy="1250899"/>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Constraints</a:t>
          </a:r>
        </a:p>
      </dsp:txBody>
      <dsp:txXfrm>
        <a:off x="37661" y="1800162"/>
        <a:ext cx="1490348" cy="1177623"/>
      </dsp:txXfrm>
    </dsp:sp>
    <dsp:sp modelId="{20C35A48-8D80-49B3-B217-979DA61881B0}">
      <dsp:nvSpPr>
        <dsp:cNvPr id="0" name=""/>
        <dsp:cNvSpPr/>
      </dsp:nvSpPr>
      <dsp:spPr>
        <a:xfrm rot="14700000">
          <a:off x="1641679" y="1287837"/>
          <a:ext cx="1438394" cy="469087"/>
        </a:xfrm>
        <a:prstGeom prst="leftArrow">
          <a:avLst>
            <a:gd name="adj1" fmla="val 60000"/>
            <a:gd name="adj2" fmla="val 5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34C32AF-5AC9-4CBF-8B99-899E75ED01B5}">
      <dsp:nvSpPr>
        <dsp:cNvPr id="0" name=""/>
        <dsp:cNvSpPr/>
      </dsp:nvSpPr>
      <dsp:spPr>
        <a:xfrm>
          <a:off x="1275118" y="245117"/>
          <a:ext cx="1563624" cy="1250899"/>
        </a:xfrm>
        <a:prstGeom prst="roundRect">
          <a:avLst>
            <a:gd name="adj" fmla="val 1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Adaptation</a:t>
          </a:r>
        </a:p>
      </dsp:txBody>
      <dsp:txXfrm>
        <a:off x="1311756" y="281755"/>
        <a:ext cx="1490348" cy="1177623"/>
      </dsp:txXfrm>
    </dsp:sp>
    <dsp:sp modelId="{27244103-3C30-4AE1-95E0-136A3A099DAC}">
      <dsp:nvSpPr>
        <dsp:cNvPr id="0" name=""/>
        <dsp:cNvSpPr/>
      </dsp:nvSpPr>
      <dsp:spPr>
        <a:xfrm rot="17700000">
          <a:off x="3015926" y="1287837"/>
          <a:ext cx="1438394" cy="469087"/>
        </a:xfrm>
        <a:prstGeom prst="leftArrow">
          <a:avLst>
            <a:gd name="adj1" fmla="val 60000"/>
            <a:gd name="adj2" fmla="val 5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37CCFB23-B66B-40DF-8D26-488E550637D0}">
      <dsp:nvSpPr>
        <dsp:cNvPr id="0" name=""/>
        <dsp:cNvSpPr/>
      </dsp:nvSpPr>
      <dsp:spPr>
        <a:xfrm>
          <a:off x="3257257" y="245117"/>
          <a:ext cx="1563624" cy="1250899"/>
        </a:xfrm>
        <a:prstGeom prst="roundRect">
          <a:avLst>
            <a:gd name="adj" fmla="val 1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Inertia</a:t>
          </a:r>
        </a:p>
      </dsp:txBody>
      <dsp:txXfrm>
        <a:off x="3293895" y="281755"/>
        <a:ext cx="1490348" cy="1177623"/>
      </dsp:txXfrm>
    </dsp:sp>
    <dsp:sp modelId="{7B615647-89F1-4831-B979-A19C768060BE}">
      <dsp:nvSpPr>
        <dsp:cNvPr id="0" name=""/>
        <dsp:cNvSpPr/>
      </dsp:nvSpPr>
      <dsp:spPr>
        <a:xfrm rot="20700000">
          <a:off x="3899275" y="2340572"/>
          <a:ext cx="1438394" cy="469087"/>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85E83B-0C0D-44E7-8223-6E1F6D63FF61}">
      <dsp:nvSpPr>
        <dsp:cNvPr id="0" name=""/>
        <dsp:cNvSpPr/>
      </dsp:nvSpPr>
      <dsp:spPr>
        <a:xfrm>
          <a:off x="4531352" y="1763524"/>
          <a:ext cx="1563624" cy="1250899"/>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Selection</a:t>
          </a:r>
        </a:p>
      </dsp:txBody>
      <dsp:txXfrm>
        <a:off x="4567990" y="1800162"/>
        <a:ext cx="1490348" cy="1177623"/>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1261099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Atmosphere of a team:</a:t>
            </a:r>
            <a:r>
              <a:rPr lang="en-US" baseline="0" dirty="0"/>
              <a:t> </a:t>
            </a:r>
            <a:r>
              <a:rPr lang="en-US" sz="1200" kern="1200" dirty="0">
                <a:solidFill>
                  <a:schemeClr val="tx1"/>
                </a:solidFill>
                <a:effectLst/>
                <a:latin typeface="+mn-lt"/>
                <a:ea typeface="+mn-ea"/>
                <a:cs typeface="+mn-cs"/>
              </a:rPr>
              <a:t>Climate defined as people’s shared perceptions</a:t>
            </a:r>
            <a:r>
              <a:rPr lang="en-US" sz="1200" kern="1200" baseline="0" dirty="0">
                <a:solidFill>
                  <a:schemeClr val="tx1"/>
                </a:solidFill>
                <a:effectLst/>
                <a:latin typeface="+mn-lt"/>
                <a:ea typeface="+mn-ea"/>
                <a:cs typeface="+mn-cs"/>
              </a:rPr>
              <a:t> that include people’s general thoughts and feelings about the activities, assumptions, and procedures of a group, which may fluctuate.</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Positive climate:</a:t>
            </a:r>
            <a:r>
              <a:rPr lang="en-US" baseline="0" dirty="0"/>
              <a:t> </a:t>
            </a:r>
            <a:r>
              <a:rPr lang="en-US" sz="1200" kern="1200" dirty="0">
                <a:solidFill>
                  <a:schemeClr val="tx1"/>
                </a:solidFill>
                <a:effectLst/>
                <a:latin typeface="+mn-lt"/>
                <a:ea typeface="+mn-ea"/>
                <a:cs typeface="+mn-cs"/>
              </a:rPr>
              <a:t>A positive climate is shaped by the degree to which people feel they are supported, appreciated, and encouraged for their roles in the organization. A constructive climate is just an atmosphere that promotes group members’ satisfaction and achieving their personal best.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 </a:t>
            </a:r>
            <a:r>
              <a:rPr lang="en-US" dirty="0"/>
              <a:t>Climate and culture:</a:t>
            </a:r>
            <a:r>
              <a:rPr lang="en-US" baseline="0" dirty="0"/>
              <a:t> </a:t>
            </a:r>
            <a:r>
              <a:rPr lang="en-US" sz="1200" kern="1200" dirty="0">
                <a:solidFill>
                  <a:schemeClr val="tx1"/>
                </a:solidFill>
                <a:effectLst/>
                <a:latin typeface="+mn-lt"/>
                <a:ea typeface="+mn-ea"/>
                <a:cs typeface="+mn-cs"/>
              </a:rPr>
              <a:t>An organization’s culture develops over longer periods from the many interactions that occur within the group or organization. A culture is reinforced by organizational members who have developed patterns of working together over time.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These values and assumptions are then taught to newcomers as “the way things are done around 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r>
              <a:rPr lang="en-US" dirty="0"/>
              <a:t>Establishing a constructive climate:</a:t>
            </a:r>
            <a:r>
              <a:rPr lang="en-US" baseline="0" dirty="0"/>
              <a:t> </a:t>
            </a:r>
            <a:r>
              <a:rPr lang="en-US" sz="1200" kern="1200" dirty="0">
                <a:solidFill>
                  <a:schemeClr val="tx1"/>
                </a:solidFill>
                <a:effectLst/>
                <a:latin typeface="+mn-lt"/>
                <a:ea typeface="+mn-ea"/>
                <a:cs typeface="+mn-cs"/>
              </a:rPr>
              <a:t>Establishing a constructive climate demands that a leader provide structure, clarify norms, build cohesiveness, and promote standards of excellence. By establishing a constructive climate for the group, a leader ensures that members work more effectively together.</a:t>
            </a:r>
            <a:endParaRPr lang="en-IN"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Architectural blueprint for work:</a:t>
            </a:r>
            <a:r>
              <a:rPr lang="en-US" baseline="0" dirty="0"/>
              <a:t> </a:t>
            </a:r>
            <a:r>
              <a:rPr lang="en-US" sz="1200" kern="1200" dirty="0">
                <a:solidFill>
                  <a:schemeClr val="tx1"/>
                </a:solidFill>
                <a:effectLst/>
                <a:latin typeface="+mn-lt"/>
                <a:ea typeface="+mn-ea"/>
                <a:cs typeface="+mn-cs"/>
              </a:rPr>
              <a:t>Providing </a:t>
            </a:r>
            <a:r>
              <a:rPr lang="en-US" sz="1200" b="1" kern="1200" dirty="0">
                <a:solidFill>
                  <a:schemeClr val="tx1"/>
                </a:solidFill>
                <a:effectLst/>
                <a:latin typeface="+mn-lt"/>
                <a:ea typeface="+mn-ea"/>
                <a:cs typeface="+mn-cs"/>
              </a:rPr>
              <a:t>structure</a:t>
            </a:r>
            <a:r>
              <a:rPr lang="en-US" sz="1200" kern="1200" dirty="0">
                <a:solidFill>
                  <a:schemeClr val="tx1"/>
                </a:solidFill>
                <a:effectLst/>
                <a:latin typeface="+mn-lt"/>
                <a:ea typeface="+mn-ea"/>
                <a:cs typeface="+mn-cs"/>
              </a:rPr>
              <a:t> is much like giving group members an architectural blueprint for their work. Instilling structure into the organization provides people with a sense of security, direction, and stability.</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Communicating mission:</a:t>
            </a:r>
            <a:r>
              <a:rPr lang="en-US" baseline="0" dirty="0"/>
              <a:t> </a:t>
            </a:r>
            <a:r>
              <a:rPr lang="en-US" sz="1200" kern="1200" dirty="0">
                <a:solidFill>
                  <a:schemeClr val="tx1"/>
                </a:solidFill>
                <a:effectLst/>
                <a:latin typeface="+mn-lt"/>
                <a:ea typeface="+mn-ea"/>
                <a:cs typeface="+mn-cs"/>
              </a:rPr>
              <a:t>A leader needs to communicate to the group the group’s goals;</a:t>
            </a:r>
            <a:r>
              <a:rPr lang="en-US" sz="1200" kern="1200" baseline="0" dirty="0">
                <a:solidFill>
                  <a:schemeClr val="tx1"/>
                </a:solidFill>
                <a:effectLst/>
                <a:latin typeface="+mn-lt"/>
                <a:ea typeface="+mn-ea"/>
                <a:cs typeface="+mn-cs"/>
              </a:rPr>
              <a:t> the </a:t>
            </a:r>
            <a:r>
              <a:rPr lang="en-US" sz="1200" b="1" kern="1200" baseline="0" dirty="0">
                <a:solidFill>
                  <a:schemeClr val="tx1"/>
                </a:solidFill>
                <a:effectLst/>
                <a:latin typeface="+mn-lt"/>
                <a:ea typeface="+mn-ea"/>
                <a:cs typeface="+mn-cs"/>
              </a:rPr>
              <a:t>mission</a:t>
            </a:r>
            <a:r>
              <a:rPr lang="en-US" sz="1200" kern="1200" baseline="0" dirty="0">
                <a:solidFill>
                  <a:schemeClr val="tx1"/>
                </a:solidFill>
                <a:effectLst/>
                <a:latin typeface="+mn-lt"/>
                <a:ea typeface="+mn-ea"/>
                <a:cs typeface="+mn-cs"/>
              </a:rPr>
              <a:t> of the organization. </a:t>
            </a:r>
            <a:r>
              <a:rPr lang="en-US" sz="1200" kern="1200" dirty="0">
                <a:solidFill>
                  <a:schemeClr val="tx1"/>
                </a:solidFill>
                <a:effectLst/>
                <a:latin typeface="+mn-lt"/>
                <a:ea typeface="+mn-ea"/>
                <a:cs typeface="+mn-cs"/>
              </a:rPr>
              <a:t>The mission is the goal toward which they are working, and it provides organization to the rest of their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Achieving synergy: </a:t>
            </a:r>
            <a:r>
              <a:rPr lang="en-US" sz="1200" kern="1200" dirty="0">
                <a:solidFill>
                  <a:schemeClr val="tx1"/>
                </a:solidFill>
                <a:effectLst/>
                <a:latin typeface="+mn-lt"/>
                <a:ea typeface="+mn-ea"/>
                <a:cs typeface="+mn-cs"/>
              </a:rPr>
              <a:t>By identifying the unique ways that each individual member can contribute to the group,</a:t>
            </a:r>
            <a:r>
              <a:rPr lang="en-US" sz="1200" kern="1200" baseline="0" dirty="0">
                <a:solidFill>
                  <a:schemeClr val="tx1"/>
                </a:solidFill>
                <a:effectLst/>
                <a:latin typeface="+mn-lt"/>
                <a:ea typeface="+mn-ea"/>
                <a:cs typeface="+mn-cs"/>
              </a:rPr>
              <a:t> </a:t>
            </a:r>
            <a:r>
              <a:rPr lang="en-US" sz="1200" b="1" kern="1200" baseline="0" dirty="0">
                <a:solidFill>
                  <a:schemeClr val="tx1"/>
                </a:solidFill>
                <a:effectLst/>
                <a:latin typeface="+mn-lt"/>
                <a:ea typeface="+mn-ea"/>
                <a:cs typeface="+mn-cs"/>
              </a:rPr>
              <a:t>synergy</a:t>
            </a:r>
            <a:r>
              <a:rPr lang="en-US" sz="1200" kern="1200" baseline="0" dirty="0">
                <a:solidFill>
                  <a:schemeClr val="tx1"/>
                </a:solidFill>
                <a:effectLst/>
                <a:latin typeface="+mn-lt"/>
                <a:ea typeface="+mn-ea"/>
                <a:cs typeface="+mn-cs"/>
              </a:rPr>
              <a:t> is achieved, when the group outcome is greater than the sum of the individual contributions.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Challenges of a leader:</a:t>
            </a:r>
            <a:r>
              <a:rPr lang="en-US" baseline="0" dirty="0"/>
              <a:t> </a:t>
            </a:r>
            <a:r>
              <a:rPr lang="en-US" sz="1200" kern="1200" dirty="0">
                <a:solidFill>
                  <a:schemeClr val="tx1"/>
                </a:solidFill>
                <a:effectLst/>
                <a:latin typeface="+mn-lt"/>
                <a:ea typeface="+mn-ea"/>
                <a:cs typeface="+mn-cs"/>
              </a:rPr>
              <a:t>The challenge for a leader is to find how each individual group member can contribute to the group’s mission, and to encourage the group to recognize these contributions. Effective leaders know how to discover each person’s talents to benefit the entire group. </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033200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Road map navigating behavior:</a:t>
            </a:r>
            <a:r>
              <a:rPr lang="en-US" baseline="0" dirty="0"/>
              <a:t> </a:t>
            </a:r>
            <a:r>
              <a:rPr lang="en-US" sz="1200" b="1" kern="1200" dirty="0">
                <a:solidFill>
                  <a:schemeClr val="tx1"/>
                </a:solidFill>
                <a:effectLst/>
                <a:latin typeface="+mn-lt"/>
                <a:ea typeface="+mn-ea"/>
                <a:cs typeface="+mn-cs"/>
              </a:rPr>
              <a:t>Norms</a:t>
            </a:r>
            <a:r>
              <a:rPr lang="en-US" sz="1200" kern="1200" dirty="0">
                <a:solidFill>
                  <a:schemeClr val="tx1"/>
                </a:solidFill>
                <a:effectLst/>
                <a:latin typeface="+mn-lt"/>
                <a:ea typeface="+mn-ea"/>
                <a:cs typeface="+mn-cs"/>
              </a:rPr>
              <a:t> are the rules of behavior that are established and shared by group members.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Norms are like a road map for navigating how we are supposed to behave in a group.</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Outcome of interaction:</a:t>
            </a:r>
            <a:r>
              <a:rPr lang="en-US" baseline="0" dirty="0"/>
              <a:t> </a:t>
            </a:r>
            <a:r>
              <a:rPr lang="en-US" sz="1200" kern="1200" dirty="0">
                <a:solidFill>
                  <a:schemeClr val="tx1"/>
                </a:solidFill>
                <a:effectLst/>
                <a:latin typeface="+mn-lt"/>
                <a:ea typeface="+mn-ea"/>
                <a:cs typeface="+mn-cs"/>
              </a:rPr>
              <a:t>Norms do not emerge on their own but as an outcome of people interacting with each other and with the leader;</a:t>
            </a:r>
            <a:r>
              <a:rPr lang="en-US" sz="1200" kern="1200" baseline="0" dirty="0">
                <a:solidFill>
                  <a:schemeClr val="tx1"/>
                </a:solidFill>
                <a:effectLst/>
                <a:latin typeface="+mn-lt"/>
                <a:ea typeface="+mn-ea"/>
                <a:cs typeface="+mn-cs"/>
              </a:rPr>
              <a:t> an outcome of how leaders treat followers and followers treat each other.</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Strong impact on group functionality:</a:t>
            </a:r>
            <a:r>
              <a:rPr lang="en-US" baseline="0" dirty="0"/>
              <a:t> </a:t>
            </a:r>
            <a:r>
              <a:rPr lang="en-US" sz="1200" kern="1200" dirty="0">
                <a:solidFill>
                  <a:schemeClr val="tx1"/>
                </a:solidFill>
                <a:effectLst/>
                <a:latin typeface="+mn-lt"/>
                <a:ea typeface="+mn-ea"/>
                <a:cs typeface="+mn-cs"/>
              </a:rPr>
              <a:t>They have such a strong impact on how the group functions and whether the group is successful or not. They can be helpful</a:t>
            </a:r>
            <a:r>
              <a:rPr lang="en-US" sz="1200" kern="1200" baseline="0" dirty="0">
                <a:solidFill>
                  <a:schemeClr val="tx1"/>
                </a:solidFill>
                <a:effectLst/>
                <a:latin typeface="+mn-lt"/>
                <a:ea typeface="+mn-ea"/>
                <a:cs typeface="+mn-cs"/>
              </a:rPr>
              <a:t> and inspiring.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Leadership and norms:</a:t>
            </a:r>
            <a:r>
              <a:rPr lang="en-US" baseline="0" dirty="0"/>
              <a:t> </a:t>
            </a:r>
            <a:r>
              <a:rPr lang="en-US" sz="1200" kern="1200" dirty="0">
                <a:solidFill>
                  <a:schemeClr val="tx1"/>
                </a:solidFill>
                <a:effectLst/>
                <a:latin typeface="+mn-lt"/>
                <a:ea typeface="+mn-ea"/>
                <a:cs typeface="+mn-cs"/>
              </a:rPr>
              <a:t>When a leader brings about constructive norms, it can have a positive effect on the entire group.</a:t>
            </a:r>
            <a:r>
              <a:rPr lang="en-IN"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Leaders need to be aware that norms always exist, and even when they are subtle or not verbally expressed, they do impact the productivity of the group. A leader should pay close attention to norm development and try to shape norms that will maximize group effectiveness.</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330402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Cement holding the group together:</a:t>
            </a:r>
            <a:r>
              <a:rPr lang="en-IN" baseline="0" dirty="0"/>
              <a:t> </a:t>
            </a:r>
            <a:r>
              <a:rPr lang="en-US" sz="1200" b="1" kern="1200" dirty="0">
                <a:solidFill>
                  <a:schemeClr val="tx1"/>
                </a:solidFill>
                <a:effectLst/>
                <a:latin typeface="+mn-lt"/>
                <a:ea typeface="+mn-ea"/>
                <a:cs typeface="+mn-cs"/>
              </a:rPr>
              <a:t>Cohesiveness</a:t>
            </a:r>
            <a:r>
              <a:rPr lang="en-US" sz="1200" kern="1200" dirty="0">
                <a:solidFill>
                  <a:schemeClr val="tx1"/>
                </a:solidFill>
                <a:effectLst/>
                <a:latin typeface="+mn-lt"/>
                <a:ea typeface="+mn-ea"/>
                <a:cs typeface="+mn-cs"/>
              </a:rPr>
              <a:t> is described as a sense of “we-ness,” the cement that holds a group together.</a:t>
            </a: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Satisfaction of group members:</a:t>
            </a:r>
            <a:r>
              <a:rPr lang="en-US" baseline="0" dirty="0"/>
              <a:t> </a:t>
            </a:r>
            <a:r>
              <a:rPr lang="en-US" sz="1200" kern="1200" dirty="0">
                <a:solidFill>
                  <a:schemeClr val="tx1"/>
                </a:solidFill>
                <a:effectLst/>
                <a:latin typeface="+mn-lt"/>
                <a:ea typeface="+mn-ea"/>
                <a:cs typeface="+mn-cs"/>
              </a:rPr>
              <a:t>Group members identify with the group and its goals and find satisfaction in being an accepted member of the group.</a:t>
            </a:r>
            <a:endParaRPr lang="en-IN"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Positive outcomes</a:t>
            </a:r>
            <a:r>
              <a:rPr lang="en-US" baseline="0" dirty="0"/>
              <a:t> of cohesiveness:</a:t>
            </a:r>
            <a:endParaRPr lang="en-US"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dirty="0"/>
              <a:t>Increased participation and better interaction:</a:t>
            </a:r>
            <a:r>
              <a:rPr lang="en-US" baseline="0" dirty="0"/>
              <a:t> </a:t>
            </a:r>
            <a:r>
              <a:rPr lang="en-US" sz="1200" kern="1200" dirty="0">
                <a:solidFill>
                  <a:schemeClr val="tx1"/>
                </a:solidFill>
                <a:effectLst/>
                <a:latin typeface="+mn-lt"/>
                <a:ea typeface="+mn-ea"/>
                <a:cs typeface="+mn-cs"/>
              </a:rPr>
              <a:t>High cohesiveness is frequently associated with </a:t>
            </a:r>
            <a:r>
              <a:rPr lang="en-US" sz="1200" i="1" kern="1200" dirty="0">
                <a:solidFill>
                  <a:schemeClr val="tx1"/>
                </a:solidFill>
                <a:effectLst/>
                <a:latin typeface="+mn-lt"/>
                <a:ea typeface="+mn-ea"/>
                <a:cs typeface="+mn-cs"/>
              </a:rPr>
              <a:t>increased participation</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better interaction</a:t>
            </a:r>
            <a:r>
              <a:rPr lang="en-US" sz="1200" kern="1200" dirty="0">
                <a:solidFill>
                  <a:schemeClr val="tx1"/>
                </a:solidFill>
                <a:effectLst/>
                <a:latin typeface="+mn-lt"/>
                <a:ea typeface="+mn-ea"/>
                <a:cs typeface="+mn-cs"/>
              </a:rPr>
              <a:t> among members.</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dirty="0"/>
              <a:t>More consistent:</a:t>
            </a:r>
            <a:r>
              <a:rPr lang="en-US" baseline="0" dirty="0"/>
              <a:t> </a:t>
            </a:r>
            <a:r>
              <a:rPr lang="en-US" sz="1200" kern="1200" dirty="0">
                <a:solidFill>
                  <a:schemeClr val="tx1"/>
                </a:solidFill>
                <a:effectLst/>
                <a:latin typeface="+mn-lt"/>
                <a:ea typeface="+mn-ea"/>
                <a:cs typeface="+mn-cs"/>
              </a:rPr>
              <a:t>Membership tends to be more </a:t>
            </a:r>
            <a:r>
              <a:rPr lang="en-US" sz="1200" i="1" kern="1200" dirty="0">
                <a:solidFill>
                  <a:schemeClr val="tx1"/>
                </a:solidFill>
                <a:effectLst/>
                <a:latin typeface="+mn-lt"/>
                <a:ea typeface="+mn-ea"/>
                <a:cs typeface="+mn-cs"/>
              </a:rPr>
              <a:t>consistent.</a:t>
            </a:r>
            <a:r>
              <a:rPr lang="en-US" sz="1200" kern="1200" dirty="0">
                <a:solidFill>
                  <a:schemeClr val="tx1"/>
                </a:solidFill>
                <a:effectLst/>
                <a:latin typeface="+mn-lt"/>
                <a:ea typeface="+mn-ea"/>
                <a:cs typeface="+mn-cs"/>
              </a:rPr>
              <a:t> Members </a:t>
            </a:r>
            <a:r>
              <a:rPr lang="en-US" sz="1200" i="1" kern="1200" dirty="0">
                <a:solidFill>
                  <a:schemeClr val="tx1"/>
                </a:solidFill>
                <a:effectLst/>
                <a:latin typeface="+mn-lt"/>
                <a:ea typeface="+mn-ea"/>
                <a:cs typeface="+mn-cs"/>
              </a:rPr>
              <a:t>develop positive feelings toward one another</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are more willing to attend</a:t>
            </a:r>
            <a:r>
              <a:rPr lang="en-US" sz="1200" kern="1200" dirty="0">
                <a:solidFill>
                  <a:schemeClr val="tx1"/>
                </a:solidFill>
                <a:effectLst/>
                <a:latin typeface="+mn-lt"/>
                <a:ea typeface="+mn-ea"/>
                <a:cs typeface="+mn-cs"/>
              </a:rPr>
              <a:t> group meetings.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t>Exert a strong influence:</a:t>
            </a:r>
            <a:r>
              <a:rPr lang="en-US" i="0" baseline="0" dirty="0"/>
              <a:t> </a:t>
            </a:r>
            <a:r>
              <a:rPr lang="en-US" sz="1200" i="0" kern="1200" dirty="0">
                <a:solidFill>
                  <a:schemeClr val="tx1"/>
                </a:solidFill>
                <a:effectLst/>
                <a:latin typeface="+mn-lt"/>
                <a:ea typeface="+mn-ea"/>
                <a:cs typeface="+mn-cs"/>
              </a:rPr>
              <a:t>Highly cohesive groups are able to exert a strong influence on group members. Members conform more closely to group norms and engage in more goal-directed behavior for the group.</a:t>
            </a:r>
            <a:endParaRPr lang="en-IN" sz="1200" i="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t>Member satisfaction is high:</a:t>
            </a:r>
            <a:r>
              <a:rPr lang="en-US" i="0" baseline="0" dirty="0"/>
              <a:t> </a:t>
            </a:r>
            <a:r>
              <a:rPr lang="en-US" sz="1200" i="0" kern="1200" dirty="0">
                <a:solidFill>
                  <a:schemeClr val="tx1"/>
                </a:solidFill>
                <a:effectLst/>
                <a:latin typeface="+mn-lt"/>
                <a:ea typeface="+mn-ea"/>
                <a:cs typeface="+mn-cs"/>
              </a:rPr>
              <a:t>Member satisfaction is high in cohesive groups; members tend to feel more secure and find enjoyment participating in the group.</a:t>
            </a:r>
            <a:endParaRPr lang="en-IN" sz="1200" i="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t>Feel more productive:</a:t>
            </a:r>
            <a:r>
              <a:rPr lang="en-US" i="0" baseline="0" dirty="0"/>
              <a:t> </a:t>
            </a:r>
            <a:r>
              <a:rPr lang="en-US" sz="1200" i="0" kern="1200" dirty="0">
                <a:solidFill>
                  <a:schemeClr val="tx1"/>
                </a:solidFill>
                <a:effectLst/>
                <a:latin typeface="+mn-lt"/>
                <a:ea typeface="+mn-ea"/>
                <a:cs typeface="+mn-cs"/>
              </a:rPr>
              <a:t>Members of a cohesive group usually are more productive than members of a group that is less cohesive.</a:t>
            </a:r>
            <a:endParaRPr lang="en-IN" sz="1200" i="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i="0" dirty="0"/>
              <a:t>Develop groupthink:</a:t>
            </a:r>
            <a:r>
              <a:rPr lang="en-US" i="0" baseline="0" dirty="0"/>
              <a:t> </a:t>
            </a:r>
            <a:r>
              <a:rPr lang="en-US" sz="1200" i="0" kern="1200" dirty="0">
                <a:solidFill>
                  <a:schemeClr val="tx1"/>
                </a:solidFill>
                <a:effectLst/>
                <a:latin typeface="+mn-lt"/>
                <a:ea typeface="+mn-ea"/>
                <a:cs typeface="+mn-cs"/>
              </a:rPr>
              <a:t>When group members become extremely close, they can develop a closed mindset called groupthink, which values unanimity over critical appraisal of alternate ideas </a:t>
            </a:r>
            <a:r>
              <a:rPr lang="en-US" sz="1200" kern="1200" dirty="0">
                <a:solidFill>
                  <a:schemeClr val="tx1"/>
                </a:solidFill>
                <a:effectLst/>
                <a:latin typeface="+mn-lt"/>
                <a:ea typeface="+mn-ea"/>
                <a:cs typeface="+mn-cs"/>
              </a:rPr>
              <a:t>or viewpoints.</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569241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Actions for building cohesiveness: </a:t>
            </a:r>
            <a:r>
              <a:rPr lang="en-US" sz="1200" kern="1200" dirty="0">
                <a:solidFill>
                  <a:schemeClr val="tx1"/>
                </a:solidFill>
                <a:effectLst/>
                <a:latin typeface="+mn-lt"/>
                <a:ea typeface="+mn-ea"/>
                <a:cs typeface="+mn-cs"/>
              </a:rPr>
              <a:t>Group cohesiveness does not develop instantaneously, but is created gradually over time. A leader can assist a group in building cohesiveness by incorporating the following actions in his or her leadership:</a:t>
            </a:r>
          </a:p>
          <a:p>
            <a:pPr marL="228600" lvl="0" indent="-228600">
              <a:buFont typeface="+mj-lt"/>
              <a:buAutoNum type="arabicPeriod"/>
            </a:pPr>
            <a:r>
              <a:rPr lang="en-GB" sz="1200" kern="1200" dirty="0">
                <a:solidFill>
                  <a:schemeClr val="tx1"/>
                </a:solidFill>
                <a:effectLst/>
                <a:latin typeface="+mn-lt"/>
                <a:ea typeface="+mn-ea"/>
                <a:cs typeface="+mn-cs"/>
              </a:rPr>
              <a:t>Help groups to create a climate of trust</a:t>
            </a:r>
            <a:endParaRPr lang="en-IN" sz="1200" kern="1200" dirty="0">
              <a:solidFill>
                <a:schemeClr val="tx1"/>
              </a:solidFill>
              <a:effectLst/>
              <a:latin typeface="+mn-lt"/>
              <a:ea typeface="+mn-ea"/>
              <a:cs typeface="+mn-cs"/>
            </a:endParaRPr>
          </a:p>
          <a:p>
            <a:pPr marL="228600" lvl="0" indent="-228600">
              <a:buFont typeface="+mj-lt"/>
              <a:buAutoNum type="arabicPeriod"/>
            </a:pPr>
            <a:r>
              <a:rPr lang="en-GB" sz="1200" kern="1200" dirty="0">
                <a:solidFill>
                  <a:schemeClr val="tx1"/>
                </a:solidFill>
                <a:effectLst/>
                <a:latin typeface="+mn-lt"/>
                <a:ea typeface="+mn-ea"/>
                <a:cs typeface="+mn-cs"/>
              </a:rPr>
              <a:t>Invite group members to become active participants</a:t>
            </a:r>
            <a:endParaRPr lang="en-IN" sz="1200" kern="1200" dirty="0">
              <a:solidFill>
                <a:schemeClr val="tx1"/>
              </a:solidFill>
              <a:effectLst/>
              <a:latin typeface="+mn-lt"/>
              <a:ea typeface="+mn-ea"/>
              <a:cs typeface="+mn-cs"/>
            </a:endParaRPr>
          </a:p>
          <a:p>
            <a:pPr marL="228600" lvl="0" indent="-228600">
              <a:buFont typeface="+mj-lt"/>
              <a:buAutoNum type="arabicPeriod"/>
            </a:pPr>
            <a:r>
              <a:rPr lang="en-GB" sz="1200" kern="1200" dirty="0">
                <a:solidFill>
                  <a:schemeClr val="tx1"/>
                </a:solidFill>
                <a:effectLst/>
                <a:latin typeface="+mn-lt"/>
                <a:ea typeface="+mn-ea"/>
                <a:cs typeface="+mn-cs"/>
              </a:rPr>
              <a:t>Encourage passive or withdrawn members to become involved</a:t>
            </a:r>
            <a:endParaRPr lang="en-IN" sz="1200" kern="1200" dirty="0">
              <a:solidFill>
                <a:schemeClr val="tx1"/>
              </a:solidFill>
              <a:effectLst/>
              <a:latin typeface="+mn-lt"/>
              <a:ea typeface="+mn-ea"/>
              <a:cs typeface="+mn-cs"/>
            </a:endParaRPr>
          </a:p>
          <a:p>
            <a:pPr marL="228600" lvl="0" indent="-228600">
              <a:buFont typeface="+mj-lt"/>
              <a:buAutoNum type="arabicPeriod"/>
            </a:pPr>
            <a:r>
              <a:rPr lang="en-GB" sz="1200" kern="1200" dirty="0">
                <a:solidFill>
                  <a:schemeClr val="tx1"/>
                </a:solidFill>
                <a:effectLst/>
                <a:latin typeface="+mn-lt"/>
                <a:ea typeface="+mn-ea"/>
                <a:cs typeface="+mn-cs"/>
              </a:rPr>
              <a:t>Be willing to listen and accept group members for who they are</a:t>
            </a:r>
            <a:endParaRPr lang="en-IN" sz="1200" kern="1200" dirty="0">
              <a:solidFill>
                <a:schemeClr val="tx1"/>
              </a:solidFill>
              <a:effectLst/>
              <a:latin typeface="+mn-lt"/>
              <a:ea typeface="+mn-ea"/>
              <a:cs typeface="+mn-cs"/>
            </a:endParaRPr>
          </a:p>
          <a:p>
            <a:pPr marL="228600" lvl="0" indent="-228600">
              <a:buFont typeface="+mj-lt"/>
              <a:buAutoNum type="arabicPeriod"/>
            </a:pPr>
            <a:r>
              <a:rPr lang="en-GB" sz="1200" kern="1200" dirty="0">
                <a:solidFill>
                  <a:schemeClr val="tx1"/>
                </a:solidFill>
                <a:effectLst/>
                <a:latin typeface="+mn-lt"/>
                <a:ea typeface="+mn-ea"/>
                <a:cs typeface="+mn-cs"/>
              </a:rPr>
              <a:t>Help group members to achieve their individual goals</a:t>
            </a:r>
            <a:endParaRPr lang="en-IN"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602424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lvl="0" indent="0">
              <a:buFont typeface="+mj-lt"/>
              <a:buNone/>
            </a:pPr>
            <a:r>
              <a:rPr lang="en-US" dirty="0"/>
              <a:t>Actions for building cohesiveness: (contd.)</a:t>
            </a:r>
            <a:endParaRPr lang="en-GB" sz="1200" kern="1200" dirty="0">
              <a:solidFill>
                <a:schemeClr val="tx1"/>
              </a:solidFill>
              <a:effectLst/>
              <a:latin typeface="+mn-lt"/>
              <a:ea typeface="+mn-ea"/>
              <a:cs typeface="+mn-cs"/>
            </a:endParaRPr>
          </a:p>
          <a:p>
            <a:pPr marL="228600" lvl="0" indent="-228600">
              <a:buFont typeface="+mj-lt"/>
              <a:buAutoNum type="arabicPeriod"/>
            </a:pPr>
            <a:r>
              <a:rPr lang="en-GB" sz="1200" kern="1200" dirty="0">
                <a:solidFill>
                  <a:schemeClr val="tx1"/>
                </a:solidFill>
                <a:effectLst/>
                <a:latin typeface="+mn-lt"/>
                <a:ea typeface="+mn-ea"/>
                <a:cs typeface="+mn-cs"/>
              </a:rPr>
              <a:t>Promote the free expression of divergent viewpoints in a safe environment</a:t>
            </a:r>
            <a:endParaRPr lang="en-IN" sz="1200" kern="1200" dirty="0">
              <a:solidFill>
                <a:schemeClr val="tx1"/>
              </a:solidFill>
              <a:effectLst/>
              <a:latin typeface="+mn-lt"/>
              <a:ea typeface="+mn-ea"/>
              <a:cs typeface="+mn-cs"/>
            </a:endParaRPr>
          </a:p>
          <a:p>
            <a:pPr marL="228600" lvl="0" indent="-228600">
              <a:buFont typeface="+mj-lt"/>
              <a:buAutoNum type="arabicPeriod"/>
            </a:pPr>
            <a:r>
              <a:rPr lang="en-GB" sz="1200" kern="1200" dirty="0">
                <a:solidFill>
                  <a:schemeClr val="tx1"/>
                </a:solidFill>
                <a:effectLst/>
                <a:latin typeface="+mn-lt"/>
                <a:ea typeface="+mn-ea"/>
                <a:cs typeface="+mn-cs"/>
              </a:rPr>
              <a:t>Allow group members to share the leadership responsibilities</a:t>
            </a:r>
            <a:endParaRPr lang="en-IN" sz="1200" kern="1200" dirty="0">
              <a:solidFill>
                <a:schemeClr val="tx1"/>
              </a:solidFill>
              <a:effectLst/>
              <a:latin typeface="+mn-lt"/>
              <a:ea typeface="+mn-ea"/>
              <a:cs typeface="+mn-cs"/>
            </a:endParaRPr>
          </a:p>
          <a:p>
            <a:pPr marL="228600" indent="-228600">
              <a:buFont typeface="+mj-lt"/>
              <a:buAutoNum type="arabicPeriod"/>
            </a:pPr>
            <a:r>
              <a:rPr lang="en-US" sz="1200" kern="1200" dirty="0">
                <a:solidFill>
                  <a:schemeClr val="tx1"/>
                </a:solidFill>
                <a:effectLst/>
                <a:latin typeface="+mn-lt"/>
                <a:ea typeface="+mn-ea"/>
                <a:cs typeface="+mn-cs"/>
              </a:rPr>
              <a:t>Foster and promote member-to-member interaction instead of only leader-to-follower interaction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1870251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1" kern="1200" dirty="0">
                <a:solidFill>
                  <a:schemeClr val="tx1"/>
                </a:solidFill>
                <a:effectLst/>
                <a:latin typeface="+mn-lt"/>
                <a:ea typeface="+mn-ea"/>
                <a:cs typeface="+mn-cs"/>
              </a:rPr>
              <a:t>Standards of excellence</a:t>
            </a:r>
            <a:r>
              <a:rPr lang="en-US" sz="1200" kern="1200" dirty="0">
                <a:solidFill>
                  <a:schemeClr val="tx1"/>
                </a:solidFill>
                <a:effectLst/>
                <a:latin typeface="+mn-lt"/>
                <a:ea typeface="+mn-ea"/>
                <a:cs typeface="+mn-cs"/>
              </a:rPr>
              <a:t>: These standards are the expressed and implied expectations for performance that exist within a group or an organization.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Six factors that are essential for members to function effectively:</a:t>
            </a:r>
          </a:p>
          <a:p>
            <a:pPr marL="228600" indent="-228600">
              <a:buAutoNum type="arabicPeriod"/>
            </a:pPr>
            <a:r>
              <a:rPr lang="en-US" sz="1200" kern="1200" dirty="0">
                <a:solidFill>
                  <a:schemeClr val="tx1"/>
                </a:solidFill>
                <a:effectLst/>
                <a:latin typeface="+mn-lt"/>
                <a:ea typeface="+mn-ea"/>
                <a:cs typeface="+mn-cs"/>
              </a:rPr>
              <a:t>What group members need to know and what skills they need to acquire?</a:t>
            </a:r>
            <a:endParaRPr lang="en-IN" sz="1200" kern="1200" dirty="0">
              <a:solidFill>
                <a:schemeClr val="tx1"/>
              </a:solidFill>
              <a:effectLst/>
              <a:latin typeface="+mn-lt"/>
              <a:ea typeface="+mn-ea"/>
              <a:cs typeface="+mn-cs"/>
            </a:endParaRPr>
          </a:p>
          <a:p>
            <a:pPr marL="228600" indent="-228600">
              <a:buAutoNum type="arabicPeriod"/>
            </a:pPr>
            <a:r>
              <a:rPr lang="en-US" sz="1200" kern="1200" dirty="0">
                <a:solidFill>
                  <a:schemeClr val="tx1"/>
                </a:solidFill>
                <a:effectLst/>
                <a:latin typeface="+mn-lt"/>
                <a:ea typeface="+mn-ea"/>
                <a:cs typeface="+mn-cs"/>
              </a:rPr>
              <a:t>How much initiative and effort they need to demonstrate?</a:t>
            </a:r>
            <a:endParaRPr lang="en-IN" sz="1200" kern="1200" dirty="0">
              <a:solidFill>
                <a:schemeClr val="tx1"/>
              </a:solidFill>
              <a:effectLst/>
              <a:latin typeface="+mn-lt"/>
              <a:ea typeface="+mn-ea"/>
              <a:cs typeface="+mn-cs"/>
            </a:endParaRPr>
          </a:p>
          <a:p>
            <a:pPr marL="228600" indent="-228600">
              <a:buAutoNum type="arabicPeriod"/>
            </a:pPr>
            <a:r>
              <a:rPr lang="en-US" sz="1200" kern="1200" dirty="0">
                <a:solidFill>
                  <a:schemeClr val="tx1"/>
                </a:solidFill>
                <a:effectLst/>
                <a:latin typeface="+mn-lt"/>
                <a:ea typeface="+mn-ea"/>
                <a:cs typeface="+mn-cs"/>
              </a:rPr>
              <a:t>How group members are expected to treat one another?</a:t>
            </a:r>
            <a:endParaRPr lang="en-IN" sz="1200" kern="1200" dirty="0">
              <a:solidFill>
                <a:schemeClr val="tx1"/>
              </a:solidFill>
              <a:effectLst/>
              <a:latin typeface="+mn-lt"/>
              <a:ea typeface="+mn-ea"/>
              <a:cs typeface="+mn-cs"/>
            </a:endParaRPr>
          </a:p>
          <a:p>
            <a:pPr marL="228600" indent="-228600">
              <a:buAutoNum type="arabicPeriod"/>
            </a:pPr>
            <a:r>
              <a:rPr lang="en-US" sz="1200" kern="1200" dirty="0">
                <a:solidFill>
                  <a:schemeClr val="tx1"/>
                </a:solidFill>
                <a:effectLst/>
                <a:latin typeface="+mn-lt"/>
                <a:ea typeface="+mn-ea"/>
                <a:cs typeface="+mn-cs"/>
              </a:rPr>
              <a:t>The extent to which deadlines are significant.</a:t>
            </a:r>
            <a:endParaRPr lang="en-IN" sz="1200" kern="1200" dirty="0">
              <a:solidFill>
                <a:schemeClr val="tx1"/>
              </a:solidFill>
              <a:effectLst/>
              <a:latin typeface="+mn-lt"/>
              <a:ea typeface="+mn-ea"/>
              <a:cs typeface="+mn-cs"/>
            </a:endParaRPr>
          </a:p>
          <a:p>
            <a:pPr marL="228600" indent="-228600">
              <a:buAutoNum type="arabicPeriod"/>
            </a:pPr>
            <a:r>
              <a:rPr lang="en-US" sz="1200" kern="1200" dirty="0">
                <a:solidFill>
                  <a:schemeClr val="tx1"/>
                </a:solidFill>
                <a:effectLst/>
                <a:latin typeface="+mn-lt"/>
                <a:ea typeface="+mn-ea"/>
                <a:cs typeface="+mn-cs"/>
              </a:rPr>
              <a:t>What goals they need to achieve?</a:t>
            </a:r>
            <a:endParaRPr lang="en-IN" sz="1200" kern="1200" dirty="0">
              <a:solidFill>
                <a:schemeClr val="tx1"/>
              </a:solidFill>
              <a:effectLst/>
              <a:latin typeface="+mn-lt"/>
              <a:ea typeface="+mn-ea"/>
              <a:cs typeface="+mn-cs"/>
            </a:endParaRPr>
          </a:p>
          <a:p>
            <a:pPr marL="228600" indent="-228600">
              <a:buAutoNum type="arabicPeriod"/>
            </a:pPr>
            <a:r>
              <a:rPr lang="en-US" sz="1200" kern="1200" dirty="0">
                <a:solidFill>
                  <a:schemeClr val="tx1"/>
                </a:solidFill>
                <a:effectLst/>
                <a:latin typeface="+mn-lt"/>
                <a:ea typeface="+mn-ea"/>
                <a:cs typeface="+mn-cs"/>
              </a:rPr>
              <a:t>What the consequences are if they achieve or fail to achieve these goals?</a:t>
            </a:r>
          </a:p>
          <a:p>
            <a:pPr marL="228600" indent="-228600">
              <a:buAutoNum type="arabicPeriod"/>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Three R’s to influence performance:</a:t>
            </a:r>
            <a:r>
              <a:rPr lang="en-US" baseline="0" dirty="0"/>
              <a:t> </a:t>
            </a:r>
            <a:r>
              <a:rPr lang="en-US" sz="1200" kern="1200" dirty="0">
                <a:solidFill>
                  <a:schemeClr val="tx1"/>
                </a:solidFill>
                <a:effectLst/>
                <a:latin typeface="+mn-lt"/>
                <a:ea typeface="+mn-ea"/>
                <a:cs typeface="+mn-cs"/>
              </a:rPr>
              <a:t>To influence performance, the authors contend that a leader </a:t>
            </a:r>
            <a:r>
              <a:rPr lang="en-US" sz="1200" i="0" kern="1200" dirty="0">
                <a:solidFill>
                  <a:schemeClr val="tx1"/>
                </a:solidFill>
                <a:effectLst/>
                <a:latin typeface="+mn-lt"/>
                <a:ea typeface="+mn-ea"/>
                <a:cs typeface="+mn-cs"/>
              </a:rPr>
              <a:t>must stress the “three Rs”: (1) Require results, (2) Review results, and (3) Reward results.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3817322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i="0" kern="1200" dirty="0">
                <a:solidFill>
                  <a:schemeClr val="tx1"/>
                </a:solidFill>
                <a:effectLst/>
                <a:latin typeface="+mn-lt"/>
                <a:ea typeface="+mn-ea"/>
                <a:cs typeface="+mn-cs"/>
              </a:rPr>
              <a:t>Require results. </a:t>
            </a:r>
          </a:p>
          <a:p>
            <a:pPr marL="228600" indent="-228600">
              <a:buAutoNum type="arabicPeriod"/>
            </a:pPr>
            <a:r>
              <a:rPr lang="en-US" sz="1200" kern="1200" dirty="0">
                <a:solidFill>
                  <a:schemeClr val="tx1"/>
                </a:solidFill>
                <a:effectLst/>
                <a:latin typeface="+mn-lt"/>
                <a:ea typeface="+mn-ea"/>
                <a:cs typeface="+mn-cs"/>
              </a:rPr>
              <a:t>A leader needs to articulate clear, concrete expectations for team members. </a:t>
            </a:r>
          </a:p>
          <a:p>
            <a:pPr marL="228600" indent="-228600">
              <a:buAutoNum type="arabicPeriod"/>
            </a:pPr>
            <a:r>
              <a:rPr lang="en-US" sz="1200" kern="1200" dirty="0">
                <a:solidFill>
                  <a:schemeClr val="tx1"/>
                </a:solidFill>
                <a:effectLst/>
                <a:latin typeface="+mn-lt"/>
                <a:ea typeface="+mn-ea"/>
                <a:cs typeface="+mn-cs"/>
              </a:rPr>
              <a:t>Working together, a leader and team members should establish mutual goals.</a:t>
            </a:r>
          </a:p>
          <a:p>
            <a:pPr marL="228600" indent="-228600">
              <a:buAutoNum type="arabicPeriod"/>
            </a:pPr>
            <a:r>
              <a:rPr lang="en-US" sz="1200" kern="1200" dirty="0">
                <a:solidFill>
                  <a:schemeClr val="tx1"/>
                </a:solidFill>
                <a:effectLst/>
                <a:latin typeface="+mn-lt"/>
                <a:ea typeface="+mn-ea"/>
                <a:cs typeface="+mn-cs"/>
              </a:rPr>
              <a:t>They must also identify specific objectives for achieving the results associated with those goals.</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US" sz="1200" kern="1200" dirty="0">
                <a:solidFill>
                  <a:schemeClr val="tx1"/>
                </a:solidFill>
                <a:effectLst/>
                <a:latin typeface="+mn-lt"/>
                <a:ea typeface="+mn-ea"/>
                <a:cs typeface="+mn-cs"/>
              </a:rPr>
              <a:t>Giving clear objectives and instructions is the first step to high-quality performance.</a:t>
            </a:r>
            <a:endParaRPr lang="en-IN"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774638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i="0" kern="1200" dirty="0">
                <a:solidFill>
                  <a:schemeClr val="tx1"/>
                </a:solidFill>
                <a:effectLst/>
                <a:latin typeface="+mn-lt"/>
                <a:ea typeface="+mn-ea"/>
                <a:cs typeface="+mn-cs"/>
              </a:rPr>
              <a:t>Review results:</a:t>
            </a:r>
          </a:p>
          <a:p>
            <a:pPr marL="228600" indent="-228600">
              <a:buAutoNum type="arabicPeriod"/>
            </a:pPr>
            <a:r>
              <a:rPr lang="en-US" sz="1200" b="0" i="0" kern="1200" dirty="0">
                <a:solidFill>
                  <a:schemeClr val="tx1"/>
                </a:solidFill>
                <a:effectLst/>
                <a:latin typeface="+mn-lt"/>
                <a:ea typeface="+mn-ea"/>
                <a:cs typeface="+mn-cs"/>
              </a:rPr>
              <a:t>Constructive feedback allows group members to look at themselves honestly and know what they need to maintain or improve.</a:t>
            </a:r>
          </a:p>
          <a:p>
            <a:pPr marL="228600" indent="-228600">
              <a:buAutoNum type="arabicPeriod"/>
            </a:pPr>
            <a:r>
              <a:rPr lang="en-US" sz="1200" b="0" kern="1200" dirty="0">
                <a:solidFill>
                  <a:schemeClr val="tx1"/>
                </a:solidFill>
                <a:effectLst/>
                <a:latin typeface="+mn-lt"/>
                <a:ea typeface="+mn-ea"/>
                <a:cs typeface="+mn-cs"/>
              </a:rPr>
              <a:t>Resolve</a:t>
            </a:r>
            <a:r>
              <a:rPr lang="en-US" sz="1200" b="0" kern="1200" baseline="0" dirty="0">
                <a:solidFill>
                  <a:schemeClr val="tx1"/>
                </a:solidFill>
                <a:effectLst/>
                <a:latin typeface="+mn-lt"/>
                <a:ea typeface="+mn-ea"/>
                <a:cs typeface="+mn-cs"/>
              </a:rPr>
              <a:t> performance issues: Confront and resolve inadequate performance by team members.</a:t>
            </a:r>
          </a:p>
          <a:p>
            <a:pPr marL="228600" indent="-228600">
              <a:buAutoNum type="arabicPeriod"/>
            </a:pPr>
            <a:r>
              <a:rPr lang="en-US" sz="1200" b="0" kern="1200" baseline="0" dirty="0">
                <a:solidFill>
                  <a:schemeClr val="tx1"/>
                </a:solidFill>
                <a:effectLst/>
                <a:latin typeface="+mn-lt"/>
                <a:ea typeface="+mn-ea"/>
                <a:cs typeface="+mn-cs"/>
              </a:rPr>
              <a:t>Bias: Leaders should be aware of power difference and potential bias when giving feedback.</a:t>
            </a:r>
          </a:p>
          <a:p>
            <a:pPr marL="228600" indent="-228600">
              <a:buAutoNum type="arabicPeriod"/>
            </a:pPr>
            <a:r>
              <a:rPr lang="en-US" b="0" dirty="0"/>
              <a:t>Ways to give constructive</a:t>
            </a:r>
            <a:r>
              <a:rPr lang="en-US" b="0" baseline="0" dirty="0"/>
              <a:t> feedback:</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1. Address behaviours.</a:t>
            </a:r>
            <a:endParaRPr lang="en-IN" sz="1200" b="0" kern="1200" dirty="0">
              <a:solidFill>
                <a:schemeClr val="tx1"/>
              </a:solidFill>
              <a:effectLst/>
              <a:latin typeface="+mn-lt"/>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2. Describe specifically what you have observed.</a:t>
            </a:r>
            <a:endParaRPr lang="en-IN" sz="1200" b="0" kern="1200" dirty="0">
              <a:solidFill>
                <a:schemeClr val="tx1"/>
              </a:solidFill>
              <a:effectLst/>
              <a:latin typeface="+mn-lt"/>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3. Use “I” language.</a:t>
            </a:r>
            <a:endParaRPr lang="en-IN" sz="1200" b="0" kern="1200" dirty="0">
              <a:solidFill>
                <a:schemeClr val="tx1"/>
              </a:solidFill>
              <a:effectLst/>
              <a:latin typeface="+mn-lt"/>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4. Give the feedback in calm, unemotional language.</a:t>
            </a:r>
            <a:endParaRPr lang="en-IN" sz="1200" b="0" kern="1200" dirty="0">
              <a:solidFill>
                <a:schemeClr val="tx1"/>
              </a:solidFill>
              <a:effectLst/>
              <a:latin typeface="+mn-lt"/>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5. Check to ensure clear communication has occurred.</a:t>
            </a:r>
            <a:endParaRPr lang="en-IN" sz="1200" b="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126248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0" i="0" kern="1200" dirty="0">
                <a:solidFill>
                  <a:schemeClr val="tx1"/>
                </a:solidFill>
                <a:effectLst/>
                <a:latin typeface="+mn-lt"/>
                <a:ea typeface="+mn-ea"/>
                <a:cs typeface="+mn-cs"/>
              </a:rPr>
              <a:t>Reward results:</a:t>
            </a:r>
          </a:p>
          <a:p>
            <a:pPr marL="228600" indent="-228600">
              <a:buFont typeface="+mj-lt"/>
              <a:buAutoNum type="arabicPeriod"/>
            </a:pPr>
            <a:r>
              <a:rPr lang="en-US" dirty="0"/>
              <a:t>Practical and straightforward: </a:t>
            </a:r>
            <a:r>
              <a:rPr lang="en-US" sz="1200" kern="1200" dirty="0">
                <a:solidFill>
                  <a:schemeClr val="tx1"/>
                </a:solidFill>
                <a:effectLst/>
                <a:latin typeface="+mn-lt"/>
                <a:ea typeface="+mn-ea"/>
                <a:cs typeface="+mn-cs"/>
              </a:rPr>
              <a:t>Rewarding results is a very practical, straightforward process, something that every leader can do.</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Recognize and appreciate contributions:</a:t>
            </a:r>
            <a:r>
              <a:rPr lang="en-US" baseline="0" dirty="0"/>
              <a:t> A</a:t>
            </a:r>
            <a:r>
              <a:rPr lang="en-US" sz="1200" kern="1200" dirty="0">
                <a:solidFill>
                  <a:schemeClr val="tx1"/>
                </a:solidFill>
                <a:effectLst/>
                <a:latin typeface="+mn-lt"/>
                <a:ea typeface="+mn-ea"/>
                <a:cs typeface="+mn-cs"/>
              </a:rPr>
              <a:t> leader needs to recognize the contributions of group members and express appreciation for individual excellence. This includes paying attention to group members, offering them encouragement, and giving them personalized appreciation.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a:t>Greater sense of group identity:</a:t>
            </a:r>
            <a:r>
              <a:rPr lang="en-US" baseline="0" dirty="0"/>
              <a:t> </a:t>
            </a:r>
            <a:r>
              <a:rPr lang="en-US" sz="1200" kern="1200" dirty="0">
                <a:solidFill>
                  <a:schemeClr val="tx1"/>
                </a:solidFill>
                <a:effectLst/>
                <a:latin typeface="+mn-lt"/>
                <a:ea typeface="+mn-ea"/>
                <a:cs typeface="+mn-cs"/>
              </a:rPr>
              <a:t>When a leader recognizes group members and gives encouragement, members feel valued, and there is a greater sense of group identity and community spirit.</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2407126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dirty="0"/>
          </a:p>
        </p:txBody>
      </p:sp>
    </p:spTree>
    <p:extLst>
      <p:ext uri="{BB962C8B-B14F-4D97-AF65-F5344CB8AC3E}">
        <p14:creationId xmlns:p14="http://schemas.microsoft.com/office/powerpoint/2010/main" val="3704442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10434241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07/04/2022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07/04/2022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07/04/2022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07/04/2022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07/04/2022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07/04/2022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07/04/2022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07/04/2022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07/04/2022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07/04/2022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07/04/2022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07/04/2022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L6zPYdpOqL8"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video" Target="https://www.youtube.com/embed/lmyZMtPVodo?start=71&amp;feature=oembed" TargetMode="External"/><Relationship Id="rId5" Type="http://schemas.openxmlformats.org/officeDocument/2006/relationships/image" Target="../media/image6.jpeg"/><Relationship Id="rId4" Type="http://schemas.openxmlformats.org/officeDocument/2006/relationships/hyperlink" Target="https://www.youtube.com/watch?v=lmyZMtPVodo&amp;t=71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BMSW6101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839416" y="3717032"/>
            <a:ext cx="10513168"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3600" b="1" dirty="0">
                <a:solidFill>
                  <a:srgbClr val="FFFF00"/>
                </a:solidFill>
              </a:rPr>
              <a:t>Week 8</a:t>
            </a:r>
          </a:p>
          <a:p>
            <a:pPr eaLnBrk="1" hangingPunct="1"/>
            <a:r>
              <a:rPr lang="en-GB" altLang="en-US" sz="4800" dirty="0">
                <a:solidFill>
                  <a:srgbClr val="FFFF00"/>
                </a:solidFill>
              </a:rPr>
              <a:t> Establishing a Constructive Climate</a:t>
            </a:r>
            <a:endParaRPr lang="en-GB" altLang="en-US" sz="40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Emergent Leadership Skills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Constructive Climate Explained</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268760"/>
            <a:ext cx="10729191" cy="4464496"/>
          </a:xfrm>
        </p:spPr>
        <p:txBody>
          <a:bodyPr/>
          <a:lstStyle/>
          <a:p>
            <a:r>
              <a:rPr lang="en-US" dirty="0"/>
              <a:t>Atmosphere of a team or organization.</a:t>
            </a:r>
          </a:p>
          <a:p>
            <a:r>
              <a:rPr lang="en-US" dirty="0"/>
              <a:t>Positive climate = satisfaction.</a:t>
            </a:r>
          </a:p>
          <a:p>
            <a:r>
              <a:rPr lang="en-US" dirty="0"/>
              <a:t>Climate and culture.</a:t>
            </a:r>
          </a:p>
          <a:p>
            <a:r>
              <a:rPr lang="en-US" dirty="0"/>
              <a:t>Establishing a constructive climate:</a:t>
            </a:r>
          </a:p>
          <a:p>
            <a:pPr lvl="1"/>
            <a:r>
              <a:rPr lang="en-US" dirty="0"/>
              <a:t>Provide structure</a:t>
            </a:r>
          </a:p>
          <a:p>
            <a:pPr lvl="1"/>
            <a:r>
              <a:rPr lang="en-US" dirty="0"/>
              <a:t>Clarify norms</a:t>
            </a:r>
          </a:p>
          <a:p>
            <a:pPr lvl="1"/>
            <a:r>
              <a:rPr lang="en-US" dirty="0"/>
              <a:t>Build cohesiveness</a:t>
            </a:r>
          </a:p>
          <a:p>
            <a:pPr lvl="1"/>
            <a:r>
              <a:rPr lang="en-US" dirty="0"/>
              <a:t>Promote standards of excellence </a:t>
            </a:r>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Climate in Practice (1 of 9)</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484784"/>
            <a:ext cx="10531171" cy="4130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3600" b="1" dirty="0"/>
              <a:t>Providing Structure</a:t>
            </a:r>
          </a:p>
          <a:p>
            <a:pPr lvl="1">
              <a:buFont typeface="Wingdings" panose="05000000000000000000" pitchFamily="2" charset="2"/>
              <a:buChar char="§"/>
            </a:pPr>
            <a:r>
              <a:rPr lang="en-US" sz="3200" dirty="0"/>
              <a:t>Architectural blueprint for work.</a:t>
            </a:r>
          </a:p>
          <a:p>
            <a:pPr lvl="1">
              <a:buFont typeface="Wingdings" panose="05000000000000000000" pitchFamily="2" charset="2"/>
              <a:buChar char="§"/>
            </a:pPr>
            <a:r>
              <a:rPr lang="en-US" sz="3200" dirty="0"/>
              <a:t>Communicating mission.</a:t>
            </a:r>
          </a:p>
          <a:p>
            <a:pPr lvl="1">
              <a:buFont typeface="Wingdings" panose="05000000000000000000" pitchFamily="2" charset="2"/>
              <a:buChar char="§"/>
            </a:pPr>
            <a:r>
              <a:rPr lang="en-US" sz="3200" dirty="0"/>
              <a:t>Achieving synergy: Uniqueness.</a:t>
            </a:r>
          </a:p>
          <a:p>
            <a:pPr lvl="1">
              <a:buFont typeface="Wingdings" panose="05000000000000000000" pitchFamily="2" charset="2"/>
              <a:buChar char="§"/>
            </a:pPr>
            <a:r>
              <a:rPr lang="en-US" sz="3200" dirty="0"/>
              <a:t>Challenge for leaders is finding how each individual can contribute to mission.</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3884146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Climate in Practice (2 of 9)</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243124"/>
            <a:ext cx="10531171" cy="4371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r>
              <a:rPr lang="en-US" sz="3200" b="1" dirty="0"/>
              <a:t>Clarifying Norms</a:t>
            </a:r>
          </a:p>
          <a:p>
            <a:pPr marL="857250" lvl="2" indent="-457200" algn="just"/>
            <a:r>
              <a:rPr lang="en-US" sz="3200" dirty="0"/>
              <a:t>Road map navigating behavior.</a:t>
            </a:r>
          </a:p>
          <a:p>
            <a:pPr marL="857250" lvl="2" indent="-457200" algn="just"/>
            <a:r>
              <a:rPr lang="en-US" sz="3200" dirty="0"/>
              <a:t>Outcome of interaction.</a:t>
            </a:r>
          </a:p>
          <a:p>
            <a:pPr marL="857250" lvl="2" indent="-457200" algn="just"/>
            <a:r>
              <a:rPr lang="en-US" sz="3200" dirty="0"/>
              <a:t>Strong impact on group functionality.</a:t>
            </a:r>
          </a:p>
          <a:p>
            <a:pPr marL="857250" lvl="2" indent="-457200" algn="just"/>
            <a:r>
              <a:rPr lang="en-US" sz="3200" dirty="0"/>
              <a:t>Leaders should shape norms to maximize group effectiveness.</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56845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Climate in Practice (3 of 9)</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052736"/>
            <a:ext cx="10531171" cy="4562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r>
              <a:rPr lang="en-US" sz="3200" b="1" dirty="0"/>
              <a:t>Building Cohesiveness</a:t>
            </a:r>
          </a:p>
          <a:p>
            <a:pPr marL="857250" lvl="2" indent="-457200">
              <a:buFont typeface="Wingdings" panose="05000000000000000000" pitchFamily="2" charset="2"/>
              <a:buChar char="§"/>
            </a:pPr>
            <a:r>
              <a:rPr lang="en-IN" sz="3200" dirty="0"/>
              <a:t>Cement holding the group together.</a:t>
            </a:r>
          </a:p>
          <a:p>
            <a:pPr marL="857250" lvl="2" indent="-457200">
              <a:buFont typeface="Wingdings" panose="05000000000000000000" pitchFamily="2" charset="2"/>
              <a:buChar char="§"/>
            </a:pPr>
            <a:r>
              <a:rPr lang="en-US" sz="3200" dirty="0"/>
              <a:t>Satisfaction of group members when accepted.</a:t>
            </a:r>
          </a:p>
          <a:p>
            <a:pPr marL="857250" lvl="2" indent="-457200">
              <a:buFont typeface="Wingdings" panose="05000000000000000000" pitchFamily="2" charset="2"/>
              <a:buChar char="§"/>
            </a:pPr>
            <a:r>
              <a:rPr lang="en-US" sz="3200" dirty="0"/>
              <a:t>Positive outcomes:</a:t>
            </a:r>
          </a:p>
          <a:p>
            <a:pPr marL="1695450" lvl="3" indent="-438150">
              <a:buFont typeface="Wingdings" panose="05000000000000000000" pitchFamily="2" charset="2"/>
              <a:buChar char="§"/>
            </a:pPr>
            <a:r>
              <a:rPr lang="en-US" b="1" dirty="0"/>
              <a:t>Increased participation and better interaction</a:t>
            </a:r>
          </a:p>
          <a:p>
            <a:pPr marL="1695450" lvl="3" indent="-438150">
              <a:buFont typeface="Wingdings" panose="05000000000000000000" pitchFamily="2" charset="2"/>
              <a:buChar char="§"/>
            </a:pPr>
            <a:r>
              <a:rPr lang="en-US" b="1" dirty="0"/>
              <a:t>More consistent.</a:t>
            </a:r>
            <a:r>
              <a:rPr lang="en-IN" b="1" dirty="0"/>
              <a:t> </a:t>
            </a:r>
          </a:p>
          <a:p>
            <a:pPr marL="1695450" lvl="3" indent="-438150">
              <a:buFont typeface="Wingdings" panose="05000000000000000000" pitchFamily="2" charset="2"/>
              <a:buChar char="§"/>
            </a:pPr>
            <a:r>
              <a:rPr lang="en-GB" b="1" dirty="0"/>
              <a:t>Exert a strong influence</a:t>
            </a:r>
          </a:p>
          <a:p>
            <a:pPr marL="1695450" lvl="3" indent="-438150">
              <a:buFont typeface="Wingdings" panose="05000000000000000000" pitchFamily="2" charset="2"/>
              <a:buChar char="§"/>
            </a:pPr>
            <a:r>
              <a:rPr lang="en-GB" b="1" dirty="0"/>
              <a:t>Member satisfaction is high.</a:t>
            </a:r>
          </a:p>
          <a:p>
            <a:pPr marL="1695450" lvl="3" indent="-438150">
              <a:buFont typeface="Wingdings" panose="05000000000000000000" pitchFamily="2" charset="2"/>
              <a:buChar char="§"/>
            </a:pPr>
            <a:r>
              <a:rPr lang="en-GB" b="1" dirty="0"/>
              <a:t>Feel more productive.</a:t>
            </a:r>
          </a:p>
          <a:p>
            <a:pPr marL="1695450" lvl="3" indent="-438150">
              <a:buFont typeface="Wingdings" panose="05000000000000000000" pitchFamily="2" charset="2"/>
              <a:buChar char="§"/>
            </a:pPr>
            <a:r>
              <a:rPr lang="en-GB" b="1" dirty="0"/>
              <a:t>Develop groupthink.</a:t>
            </a:r>
          </a:p>
          <a:p>
            <a:pPr marL="1695450" lvl="3" indent="-438150">
              <a:buFont typeface="Wingdings" panose="05000000000000000000" pitchFamily="2" charset="2"/>
              <a:buChar char="§"/>
            </a:pPr>
            <a:endParaRPr lang="en-IN" sz="2800" dirty="0"/>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1819552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Climate in Practice (4 of 9)</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556792"/>
            <a:ext cx="10531171" cy="40580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r>
              <a:rPr lang="en-US" sz="3200" b="1" dirty="0"/>
              <a:t>Building Cohesiveness</a:t>
            </a:r>
          </a:p>
          <a:p>
            <a:pPr marL="857250" lvl="2" indent="-457200"/>
            <a:r>
              <a:rPr lang="en-US" sz="3200" dirty="0"/>
              <a:t>Actions for building cohesiveness:</a:t>
            </a:r>
          </a:p>
          <a:p>
            <a:pPr marL="1752600" lvl="3" indent="-457200">
              <a:buFont typeface="Wingdings" panose="05000000000000000000" pitchFamily="2" charset="2"/>
              <a:buChar char="§"/>
            </a:pPr>
            <a:r>
              <a:rPr lang="en-US" sz="2800" dirty="0"/>
              <a:t>Create a climate of trust.</a:t>
            </a:r>
          </a:p>
          <a:p>
            <a:pPr marL="1752600" lvl="3" indent="-457200">
              <a:buFont typeface="Wingdings" panose="05000000000000000000" pitchFamily="2" charset="2"/>
              <a:buChar char="§"/>
            </a:pPr>
            <a:r>
              <a:rPr lang="en-US" sz="2800" dirty="0"/>
              <a:t>Invite to become active participants.</a:t>
            </a:r>
          </a:p>
          <a:p>
            <a:pPr marL="1752600" lvl="3" indent="-457200">
              <a:buFont typeface="Wingdings" panose="05000000000000000000" pitchFamily="2" charset="2"/>
              <a:buChar char="§"/>
            </a:pPr>
            <a:r>
              <a:rPr lang="en-US" sz="2800" dirty="0"/>
              <a:t>Willing to listen and accept.</a:t>
            </a:r>
          </a:p>
          <a:p>
            <a:pPr marL="1752600" lvl="3" indent="-457200">
              <a:buFont typeface="Wingdings" panose="05000000000000000000" pitchFamily="2" charset="2"/>
              <a:buChar char="§"/>
            </a:pPr>
            <a:r>
              <a:rPr lang="en-US" sz="2800" dirty="0"/>
              <a:t>Help achieve individual goals.</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2012290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Climate in Practice (5 of 9)</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556792"/>
            <a:ext cx="10531171" cy="40580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r>
              <a:rPr lang="en-US" sz="3200" b="1" dirty="0"/>
              <a:t>Building Cohesiveness</a:t>
            </a:r>
          </a:p>
          <a:p>
            <a:pPr marL="857250" lvl="2" indent="-457200"/>
            <a:r>
              <a:rPr lang="en-US" sz="3200" dirty="0"/>
              <a:t>Actions for building cohesiveness: (contd.)</a:t>
            </a:r>
          </a:p>
          <a:p>
            <a:pPr marL="1752600" lvl="3" indent="-457200">
              <a:buFont typeface="Wingdings" panose="05000000000000000000" pitchFamily="2" charset="2"/>
              <a:buChar char="§"/>
            </a:pPr>
            <a:r>
              <a:rPr lang="en-US" sz="2800" dirty="0"/>
              <a:t>Promote free expression.</a:t>
            </a:r>
          </a:p>
          <a:p>
            <a:pPr marL="1752600" lvl="3" indent="-457200">
              <a:buFont typeface="Wingdings" panose="05000000000000000000" pitchFamily="2" charset="2"/>
              <a:buChar char="§"/>
            </a:pPr>
            <a:r>
              <a:rPr lang="en-US" sz="2800" dirty="0"/>
              <a:t>Share leadership responsibilities.</a:t>
            </a:r>
          </a:p>
          <a:p>
            <a:pPr marL="1752600" lvl="3" indent="-457200">
              <a:buFont typeface="Wingdings" panose="05000000000000000000" pitchFamily="2" charset="2"/>
              <a:buChar char="§"/>
            </a:pPr>
            <a:r>
              <a:rPr lang="en-US" sz="2800" dirty="0"/>
              <a:t>Foster member-to-member interaction.</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2151924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Climate in Practice (6 of 9)</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484784"/>
            <a:ext cx="10531171" cy="4130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r>
              <a:rPr lang="en-US" sz="3200" b="1" dirty="0"/>
              <a:t>Promoting Standards of Excellence</a:t>
            </a:r>
          </a:p>
          <a:p>
            <a:pPr marL="857250" lvl="2" indent="-457200">
              <a:buFont typeface="Wingdings" panose="05000000000000000000" pitchFamily="2" charset="2"/>
              <a:buChar char="§"/>
            </a:pPr>
            <a:r>
              <a:rPr lang="en-US" sz="3200" dirty="0"/>
              <a:t>Expressed and implied expectations.</a:t>
            </a:r>
          </a:p>
          <a:p>
            <a:pPr marL="857250" lvl="2" indent="-457200">
              <a:buFont typeface="Wingdings" panose="05000000000000000000" pitchFamily="2" charset="2"/>
              <a:buChar char="§"/>
            </a:pPr>
            <a:r>
              <a:rPr lang="en-US" sz="3200" dirty="0"/>
              <a:t>Six factors essential to function effectively.</a:t>
            </a:r>
          </a:p>
          <a:p>
            <a:pPr marL="857250" lvl="2" indent="-457200">
              <a:buFont typeface="Wingdings" panose="05000000000000000000" pitchFamily="2" charset="2"/>
              <a:buChar char="§"/>
            </a:pPr>
            <a:r>
              <a:rPr lang="en-US" sz="3200" dirty="0"/>
              <a:t>Three R’s to influence performance:</a:t>
            </a:r>
          </a:p>
          <a:p>
            <a:pPr marL="1695450" lvl="3" indent="-438150"/>
            <a:r>
              <a:rPr lang="en-US" sz="2800" dirty="0"/>
              <a:t>Require, review, and reward results </a:t>
            </a:r>
            <a:endParaRPr lang="en-IN" sz="2800" dirty="0"/>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1128603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Climate in Practice (7 of 9)</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628800"/>
            <a:ext cx="10531171" cy="398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r>
              <a:rPr lang="en-US" sz="3200" b="1" dirty="0"/>
              <a:t>Promoting Standards of Excellence</a:t>
            </a:r>
          </a:p>
          <a:p>
            <a:pPr marL="857250" lvl="2" indent="-457200">
              <a:buFont typeface="Wingdings" panose="05000000000000000000" pitchFamily="2" charset="2"/>
              <a:buChar char="§"/>
            </a:pPr>
            <a:r>
              <a:rPr lang="en-US" sz="3200" dirty="0"/>
              <a:t>Require results:</a:t>
            </a:r>
          </a:p>
          <a:p>
            <a:pPr marL="1936750" lvl="3" indent="-457200">
              <a:buFont typeface="Wingdings" panose="05000000000000000000" pitchFamily="2" charset="2"/>
              <a:buChar char="§"/>
            </a:pPr>
            <a:r>
              <a:rPr lang="en-US" sz="2800" dirty="0"/>
              <a:t>Clear, concrete expectations.</a:t>
            </a:r>
          </a:p>
          <a:p>
            <a:pPr marL="1936750" lvl="3" indent="-457200">
              <a:buFont typeface="Wingdings" panose="05000000000000000000" pitchFamily="2" charset="2"/>
              <a:buChar char="§"/>
            </a:pPr>
            <a:r>
              <a:rPr lang="en-US" sz="2800" dirty="0"/>
              <a:t>Should establish mutual goals.</a:t>
            </a:r>
          </a:p>
          <a:p>
            <a:pPr marL="1936750" lvl="3" indent="-457200">
              <a:buFont typeface="Wingdings" panose="05000000000000000000" pitchFamily="2" charset="2"/>
              <a:buChar char="§"/>
            </a:pPr>
            <a:r>
              <a:rPr lang="en-US" sz="2800" dirty="0"/>
              <a:t>Identify specific objectives. </a:t>
            </a:r>
          </a:p>
          <a:p>
            <a:pPr marL="1936750" lvl="3" indent="-457200">
              <a:buFont typeface="Wingdings" panose="05000000000000000000" pitchFamily="2" charset="2"/>
              <a:buChar char="§"/>
            </a:pPr>
            <a:r>
              <a:rPr lang="en-US" sz="2800" dirty="0"/>
              <a:t>Give clear instructions.</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1443928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Climate in Practice (8 of 9)</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700808"/>
            <a:ext cx="10531171" cy="3914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r>
              <a:rPr lang="en-US" sz="3200" b="1" dirty="0"/>
              <a:t>Promoting Standards of Excellence</a:t>
            </a:r>
          </a:p>
          <a:p>
            <a:pPr marL="857250" lvl="2" indent="-457200">
              <a:buFont typeface="Wingdings" panose="05000000000000000000" pitchFamily="2" charset="2"/>
              <a:buChar char="§"/>
            </a:pPr>
            <a:r>
              <a:rPr lang="en-US" sz="3200" dirty="0"/>
              <a:t>Review results:</a:t>
            </a:r>
          </a:p>
          <a:p>
            <a:pPr marL="1936750" lvl="3" indent="-457200">
              <a:buFont typeface="Wingdings" panose="05000000000000000000" pitchFamily="2" charset="2"/>
              <a:buChar char="§"/>
            </a:pPr>
            <a:r>
              <a:rPr lang="en-US" sz="2800" dirty="0"/>
              <a:t>Give constructive feedback.</a:t>
            </a:r>
          </a:p>
          <a:p>
            <a:pPr marL="1936750" lvl="3" indent="-457200">
              <a:buFont typeface="Wingdings" panose="05000000000000000000" pitchFamily="2" charset="2"/>
              <a:buChar char="§"/>
            </a:pPr>
            <a:r>
              <a:rPr lang="en-US" sz="2800" dirty="0"/>
              <a:t>Resolve performance issues.</a:t>
            </a:r>
          </a:p>
          <a:p>
            <a:pPr marL="1936750" lvl="3" indent="-457200">
              <a:buFont typeface="Wingdings" panose="05000000000000000000" pitchFamily="2" charset="2"/>
              <a:buChar char="§"/>
            </a:pPr>
            <a:r>
              <a:rPr lang="en-US" sz="2800" dirty="0"/>
              <a:t>Avoid potential bias during feedback.</a:t>
            </a:r>
          </a:p>
          <a:p>
            <a:pPr marL="1936750" lvl="3" indent="-457200">
              <a:buFont typeface="Wingdings" panose="05000000000000000000" pitchFamily="2" charset="2"/>
              <a:buChar char="§"/>
            </a:pPr>
            <a:r>
              <a:rPr lang="en-US" sz="2800" dirty="0"/>
              <a:t>Ways to give constructive feedback.</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1262358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Climate in Practice (9 of 9)</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916832"/>
            <a:ext cx="10531171" cy="36980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buNone/>
            </a:pPr>
            <a:r>
              <a:rPr lang="en-US" sz="3200" b="1" dirty="0"/>
              <a:t>Promoting Standards of Excellence</a:t>
            </a:r>
          </a:p>
          <a:p>
            <a:pPr marL="857250" lvl="2" indent="-457200"/>
            <a:r>
              <a:rPr lang="en-US" sz="3200" dirty="0"/>
              <a:t>Reward results:</a:t>
            </a:r>
          </a:p>
          <a:p>
            <a:pPr marL="1936750" lvl="3" indent="-457200"/>
            <a:r>
              <a:rPr lang="en-US" sz="2800" dirty="0"/>
              <a:t>Practical and straightforward.</a:t>
            </a:r>
          </a:p>
          <a:p>
            <a:pPr marL="1936750" lvl="3" indent="-457200"/>
            <a:r>
              <a:rPr lang="en-US" sz="2800" dirty="0"/>
              <a:t>Recognize and appreciate contributions.</a:t>
            </a:r>
          </a:p>
          <a:p>
            <a:pPr marL="1936750" lvl="3" indent="-457200"/>
            <a:r>
              <a:rPr lang="en-US" sz="2800" dirty="0"/>
              <a:t>Greater sense of group identity.</a:t>
            </a:r>
          </a:p>
          <a:p>
            <a:pPr>
              <a:buClr>
                <a:schemeClr val="tx1"/>
              </a:buClr>
            </a:pPr>
            <a:endParaRPr lang="en-GB" sz="4000" dirty="0"/>
          </a:p>
          <a:p>
            <a:pPr algn="just"/>
            <a:endParaRPr lang="en-GB" sz="4000" dirty="0"/>
          </a:p>
          <a:p>
            <a:pPr algn="just"/>
            <a:endParaRPr lang="en-GB" sz="4000" dirty="0"/>
          </a:p>
          <a:p>
            <a:endParaRPr lang="en-US" sz="3600"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528570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Theories related to organisational performance</a:t>
            </a:r>
          </a:p>
        </p:txBody>
      </p:sp>
      <p:sp>
        <p:nvSpPr>
          <p:cNvPr id="4" name="Down Arrow 3"/>
          <p:cNvSpPr/>
          <p:nvPr/>
        </p:nvSpPr>
        <p:spPr>
          <a:xfrm rot="1807310">
            <a:off x="3287688" y="1988840"/>
            <a:ext cx="1080120" cy="1152128"/>
          </a:xfrm>
          <a:prstGeom prst="downArrow">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19895145">
            <a:off x="7752184" y="1988840"/>
            <a:ext cx="1080120" cy="1152128"/>
          </a:xfrm>
          <a:prstGeom prst="downArrow">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2241992" y="3141552"/>
            <a:ext cx="1802378" cy="1323439"/>
          </a:xfrm>
          <a:prstGeom prst="rect">
            <a:avLst/>
          </a:prstGeom>
          <a:gradFill flip="none" rotWithShape="1">
            <a:gsLst>
              <a:gs pos="0">
                <a:schemeClr val="accent2">
                  <a:lumMod val="16000"/>
                </a:schemeClr>
              </a:gs>
              <a:gs pos="35000">
                <a:schemeClr val="accent2">
                  <a:lumMod val="0"/>
                  <a:lumOff val="100000"/>
                </a:schemeClr>
              </a:gs>
              <a:gs pos="100000">
                <a:schemeClr val="accent2">
                  <a:lumMod val="20000"/>
                  <a:lumOff val="80000"/>
                </a:schemeClr>
              </a:gs>
            </a:gsLst>
            <a:path path="circle">
              <a:fillToRect l="50000" t="-80000" r="50000" b="180000"/>
            </a:path>
            <a:tileRect/>
          </a:gradFill>
          <a:effectLst>
            <a:outerShdw blurRad="152400" dist="317500" dir="5400000" sx="90000" sy="-19000" rotWithShape="0">
              <a:prstClr val="black">
                <a:alpha val="15000"/>
              </a:prstClr>
            </a:outerShdw>
          </a:effectLst>
          <a:scene3d>
            <a:camera prst="orthographicFront"/>
            <a:lightRig rig="threePt" dir="t"/>
          </a:scene3d>
          <a:sp3d>
            <a:bevelT/>
          </a:sp3d>
        </p:spPr>
        <p:txBody>
          <a:bodyPr wrap="square" rtlCol="0">
            <a:spAutoFit/>
          </a:bodyPr>
          <a:lstStyle/>
          <a:p>
            <a:r>
              <a:rPr lang="en-GB" sz="4000" dirty="0"/>
              <a:t>Beer’s Model</a:t>
            </a:r>
          </a:p>
        </p:txBody>
      </p:sp>
      <p:sp>
        <p:nvSpPr>
          <p:cNvPr id="9" name="TextBox 8"/>
          <p:cNvSpPr txBox="1"/>
          <p:nvPr/>
        </p:nvSpPr>
        <p:spPr>
          <a:xfrm>
            <a:off x="7835211" y="3149535"/>
            <a:ext cx="2412299" cy="2308324"/>
          </a:xfrm>
          <a:prstGeom prst="rect">
            <a:avLst/>
          </a:prstGeo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a:outerShdw blurRad="152400" dist="317500" dir="5400000" sx="90000" sy="-19000" rotWithShape="0">
              <a:prstClr val="black">
                <a:alpha val="15000"/>
              </a:prstClr>
            </a:outerShdw>
          </a:effectLst>
          <a:scene3d>
            <a:camera prst="orthographicFront"/>
            <a:lightRig rig="threePt" dir="t"/>
          </a:scene3d>
          <a:sp3d>
            <a:bevelT/>
          </a:sp3d>
        </p:spPr>
        <p:txBody>
          <a:bodyPr wrap="square" rtlCol="0">
            <a:spAutoFit/>
          </a:bodyPr>
          <a:lstStyle/>
          <a:p>
            <a:r>
              <a:rPr lang="en-GB" sz="3600" dirty="0" err="1"/>
              <a:t>Hennan</a:t>
            </a:r>
            <a:r>
              <a:rPr lang="en-GB" sz="3600" dirty="0"/>
              <a:t> and Freeman’s Theory</a:t>
            </a:r>
          </a:p>
        </p:txBody>
      </p:sp>
    </p:spTree>
    <p:extLst>
      <p:ext uri="{BB962C8B-B14F-4D97-AF65-F5344CB8AC3E}">
        <p14:creationId xmlns:p14="http://schemas.microsoft.com/office/powerpoint/2010/main" val="2691151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up)">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ipe(up)">
                                      <p:cBhvr>
                                        <p:cTn id="16" dur="500"/>
                                        <p:tgtEl>
                                          <p:spTgt spid="6"/>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up)">
                                      <p:cBhvr>
                                        <p:cTn id="2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116632"/>
            <a:ext cx="8928992" cy="5472608"/>
          </a:xfrm>
        </p:spPr>
        <p:style>
          <a:lnRef idx="0">
            <a:schemeClr val="accent4"/>
          </a:lnRef>
          <a:fillRef idx="3">
            <a:schemeClr val="accent4"/>
          </a:fillRef>
          <a:effectRef idx="3">
            <a:schemeClr val="accent4"/>
          </a:effectRef>
          <a:fontRef idx="minor">
            <a:schemeClr val="lt1"/>
          </a:fontRef>
        </p:style>
        <p:txBody>
          <a:bodyPr>
            <a:normAutofit/>
          </a:bodyPr>
          <a:lstStyle/>
          <a:p>
            <a:r>
              <a:rPr lang="en-GB" sz="7200" dirty="0"/>
              <a:t>Beer’s Model</a:t>
            </a:r>
          </a:p>
        </p:txBody>
      </p:sp>
    </p:spTree>
    <p:extLst>
      <p:ext uri="{BB962C8B-B14F-4D97-AF65-F5344CB8AC3E}">
        <p14:creationId xmlns:p14="http://schemas.microsoft.com/office/powerpoint/2010/main" val="1669372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Beer’s Silent Barriers</a:t>
            </a:r>
          </a:p>
        </p:txBody>
      </p:sp>
      <p:sp>
        <p:nvSpPr>
          <p:cNvPr id="3" name="Content Placeholder 2"/>
          <p:cNvSpPr>
            <a:spLocks noGrp="1"/>
          </p:cNvSpPr>
          <p:nvPr>
            <p:ph idx="1"/>
          </p:nvPr>
        </p:nvSpPr>
        <p:spPr/>
        <p:txBody>
          <a:bodyPr>
            <a:normAutofit/>
          </a:bodyPr>
          <a:lstStyle/>
          <a:p>
            <a:pPr marL="0" indent="0">
              <a:buNone/>
            </a:pPr>
            <a:r>
              <a:rPr lang="en-GB" dirty="0"/>
              <a:t>Michael Beer a Professor of Business Administration at the Harvard Business School, has identified 6 Barriers to Becoming a High-performance Company .</a:t>
            </a:r>
          </a:p>
          <a:p>
            <a:pPr marL="0" indent="0">
              <a:buNone/>
            </a:pPr>
            <a:r>
              <a:rPr lang="en-GB" dirty="0"/>
              <a:t>"These silent killers are always lurking unseen but when there is a change in strategy, that is when they come to the fore -- forcing companies to overcome them if they are to boost performance.“</a:t>
            </a:r>
          </a:p>
          <a:p>
            <a:pPr marL="0" indent="0" algn="r">
              <a:buNone/>
            </a:pPr>
            <a:r>
              <a:rPr lang="en-GB" sz="1500" dirty="0"/>
              <a:t>(Beer, M., 2009)</a:t>
            </a:r>
          </a:p>
        </p:txBody>
      </p:sp>
      <p:sp>
        <p:nvSpPr>
          <p:cNvPr id="4" name="Action Button: Movie 3">
            <a:hlinkClick r:id="rId3" highlightClick="1"/>
          </p:cNvPr>
          <p:cNvSpPr/>
          <p:nvPr/>
        </p:nvSpPr>
        <p:spPr>
          <a:xfrm>
            <a:off x="5663952" y="4977173"/>
            <a:ext cx="1296144" cy="1080120"/>
          </a:xfrm>
          <a:prstGeom prst="actionButtonMovie">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129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500"/>
                            </p:stCondLst>
                            <p:childTnLst>
                              <p:par>
                                <p:cTn id="17" presetID="10"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ix Silent Barriers to Perform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5560" y="1502786"/>
            <a:ext cx="7200800" cy="420796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1981200" y="274638"/>
            <a:ext cx="8229600" cy="1143000"/>
          </a:xfrm>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Beer’s Silent Barriers</a:t>
            </a:r>
          </a:p>
        </p:txBody>
      </p:sp>
    </p:spTree>
    <p:extLst>
      <p:ext uri="{BB962C8B-B14F-4D97-AF65-F5344CB8AC3E}">
        <p14:creationId xmlns:p14="http://schemas.microsoft.com/office/powerpoint/2010/main" val="172631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to overcome the barriers?</a:t>
            </a:r>
          </a:p>
        </p:txBody>
      </p:sp>
      <p:pic>
        <p:nvPicPr>
          <p:cNvPr id="2050" name="Picture 2" descr="The requirements for high-performance tea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608" y="2204864"/>
            <a:ext cx="6840760" cy="33303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063552" y="1681645"/>
            <a:ext cx="5904656" cy="954107"/>
          </a:xfrm>
          <a:prstGeom prst="rect">
            <a:avLst/>
          </a:prstGeom>
          <a:noFill/>
        </p:spPr>
        <p:txBody>
          <a:bodyPr wrap="square" rtlCol="0">
            <a:spAutoFit/>
          </a:bodyPr>
          <a:lstStyle/>
          <a:p>
            <a:r>
              <a:rPr lang="en-GB" sz="2800" dirty="0"/>
              <a:t>Professor Beer suggest the following;</a:t>
            </a:r>
          </a:p>
        </p:txBody>
      </p:sp>
    </p:spTree>
    <p:extLst>
      <p:ext uri="{BB962C8B-B14F-4D97-AF65-F5344CB8AC3E}">
        <p14:creationId xmlns:p14="http://schemas.microsoft.com/office/powerpoint/2010/main" val="409749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left)">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116632"/>
            <a:ext cx="8928992" cy="5472608"/>
          </a:xfrm>
        </p:spPr>
        <p:style>
          <a:lnRef idx="0">
            <a:schemeClr val="dk1"/>
          </a:lnRef>
          <a:fillRef idx="3">
            <a:schemeClr val="dk1"/>
          </a:fillRef>
          <a:effectRef idx="3">
            <a:schemeClr val="dk1"/>
          </a:effectRef>
          <a:fontRef idx="minor">
            <a:schemeClr val="lt1"/>
          </a:fontRef>
        </p:style>
        <p:txBody>
          <a:bodyPr>
            <a:normAutofit/>
          </a:bodyPr>
          <a:lstStyle/>
          <a:p>
            <a:r>
              <a:rPr lang="en-GB" sz="8000" dirty="0"/>
              <a:t>Hannan and Freeman’s Theory</a:t>
            </a:r>
          </a:p>
        </p:txBody>
      </p:sp>
    </p:spTree>
    <p:extLst>
      <p:ext uri="{BB962C8B-B14F-4D97-AF65-F5344CB8AC3E}">
        <p14:creationId xmlns:p14="http://schemas.microsoft.com/office/powerpoint/2010/main" val="1104805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Hannan</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&amp; Freeman</a:t>
            </a:r>
          </a:p>
        </p:txBody>
      </p:sp>
      <p:sp>
        <p:nvSpPr>
          <p:cNvPr id="3" name="Content Placeholder 2"/>
          <p:cNvSpPr>
            <a:spLocks noGrp="1"/>
          </p:cNvSpPr>
          <p:nvPr>
            <p:ph idx="1"/>
          </p:nvPr>
        </p:nvSpPr>
        <p:spPr/>
        <p:txBody>
          <a:bodyPr>
            <a:normAutofit lnSpcReduction="10000"/>
          </a:bodyPr>
          <a:lstStyle/>
          <a:p>
            <a:pPr marL="0" indent="0">
              <a:buNone/>
            </a:pPr>
            <a:r>
              <a:rPr lang="en-GB" dirty="0"/>
              <a:t>Organizational researchers Michael T. </a:t>
            </a:r>
            <a:r>
              <a:rPr lang="en-GB" dirty="0" err="1"/>
              <a:t>Hannan</a:t>
            </a:r>
            <a:r>
              <a:rPr lang="en-GB" dirty="0"/>
              <a:t> and John Freeman used the concept of </a:t>
            </a:r>
            <a:r>
              <a:rPr lang="en-GB" b="1" dirty="0"/>
              <a:t>organizational ecology</a:t>
            </a:r>
            <a:r>
              <a:rPr lang="en-GB" dirty="0"/>
              <a:t> to argue that organizational effectiveness depends on the environment in which the organization operates. </a:t>
            </a:r>
          </a:p>
          <a:p>
            <a:pPr marL="0" indent="0">
              <a:buNone/>
            </a:pPr>
            <a:r>
              <a:rPr lang="en-GB" dirty="0"/>
              <a:t>An organization that delivers adequate performance in a challenging environment may be more effective than an organization that performs well without encountering problems.</a:t>
            </a:r>
          </a:p>
        </p:txBody>
      </p:sp>
    </p:spTree>
    <p:extLst>
      <p:ext uri="{BB962C8B-B14F-4D97-AF65-F5344CB8AC3E}">
        <p14:creationId xmlns:p14="http://schemas.microsoft.com/office/powerpoint/2010/main" val="386558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Hannan</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&amp; Freeman</a:t>
            </a:r>
          </a:p>
        </p:txBody>
      </p:sp>
      <p:graphicFrame>
        <p:nvGraphicFramePr>
          <p:cNvPr id="4" name="Diagram 3"/>
          <p:cNvGraphicFramePr/>
          <p:nvPr/>
        </p:nvGraphicFramePr>
        <p:xfrm>
          <a:off x="3048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7083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97FC530-13E5-46BD-97B5-EF92A905BE85}"/>
                                            </p:graphicEl>
                                          </p:spTgt>
                                        </p:tgtEl>
                                        <p:attrNameLst>
                                          <p:attrName>style.visibility</p:attrName>
                                        </p:attrNameLst>
                                      </p:cBhvr>
                                      <p:to>
                                        <p:strVal val="visible"/>
                                      </p:to>
                                    </p:set>
                                    <p:animEffect transition="in" filter="fade">
                                      <p:cBhvr>
                                        <p:cTn id="7" dur="500"/>
                                        <p:tgtEl>
                                          <p:spTgt spid="4">
                                            <p:graphicEl>
                                              <a:dgm id="{297FC530-13E5-46BD-97B5-EF92A905BE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1C2CDEF-33D6-4B5F-9538-07C179280F97}"/>
                                            </p:graphicEl>
                                          </p:spTgt>
                                        </p:tgtEl>
                                        <p:attrNameLst>
                                          <p:attrName>style.visibility</p:attrName>
                                        </p:attrNameLst>
                                      </p:cBhvr>
                                      <p:to>
                                        <p:strVal val="visible"/>
                                      </p:to>
                                    </p:set>
                                    <p:animEffect transition="in" filter="fade">
                                      <p:cBhvr>
                                        <p:cTn id="12" dur="500"/>
                                        <p:tgtEl>
                                          <p:spTgt spid="4">
                                            <p:graphicEl>
                                              <a:dgm id="{F1C2CDEF-33D6-4B5F-9538-07C179280F9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198EC00-5084-405A-85BA-025024FA1C92}"/>
                                            </p:graphicEl>
                                          </p:spTgt>
                                        </p:tgtEl>
                                        <p:attrNameLst>
                                          <p:attrName>style.visibility</p:attrName>
                                        </p:attrNameLst>
                                      </p:cBhvr>
                                      <p:to>
                                        <p:strVal val="visible"/>
                                      </p:to>
                                    </p:set>
                                    <p:animEffect transition="in" filter="fade">
                                      <p:cBhvr>
                                        <p:cTn id="15" dur="500"/>
                                        <p:tgtEl>
                                          <p:spTgt spid="4">
                                            <p:graphicEl>
                                              <a:dgm id="{9198EC00-5084-405A-85BA-025024FA1C9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20C35A48-8D80-49B3-B217-979DA61881B0}"/>
                                            </p:graphicEl>
                                          </p:spTgt>
                                        </p:tgtEl>
                                        <p:attrNameLst>
                                          <p:attrName>style.visibility</p:attrName>
                                        </p:attrNameLst>
                                      </p:cBhvr>
                                      <p:to>
                                        <p:strVal val="visible"/>
                                      </p:to>
                                    </p:set>
                                    <p:animEffect transition="in" filter="fade">
                                      <p:cBhvr>
                                        <p:cTn id="20" dur="500"/>
                                        <p:tgtEl>
                                          <p:spTgt spid="4">
                                            <p:graphicEl>
                                              <a:dgm id="{20C35A48-8D80-49B3-B217-979DA61881B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34C32AF-5AC9-4CBF-8B99-899E75ED01B5}"/>
                                            </p:graphicEl>
                                          </p:spTgt>
                                        </p:tgtEl>
                                        <p:attrNameLst>
                                          <p:attrName>style.visibility</p:attrName>
                                        </p:attrNameLst>
                                      </p:cBhvr>
                                      <p:to>
                                        <p:strVal val="visible"/>
                                      </p:to>
                                    </p:set>
                                    <p:animEffect transition="in" filter="fade">
                                      <p:cBhvr>
                                        <p:cTn id="23" dur="500"/>
                                        <p:tgtEl>
                                          <p:spTgt spid="4">
                                            <p:graphicEl>
                                              <a:dgm id="{034C32AF-5AC9-4CBF-8B99-899E75ED01B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7244103-3C30-4AE1-95E0-136A3A099DAC}"/>
                                            </p:graphicEl>
                                          </p:spTgt>
                                        </p:tgtEl>
                                        <p:attrNameLst>
                                          <p:attrName>style.visibility</p:attrName>
                                        </p:attrNameLst>
                                      </p:cBhvr>
                                      <p:to>
                                        <p:strVal val="visible"/>
                                      </p:to>
                                    </p:set>
                                    <p:animEffect transition="in" filter="fade">
                                      <p:cBhvr>
                                        <p:cTn id="28" dur="500"/>
                                        <p:tgtEl>
                                          <p:spTgt spid="4">
                                            <p:graphicEl>
                                              <a:dgm id="{27244103-3C30-4AE1-95E0-136A3A099DA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37CCFB23-B66B-40DF-8D26-488E550637D0}"/>
                                            </p:graphicEl>
                                          </p:spTgt>
                                        </p:tgtEl>
                                        <p:attrNameLst>
                                          <p:attrName>style.visibility</p:attrName>
                                        </p:attrNameLst>
                                      </p:cBhvr>
                                      <p:to>
                                        <p:strVal val="visible"/>
                                      </p:to>
                                    </p:set>
                                    <p:animEffect transition="in" filter="fade">
                                      <p:cBhvr>
                                        <p:cTn id="31" dur="500"/>
                                        <p:tgtEl>
                                          <p:spTgt spid="4">
                                            <p:graphicEl>
                                              <a:dgm id="{37CCFB23-B66B-40DF-8D26-488E550637D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7B615647-89F1-4831-B979-A19C768060BE}"/>
                                            </p:graphicEl>
                                          </p:spTgt>
                                        </p:tgtEl>
                                        <p:attrNameLst>
                                          <p:attrName>style.visibility</p:attrName>
                                        </p:attrNameLst>
                                      </p:cBhvr>
                                      <p:to>
                                        <p:strVal val="visible"/>
                                      </p:to>
                                    </p:set>
                                    <p:animEffect transition="in" filter="fade">
                                      <p:cBhvr>
                                        <p:cTn id="36" dur="500"/>
                                        <p:tgtEl>
                                          <p:spTgt spid="4">
                                            <p:graphicEl>
                                              <a:dgm id="{7B615647-89F1-4831-B979-A19C768060B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D885E83B-0C0D-44E7-8223-6E1F6D63FF61}"/>
                                            </p:graphicEl>
                                          </p:spTgt>
                                        </p:tgtEl>
                                        <p:attrNameLst>
                                          <p:attrName>style.visibility</p:attrName>
                                        </p:attrNameLst>
                                      </p:cBhvr>
                                      <p:to>
                                        <p:strVal val="visible"/>
                                      </p:to>
                                    </p:set>
                                    <p:animEffect transition="in" filter="fade">
                                      <p:cBhvr>
                                        <p:cTn id="39" dur="500"/>
                                        <p:tgtEl>
                                          <p:spTgt spid="4">
                                            <p:graphicEl>
                                              <a:dgm id="{D885E83B-0C0D-44E7-8223-6E1F6D63FF6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1.Constraints</a:t>
            </a:r>
          </a:p>
        </p:txBody>
      </p:sp>
      <p:sp>
        <p:nvSpPr>
          <p:cNvPr id="3" name="Content Placeholder 2"/>
          <p:cNvSpPr>
            <a:spLocks noGrp="1"/>
          </p:cNvSpPr>
          <p:nvPr>
            <p:ph idx="1"/>
          </p:nvPr>
        </p:nvSpPr>
        <p:spPr/>
        <p:txBody>
          <a:bodyPr>
            <a:normAutofit fontScale="85000" lnSpcReduction="10000"/>
          </a:bodyPr>
          <a:lstStyle/>
          <a:p>
            <a:r>
              <a:rPr lang="en-GB" dirty="0"/>
              <a:t>Your company faces constraints from internal and external factors. You may not have the money for optimal solutions or the people or raw materials you need, Your physical plant and equipment may be inadequate or you may face competition or regulatory action. </a:t>
            </a:r>
          </a:p>
          <a:p>
            <a:r>
              <a:rPr lang="en-GB" dirty="0" err="1"/>
              <a:t>Hannan</a:t>
            </a:r>
            <a:r>
              <a:rPr lang="en-GB" dirty="0"/>
              <a:t> and Freeman call such constraints one aspect of the environment, or ecology, in which your company operates. </a:t>
            </a:r>
          </a:p>
          <a:p>
            <a:r>
              <a:rPr lang="en-GB" dirty="0"/>
              <a:t>The most effective organizations deliver the required performance, despite such constraints on their freedom to act in the most efficient manner possible.</a:t>
            </a:r>
          </a:p>
        </p:txBody>
      </p:sp>
    </p:spTree>
    <p:extLst>
      <p:ext uri="{BB962C8B-B14F-4D97-AF65-F5344CB8AC3E}">
        <p14:creationId xmlns:p14="http://schemas.microsoft.com/office/powerpoint/2010/main" val="192958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2.Adaptation</a:t>
            </a:r>
          </a:p>
        </p:txBody>
      </p:sp>
      <p:sp>
        <p:nvSpPr>
          <p:cNvPr id="3" name="Content Placeholder 2"/>
          <p:cNvSpPr>
            <a:spLocks noGrp="1"/>
          </p:cNvSpPr>
          <p:nvPr>
            <p:ph idx="1"/>
          </p:nvPr>
        </p:nvSpPr>
        <p:spPr/>
        <p:txBody>
          <a:bodyPr>
            <a:normAutofit fontScale="85000" lnSpcReduction="10000"/>
          </a:bodyPr>
          <a:lstStyle/>
          <a:p>
            <a:r>
              <a:rPr lang="en-GB" dirty="0"/>
              <a:t>According to </a:t>
            </a:r>
            <a:r>
              <a:rPr lang="en-GB" dirty="0" err="1"/>
              <a:t>Hannan</a:t>
            </a:r>
            <a:r>
              <a:rPr lang="en-GB" dirty="0"/>
              <a:t> and Freeman, one of the ways effective organizations deal with constraints that prevent them from reaching their goals is to adapt to their ecology. </a:t>
            </a:r>
          </a:p>
          <a:p>
            <a:r>
              <a:rPr lang="en-GB" dirty="0"/>
              <a:t>If you don't have the money for the best and most efficient solution, you find a less expensive way to achieve the results you need. </a:t>
            </a:r>
          </a:p>
          <a:p>
            <a:r>
              <a:rPr lang="en-GB" dirty="0"/>
              <a:t>If you don't have the people with the expertise you need, you can train the people you have to carry out the necessary work. Effective organizations find ways to perform adequately by adapting to their environment and using the resources they have.</a:t>
            </a:r>
          </a:p>
        </p:txBody>
      </p:sp>
    </p:spTree>
    <p:extLst>
      <p:ext uri="{BB962C8B-B14F-4D97-AF65-F5344CB8AC3E}">
        <p14:creationId xmlns:p14="http://schemas.microsoft.com/office/powerpoint/2010/main" val="3139666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3.Inertia</a:t>
            </a:r>
          </a:p>
        </p:txBody>
      </p:sp>
      <p:sp>
        <p:nvSpPr>
          <p:cNvPr id="3" name="Content Placeholder 2"/>
          <p:cNvSpPr>
            <a:spLocks noGrp="1"/>
          </p:cNvSpPr>
          <p:nvPr>
            <p:ph idx="1"/>
          </p:nvPr>
        </p:nvSpPr>
        <p:spPr/>
        <p:txBody>
          <a:bodyPr>
            <a:normAutofit fontScale="85000" lnSpcReduction="20000"/>
          </a:bodyPr>
          <a:lstStyle/>
          <a:p>
            <a:r>
              <a:rPr lang="en-GB" dirty="0" err="1"/>
              <a:t>Hannan</a:t>
            </a:r>
            <a:r>
              <a:rPr lang="en-GB" dirty="0"/>
              <a:t> and Freeman identify "organizational inertia" as the obstacle preventing organizations from adapting.</a:t>
            </a:r>
          </a:p>
          <a:p>
            <a:r>
              <a:rPr lang="en-GB" dirty="0"/>
              <a:t> Such inertia can consist of physical plant that is hard to change, employees who are specialized in a particular field, the lack of knowledge or capability at the management level and the history of the company that resulted in a particular culture and attitude. </a:t>
            </a:r>
          </a:p>
          <a:p>
            <a:r>
              <a:rPr lang="en-GB" dirty="0"/>
              <a:t>To operate with high effectiveness, you have to recognize these limitations and consciously work to minimize their effect. Such a strategy leaves your company free to adapt to changing conditions and performance challenges.</a:t>
            </a:r>
          </a:p>
        </p:txBody>
      </p:sp>
    </p:spTree>
    <p:extLst>
      <p:ext uri="{BB962C8B-B14F-4D97-AF65-F5344CB8AC3E}">
        <p14:creationId xmlns:p14="http://schemas.microsoft.com/office/powerpoint/2010/main" val="158973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4.Selection</a:t>
            </a:r>
          </a:p>
        </p:txBody>
      </p:sp>
      <p:sp>
        <p:nvSpPr>
          <p:cNvPr id="3" name="Content Placeholder 2"/>
          <p:cNvSpPr>
            <a:spLocks noGrp="1"/>
          </p:cNvSpPr>
          <p:nvPr>
            <p:ph idx="1"/>
          </p:nvPr>
        </p:nvSpPr>
        <p:spPr/>
        <p:txBody>
          <a:bodyPr>
            <a:normAutofit fontScale="92500" lnSpcReduction="20000"/>
          </a:bodyPr>
          <a:lstStyle/>
          <a:p>
            <a:r>
              <a:rPr lang="en-GB" dirty="0"/>
              <a:t>According to the ecology concept, the most effective organizations are those that can adapt to constraints by performing well under challenging conditions. </a:t>
            </a:r>
          </a:p>
          <a:p>
            <a:r>
              <a:rPr lang="en-GB" dirty="0"/>
              <a:t>Because all organizations eventually experience challenges, those that can successfully adapt are the ones that survive. </a:t>
            </a:r>
          </a:p>
          <a:p>
            <a:r>
              <a:rPr lang="en-GB" dirty="0"/>
              <a:t>To ensure that your company survives this process of selection, you have to promote organizational characteristics that leave your company free to adapt to changes and difficult conditions.</a:t>
            </a:r>
          </a:p>
        </p:txBody>
      </p:sp>
    </p:spTree>
    <p:extLst>
      <p:ext uri="{BB962C8B-B14F-4D97-AF65-F5344CB8AC3E}">
        <p14:creationId xmlns:p14="http://schemas.microsoft.com/office/powerpoint/2010/main" val="1027440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Why Good Leaders Make You Feel Safe</a:t>
            </a:r>
          </a:p>
        </p:txBody>
      </p:sp>
      <p:sp>
        <p:nvSpPr>
          <p:cNvPr id="7" name="TextBox 6">
            <a:extLst>
              <a:ext uri="{FF2B5EF4-FFF2-40B4-BE49-F238E27FC236}">
                <a16:creationId xmlns:a16="http://schemas.microsoft.com/office/drawing/2014/main" id="{CA0B26EE-C988-483E-8B8E-A56F03013FA7}"/>
              </a:ext>
            </a:extLst>
          </p:cNvPr>
          <p:cNvSpPr txBox="1"/>
          <p:nvPr/>
        </p:nvSpPr>
        <p:spPr>
          <a:xfrm>
            <a:off x="3046971" y="5468550"/>
            <a:ext cx="6098058" cy="276999"/>
          </a:xfrm>
          <a:prstGeom prst="rect">
            <a:avLst/>
          </a:prstGeom>
          <a:noFill/>
        </p:spPr>
        <p:txBody>
          <a:bodyPr wrap="square">
            <a:spAutoFit/>
          </a:bodyPr>
          <a:lstStyle/>
          <a:p>
            <a:pPr algn="ctr"/>
            <a:r>
              <a:rPr lang="en-GB" sz="1200" dirty="0">
                <a:hlinkClick r:id="rId4"/>
              </a:rPr>
              <a:t>https://www.youtube.com/watch?v=lmyZMtPVodo&amp;t=71s</a:t>
            </a:r>
            <a:r>
              <a:rPr lang="en-GB" sz="1200" dirty="0"/>
              <a:t> </a:t>
            </a:r>
          </a:p>
        </p:txBody>
      </p:sp>
      <p:pic>
        <p:nvPicPr>
          <p:cNvPr id="3" name="Online Media 2" title="Why good leaders make you feel safe | Simon Sinek">
            <a:hlinkClick r:id="" action="ppaction://media"/>
            <a:extLst>
              <a:ext uri="{FF2B5EF4-FFF2-40B4-BE49-F238E27FC236}">
                <a16:creationId xmlns:a16="http://schemas.microsoft.com/office/drawing/2014/main" id="{A8AC00A3-60CD-41F1-9DA3-A7EE0DDDD141}"/>
              </a:ext>
            </a:extLst>
          </p:cNvPr>
          <p:cNvPicPr>
            <a:picLocks noRot="1" noChangeAspect="1"/>
          </p:cNvPicPr>
          <p:nvPr>
            <a:videoFile r:link="rId1"/>
          </p:nvPr>
        </p:nvPicPr>
        <p:blipFill>
          <a:blip r:embed="rId5"/>
          <a:stretch>
            <a:fillRect/>
          </a:stretch>
        </p:blipFill>
        <p:spPr>
          <a:xfrm>
            <a:off x="1638040" y="831321"/>
            <a:ext cx="8915920" cy="4637229"/>
          </a:xfrm>
          <a:prstGeom prst="rect">
            <a:avLst/>
          </a:prstGeom>
        </p:spPr>
      </p:pic>
    </p:spTree>
    <p:extLst>
      <p:ext uri="{BB962C8B-B14F-4D97-AF65-F5344CB8AC3E}">
        <p14:creationId xmlns:p14="http://schemas.microsoft.com/office/powerpoint/2010/main" val="160747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3491</TotalTime>
  <Words>2227</Words>
  <Application>Microsoft Office PowerPoint</Application>
  <PresentationFormat>Widescreen</PresentationFormat>
  <Paragraphs>232</Paragraphs>
  <Slides>25</Slides>
  <Notes>14</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Myriad Pro</vt:lpstr>
      <vt:lpstr>Aharoni</vt:lpstr>
      <vt:lpstr>Arial</vt:lpstr>
      <vt:lpstr>Calibri</vt:lpstr>
      <vt:lpstr>Candara</vt:lpstr>
      <vt:lpstr>Rockwell Condensed</vt:lpstr>
      <vt:lpstr>Symbol</vt:lpstr>
      <vt:lpstr>Verdana</vt:lpstr>
      <vt:lpstr>Wingdings</vt:lpstr>
      <vt:lpstr>20140311PresentationUWTSDTemplate</vt:lpstr>
      <vt:lpstr>BMSW6101 </vt:lpstr>
      <vt:lpstr>Constructive Climate Explained</vt:lpstr>
      <vt:lpstr>Climate in Practice (1 of 9)</vt:lpstr>
      <vt:lpstr>Climate in Practice (2 of 9)</vt:lpstr>
      <vt:lpstr>Climate in Practice (3 of 9)</vt:lpstr>
      <vt:lpstr>Climate in Practice (4 of 9)</vt:lpstr>
      <vt:lpstr>Climate in Practice (5 of 9)</vt:lpstr>
      <vt:lpstr>Climate in Practice (6 of 9)</vt:lpstr>
      <vt:lpstr>Climate in Practice (7 of 9)</vt:lpstr>
      <vt:lpstr>Climate in Practice (8 of 9)</vt:lpstr>
      <vt:lpstr>Climate in Practice (9 of 9)</vt:lpstr>
      <vt:lpstr>Theories related to organisational performance</vt:lpstr>
      <vt:lpstr>Beer’s Model</vt:lpstr>
      <vt:lpstr>Beer’s Silent Barriers</vt:lpstr>
      <vt:lpstr>Beer’s Silent Barriers</vt:lpstr>
      <vt:lpstr>How to overcome the barriers?</vt:lpstr>
      <vt:lpstr>Hannan and Freeman’s Theory</vt:lpstr>
      <vt:lpstr>Hannan &amp; Freeman</vt:lpstr>
      <vt:lpstr>Hannan &amp; Freeman</vt:lpstr>
      <vt:lpstr>1.Constraints</vt:lpstr>
      <vt:lpstr>2.Adaptation</vt:lpstr>
      <vt:lpstr>3.Inertia</vt:lpstr>
      <vt:lpstr>4.Selection</vt:lpstr>
      <vt:lpstr>Why Good Leaders Make You Feel Safe</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Kalam</cp:lastModifiedBy>
  <cp:revision>301</cp:revision>
  <cp:lastPrinted>2018-07-09T15:27:01Z</cp:lastPrinted>
  <dcterms:created xsi:type="dcterms:W3CDTF">2002-10-07T19:43:58Z</dcterms:created>
  <dcterms:modified xsi:type="dcterms:W3CDTF">2022-04-07T07:47:19Z</dcterms:modified>
</cp:coreProperties>
</file>