
<file path=[Content_Types].xml><?xml version="1.0" encoding="utf-8"?>
<Types xmlns="http://schemas.openxmlformats.org/package/2006/content-types">
  <Default Extension="jpeg" ContentType="image/jpeg"/>
  <Default Extension="MOV" ContentType="video/quicktime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Override1.xml" ContentType="application/vnd.openxmlformats-officedocument.themeOverrid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20"/>
  </p:notesMasterIdLst>
  <p:handoutMasterIdLst>
    <p:handoutMasterId r:id="rId21"/>
  </p:handoutMasterIdLst>
  <p:sldIdLst>
    <p:sldId id="298" r:id="rId5"/>
    <p:sldId id="301" r:id="rId6"/>
    <p:sldId id="302" r:id="rId7"/>
    <p:sldId id="310" r:id="rId8"/>
    <p:sldId id="309" r:id="rId9"/>
    <p:sldId id="304" r:id="rId10"/>
    <p:sldId id="308" r:id="rId11"/>
    <p:sldId id="313" r:id="rId12"/>
    <p:sldId id="305" r:id="rId13"/>
    <p:sldId id="312" r:id="rId14"/>
    <p:sldId id="306" r:id="rId15"/>
    <p:sldId id="307" r:id="rId16"/>
    <p:sldId id="314" r:id="rId17"/>
    <p:sldId id="316" r:id="rId18"/>
    <p:sldId id="315" r:id="rId19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19" autoAdjust="0"/>
  </p:normalViewPr>
  <p:slideViewPr>
    <p:cSldViewPr snapToGrid="0">
      <p:cViewPr varScale="1">
        <p:scale>
          <a:sx n="109" d="100"/>
          <a:sy n="109" d="100"/>
        </p:scale>
        <p:origin x="672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8" d="100"/>
          <a:sy n="88" d="100"/>
        </p:scale>
        <p:origin x="3822" y="78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8375B1A-6DB7-4CED-A54B-377FE5577673}" type="datetime1">
              <a:rPr lang="en-GB" smtClean="0"/>
              <a:t>24/03/2025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6EA438-8B65-4D13-AA42-BA57E155A6C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0708863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FB58DBC-65F2-4BD2-9AD8-2B73EA439260}" type="datetime1">
              <a:rPr lang="en-GB" noProof="0" smtClean="0"/>
              <a:t>24/03/2025</a:t>
            </a:fld>
            <a:endParaRPr lang="en-GB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 dirty="0"/>
              <a:t>Click to edit Master text styles</a:t>
            </a:r>
          </a:p>
          <a:p>
            <a:pPr lvl="1"/>
            <a:r>
              <a:rPr lang="en-GB" noProof="0" dirty="0"/>
              <a:t>Second level</a:t>
            </a:r>
          </a:p>
          <a:p>
            <a:pPr lvl="2"/>
            <a:r>
              <a:rPr lang="en-GB" noProof="0" dirty="0"/>
              <a:t>Third level</a:t>
            </a:r>
          </a:p>
          <a:p>
            <a:pPr lvl="3"/>
            <a:r>
              <a:rPr lang="en-GB" noProof="0" dirty="0"/>
              <a:t>Fourth level</a:t>
            </a:r>
          </a:p>
          <a:p>
            <a:pPr lvl="4"/>
            <a:r>
              <a:rPr lang="en-GB" noProof="0" dirty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ADF151F-66B2-4EE0-8956-9F20DBE8F1A8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801548399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DF151F-66B2-4EE0-8956-9F20DBE8F1A8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76288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rtlCol="0"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 rtlCol="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pPr rtl="0"/>
            <a:r>
              <a:rPr lang="en-GB" noProof="0"/>
              <a:t>Click to edit Master subtitle style</a:t>
            </a:r>
            <a:endParaRPr lang="en-GB" noProof="0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E4B47CC9-938B-4541-B481-E31574CB0C96}" type="datetime1">
              <a:rPr lang="en-GB" noProof="0" smtClean="0"/>
              <a:t>24/03/2025</a:t>
            </a:fld>
            <a:endParaRPr lang="en-GB" noProof="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6234375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9CBB0E3E-2D44-4E62-B790-FEF74818D1B8}" type="datetime1">
              <a:rPr lang="en-GB" noProof="0" smtClean="0"/>
              <a:t>24/03/2025</a:t>
            </a:fld>
            <a:endParaRPr lang="en-GB" noProof="0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5404659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rtlCol="0"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rtlCol="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15007FCF-E8BA-43A0-91CA-069142741CF2}" type="datetime1">
              <a:rPr lang="en-GB" noProof="0" smtClean="0"/>
              <a:t>24/03/2025</a:t>
            </a:fld>
            <a:endParaRPr lang="en-GB" noProof="0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7627835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7C5FAB88-1B1E-4CCF-800A-E8B8F70870E9}" type="datetime1">
              <a:rPr lang="en-GB" noProof="0" smtClean="0"/>
              <a:t>24/03/2025</a:t>
            </a:fld>
            <a:endParaRPr lang="en-GB" noProof="0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5883595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rtlCol="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rtlCol="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16AAE631-BA18-4136-9A30-D5746C437046}" type="datetime1">
              <a:rPr lang="en-GB" noProof="0" smtClean="0"/>
              <a:t>24/03/2025</a:t>
            </a:fld>
            <a:endParaRPr lang="en-GB" noProof="0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9639257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390DF7EE-89B0-4ED7-A169-C9E278BFC4F8}" type="datetime1">
              <a:rPr lang="en-GB" noProof="0" smtClean="0"/>
              <a:t>24/03/2025</a:t>
            </a:fld>
            <a:endParaRPr lang="en-GB" noProof="0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42685433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935C22B9-AE40-46D1-95EF-6F38A3213529}" type="datetime1">
              <a:rPr lang="en-GB" noProof="0" smtClean="0"/>
              <a:t>24/03/2025</a:t>
            </a:fld>
            <a:endParaRPr lang="en-GB" noProof="0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333937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rtlCol="0"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 rtlCol="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 rtlCol="0"/>
          <a:lstStyle>
            <a:lvl1pPr algn="l">
              <a:defRPr/>
            </a:lvl1pPr>
          </a:lstStyle>
          <a:p>
            <a:pPr rtl="0"/>
            <a:fld id="{D3DED581-478E-49B3-AFA7-E4919570B281}" type="datetime1">
              <a:rPr lang="en-GB" noProof="0" smtClean="0"/>
              <a:t>24/03/2025</a:t>
            </a:fld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 rtlCol="0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 rtl="0"/>
            <a:fld id="{3A98EE3D-8CD1-4C3F-BD1C-C98C9596463C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7711844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rtlCol="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rtlCol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 rtlCol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 rtl="0"/>
            <a:fld id="{245F460F-C71D-4649-9D64-5BFD37510D02}" type="datetime1">
              <a:rPr lang="en-GB" noProof="0" smtClean="0"/>
              <a:t>24/03/2025</a:t>
            </a:fld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 rtlCol="0"/>
          <a:lstStyle/>
          <a:p>
            <a:pPr algn="l"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2016137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 rtl="0"/>
            <a:r>
              <a:rPr lang="en-GB" noProof="0" dirty="0"/>
              <a:t>Click to edit Master text styles</a:t>
            </a:r>
          </a:p>
          <a:p>
            <a:pPr lvl="1" rtl="0"/>
            <a:r>
              <a:rPr lang="en-GB" noProof="0" dirty="0"/>
              <a:t>Second level</a:t>
            </a:r>
          </a:p>
          <a:p>
            <a:pPr lvl="2" rtl="0"/>
            <a:r>
              <a:rPr lang="en-GB" noProof="0" dirty="0"/>
              <a:t>Third level</a:t>
            </a:r>
          </a:p>
          <a:p>
            <a:pPr lvl="3" rtl="0"/>
            <a:r>
              <a:rPr lang="en-GB" noProof="0" dirty="0"/>
              <a:t>Quarter level</a:t>
            </a:r>
          </a:p>
          <a:p>
            <a:pPr lvl="4" rtl="0"/>
            <a:r>
              <a:rPr lang="en-GB" noProof="0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rgbClr val="FFFFFF"/>
                </a:solidFill>
              </a:defRPr>
            </a:lvl1pPr>
          </a:lstStyle>
          <a:p>
            <a:pPr rtl="0"/>
            <a:fld id="{4BDF0783-7615-4503-8DA8-A0B2AC7FF7D1}" type="datetime1">
              <a:rPr lang="en-GB" noProof="0" smtClean="0"/>
              <a:t>24/03/2025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rgbClr val="FFFFFF"/>
                </a:solidFill>
              </a:defRPr>
            </a:lvl1pPr>
          </a:lstStyle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>
                <a:solidFill>
                  <a:srgbClr val="FFFFFF"/>
                </a:solidFill>
              </a:defRPr>
            </a:lvl1pPr>
          </a:lstStyle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46030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700" i="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1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1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7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7" Type="http://schemas.openxmlformats.org/officeDocument/2006/relationships/image" Target="../media/image4.svg"/><Relationship Id="rId2" Type="http://schemas.openxmlformats.org/officeDocument/2006/relationships/slideLayout" Target="../slideLayouts/slideLayout1.xml"/><Relationship Id="rId1" Type="http://schemas.openxmlformats.org/officeDocument/2006/relationships/themeOverride" Target="../theme/themeOverride1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7.sv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7.sv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7.sv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7.sv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2" Type="http://schemas.openxmlformats.org/officeDocument/2006/relationships/video" Target="../media/media1.MOV"/><Relationship Id="rId1" Type="http://schemas.microsoft.com/office/2007/relationships/media" Target="../media/media1.MOV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1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2" Type="http://schemas.openxmlformats.org/officeDocument/2006/relationships/video" Target="../media/media2.MOV"/><Relationship Id="rId1" Type="http://schemas.microsoft.com/office/2007/relationships/media" Target="../media/media2.MOV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1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7.svg"/><Relationship Id="rId4" Type="http://schemas.openxmlformats.org/officeDocument/2006/relationships/image" Target="../media/image6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7.sv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9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Rectangle 32">
            <a:extLst>
              <a:ext uri="{FF2B5EF4-FFF2-40B4-BE49-F238E27FC236}">
                <a16:creationId xmlns:a16="http://schemas.microsoft.com/office/drawing/2014/main" id="{2FDF0794-1B86-42B2-B8C7-F60123E638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88726" cy="6858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Franklin Gothic Book" panose="020F0502020204030204"/>
              <a:ea typeface="+mn-ea"/>
              <a:cs typeface="+mn-cs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E2BCDBE-495E-999E-6E5A-1F4ED9EBD3DD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b="27996"/>
          <a:stretch/>
        </p:blipFill>
        <p:spPr>
          <a:xfrm>
            <a:off x="6546" y="-12683"/>
            <a:ext cx="12185454" cy="6858000"/>
          </a:xfrm>
          <a:prstGeom prst="rect">
            <a:avLst/>
          </a:prstGeom>
        </p:spPr>
      </p:pic>
      <p:sp>
        <p:nvSpPr>
          <p:cNvPr id="35" name="Rectangle 34">
            <a:extLst>
              <a:ext uri="{FF2B5EF4-FFF2-40B4-BE49-F238E27FC236}">
                <a16:creationId xmlns:a16="http://schemas.microsoft.com/office/drawing/2014/main" id="{C5373426-E26E-431D-959C-5DB96C0B62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12607" y="1238442"/>
            <a:ext cx="3635926" cy="4355751"/>
          </a:xfrm>
          <a:prstGeom prst="rect">
            <a:avLst/>
          </a:prstGeom>
          <a:solidFill>
            <a:schemeClr val="bg1"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Franklin Gothic Book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B2EA78-AEB3-469B-9025-3B17201A45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119083" y="1606825"/>
            <a:ext cx="3214307" cy="2901694"/>
          </a:xfrm>
        </p:spPr>
        <p:txBody>
          <a:bodyPr rtlCol="0" anchor="b">
            <a:noAutofit/>
          </a:bodyPr>
          <a:lstStyle/>
          <a:p>
            <a:pPr rtl="0"/>
            <a:r>
              <a:rPr lang="en-GB" sz="3000" dirty="0">
                <a:solidFill>
                  <a:schemeClr val="tx1"/>
                </a:solidFill>
              </a:rPr>
              <a:t>ECED7005   The risk of exclusion, for the Gypsy, Traveller &amp; Roma Community.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5E1F2F-E259-4EA8-9FFD-3A10AF54185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27750" y="4608576"/>
            <a:ext cx="3205640" cy="774186"/>
          </a:xfrm>
        </p:spPr>
        <p:txBody>
          <a:bodyPr rtlCol="0" anchor="t">
            <a:normAutofit/>
          </a:bodyPr>
          <a:lstStyle/>
          <a:p>
            <a:pPr rtl="0">
              <a:lnSpc>
                <a:spcPct val="100000"/>
              </a:lnSpc>
            </a:pPr>
            <a:r>
              <a:rPr lang="en-GB" sz="1300" dirty="0"/>
              <a:t>       A presentation by,     Kayleigh boundford-1810297 </a:t>
            </a:r>
          </a:p>
        </p:txBody>
      </p: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96D07482-83A3-4451-943C-B469610829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76090" y="4508519"/>
            <a:ext cx="310896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Rectangle 38">
            <a:extLst>
              <a:ext uri="{FF2B5EF4-FFF2-40B4-BE49-F238E27FC236}">
                <a16:creationId xmlns:a16="http://schemas.microsoft.com/office/drawing/2014/main" id="{EDC90921-9082-491B-940E-827D679F34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16FAD76-5141-8345-F62D-9C66D309785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50067" y="99257"/>
            <a:ext cx="1905000" cy="895972"/>
          </a:xfrm>
          <a:prstGeom prst="rect">
            <a:avLst/>
          </a:prstGeom>
        </p:spPr>
      </p:pic>
      <p:pic>
        <p:nvPicPr>
          <p:cNvPr id="6" name="Camera 5">
            <a:extLst>
              <a:ext uri="{FF2B5EF4-FFF2-40B4-BE49-F238E27FC236}">
                <a16:creationId xmlns:a16="http://schemas.microsoft.com/office/drawing/2014/main" id="{691B842B-22ED-F845-E721-7D6961ABEE18}"/>
              </a:ext>
            </a:extLst>
          </p:cNvPr>
          <p:cNvPicPr>
            <a:picLocks noChangeAspect="1"/>
            <a:extLst>
              <a:ext uri="{51228E76-BA90-4043-B771-695A4F85340A}">
                <alf:liveFeedProps xmlns:alf="http://schemas.microsoft.com/office/drawing/2021/livefeed"/>
              </a:ext>
            </a:extLst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-3273" y="4763032"/>
            <a:ext cx="3657600" cy="2057400"/>
          </a:xfrm>
          <a:prstGeom prst="rect">
            <a:avLst/>
          </a:prstGeom>
          <a:ln>
            <a:noFill/>
          </a:ln>
          <a:effectLst>
            <a:softEdge rad="127000"/>
          </a:effectLst>
        </p:spPr>
      </p:pic>
    </p:spTree>
    <p:extLst>
      <p:ext uri="{BB962C8B-B14F-4D97-AF65-F5344CB8AC3E}">
        <p14:creationId xmlns:p14="http://schemas.microsoft.com/office/powerpoint/2010/main" val="19314396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88C43D-E3CA-8CD4-8149-31A7B281C0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6465" y="-127000"/>
            <a:ext cx="3517567" cy="2093975"/>
          </a:xfrm>
        </p:spPr>
        <p:txBody>
          <a:bodyPr anchor="b">
            <a:normAutofit/>
          </a:bodyPr>
          <a:lstStyle/>
          <a:p>
            <a:r>
              <a:rPr lang="en-GB" dirty="0"/>
              <a:t>A brief background </a:t>
            </a:r>
            <a:br>
              <a:rPr lang="en-GB" dirty="0"/>
            </a:br>
            <a:endParaRPr lang="en-US" dirty="0"/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22B1CC09-7143-A5F3-28EF-1156BB85E80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r="-6" b="32928"/>
          <a:stretch/>
        </p:blipFill>
        <p:spPr>
          <a:xfrm>
            <a:off x="5606079" y="497969"/>
            <a:ext cx="5928344" cy="5294757"/>
          </a:xfrm>
          <a:noFill/>
        </p:spPr>
      </p:pic>
      <p:sp>
        <p:nvSpPr>
          <p:cNvPr id="13" name="Text Placeholder 3">
            <a:extLst>
              <a:ext uri="{FF2B5EF4-FFF2-40B4-BE49-F238E27FC236}">
                <a16:creationId xmlns:a16="http://schemas.microsoft.com/office/drawing/2014/main" id="{13B01340-1198-D4CE-6DF4-A7DDB9320C0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16465" y="1649084"/>
            <a:ext cx="3716868" cy="3993443"/>
          </a:xfrm>
        </p:spPr>
        <p:txBody>
          <a:bodyPr>
            <a:normAutofit/>
          </a:bodyPr>
          <a:lstStyle/>
          <a:p>
            <a:r>
              <a:rPr lang="en-GB" dirty="0"/>
              <a:t> </a:t>
            </a:r>
          </a:p>
          <a:p>
            <a:r>
              <a:rPr lang="en-GB" dirty="0"/>
              <a:t>                          </a:t>
            </a:r>
          </a:p>
        </p:txBody>
      </p:sp>
      <p:pic>
        <p:nvPicPr>
          <p:cNvPr id="3" name="Camera 2">
            <a:extLst>
              <a:ext uri="{FF2B5EF4-FFF2-40B4-BE49-F238E27FC236}">
                <a16:creationId xmlns:a16="http://schemas.microsoft.com/office/drawing/2014/main" id="{BA8B3267-EE50-4C0D-492C-2CA3E434B28B}"/>
              </a:ext>
            </a:extLst>
          </p:cNvPr>
          <p:cNvPicPr>
            <a:picLocks noChangeAspect="1"/>
            <a:extLst>
              <a:ext uri="{51228E76-BA90-4043-B771-695A4F85340A}">
                <alf:liveFeedProps xmlns:alf="http://schemas.microsoft.com/office/drawing/2021/livefeed"/>
              </a:ext>
            </a:extLst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1052" y="4378280"/>
            <a:ext cx="4408391" cy="2479720"/>
          </a:xfrm>
          <a:prstGeom prst="rect">
            <a:avLst/>
          </a:prstGeom>
          <a:ln>
            <a:noFill/>
          </a:ln>
          <a:effectLst>
            <a:softEdge rad="127000"/>
          </a:effec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8697FD38-76A3-268C-C885-9FA9D1D17A9B}"/>
              </a:ext>
            </a:extLst>
          </p:cNvPr>
          <p:cNvSpPr txBox="1"/>
          <p:nvPr/>
        </p:nvSpPr>
        <p:spPr>
          <a:xfrm>
            <a:off x="6805649" y="5792726"/>
            <a:ext cx="6101520" cy="33855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r>
              <a:rPr lang="en-GB" sz="1600" i="1" u="none" strike="noStrike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</a:rPr>
              <a:t>(Nashville Banner</a:t>
            </a:r>
            <a:r>
              <a:rPr lang="en-GB" sz="1600" i="0" u="none" strike="noStrike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</a:rPr>
              <a:t>, April 30, 1938)</a:t>
            </a:r>
            <a:endParaRPr lang="en-US" sz="16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6161190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1FBE7F-3B82-4E6A-4482-B8CF577941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7656" y="-420023"/>
            <a:ext cx="3517567" cy="2093975"/>
          </a:xfrm>
        </p:spPr>
        <p:txBody>
          <a:bodyPr/>
          <a:lstStyle/>
          <a:p>
            <a:r>
              <a:rPr lang="en-GB" dirty="0"/>
              <a:t>Cultural history </a:t>
            </a: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5408175-DA64-B5B8-BE11-B0A53720AA6E}"/>
              </a:ext>
            </a:extLst>
          </p:cNvPr>
          <p:cNvSpPr txBox="1"/>
          <p:nvPr/>
        </p:nvSpPr>
        <p:spPr>
          <a:xfrm>
            <a:off x="4892782" y="316519"/>
            <a:ext cx="6993072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400" dirty="0">
                <a:latin typeface="+mj-lt"/>
              </a:rPr>
              <a:t>71,400 people identify as Gypsy or an Irish traveller</a:t>
            </a:r>
          </a:p>
          <a:p>
            <a:pPr algn="l"/>
            <a:r>
              <a:rPr lang="en-GB" sz="1400" dirty="0">
                <a:latin typeface="+mj-lt"/>
              </a:rPr>
              <a:t> </a:t>
            </a:r>
          </a:p>
          <a:p>
            <a:pPr algn="l"/>
            <a:r>
              <a:rPr lang="en-GB" sz="1400" dirty="0">
                <a:latin typeface="+mj-lt"/>
              </a:rPr>
              <a:t>103,100 identifying as Roma</a:t>
            </a:r>
          </a:p>
          <a:p>
            <a:pPr algn="l"/>
            <a:r>
              <a:rPr lang="en-GB" sz="1400" dirty="0">
                <a:latin typeface="+mj-lt"/>
              </a:rPr>
              <a:t> </a:t>
            </a:r>
            <a:r>
              <a:rPr lang="en-GB" sz="1400" b="0" i="0" u="none" strike="noStrike" dirty="0">
                <a:solidFill>
                  <a:srgbClr val="000000"/>
                </a:solidFill>
                <a:effectLst/>
                <a:latin typeface="+mj-lt"/>
              </a:rPr>
              <a:t>(House of Commons Library, 2024)</a:t>
            </a:r>
          </a:p>
          <a:p>
            <a:pPr algn="l"/>
            <a:endParaRPr lang="en-GB" sz="1400" dirty="0">
              <a:solidFill>
                <a:srgbClr val="000000"/>
              </a:solidFill>
              <a:latin typeface="+mj-lt"/>
            </a:endParaRPr>
          </a:p>
          <a:p>
            <a:pPr algn="l"/>
            <a:endParaRPr lang="en-GB" sz="1400" dirty="0">
              <a:solidFill>
                <a:srgbClr val="000000"/>
              </a:solidFill>
              <a:latin typeface="+mj-lt"/>
            </a:endParaRPr>
          </a:p>
          <a:p>
            <a:pPr algn="l"/>
            <a:r>
              <a:rPr lang="en-GB" sz="1400" dirty="0">
                <a:solidFill>
                  <a:srgbClr val="000000"/>
                </a:solidFill>
                <a:latin typeface="+mj-lt"/>
              </a:rPr>
              <a:t>Did the Irish traveller community start as a result of government negligence? Could this be a reason for mistrust?</a:t>
            </a:r>
          </a:p>
          <a:p>
            <a:pPr algn="l"/>
            <a:endParaRPr lang="en-GB" sz="1400" dirty="0">
              <a:solidFill>
                <a:srgbClr val="000000"/>
              </a:solidFill>
              <a:latin typeface="+mj-lt"/>
            </a:endParaRPr>
          </a:p>
          <a:p>
            <a:pPr algn="l"/>
            <a:r>
              <a:rPr lang="en-GB" sz="1400" dirty="0">
                <a:solidFill>
                  <a:srgbClr val="000000"/>
                </a:solidFill>
                <a:latin typeface="+mj-lt"/>
              </a:rPr>
              <a:t>Community statistics found to be higher, but not recoded as a mistrust in the government still strongly persists </a:t>
            </a:r>
          </a:p>
        </p:txBody>
      </p:sp>
      <p:pic>
        <p:nvPicPr>
          <p:cNvPr id="12" name="Content Placeholder 11">
            <a:extLst>
              <a:ext uri="{FF2B5EF4-FFF2-40B4-BE49-F238E27FC236}">
                <a16:creationId xmlns:a16="http://schemas.microsoft.com/office/drawing/2014/main" id="{12680588-522E-0315-E6A2-00333DA0EC9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616489" y="2778732"/>
            <a:ext cx="5277289" cy="3613504"/>
          </a:xfrm>
          <a:prstGeom prst="rect">
            <a:avLst/>
          </a:prstGeom>
        </p:spPr>
      </p:pic>
      <p:pic>
        <p:nvPicPr>
          <p:cNvPr id="5" name="Camera 4">
            <a:extLst>
              <a:ext uri="{FF2B5EF4-FFF2-40B4-BE49-F238E27FC236}">
                <a16:creationId xmlns:a16="http://schemas.microsoft.com/office/drawing/2014/main" id="{2E9DC7DD-A138-F5E6-9F87-2C3F078CCEAB}"/>
              </a:ext>
            </a:extLst>
          </p:cNvPr>
          <p:cNvPicPr>
            <a:picLocks noChangeAspect="1"/>
            <a:extLst>
              <a:ext uri="{51228E76-BA90-4043-B771-695A4F85340A}">
                <alf:liveFeedProps xmlns:alf="http://schemas.microsoft.com/office/drawing/2021/livefeed"/>
              </a:ext>
            </a:extLst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67656" y="4668747"/>
            <a:ext cx="3657600" cy="2057400"/>
          </a:xfrm>
          <a:prstGeom prst="rect">
            <a:avLst/>
          </a:prstGeom>
          <a:ln>
            <a:noFill/>
          </a:ln>
          <a:effectLst>
            <a:softEdge rad="127000"/>
          </a:effec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035DEC1-3627-C929-5857-0BFCCD9DF076}"/>
              </a:ext>
            </a:extLst>
          </p:cNvPr>
          <p:cNvSpPr txBox="1"/>
          <p:nvPr/>
        </p:nvSpPr>
        <p:spPr>
          <a:xfrm>
            <a:off x="5803749" y="6356815"/>
            <a:ext cx="490276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i="0" u="none" strike="noStrike" dirty="0">
                <a:effectLst/>
                <a:latin typeface="+mj-lt"/>
              </a:rPr>
              <a:t>(</a:t>
            </a:r>
            <a:r>
              <a:rPr lang="en-GB" i="0" u="none" strike="noStrike" dirty="0" err="1">
                <a:effectLst/>
                <a:latin typeface="+mj-lt"/>
              </a:rPr>
              <a:t>Killorglin</a:t>
            </a:r>
            <a:r>
              <a:rPr lang="en-GB" i="0" u="none" strike="noStrike" dirty="0">
                <a:effectLst/>
                <a:latin typeface="+mj-lt"/>
              </a:rPr>
              <a:t>, County Kerry, Ireland, 1954)</a:t>
            </a:r>
          </a:p>
        </p:txBody>
      </p:sp>
    </p:spTree>
    <p:extLst>
      <p:ext uri="{BB962C8B-B14F-4D97-AF65-F5344CB8AC3E}">
        <p14:creationId xmlns:p14="http://schemas.microsoft.com/office/powerpoint/2010/main" val="31684476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78251B-A933-A599-CD0B-1E1BB275D2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8477" y="-917222"/>
            <a:ext cx="4227316" cy="2516481"/>
          </a:xfrm>
        </p:spPr>
        <p:txBody>
          <a:bodyPr anchor="b">
            <a:normAutofit/>
          </a:bodyPr>
          <a:lstStyle/>
          <a:p>
            <a:r>
              <a:rPr lang="en-GB" sz="4800" dirty="0"/>
              <a:t>Home </a:t>
            </a:r>
            <a:endParaRPr lang="en-US" sz="4800" dirty="0"/>
          </a:p>
        </p:txBody>
      </p:sp>
      <p:pic>
        <p:nvPicPr>
          <p:cNvPr id="5" name="Content Placeholder 4" descr="Child seen through mobile home window">
            <a:extLst>
              <a:ext uri="{FF2B5EF4-FFF2-40B4-BE49-F238E27FC236}">
                <a16:creationId xmlns:a16="http://schemas.microsoft.com/office/drawing/2014/main" id="{3D1FFD71-9735-E397-E43B-AA095348CB5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11999" r="13265" b="2"/>
          <a:stretch/>
        </p:blipFill>
        <p:spPr>
          <a:xfrm>
            <a:off x="5458984" y="812799"/>
            <a:ext cx="5928344" cy="5294757"/>
          </a:xfrm>
          <a:noFill/>
        </p:spPr>
      </p:pic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3336EBD7-3BFF-B7B2-518E-308DBC060E3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18477" y="2243420"/>
            <a:ext cx="3844301" cy="3064505"/>
          </a:xfrm>
        </p:spPr>
        <p:txBody>
          <a:bodyPr/>
          <a:lstStyle/>
          <a:p>
            <a:pPr marL="285750" indent="-285750">
              <a:buFontTx/>
              <a:buChar char="-"/>
            </a:pPr>
            <a:r>
              <a:rPr lang="en-GB" dirty="0">
                <a:latin typeface="+mj-lt"/>
              </a:rPr>
              <a:t>78% of the GRT community living in brick and mortar homes. </a:t>
            </a:r>
          </a:p>
          <a:p>
            <a:pPr marL="285750" indent="-285750">
              <a:buFontTx/>
              <a:buChar char="-"/>
            </a:pPr>
            <a:endParaRPr lang="en-GB" dirty="0">
              <a:latin typeface="+mj-lt"/>
            </a:endParaRPr>
          </a:p>
          <a:p>
            <a:pPr marL="285750" indent="-285750">
              <a:buFontTx/>
              <a:buChar char="-"/>
            </a:pPr>
            <a:r>
              <a:rPr lang="en-GB" dirty="0">
                <a:latin typeface="+mj-lt"/>
              </a:rPr>
              <a:t>26,632 in mobile accommodation </a:t>
            </a:r>
            <a:endParaRPr lang="en-US" dirty="0">
              <a:latin typeface="+mj-lt"/>
            </a:endParaRPr>
          </a:p>
        </p:txBody>
      </p:sp>
      <p:pic>
        <p:nvPicPr>
          <p:cNvPr id="6" name="Camera 5">
            <a:extLst>
              <a:ext uri="{FF2B5EF4-FFF2-40B4-BE49-F238E27FC236}">
                <a16:creationId xmlns:a16="http://schemas.microsoft.com/office/drawing/2014/main" id="{89B02E54-A36A-3CCE-A8EB-D15771E7DE01}"/>
              </a:ext>
            </a:extLst>
          </p:cNvPr>
          <p:cNvPicPr>
            <a:picLocks noChangeAspect="1"/>
            <a:extLst>
              <a:ext uri="{51228E76-BA90-4043-B771-695A4F85340A}">
                <alf:liveFeedProps xmlns:alf="http://schemas.microsoft.com/office/drawing/2021/livefeed"/>
              </a:ext>
            </a:extLst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87461" y="4685378"/>
            <a:ext cx="3657600" cy="2057400"/>
          </a:xfrm>
          <a:prstGeom prst="rect">
            <a:avLst/>
          </a:prstGeom>
          <a:ln>
            <a:noFill/>
          </a:ln>
          <a:effectLst>
            <a:softEdge rad="127000"/>
          </a:effectLst>
        </p:spPr>
      </p:pic>
    </p:spTree>
    <p:extLst>
      <p:ext uri="{BB962C8B-B14F-4D97-AF65-F5344CB8AC3E}">
        <p14:creationId xmlns:p14="http://schemas.microsoft.com/office/powerpoint/2010/main" val="26794878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83E5AEB-D6E4-C009-5DE9-0F8391DAE41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364064" y="68236"/>
            <a:ext cx="3655622" cy="1759754"/>
          </a:xfr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F4DF9A6-6631-1257-609F-1C8B10CA33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276576" y="2309272"/>
            <a:ext cx="3517567" cy="3064505"/>
          </a:xfrm>
        </p:spPr>
        <p:txBody>
          <a:bodyPr/>
          <a:lstStyle/>
          <a:p>
            <a:r>
              <a:rPr lang="en-GB" dirty="0"/>
              <a:t>“ Harm to areas rural locality”</a:t>
            </a:r>
          </a:p>
          <a:p>
            <a:r>
              <a:rPr lang="en-GB" dirty="0"/>
              <a:t>“ 100 objections”</a:t>
            </a:r>
          </a:p>
          <a:p>
            <a:r>
              <a:rPr lang="en-GB" dirty="0"/>
              <a:t>“Drainage” </a:t>
            </a:r>
          </a:p>
          <a:p>
            <a:r>
              <a:rPr lang="en-GB" dirty="0"/>
              <a:t>“Green belt and safety concerns” </a:t>
            </a:r>
          </a:p>
          <a:p>
            <a:r>
              <a:rPr lang="en-GB" dirty="0"/>
              <a:t>“400 objections” 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A9CC102-8B56-89BB-A626-3C27E61612E9}"/>
              </a:ext>
            </a:extLst>
          </p:cNvPr>
          <p:cNvSpPr txBox="1"/>
          <p:nvPr/>
        </p:nvSpPr>
        <p:spPr>
          <a:xfrm>
            <a:off x="4670731" y="1749106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latin typeface="+mj-lt"/>
              </a:rPr>
              <a:t>BBC News (March, 2025)</a:t>
            </a:r>
            <a:endParaRPr lang="en-US" dirty="0">
              <a:latin typeface="+mj-lt"/>
            </a:endParaRPr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5D29252D-3F77-2D94-7F0B-64AFB24DB5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7000" y="-178650"/>
            <a:ext cx="3517567" cy="2093975"/>
          </a:xfrm>
        </p:spPr>
        <p:txBody>
          <a:bodyPr>
            <a:normAutofit/>
          </a:bodyPr>
          <a:lstStyle/>
          <a:p>
            <a:r>
              <a:rPr lang="en-GB" sz="3800" dirty="0"/>
              <a:t>Complaints, rejections, objections. </a:t>
            </a:r>
            <a:endParaRPr lang="en-US" sz="3800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5C528CC-F7C3-32B3-F046-283F437EB4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67564" y="2119375"/>
            <a:ext cx="4927600" cy="102375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F5D4AA9-B2FF-CE13-1398-6BF4FF4EC5A6}"/>
              </a:ext>
            </a:extLst>
          </p:cNvPr>
          <p:cNvSpPr txBox="1"/>
          <p:nvPr/>
        </p:nvSpPr>
        <p:spPr>
          <a:xfrm>
            <a:off x="4670730" y="3089161"/>
            <a:ext cx="44688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>
                <a:latin typeface="+mj-lt"/>
              </a:rPr>
              <a:t>St.Helens star. (March,2025)</a:t>
            </a:r>
            <a:endParaRPr lang="en-US" dirty="0">
              <a:latin typeface="+mj-lt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C75A604-A02B-10A9-F273-9FC224E4BA9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67564" y="3441516"/>
            <a:ext cx="4468806" cy="281886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E369C0B-A89F-100F-82C6-B6A4A54BBB9D}"/>
              </a:ext>
            </a:extLst>
          </p:cNvPr>
          <p:cNvSpPr txBox="1"/>
          <p:nvPr/>
        </p:nvSpPr>
        <p:spPr>
          <a:xfrm>
            <a:off x="4670730" y="6217910"/>
            <a:ext cx="41148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>
                <a:latin typeface="+mj-lt"/>
              </a:rPr>
              <a:t>Wakefield express (August, 2024)</a:t>
            </a:r>
            <a:endParaRPr lang="en-US" dirty="0">
              <a:latin typeface="+mj-lt"/>
            </a:endParaRP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67BEB55C-96FA-ED37-5CBF-416492225C4B}"/>
              </a:ext>
            </a:extLst>
          </p:cNvPr>
          <p:cNvCxnSpPr>
            <a:cxnSpLocks/>
          </p:cNvCxnSpPr>
          <p:nvPr/>
        </p:nvCxnSpPr>
        <p:spPr>
          <a:xfrm>
            <a:off x="4670730" y="2161776"/>
            <a:ext cx="7634159" cy="0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FC17A822-0D88-7D12-4F90-56B788EDE661}"/>
              </a:ext>
            </a:extLst>
          </p:cNvPr>
          <p:cNvCxnSpPr>
            <a:cxnSpLocks/>
          </p:cNvCxnSpPr>
          <p:nvPr/>
        </p:nvCxnSpPr>
        <p:spPr>
          <a:xfrm>
            <a:off x="4670730" y="3485398"/>
            <a:ext cx="7521270" cy="0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FEDC61F5-BFD2-888F-2C4C-0280F48E75E9}"/>
              </a:ext>
            </a:extLst>
          </p:cNvPr>
          <p:cNvCxnSpPr>
            <a:cxnSpLocks/>
          </p:cNvCxnSpPr>
          <p:nvPr/>
        </p:nvCxnSpPr>
        <p:spPr>
          <a:xfrm>
            <a:off x="4670729" y="6857954"/>
            <a:ext cx="7521271" cy="46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6" name="Camera 25">
            <a:extLst>
              <a:ext uri="{FF2B5EF4-FFF2-40B4-BE49-F238E27FC236}">
                <a16:creationId xmlns:a16="http://schemas.microsoft.com/office/drawing/2014/main" id="{089CE167-884F-7DBB-DC7D-EB45704C5202}"/>
              </a:ext>
            </a:extLst>
          </p:cNvPr>
          <p:cNvPicPr>
            <a:picLocks noChangeAspect="1"/>
            <a:extLst>
              <a:ext uri="{51228E76-BA90-4043-B771-695A4F85340A}">
                <alf:liveFeedProps xmlns:alf="http://schemas.microsoft.com/office/drawing/2021/livefeed"/>
              </a:ext>
            </a:extLst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56983" y="4810991"/>
            <a:ext cx="3657600" cy="2057400"/>
          </a:xfrm>
          <a:prstGeom prst="rect">
            <a:avLst/>
          </a:prstGeom>
          <a:ln>
            <a:noFill/>
          </a:ln>
          <a:effectLst>
            <a:softEdge rad="127000"/>
          </a:effectLst>
        </p:spPr>
      </p:pic>
    </p:spTree>
    <p:extLst>
      <p:ext uri="{BB962C8B-B14F-4D97-AF65-F5344CB8AC3E}">
        <p14:creationId xmlns:p14="http://schemas.microsoft.com/office/powerpoint/2010/main" val="26118927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705883-D9EA-03D7-3434-AC3C6CD0FD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703" y="-294727"/>
            <a:ext cx="3517567" cy="1684483"/>
          </a:xfrm>
        </p:spPr>
        <p:txBody>
          <a:bodyPr/>
          <a:lstStyle/>
          <a:p>
            <a:r>
              <a:rPr lang="en-GB" dirty="0"/>
              <a:t>Failure in the system </a:t>
            </a:r>
            <a:endParaRPr lang="en-US" dirty="0"/>
          </a:p>
        </p:txBody>
      </p:sp>
      <p:pic>
        <p:nvPicPr>
          <p:cNvPr id="5" name="Content Placeholder 4" descr="Magnifying glass showing decling performance">
            <a:extLst>
              <a:ext uri="{FF2B5EF4-FFF2-40B4-BE49-F238E27FC236}">
                <a16:creationId xmlns:a16="http://schemas.microsoft.com/office/drawing/2014/main" id="{3C0F19ED-35A9-9858-ED26-845B74C857A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459413" y="1485978"/>
            <a:ext cx="5927725" cy="3947957"/>
          </a:xfr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CD7E042-1C51-CDC5-62FE-72EDA564ABF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258703" y="1719015"/>
            <a:ext cx="3902329" cy="4717799"/>
          </a:xfrm>
        </p:spPr>
        <p:txBody>
          <a:bodyPr/>
          <a:lstStyle/>
          <a:p>
            <a:pPr marL="285750" indent="-285750">
              <a:buFontTx/>
              <a:buChar char="-"/>
            </a:pPr>
            <a:r>
              <a:rPr lang="en-GB" dirty="0"/>
              <a:t>Author,  Declan Henry  - Gypsies, Roma &amp; Travellers: A contemporary analysis. </a:t>
            </a:r>
          </a:p>
          <a:p>
            <a:pPr marL="285750" indent="-285750">
              <a:buFontTx/>
              <a:buChar char="-"/>
            </a:pPr>
            <a:r>
              <a:rPr lang="en-GB" dirty="0"/>
              <a:t>10% never been to ‘typical’ educated.</a:t>
            </a:r>
          </a:p>
        </p:txBody>
      </p:sp>
      <p:pic>
        <p:nvPicPr>
          <p:cNvPr id="3" name="Camera 2">
            <a:extLst>
              <a:ext uri="{FF2B5EF4-FFF2-40B4-BE49-F238E27FC236}">
                <a16:creationId xmlns:a16="http://schemas.microsoft.com/office/drawing/2014/main" id="{348EABF2-FA37-B5AD-59C9-1ED7BC0CDAA1}"/>
              </a:ext>
            </a:extLst>
          </p:cNvPr>
          <p:cNvPicPr>
            <a:picLocks noChangeAspect="1"/>
            <a:extLst>
              <a:ext uri="{51228E76-BA90-4043-B771-695A4F85340A}">
                <alf:liveFeedProps xmlns:alf="http://schemas.microsoft.com/office/drawing/2021/livefeed"/>
              </a:ext>
            </a:extLst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58193" y="4343186"/>
            <a:ext cx="4307355" cy="2422887"/>
          </a:xfrm>
          <a:prstGeom prst="rect">
            <a:avLst/>
          </a:prstGeom>
          <a:ln>
            <a:noFill/>
          </a:ln>
          <a:effectLst>
            <a:softEdge rad="127000"/>
          </a:effectLst>
        </p:spPr>
      </p:pic>
    </p:spTree>
    <p:extLst>
      <p:ext uri="{BB962C8B-B14F-4D97-AF65-F5344CB8AC3E}">
        <p14:creationId xmlns:p14="http://schemas.microsoft.com/office/powerpoint/2010/main" val="2655521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E7AF20-7EAF-F1B3-0D85-5034499DB5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6615" y="-731520"/>
            <a:ext cx="10058400" cy="3566160"/>
          </a:xfrm>
        </p:spPr>
        <p:txBody>
          <a:bodyPr/>
          <a:lstStyle/>
          <a:p>
            <a:r>
              <a:rPr lang="en-GB" dirty="0"/>
              <a:t>Human rights act (1998)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576AF0-01C9-9575-223F-7C7CF0531FC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770504" y="4557232"/>
            <a:ext cx="10058400" cy="1143000"/>
          </a:xfrm>
        </p:spPr>
        <p:txBody>
          <a:bodyPr/>
          <a:lstStyle/>
          <a:p>
            <a:r>
              <a:rPr lang="en-GB" dirty="0"/>
              <a:t>Protocol 1, article 1</a:t>
            </a:r>
            <a:endParaRPr lang="en-US" dirty="0"/>
          </a:p>
        </p:txBody>
      </p:sp>
      <p:pic>
        <p:nvPicPr>
          <p:cNvPr id="4" name="Camera 3">
            <a:extLst>
              <a:ext uri="{FF2B5EF4-FFF2-40B4-BE49-F238E27FC236}">
                <a16:creationId xmlns:a16="http://schemas.microsoft.com/office/drawing/2014/main" id="{A0D7B4C2-5D8C-138B-1B88-36EA0B2B9189}"/>
              </a:ext>
            </a:extLst>
          </p:cNvPr>
          <p:cNvPicPr>
            <a:picLocks noChangeAspect="1"/>
            <a:extLst>
              <a:ext uri="{51228E76-BA90-4043-B771-695A4F85340A}">
                <alf:liveFeedProps xmlns:alf="http://schemas.microsoft.com/office/drawing/2021/livefeed"/>
              </a:ext>
            </a:extLst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4557232"/>
            <a:ext cx="3657600" cy="2057400"/>
          </a:xfrm>
          <a:prstGeom prst="rect">
            <a:avLst/>
          </a:prstGeom>
          <a:ln>
            <a:noFill/>
          </a:ln>
          <a:effectLst>
            <a:softEdge rad="127000"/>
          </a:effectLst>
        </p:spPr>
      </p:pic>
    </p:spTree>
    <p:extLst>
      <p:ext uri="{BB962C8B-B14F-4D97-AF65-F5344CB8AC3E}">
        <p14:creationId xmlns:p14="http://schemas.microsoft.com/office/powerpoint/2010/main" val="18363008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671EE2-8627-8AC2-036B-B0C06390A5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Social exclusion &amp; discrimination. 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BDA5BC9-D1FE-B52D-120B-9A416E89619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amera 3">
            <a:extLst>
              <a:ext uri="{FF2B5EF4-FFF2-40B4-BE49-F238E27FC236}">
                <a16:creationId xmlns:a16="http://schemas.microsoft.com/office/drawing/2014/main" id="{38155779-726A-9A00-1CD9-EF3F31005DDE}"/>
              </a:ext>
            </a:extLst>
          </p:cNvPr>
          <p:cNvPicPr>
            <a:picLocks noChangeAspect="1"/>
            <a:extLst>
              <a:ext uri="{51228E76-BA90-4043-B771-695A4F85340A}">
                <alf:liveFeedProps xmlns:alf="http://schemas.microsoft.com/office/drawing/2021/livefeed"/>
              </a:ext>
            </a:extLst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4777740"/>
            <a:ext cx="3657600" cy="2057400"/>
          </a:xfrm>
          <a:prstGeom prst="rect">
            <a:avLst/>
          </a:prstGeom>
          <a:ln>
            <a:noFill/>
          </a:ln>
          <a:effectLst>
            <a:softEdge rad="127000"/>
          </a:effectLst>
        </p:spPr>
      </p:pic>
    </p:spTree>
    <p:extLst>
      <p:ext uri="{BB962C8B-B14F-4D97-AF65-F5344CB8AC3E}">
        <p14:creationId xmlns:p14="http://schemas.microsoft.com/office/powerpoint/2010/main" val="36532447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trim.47BCB82C-DE03-41FA-935E-45BB5810225F.MOV">
            <a:hlinkClick r:id="" action="ppaction://media"/>
            <a:extLst>
              <a:ext uri="{FF2B5EF4-FFF2-40B4-BE49-F238E27FC236}">
                <a16:creationId xmlns:a16="http://schemas.microsoft.com/office/drawing/2014/main" id="{F3DA0556-CD6A-B174-4CD6-52CE87D29CB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587693" y="0"/>
            <a:ext cx="7016628" cy="4578350"/>
          </a:xfrm>
          <a:prstGeom prst="rect">
            <a:avLst/>
          </a:prstGeom>
          <a:noFill/>
        </p:spPr>
      </p:pic>
      <p:sp>
        <p:nvSpPr>
          <p:cNvPr id="9" name="Title 2">
            <a:extLst>
              <a:ext uri="{FF2B5EF4-FFF2-40B4-BE49-F238E27FC236}">
                <a16:creationId xmlns:a16="http://schemas.microsoft.com/office/drawing/2014/main" id="{B6EF1319-2DA9-CFDD-84C3-C9E301D28B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9066" y="5014585"/>
            <a:ext cx="11487615" cy="844713"/>
          </a:xfrm>
        </p:spPr>
        <p:txBody>
          <a:bodyPr/>
          <a:lstStyle/>
          <a:p>
            <a:r>
              <a:rPr lang="en-GB" sz="1400" b="0" i="1" u="none" strike="noStrike" dirty="0">
                <a:solidFill>
                  <a:srgbClr val="000000"/>
                </a:solidFill>
                <a:effectLst/>
              </a:rPr>
              <a:t>Gypsy Brides US</a:t>
            </a:r>
            <a:r>
              <a:rPr lang="en-GB" sz="1400" b="0" i="0" u="none" strike="noStrike" dirty="0">
                <a:solidFill>
                  <a:srgbClr val="000000"/>
                </a:solidFill>
                <a:effectLst/>
              </a:rPr>
              <a:t> (2022) </a:t>
            </a:r>
            <a:r>
              <a:rPr lang="en-GB" sz="1400" b="0" i="1" u="none" strike="noStrike" dirty="0">
                <a:solidFill>
                  <a:srgbClr val="000000"/>
                </a:solidFill>
                <a:effectLst/>
              </a:rPr>
              <a:t>YouTube</a:t>
            </a:r>
            <a:r>
              <a:rPr lang="en-GB" sz="1400" b="0" i="0" u="none" strike="noStrike" dirty="0">
                <a:solidFill>
                  <a:srgbClr val="000000"/>
                </a:solidFill>
                <a:effectLst/>
              </a:rPr>
              <a:t>. Available at: https://</a:t>
            </a:r>
            <a:r>
              <a:rPr lang="en-GB" sz="1400" b="0" i="0" u="none" strike="noStrike" dirty="0" err="1">
                <a:solidFill>
                  <a:srgbClr val="000000"/>
                </a:solidFill>
                <a:effectLst/>
              </a:rPr>
              <a:t>youtu.be</a:t>
            </a:r>
            <a:r>
              <a:rPr lang="en-GB" sz="1400" b="0" i="0" u="none" strike="noStrike" dirty="0">
                <a:solidFill>
                  <a:srgbClr val="000000"/>
                </a:solidFill>
                <a:effectLst/>
              </a:rPr>
              <a:t>/</a:t>
            </a:r>
            <a:r>
              <a:rPr lang="en-GB" sz="1400" b="0" i="0" u="none" strike="noStrike" dirty="0" err="1">
                <a:solidFill>
                  <a:srgbClr val="000000"/>
                </a:solidFill>
                <a:effectLst/>
              </a:rPr>
              <a:t>bERqBvjIaVA</a:t>
            </a:r>
            <a:r>
              <a:rPr lang="en-GB" sz="1400" b="0" i="0" u="none" strike="noStrike" dirty="0">
                <a:solidFill>
                  <a:srgbClr val="000000"/>
                </a:solidFill>
                <a:effectLst/>
              </a:rPr>
              <a:t>?</a:t>
            </a:r>
            <a:r>
              <a:rPr lang="en-GB" sz="1400" b="0" i="0" u="none" strike="noStrike" dirty="0" err="1">
                <a:solidFill>
                  <a:srgbClr val="000000"/>
                </a:solidFill>
                <a:effectLst/>
              </a:rPr>
              <a:t>si</a:t>
            </a:r>
            <a:r>
              <a:rPr lang="en-GB" sz="1400" b="0" i="0" u="none" strike="noStrike" dirty="0">
                <a:solidFill>
                  <a:srgbClr val="000000"/>
                </a:solidFill>
                <a:effectLst/>
              </a:rPr>
              <a:t>=bpMy-</a:t>
            </a:r>
            <a:r>
              <a:rPr lang="en-GB" sz="1400" b="0" i="0" u="none" strike="noStrike" dirty="0" err="1">
                <a:solidFill>
                  <a:srgbClr val="000000"/>
                </a:solidFill>
                <a:effectLst/>
              </a:rPr>
              <a:t>ydZPAURjQqj</a:t>
            </a:r>
            <a:r>
              <a:rPr lang="en-GB" sz="1400" b="0" i="0" u="none" strike="noStrike" dirty="0">
                <a:solidFill>
                  <a:srgbClr val="000000"/>
                </a:solidFill>
                <a:effectLst/>
              </a:rPr>
              <a:t> (Accessed: 24 March 2025). </a:t>
            </a:r>
            <a:br>
              <a:rPr lang="en-GB" sz="1400" b="0" i="0" u="none" strike="noStrike" dirty="0">
                <a:solidFill>
                  <a:srgbClr val="000000"/>
                </a:solidFill>
                <a:effectLst/>
              </a:rPr>
            </a:br>
            <a:endParaRPr lang="en-US" sz="1400" dirty="0"/>
          </a:p>
        </p:txBody>
      </p:sp>
      <p:pic>
        <p:nvPicPr>
          <p:cNvPr id="5" name="Camera 4">
            <a:extLst>
              <a:ext uri="{FF2B5EF4-FFF2-40B4-BE49-F238E27FC236}">
                <a16:creationId xmlns:a16="http://schemas.microsoft.com/office/drawing/2014/main" id="{54D58F2D-B2EB-CB2F-79C4-7422EBE37D7F}"/>
              </a:ext>
            </a:extLst>
          </p:cNvPr>
          <p:cNvPicPr>
            <a:picLocks noChangeAspect="1"/>
            <a:extLst>
              <a:ext uri="{51228E76-BA90-4043-B771-695A4F85340A}">
                <alf:liveFeedProps xmlns:alf="http://schemas.microsoft.com/office/drawing/2021/livefeed"/>
              </a:ext>
            </a:extLst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52033" y="3460600"/>
            <a:ext cx="3513497" cy="1976342"/>
          </a:xfrm>
          <a:prstGeom prst="rect">
            <a:avLst/>
          </a:prstGeom>
          <a:ln>
            <a:noFill/>
          </a:ln>
          <a:effectLst>
            <a:softEdge rad="127000"/>
          </a:effectLst>
        </p:spPr>
      </p:pic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56DB6C5A-4265-A55D-04BA-92753394126B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80932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trim.7CC20E3B-7D8D-49D9-B8B7-5E332460B89E.MOV">
            <a:hlinkClick r:id="" action="ppaction://media"/>
            <a:extLst>
              <a:ext uri="{FF2B5EF4-FFF2-40B4-BE49-F238E27FC236}">
                <a16:creationId xmlns:a16="http://schemas.microsoft.com/office/drawing/2014/main" id="{B345D36B-353D-7645-AB3F-D8F584FB18C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587693" y="0"/>
            <a:ext cx="7016628" cy="4578350"/>
          </a:xfrm>
          <a:prstGeom prst="rect">
            <a:avLst/>
          </a:prstGeom>
          <a:noFill/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4D4D0BC2-3779-CD97-B941-611FC52E44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8945" y="5603696"/>
            <a:ext cx="10113645" cy="743682"/>
          </a:xfrm>
        </p:spPr>
        <p:txBody>
          <a:bodyPr anchor="b">
            <a:normAutofit/>
          </a:bodyPr>
          <a:lstStyle/>
          <a:p>
            <a:r>
              <a:rPr lang="en-GB" sz="1700" b="0" i="1" u="none" strike="noStrike">
                <a:effectLst/>
              </a:rPr>
              <a:t>Daily challenges faced as a gypsy: 60 Days with the Gypsies: Channel 4</a:t>
            </a:r>
            <a:r>
              <a:rPr lang="en-GB" sz="1700" b="0" i="0" u="none" strike="noStrike">
                <a:effectLst/>
              </a:rPr>
              <a:t> (2022) </a:t>
            </a:r>
            <a:r>
              <a:rPr lang="en-GB" sz="1700" b="0" i="1" u="none" strike="noStrike">
                <a:effectLst/>
              </a:rPr>
              <a:t>YouTube</a:t>
            </a:r>
            <a:r>
              <a:rPr lang="en-GB" sz="1700" b="0" i="0" u="none" strike="noStrike">
                <a:effectLst/>
              </a:rPr>
              <a:t>. Available at: https://</a:t>
            </a:r>
            <a:r>
              <a:rPr lang="en-GB" sz="1700" b="0" i="0" u="none" strike="noStrike" err="1">
                <a:effectLst/>
              </a:rPr>
              <a:t>youtu.be</a:t>
            </a:r>
            <a:r>
              <a:rPr lang="en-GB" sz="1700" b="0" i="0" u="none" strike="noStrike">
                <a:effectLst/>
              </a:rPr>
              <a:t>/</a:t>
            </a:r>
            <a:r>
              <a:rPr lang="en-GB" sz="1700" b="0" i="0" u="none" strike="noStrike" err="1">
                <a:effectLst/>
              </a:rPr>
              <a:t>1uatmzX8GhU</a:t>
            </a:r>
            <a:r>
              <a:rPr lang="en-GB" sz="1700" b="0" i="0" u="none" strike="noStrike">
                <a:effectLst/>
              </a:rPr>
              <a:t>?</a:t>
            </a:r>
            <a:r>
              <a:rPr lang="en-GB" sz="1700" b="0" i="0" u="none" strike="noStrike" err="1">
                <a:effectLst/>
              </a:rPr>
              <a:t>si</a:t>
            </a:r>
            <a:r>
              <a:rPr lang="en-GB" sz="1700" b="0" i="0" u="none" strike="noStrike">
                <a:effectLst/>
              </a:rPr>
              <a:t>=QC4R0X7fBwBuaAVm (Accessed: 14 March 2025). </a:t>
            </a:r>
            <a:br>
              <a:rPr lang="en-GB" sz="1700" b="0" i="0" u="none" strike="noStrike">
                <a:effectLst/>
              </a:rPr>
            </a:br>
            <a:endParaRPr lang="en-US" sz="1700"/>
          </a:p>
        </p:txBody>
      </p:sp>
      <p:pic>
        <p:nvPicPr>
          <p:cNvPr id="6" name="Camera 5">
            <a:extLst>
              <a:ext uri="{FF2B5EF4-FFF2-40B4-BE49-F238E27FC236}">
                <a16:creationId xmlns:a16="http://schemas.microsoft.com/office/drawing/2014/main" id="{D2866A65-16CE-A471-F9BA-1303AE0EB5CD}"/>
              </a:ext>
            </a:extLst>
          </p:cNvPr>
          <p:cNvPicPr>
            <a:picLocks noChangeAspect="1"/>
            <a:extLst>
              <a:ext uri="{51228E76-BA90-4043-B771-695A4F85340A}">
                <alf:liveFeedProps xmlns:alf="http://schemas.microsoft.com/office/drawing/2021/livefeed"/>
              </a:ext>
            </a:extLst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18243" y="3549650"/>
            <a:ext cx="3657600" cy="2057400"/>
          </a:xfrm>
          <a:prstGeom prst="rect">
            <a:avLst/>
          </a:prstGeom>
          <a:ln>
            <a:noFill/>
          </a:ln>
          <a:effectLst>
            <a:softEdge rad="127000"/>
          </a:effectLst>
        </p:spPr>
      </p:pic>
    </p:spTree>
    <p:extLst>
      <p:ext uri="{BB962C8B-B14F-4D97-AF65-F5344CB8AC3E}">
        <p14:creationId xmlns:p14="http://schemas.microsoft.com/office/powerpoint/2010/main" val="4234020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Oval 12">
            <a:extLst>
              <a:ext uri="{FF2B5EF4-FFF2-40B4-BE49-F238E27FC236}">
                <a16:creationId xmlns:a16="http://schemas.microsoft.com/office/drawing/2014/main" id="{5AD6B689-E65C-FDF9-C0D7-56F5EC5E877B}"/>
              </a:ext>
            </a:extLst>
          </p:cNvPr>
          <p:cNvSpPr/>
          <p:nvPr/>
        </p:nvSpPr>
        <p:spPr>
          <a:xfrm>
            <a:off x="9409589" y="3843598"/>
            <a:ext cx="2782410" cy="2559538"/>
          </a:xfrm>
          <a:prstGeom prst="ellipse">
            <a:avLst/>
          </a:prstGeom>
          <a:ln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 rtl="0"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BFEB10CA-C3E8-E5C2-2381-106E522885D7}"/>
              </a:ext>
            </a:extLst>
          </p:cNvPr>
          <p:cNvSpPr/>
          <p:nvPr/>
        </p:nvSpPr>
        <p:spPr>
          <a:xfrm>
            <a:off x="4045177" y="3843598"/>
            <a:ext cx="2782410" cy="2559538"/>
          </a:xfrm>
          <a:prstGeom prst="ellipse">
            <a:avLst/>
          </a:prstGeom>
          <a:ln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 rtl="0"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88A3F26-5E23-9C0E-03D4-D9B74AC1919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4400" y="2043839"/>
            <a:ext cx="4450015" cy="2371369"/>
          </a:xfrm>
          <a:prstGeom prst="rect">
            <a:avLst/>
          </a:prstGeom>
          <a:effectLst>
            <a:outerShdw blurRad="50800" dist="762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BB8F7DFD-9D2A-D754-E213-FCC9AEF52F6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04329" y="2043839"/>
            <a:ext cx="4210521" cy="2373716"/>
          </a:xfrm>
          <a:prstGeom prst="rect">
            <a:avLst/>
          </a:prstGeom>
          <a:effectLst>
            <a:outerShdw blurRad="50800" dist="76200" dir="8100000" algn="tr" rotWithShape="0">
              <a:prstClr val="black">
                <a:alpha val="40000"/>
              </a:prstClr>
            </a:outerShdw>
          </a:effectLst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B92D0E9D-4C51-08E7-1B91-E833B97EF62B}"/>
              </a:ext>
            </a:extLst>
          </p:cNvPr>
          <p:cNvSpPr txBox="1"/>
          <p:nvPr/>
        </p:nvSpPr>
        <p:spPr>
          <a:xfrm>
            <a:off x="3912216" y="2586408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D38DB38-847D-253F-7214-2F9E034FD5C1}"/>
              </a:ext>
            </a:extLst>
          </p:cNvPr>
          <p:cNvSpPr txBox="1"/>
          <p:nvPr/>
        </p:nvSpPr>
        <p:spPr>
          <a:xfrm>
            <a:off x="4063198" y="4947506"/>
            <a:ext cx="28277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400" dirty="0">
                <a:latin typeface="+mj-lt"/>
              </a:rPr>
              <a:t>1 million views </a:t>
            </a:r>
            <a:endParaRPr lang="en-US" sz="2400" dirty="0">
              <a:latin typeface="+mj-lt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69BB3A2-EB38-D0F7-663B-4DC733CC2167}"/>
              </a:ext>
            </a:extLst>
          </p:cNvPr>
          <p:cNvSpPr txBox="1"/>
          <p:nvPr/>
        </p:nvSpPr>
        <p:spPr>
          <a:xfrm>
            <a:off x="9271752" y="4864208"/>
            <a:ext cx="333737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000" dirty="0">
                <a:latin typeface="+mj-lt"/>
              </a:rPr>
              <a:t>149.5 thousand views</a:t>
            </a:r>
            <a:endParaRPr lang="en-US" sz="2000" dirty="0">
              <a:latin typeface="+mj-lt"/>
            </a:endParaRPr>
          </a:p>
        </p:txBody>
      </p:sp>
      <p:pic>
        <p:nvPicPr>
          <p:cNvPr id="2" name="Camera 1">
            <a:extLst>
              <a:ext uri="{FF2B5EF4-FFF2-40B4-BE49-F238E27FC236}">
                <a16:creationId xmlns:a16="http://schemas.microsoft.com/office/drawing/2014/main" id="{78BCBD3E-D036-8DCC-35FB-7DA76EAA38A5}"/>
              </a:ext>
            </a:extLst>
          </p:cNvPr>
          <p:cNvPicPr>
            <a:picLocks noChangeAspect="1"/>
            <a:extLst>
              <a:ext uri="{51228E76-BA90-4043-B771-695A4F85340A}">
                <alf:liveFeedProps xmlns:alf="http://schemas.microsoft.com/office/drawing/2021/livefeed"/>
              </a:ext>
            </a:extLst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0724" y="4684403"/>
            <a:ext cx="3657600" cy="2057400"/>
          </a:xfrm>
          <a:prstGeom prst="rect">
            <a:avLst/>
          </a:prstGeom>
          <a:ln>
            <a:noFill/>
          </a:ln>
          <a:effectLst>
            <a:softEdge rad="127000"/>
          </a:effec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9186DEA-B01B-8642-9E39-9E5CD252DFFE}"/>
              </a:ext>
            </a:extLst>
          </p:cNvPr>
          <p:cNvSpPr txBox="1"/>
          <p:nvPr/>
        </p:nvSpPr>
        <p:spPr>
          <a:xfrm>
            <a:off x="4755109" y="865208"/>
            <a:ext cx="357044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400" dirty="0">
                <a:latin typeface="+mj-lt"/>
              </a:rPr>
              <a:t>A Hard comparison</a:t>
            </a:r>
            <a:r>
              <a:rPr lang="en-GB" dirty="0"/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390897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CCBF4093-3C06-ED8D-F28C-BC0FA2D1AD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GB" dirty="0"/>
              <a:t>The power of media </a:t>
            </a:r>
            <a:endParaRPr lang="en-US" dirty="0"/>
          </a:p>
        </p:txBody>
      </p:sp>
      <p:pic>
        <p:nvPicPr>
          <p:cNvPr id="5" name="Picture 4" descr="Vintage TVs on shelves">
            <a:extLst>
              <a:ext uri="{FF2B5EF4-FFF2-40B4-BE49-F238E27FC236}">
                <a16:creationId xmlns:a16="http://schemas.microsoft.com/office/drawing/2014/main" id="{AB7EA1D9-E364-3B24-DDA8-A1A35A7B813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16" r="15756" b="-1"/>
          <a:stretch/>
        </p:blipFill>
        <p:spPr>
          <a:xfrm>
            <a:off x="6515944" y="2144418"/>
            <a:ext cx="4639736" cy="3748193"/>
          </a:xfrm>
          <a:prstGeom prst="rect">
            <a:avLst/>
          </a:prstGeom>
          <a:noFill/>
        </p:spPr>
      </p:pic>
      <p:pic>
        <p:nvPicPr>
          <p:cNvPr id="6" name="Camera 5">
            <a:extLst>
              <a:ext uri="{FF2B5EF4-FFF2-40B4-BE49-F238E27FC236}">
                <a16:creationId xmlns:a16="http://schemas.microsoft.com/office/drawing/2014/main" id="{0BE03EF5-42E6-09C4-CD0D-A6CFF8EEF677}"/>
              </a:ext>
            </a:extLst>
          </p:cNvPr>
          <p:cNvPicPr>
            <a:picLocks noChangeAspect="1"/>
            <a:extLst>
              <a:ext uri="{51228E76-BA90-4043-B771-695A4F85340A}">
                <alf:liveFeedProps xmlns:alf="http://schemas.microsoft.com/office/drawing/2021/livefeed"/>
              </a:ext>
            </a:extLst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93980" y="4568749"/>
            <a:ext cx="3657600" cy="2057400"/>
          </a:xfrm>
          <a:prstGeom prst="rect">
            <a:avLst/>
          </a:prstGeom>
          <a:ln>
            <a:noFill/>
          </a:ln>
          <a:effectLst>
            <a:softEdge rad="127000"/>
          </a:effec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0F8F298-5C20-2392-0240-0C6D21A6AD00}"/>
              </a:ext>
            </a:extLst>
          </p:cNvPr>
          <p:cNvSpPr txBox="1"/>
          <p:nvPr/>
        </p:nvSpPr>
        <p:spPr>
          <a:xfrm>
            <a:off x="1097280" y="2505670"/>
            <a:ext cx="374753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Tx/>
              <a:buChar char="-"/>
            </a:pPr>
            <a:r>
              <a:rPr lang="en-GB" dirty="0"/>
              <a:t>Max Webers; 1978 </a:t>
            </a:r>
          </a:p>
          <a:p>
            <a:pPr marL="285750" indent="-285750" algn="l">
              <a:buFontTx/>
              <a:buChar char="-"/>
            </a:pPr>
            <a:r>
              <a:rPr lang="en-GB" dirty="0"/>
              <a:t>False narratives </a:t>
            </a:r>
          </a:p>
          <a:p>
            <a:pPr marL="285750" indent="-285750" algn="l">
              <a:buFontTx/>
              <a:buChar char="-"/>
            </a:pPr>
            <a:r>
              <a:rPr lang="en-GB" dirty="0"/>
              <a:t>Harmless tv entertainment?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7701084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amera 4">
            <a:extLst>
              <a:ext uri="{FF2B5EF4-FFF2-40B4-BE49-F238E27FC236}">
                <a16:creationId xmlns:a16="http://schemas.microsoft.com/office/drawing/2014/main" id="{10C7FE23-682C-F992-A277-1F7CF03ABB2B}"/>
              </a:ext>
            </a:extLst>
          </p:cNvPr>
          <p:cNvPicPr>
            <a:picLocks noChangeAspect="1"/>
            <a:extLst>
              <a:ext uri="{51228E76-BA90-4043-B771-695A4F85340A}">
                <alf:liveFeedProps xmlns:alf="http://schemas.microsoft.com/office/drawing/2021/livefeed"/>
              </a:ext>
            </a:extLst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026363" y="0"/>
            <a:ext cx="8139288" cy="4578350"/>
          </a:xfrm>
          <a:prstGeom prst="rect">
            <a:avLst/>
          </a:prstGeom>
        </p:spPr>
      </p:pic>
      <p:sp>
        <p:nvSpPr>
          <p:cNvPr id="14" name="Title 2">
            <a:extLst>
              <a:ext uri="{FF2B5EF4-FFF2-40B4-BE49-F238E27FC236}">
                <a16:creationId xmlns:a16="http://schemas.microsoft.com/office/drawing/2014/main" id="{76409D7F-3EAF-631E-E167-309AB80924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13575" y="5246214"/>
            <a:ext cx="10113645" cy="743682"/>
          </a:xfrm>
        </p:spPr>
        <p:txBody>
          <a:bodyPr/>
          <a:lstStyle/>
          <a:p>
            <a:r>
              <a:rPr lang="en-GB" sz="4800" dirty="0"/>
              <a:t>Conclusion </a:t>
            </a:r>
            <a:endParaRPr lang="en-US" sz="4800" dirty="0"/>
          </a:p>
        </p:txBody>
      </p:sp>
    </p:spTree>
    <p:extLst>
      <p:ext uri="{BB962C8B-B14F-4D97-AF65-F5344CB8AC3E}">
        <p14:creationId xmlns:p14="http://schemas.microsoft.com/office/powerpoint/2010/main" val="310367802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97DF9822-69C1-78CD-EF5F-F1917C9CA7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2390" y="5265029"/>
            <a:ext cx="10113645" cy="743682"/>
          </a:xfrm>
        </p:spPr>
        <p:txBody>
          <a:bodyPr/>
          <a:lstStyle/>
          <a:p>
            <a:r>
              <a:rPr lang="en-GB" dirty="0"/>
              <a:t>References </a:t>
            </a:r>
            <a:endParaRPr lang="en-US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12C044FB-66BA-18D7-33D4-B19F6C045384}"/>
              </a:ext>
            </a:extLst>
          </p:cNvPr>
          <p:cNvSpPr txBox="1"/>
          <p:nvPr/>
        </p:nvSpPr>
        <p:spPr>
          <a:xfrm>
            <a:off x="0" y="209714"/>
            <a:ext cx="12057929" cy="44012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</a:pPr>
            <a:r>
              <a:rPr lang="en-GB" sz="1400" b="0" i="1" u="none" strike="noStrike" dirty="0">
                <a:solidFill>
                  <a:srgbClr val="000000"/>
                </a:solidFill>
                <a:effectLst/>
                <a:latin typeface="+mj-lt"/>
              </a:rPr>
              <a:t>Daily challenges faced as a gypsy: 60 Days with the Gypsies: Channel 4</a:t>
            </a:r>
            <a:r>
              <a:rPr lang="en-GB" sz="1400" b="0" i="0" u="none" strike="noStrike" dirty="0">
                <a:solidFill>
                  <a:srgbClr val="000000"/>
                </a:solidFill>
                <a:effectLst/>
                <a:latin typeface="+mj-lt"/>
              </a:rPr>
              <a:t> (2022) </a:t>
            </a:r>
            <a:r>
              <a:rPr lang="en-GB" sz="1400" b="0" i="1" u="none" strike="noStrike" dirty="0">
                <a:solidFill>
                  <a:srgbClr val="000000"/>
                </a:solidFill>
                <a:effectLst/>
                <a:latin typeface="+mj-lt"/>
              </a:rPr>
              <a:t>YouTube</a:t>
            </a:r>
            <a:r>
              <a:rPr lang="en-GB" sz="1400" b="0" i="0" u="none" strike="noStrike" dirty="0">
                <a:solidFill>
                  <a:srgbClr val="000000"/>
                </a:solidFill>
                <a:effectLst/>
                <a:latin typeface="+mj-lt"/>
              </a:rPr>
              <a:t>. Available at: https://</a:t>
            </a:r>
            <a:r>
              <a:rPr lang="en-GB" sz="1400" b="0" i="0" u="none" strike="noStrike" dirty="0" err="1">
                <a:solidFill>
                  <a:srgbClr val="000000"/>
                </a:solidFill>
                <a:effectLst/>
                <a:latin typeface="+mj-lt"/>
              </a:rPr>
              <a:t>youtu.be</a:t>
            </a:r>
            <a:r>
              <a:rPr lang="en-GB" sz="1400" b="0" i="0" u="none" strike="noStrike" dirty="0">
                <a:solidFill>
                  <a:srgbClr val="000000"/>
                </a:solidFill>
                <a:effectLst/>
                <a:latin typeface="+mj-lt"/>
              </a:rPr>
              <a:t>/</a:t>
            </a:r>
            <a:r>
              <a:rPr lang="en-GB" sz="1400" b="0" i="0" u="none" strike="noStrike" dirty="0" err="1">
                <a:solidFill>
                  <a:srgbClr val="000000"/>
                </a:solidFill>
                <a:effectLst/>
                <a:latin typeface="+mj-lt"/>
              </a:rPr>
              <a:t>1uatmzX8GhU</a:t>
            </a:r>
            <a:r>
              <a:rPr lang="en-GB" sz="1400" b="0" i="0" u="none" strike="noStrike" dirty="0">
                <a:solidFill>
                  <a:srgbClr val="000000"/>
                </a:solidFill>
                <a:effectLst/>
                <a:latin typeface="+mj-lt"/>
              </a:rPr>
              <a:t>?</a:t>
            </a:r>
            <a:r>
              <a:rPr lang="en-GB" sz="1400" b="0" i="0" u="none" strike="noStrike" dirty="0" err="1">
                <a:solidFill>
                  <a:srgbClr val="000000"/>
                </a:solidFill>
                <a:effectLst/>
                <a:latin typeface="+mj-lt"/>
              </a:rPr>
              <a:t>si</a:t>
            </a:r>
            <a:r>
              <a:rPr lang="en-GB" sz="1400" b="0" i="0" u="none" strike="noStrike" dirty="0">
                <a:solidFill>
                  <a:srgbClr val="000000"/>
                </a:solidFill>
                <a:effectLst/>
                <a:latin typeface="+mj-lt"/>
              </a:rPr>
              <a:t>=QC4R0X7fBwBuaAVm (Accessed: 14 March 2025)</a:t>
            </a:r>
          </a:p>
          <a:p>
            <a:pPr algn="l">
              <a:buNone/>
            </a:pPr>
            <a:endParaRPr lang="en-GB" sz="1400" b="0" i="0" u="none" strike="noStrike" dirty="0">
              <a:solidFill>
                <a:srgbClr val="000000"/>
              </a:solidFill>
              <a:effectLst/>
              <a:latin typeface="+mj-lt"/>
            </a:endParaRPr>
          </a:p>
          <a:p>
            <a:pPr algn="l">
              <a:buNone/>
            </a:pPr>
            <a:r>
              <a:rPr lang="en-GB" sz="1400" b="0" i="1" u="none" strike="noStrike" dirty="0">
                <a:solidFill>
                  <a:srgbClr val="000000"/>
                </a:solidFill>
                <a:effectLst/>
                <a:latin typeface="+mj-lt"/>
              </a:rPr>
              <a:t>Gypsies, Roma and Travellers: Statistics - House of Commons Library</a:t>
            </a:r>
            <a:r>
              <a:rPr lang="en-GB" sz="1400" b="0" i="0" u="none" strike="noStrike" dirty="0">
                <a:solidFill>
                  <a:srgbClr val="000000"/>
                </a:solidFill>
                <a:effectLst/>
                <a:latin typeface="+mj-lt"/>
              </a:rPr>
              <a:t> (2024) </a:t>
            </a:r>
            <a:r>
              <a:rPr lang="en-GB" sz="1400" b="0" i="1" u="none" strike="noStrike" dirty="0">
                <a:solidFill>
                  <a:srgbClr val="000000"/>
                </a:solidFill>
                <a:effectLst/>
                <a:latin typeface="+mj-lt"/>
              </a:rPr>
              <a:t>UK Parliament</a:t>
            </a:r>
            <a:r>
              <a:rPr lang="en-GB" sz="1400" b="0" i="0" u="none" strike="noStrike" dirty="0">
                <a:solidFill>
                  <a:srgbClr val="000000"/>
                </a:solidFill>
                <a:effectLst/>
                <a:latin typeface="+mj-lt"/>
              </a:rPr>
              <a:t>. Available at: https://commonslibrary.parliament.uk/research-briefings/</a:t>
            </a:r>
            <a:r>
              <a:rPr lang="en-GB" sz="1400" b="0" i="0" u="none" strike="noStrike" dirty="0" err="1">
                <a:solidFill>
                  <a:srgbClr val="000000"/>
                </a:solidFill>
                <a:effectLst/>
                <a:latin typeface="+mj-lt"/>
              </a:rPr>
              <a:t>cbp-10063</a:t>
            </a:r>
            <a:r>
              <a:rPr lang="en-GB" sz="1400" b="0" i="0" u="none" strike="noStrike" dirty="0">
                <a:solidFill>
                  <a:srgbClr val="000000"/>
                </a:solidFill>
                <a:effectLst/>
                <a:latin typeface="+mj-lt"/>
              </a:rPr>
              <a:t>/ (Accessed: 09 March 2025). </a:t>
            </a:r>
          </a:p>
          <a:p>
            <a:pPr algn="l">
              <a:buNone/>
            </a:pPr>
            <a:endParaRPr lang="en-GB" sz="1400" b="0" i="0" u="none" strike="noStrike" dirty="0">
              <a:solidFill>
                <a:srgbClr val="000000"/>
              </a:solidFill>
              <a:effectLst/>
              <a:latin typeface="+mj-lt"/>
            </a:endParaRPr>
          </a:p>
          <a:p>
            <a:pPr algn="l">
              <a:buNone/>
            </a:pPr>
            <a:r>
              <a:rPr lang="en-GB" sz="1400" b="0" i="1" u="none" strike="noStrike" dirty="0">
                <a:solidFill>
                  <a:srgbClr val="000000"/>
                </a:solidFill>
                <a:effectLst/>
                <a:latin typeface="+mj-lt"/>
              </a:rPr>
              <a:t>Gypsy Brides US</a:t>
            </a:r>
            <a:r>
              <a:rPr lang="en-GB" sz="1400" b="0" i="0" u="none" strike="noStrike" dirty="0">
                <a:solidFill>
                  <a:srgbClr val="000000"/>
                </a:solidFill>
                <a:effectLst/>
                <a:latin typeface="+mj-lt"/>
              </a:rPr>
              <a:t> (2022) </a:t>
            </a:r>
            <a:r>
              <a:rPr lang="en-GB" sz="1400" b="0" i="1" u="none" strike="noStrike" dirty="0">
                <a:solidFill>
                  <a:srgbClr val="000000"/>
                </a:solidFill>
                <a:effectLst/>
                <a:latin typeface="+mj-lt"/>
              </a:rPr>
              <a:t>YouTube</a:t>
            </a:r>
            <a:r>
              <a:rPr lang="en-GB" sz="1400" b="0" i="0" u="none" strike="noStrike" dirty="0">
                <a:solidFill>
                  <a:srgbClr val="000000"/>
                </a:solidFill>
                <a:effectLst/>
                <a:latin typeface="+mj-lt"/>
              </a:rPr>
              <a:t>. Available at: https://</a:t>
            </a:r>
            <a:r>
              <a:rPr lang="en-GB" sz="1400" b="0" i="0" u="none" strike="noStrike" dirty="0" err="1">
                <a:solidFill>
                  <a:srgbClr val="000000"/>
                </a:solidFill>
                <a:effectLst/>
                <a:latin typeface="+mj-lt"/>
              </a:rPr>
              <a:t>youtu.be</a:t>
            </a:r>
            <a:r>
              <a:rPr lang="en-GB" sz="1400" b="0" i="0" u="none" strike="noStrike" dirty="0">
                <a:solidFill>
                  <a:srgbClr val="000000"/>
                </a:solidFill>
                <a:effectLst/>
                <a:latin typeface="+mj-lt"/>
              </a:rPr>
              <a:t>/</a:t>
            </a:r>
            <a:r>
              <a:rPr lang="en-GB" sz="1400" b="0" i="0" u="none" strike="noStrike" dirty="0" err="1">
                <a:solidFill>
                  <a:srgbClr val="000000"/>
                </a:solidFill>
                <a:effectLst/>
                <a:latin typeface="+mj-lt"/>
              </a:rPr>
              <a:t>bERqBvjIaVA</a:t>
            </a:r>
            <a:r>
              <a:rPr lang="en-GB" sz="1400" b="0" i="0" u="none" strike="noStrike" dirty="0">
                <a:solidFill>
                  <a:srgbClr val="000000"/>
                </a:solidFill>
                <a:effectLst/>
                <a:latin typeface="+mj-lt"/>
              </a:rPr>
              <a:t>?</a:t>
            </a:r>
            <a:r>
              <a:rPr lang="en-GB" sz="1400" b="0" i="0" u="none" strike="noStrike" dirty="0" err="1">
                <a:solidFill>
                  <a:srgbClr val="000000"/>
                </a:solidFill>
                <a:effectLst/>
                <a:latin typeface="+mj-lt"/>
              </a:rPr>
              <a:t>si</a:t>
            </a:r>
            <a:r>
              <a:rPr lang="en-GB" sz="1400" b="0" i="0" u="none" strike="noStrike" dirty="0">
                <a:solidFill>
                  <a:srgbClr val="000000"/>
                </a:solidFill>
                <a:effectLst/>
                <a:latin typeface="+mj-lt"/>
              </a:rPr>
              <a:t>=bpMy-</a:t>
            </a:r>
            <a:r>
              <a:rPr lang="en-GB" sz="1400" b="0" i="0" u="none" strike="noStrike" dirty="0" err="1">
                <a:solidFill>
                  <a:srgbClr val="000000"/>
                </a:solidFill>
                <a:effectLst/>
                <a:latin typeface="+mj-lt"/>
              </a:rPr>
              <a:t>ydZPAURjQqj</a:t>
            </a:r>
            <a:r>
              <a:rPr lang="en-GB" sz="1400" b="0" i="0" u="none" strike="noStrike" dirty="0">
                <a:solidFill>
                  <a:srgbClr val="000000"/>
                </a:solidFill>
                <a:effectLst/>
                <a:latin typeface="+mj-lt"/>
              </a:rPr>
              <a:t> (Accessed: 24 March 2025). </a:t>
            </a:r>
          </a:p>
          <a:p>
            <a:pPr algn="l">
              <a:buNone/>
            </a:pPr>
            <a:endParaRPr lang="en-GB" sz="1400" b="0" i="0" u="none" strike="noStrike" dirty="0">
              <a:solidFill>
                <a:srgbClr val="000000"/>
              </a:solidFill>
              <a:effectLst/>
              <a:latin typeface="+mj-lt"/>
            </a:endParaRPr>
          </a:p>
          <a:p>
            <a:pPr algn="l">
              <a:buNone/>
            </a:pPr>
            <a:r>
              <a:rPr lang="en-GB" sz="1400" b="0" i="0" u="none" strike="noStrike" dirty="0">
                <a:solidFill>
                  <a:srgbClr val="000000"/>
                </a:solidFill>
                <a:effectLst/>
                <a:latin typeface="+mj-lt"/>
              </a:rPr>
              <a:t>Harries, D. (2022) </a:t>
            </a:r>
            <a:r>
              <a:rPr lang="en-GB" sz="1400" b="0" i="1" u="none" strike="noStrike" dirty="0">
                <a:solidFill>
                  <a:srgbClr val="000000"/>
                </a:solidFill>
                <a:effectLst/>
                <a:latin typeface="+mj-lt"/>
              </a:rPr>
              <a:t>Gypsies, Roma &amp; Travellers</a:t>
            </a:r>
            <a:r>
              <a:rPr lang="en-GB" sz="1400" b="0" i="0" u="none" strike="noStrike" dirty="0">
                <a:solidFill>
                  <a:srgbClr val="000000"/>
                </a:solidFill>
                <a:effectLst/>
                <a:latin typeface="+mj-lt"/>
              </a:rPr>
              <a:t>, </a:t>
            </a:r>
            <a:r>
              <a:rPr lang="en-GB" sz="1400" b="0" i="1" u="none" strike="noStrike" dirty="0">
                <a:solidFill>
                  <a:srgbClr val="000000"/>
                </a:solidFill>
                <a:effectLst/>
                <a:latin typeface="+mj-lt"/>
              </a:rPr>
              <a:t>Declan Henry Author</a:t>
            </a:r>
            <a:r>
              <a:rPr lang="en-GB" sz="1400" b="0" i="0" u="none" strike="noStrike" dirty="0">
                <a:solidFill>
                  <a:srgbClr val="000000"/>
                </a:solidFill>
                <a:effectLst/>
                <a:latin typeface="+mj-lt"/>
              </a:rPr>
              <a:t>. Available at: https://</a:t>
            </a:r>
            <a:r>
              <a:rPr lang="en-GB" sz="1400" b="0" i="0" u="none" strike="noStrike" dirty="0" err="1">
                <a:solidFill>
                  <a:srgbClr val="000000"/>
                </a:solidFill>
                <a:effectLst/>
                <a:latin typeface="+mj-lt"/>
              </a:rPr>
              <a:t>declanhenry.co.uk</a:t>
            </a:r>
            <a:r>
              <a:rPr lang="en-GB" sz="1400" b="0" i="0" u="none" strike="noStrike" dirty="0">
                <a:solidFill>
                  <a:srgbClr val="000000"/>
                </a:solidFill>
                <a:effectLst/>
                <a:latin typeface="+mj-lt"/>
              </a:rPr>
              <a:t>/product/gypsies-roma-travellers/ (Accessed: 23 March 2025). </a:t>
            </a:r>
          </a:p>
          <a:p>
            <a:pPr algn="l">
              <a:buNone/>
            </a:pPr>
            <a:endParaRPr lang="en-GB" sz="1400" b="0" i="0" u="none" strike="noStrike" dirty="0">
              <a:solidFill>
                <a:srgbClr val="000000"/>
              </a:solidFill>
              <a:effectLst/>
              <a:latin typeface="+mj-lt"/>
            </a:endParaRPr>
          </a:p>
          <a:p>
            <a:pPr algn="l">
              <a:buNone/>
            </a:pPr>
            <a:r>
              <a:rPr lang="en-GB" sz="1400" b="0" i="1" u="none" strike="noStrike" dirty="0">
                <a:solidFill>
                  <a:srgbClr val="000000"/>
                </a:solidFill>
                <a:effectLst/>
                <a:latin typeface="+mj-lt"/>
              </a:rPr>
              <a:t>The Human Rights Act | EHRC</a:t>
            </a:r>
            <a:r>
              <a:rPr lang="en-GB" sz="1400" b="0" i="0" u="none" strike="noStrike" dirty="0">
                <a:solidFill>
                  <a:srgbClr val="000000"/>
                </a:solidFill>
                <a:effectLst/>
                <a:latin typeface="+mj-lt"/>
              </a:rPr>
              <a:t> (1998) </a:t>
            </a:r>
            <a:r>
              <a:rPr lang="en-GB" sz="1400" b="0" i="1" u="none" strike="noStrike" dirty="0">
                <a:solidFill>
                  <a:srgbClr val="000000"/>
                </a:solidFill>
                <a:effectLst/>
                <a:latin typeface="+mj-lt"/>
              </a:rPr>
              <a:t>Human Rights Act 1998</a:t>
            </a:r>
            <a:r>
              <a:rPr lang="en-GB" sz="1400" b="0" i="0" u="none" strike="noStrike" dirty="0">
                <a:solidFill>
                  <a:srgbClr val="000000"/>
                </a:solidFill>
                <a:effectLst/>
                <a:latin typeface="+mj-lt"/>
              </a:rPr>
              <a:t>. Available at: https://www.equalityhumanrights.com/human-rights/human-rights-act (Accessed: 24 March 2025). </a:t>
            </a:r>
          </a:p>
          <a:p>
            <a:pPr algn="l">
              <a:buNone/>
            </a:pPr>
            <a:endParaRPr lang="en-GB" sz="1400" b="0" i="0" u="none" strike="noStrike" dirty="0">
              <a:solidFill>
                <a:srgbClr val="000000"/>
              </a:solidFill>
              <a:effectLst/>
              <a:latin typeface="+mj-lt"/>
            </a:endParaRPr>
          </a:p>
          <a:p>
            <a:pPr algn="l">
              <a:buNone/>
            </a:pPr>
            <a:endParaRPr lang="en-GB" sz="1400" b="0" i="0" u="none" strike="noStrike" dirty="0">
              <a:solidFill>
                <a:srgbClr val="000000"/>
              </a:solidFill>
              <a:effectLst/>
              <a:latin typeface="+mj-lt"/>
            </a:endParaRPr>
          </a:p>
          <a:p>
            <a:pPr algn="l">
              <a:buNone/>
            </a:pPr>
            <a:r>
              <a:rPr lang="en-GB" sz="1400" b="0" i="1" u="none" strike="noStrike" dirty="0">
                <a:solidFill>
                  <a:srgbClr val="000000"/>
                </a:solidFill>
                <a:effectLst/>
                <a:latin typeface="+mj-lt"/>
              </a:rPr>
              <a:t>Number of gypsy, roma, and travel...</a:t>
            </a:r>
            <a:r>
              <a:rPr lang="en-GB" sz="1400" b="0" i="0" u="none" strike="noStrike" dirty="0">
                <a:solidFill>
                  <a:srgbClr val="000000"/>
                </a:solidFill>
                <a:effectLst/>
                <a:latin typeface="+mj-lt"/>
              </a:rPr>
              <a:t> (2020) </a:t>
            </a:r>
            <a:r>
              <a:rPr lang="en-GB" sz="1400" b="0" i="1" u="none" strike="noStrike" dirty="0">
                <a:solidFill>
                  <a:srgbClr val="000000"/>
                </a:solidFill>
                <a:effectLst/>
                <a:latin typeface="+mj-lt"/>
              </a:rPr>
              <a:t>The Traveller Movement</a:t>
            </a:r>
            <a:r>
              <a:rPr lang="en-GB" sz="1400" b="0" i="0" u="none" strike="noStrike" dirty="0">
                <a:solidFill>
                  <a:srgbClr val="000000"/>
                </a:solidFill>
                <a:effectLst/>
                <a:latin typeface="+mj-lt"/>
              </a:rPr>
              <a:t>. Available at: https://</a:t>
            </a:r>
            <a:r>
              <a:rPr lang="en-GB" sz="1400" b="0" i="0" u="none" strike="noStrike" dirty="0" err="1">
                <a:solidFill>
                  <a:srgbClr val="000000"/>
                </a:solidFill>
                <a:effectLst/>
                <a:latin typeface="+mj-lt"/>
              </a:rPr>
              <a:t>travellermovement.org.uk</a:t>
            </a:r>
            <a:r>
              <a:rPr lang="en-GB" sz="1400" b="0" i="0" u="none" strike="noStrike" dirty="0">
                <a:solidFill>
                  <a:srgbClr val="000000"/>
                </a:solidFill>
                <a:effectLst/>
                <a:latin typeface="+mj-lt"/>
              </a:rPr>
              <a:t>/news/5719#</a:t>
            </a:r>
            <a:r>
              <a:rPr lang="en-GB" sz="1400" b="0" i="0" u="none" strike="noStrike" dirty="0" err="1">
                <a:solidFill>
                  <a:srgbClr val="000000"/>
                </a:solidFill>
                <a:effectLst/>
                <a:latin typeface="+mj-lt"/>
              </a:rPr>
              <a:t>_ftn1</a:t>
            </a:r>
            <a:r>
              <a:rPr lang="en-GB" sz="1400" b="0" i="0" u="none" strike="noStrike" dirty="0">
                <a:solidFill>
                  <a:srgbClr val="000000"/>
                </a:solidFill>
                <a:effectLst/>
                <a:latin typeface="+mj-lt"/>
              </a:rPr>
              <a:t> (Accessed: 20 March 2025). </a:t>
            </a:r>
          </a:p>
          <a:p>
            <a:pPr algn="l">
              <a:buNone/>
            </a:pPr>
            <a:r>
              <a:rPr lang="en-GB" sz="1400" b="0" i="0" u="none" strike="noStrike" dirty="0" err="1">
                <a:solidFill>
                  <a:srgbClr val="000000"/>
                </a:solidFill>
                <a:effectLst/>
                <a:latin typeface="+mj-lt"/>
              </a:rPr>
              <a:t>O’neil</a:t>
            </a:r>
            <a:r>
              <a:rPr lang="en-GB" sz="1400" b="0" i="0" u="none" strike="noStrike" dirty="0">
                <a:solidFill>
                  <a:srgbClr val="000000"/>
                </a:solidFill>
                <a:effectLst/>
                <a:latin typeface="+mj-lt"/>
              </a:rPr>
              <a:t>, G.C. (2020) </a:t>
            </a:r>
            <a:r>
              <a:rPr lang="en-GB" sz="1400" b="0" i="1" u="none" strike="noStrike" dirty="0">
                <a:solidFill>
                  <a:srgbClr val="000000"/>
                </a:solidFill>
                <a:effectLst/>
                <a:latin typeface="+mj-lt"/>
              </a:rPr>
              <a:t>I’m a romany gypsy – why is racism against us still acceptable? | Grace O’Neill</a:t>
            </a:r>
            <a:r>
              <a:rPr lang="en-GB" sz="1400" b="0" i="0" u="none" strike="noStrike" dirty="0">
                <a:solidFill>
                  <a:srgbClr val="000000"/>
                </a:solidFill>
                <a:effectLst/>
                <a:latin typeface="+mj-lt"/>
              </a:rPr>
              <a:t>, </a:t>
            </a:r>
            <a:r>
              <a:rPr lang="en-GB" sz="1400" b="0" i="1" u="none" strike="noStrike" dirty="0">
                <a:solidFill>
                  <a:srgbClr val="000000"/>
                </a:solidFill>
                <a:effectLst/>
                <a:latin typeface="+mj-lt"/>
              </a:rPr>
              <a:t>The Guardian</a:t>
            </a:r>
            <a:r>
              <a:rPr lang="en-GB" sz="1400" b="0" i="0" u="none" strike="noStrike" dirty="0">
                <a:solidFill>
                  <a:srgbClr val="000000"/>
                </a:solidFill>
                <a:effectLst/>
                <a:latin typeface="+mj-lt"/>
              </a:rPr>
              <a:t>. Available at: https://</a:t>
            </a:r>
            <a:r>
              <a:rPr lang="en-GB" sz="1400" b="0" i="0" u="none" strike="noStrike" dirty="0" err="1">
                <a:solidFill>
                  <a:srgbClr val="000000"/>
                </a:solidFill>
                <a:effectLst/>
                <a:latin typeface="+mj-lt"/>
              </a:rPr>
              <a:t>www.theguardian.com</a:t>
            </a:r>
            <a:r>
              <a:rPr lang="en-GB" sz="1400" b="0" i="0" u="none" strike="noStrike" dirty="0">
                <a:solidFill>
                  <a:srgbClr val="000000"/>
                </a:solidFill>
                <a:effectLst/>
                <a:latin typeface="+mj-lt"/>
              </a:rPr>
              <a:t>/</a:t>
            </a:r>
            <a:r>
              <a:rPr lang="en-GB" sz="1400" b="0" i="0" u="none" strike="noStrike" dirty="0" err="1">
                <a:solidFill>
                  <a:srgbClr val="000000"/>
                </a:solidFill>
                <a:effectLst/>
                <a:latin typeface="+mj-lt"/>
              </a:rPr>
              <a:t>commentisfree</a:t>
            </a:r>
            <a:r>
              <a:rPr lang="en-GB" sz="1400" b="0" i="0" u="none" strike="noStrike" dirty="0">
                <a:solidFill>
                  <a:srgbClr val="000000"/>
                </a:solidFill>
                <a:effectLst/>
                <a:latin typeface="+mj-lt"/>
              </a:rPr>
              <a:t>/2020/jun/15/romany-gypsy-racism-britain-prejudice-roma-travellers (Accessed: 24 March 2025). </a:t>
            </a:r>
            <a:endParaRPr lang="en-US" sz="14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61079566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65589942-72D5-1E8D-8825-C099C3DB24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8279" y="5265029"/>
            <a:ext cx="10113645" cy="743682"/>
          </a:xfrm>
        </p:spPr>
        <p:txBody>
          <a:bodyPr/>
          <a:lstStyle/>
          <a:p>
            <a:r>
              <a:rPr lang="en-GB" dirty="0"/>
              <a:t>References </a:t>
            </a: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12602A1-3CF6-0982-7FD8-FB0072F03AE1}"/>
              </a:ext>
            </a:extLst>
          </p:cNvPr>
          <p:cNvSpPr txBox="1"/>
          <p:nvPr/>
        </p:nvSpPr>
        <p:spPr>
          <a:xfrm>
            <a:off x="0" y="-173908"/>
            <a:ext cx="12544778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</a:pPr>
            <a:endParaRPr lang="en-GB" sz="1600" b="0" i="0" u="none" strike="noStrike" dirty="0">
              <a:solidFill>
                <a:srgbClr val="000000"/>
              </a:solidFill>
              <a:effectLst/>
              <a:latin typeface="+mj-lt"/>
            </a:endParaRPr>
          </a:p>
          <a:p>
            <a:pPr algn="l">
              <a:buNone/>
            </a:pPr>
            <a:r>
              <a:rPr lang="en-GB" sz="1600" b="0" i="0" u="none" strike="noStrike" dirty="0">
                <a:solidFill>
                  <a:srgbClr val="000000"/>
                </a:solidFill>
                <a:effectLst/>
                <a:latin typeface="+mj-lt"/>
              </a:rPr>
              <a:t>Participation, E. (2010) </a:t>
            </a:r>
            <a:r>
              <a:rPr lang="en-GB" sz="1600" b="0" i="1" u="none" strike="noStrike" dirty="0">
                <a:solidFill>
                  <a:srgbClr val="000000"/>
                </a:solidFill>
                <a:effectLst/>
                <a:latin typeface="+mj-lt"/>
              </a:rPr>
              <a:t>Equality act 2010</a:t>
            </a:r>
            <a:r>
              <a:rPr lang="en-GB" sz="1600" b="0" i="0" u="none" strike="noStrike" dirty="0">
                <a:solidFill>
                  <a:srgbClr val="000000"/>
                </a:solidFill>
                <a:effectLst/>
                <a:latin typeface="+mj-lt"/>
              </a:rPr>
              <a:t>, </a:t>
            </a:r>
            <a:r>
              <a:rPr lang="en-GB" sz="1600" b="0" i="1" u="none" strike="noStrike" dirty="0">
                <a:solidFill>
                  <a:srgbClr val="000000"/>
                </a:solidFill>
                <a:effectLst/>
                <a:latin typeface="+mj-lt"/>
              </a:rPr>
              <a:t>Legislation.gov.uk</a:t>
            </a:r>
            <a:r>
              <a:rPr lang="en-GB" sz="1600" b="0" i="0" u="none" strike="noStrike" dirty="0">
                <a:solidFill>
                  <a:srgbClr val="000000"/>
                </a:solidFill>
                <a:effectLst/>
                <a:latin typeface="+mj-lt"/>
              </a:rPr>
              <a:t>. Available at: https://www.legislation.gov.uk/</a:t>
            </a:r>
            <a:r>
              <a:rPr lang="en-GB" sz="1600" b="0" i="0" u="none" strike="noStrike" dirty="0" err="1">
                <a:solidFill>
                  <a:srgbClr val="000000"/>
                </a:solidFill>
                <a:effectLst/>
                <a:latin typeface="+mj-lt"/>
              </a:rPr>
              <a:t>ukpga</a:t>
            </a:r>
            <a:r>
              <a:rPr lang="en-GB" sz="1600" b="0" i="0" u="none" strike="noStrike" dirty="0">
                <a:solidFill>
                  <a:srgbClr val="000000"/>
                </a:solidFill>
                <a:effectLst/>
                <a:latin typeface="+mj-lt"/>
              </a:rPr>
              <a:t>/2010/15/contents (Accessed: 13 March 2025).</a:t>
            </a:r>
          </a:p>
          <a:p>
            <a:pPr algn="l">
              <a:buNone/>
            </a:pPr>
            <a:r>
              <a:rPr lang="en-GB" sz="1600" b="0" i="0" u="none" strike="noStrike" dirty="0">
                <a:solidFill>
                  <a:srgbClr val="000000"/>
                </a:solidFill>
                <a:effectLst/>
                <a:latin typeface="+mj-lt"/>
              </a:rPr>
              <a:t> </a:t>
            </a:r>
          </a:p>
          <a:p>
            <a:pPr algn="l">
              <a:buNone/>
            </a:pPr>
            <a:r>
              <a:rPr lang="en-GB" sz="1600" b="0" i="1" u="none" strike="noStrike" dirty="0">
                <a:solidFill>
                  <a:srgbClr val="000000"/>
                </a:solidFill>
                <a:effectLst/>
                <a:latin typeface="+mj-lt"/>
              </a:rPr>
              <a:t>Research Briefings Publications - House of Commons Library</a:t>
            </a:r>
            <a:r>
              <a:rPr lang="en-GB" sz="1600" b="0" i="0" u="none" strike="noStrike" dirty="0">
                <a:solidFill>
                  <a:srgbClr val="000000"/>
                </a:solidFill>
                <a:effectLst/>
                <a:latin typeface="+mj-lt"/>
              </a:rPr>
              <a:t> (2024) </a:t>
            </a:r>
            <a:r>
              <a:rPr lang="en-GB" sz="1600" b="0" i="1" u="none" strike="noStrike" dirty="0">
                <a:solidFill>
                  <a:srgbClr val="000000"/>
                </a:solidFill>
                <a:effectLst/>
                <a:latin typeface="+mj-lt"/>
              </a:rPr>
              <a:t>House of Commons Library </a:t>
            </a:r>
            <a:r>
              <a:rPr lang="en-GB" sz="1600" b="0" i="0" u="none" strike="noStrike" dirty="0">
                <a:solidFill>
                  <a:srgbClr val="000000"/>
                </a:solidFill>
                <a:effectLst/>
                <a:latin typeface="+mj-lt"/>
              </a:rPr>
              <a:t>. Available at: https://commonslibrary.parliament.uk/research-briefings/</a:t>
            </a:r>
            <a:r>
              <a:rPr lang="en-GB" sz="1600" b="0" i="0" u="none" strike="noStrike" dirty="0" err="1">
                <a:solidFill>
                  <a:srgbClr val="000000"/>
                </a:solidFill>
                <a:effectLst/>
                <a:latin typeface="+mj-lt"/>
              </a:rPr>
              <a:t>cbp-9384</a:t>
            </a:r>
            <a:r>
              <a:rPr lang="en-GB" sz="1600" b="0" i="0" u="none" strike="noStrike" dirty="0">
                <a:solidFill>
                  <a:srgbClr val="000000"/>
                </a:solidFill>
                <a:effectLst/>
                <a:latin typeface="+mj-lt"/>
              </a:rPr>
              <a:t>/ (Accessed: 23 March 2025). </a:t>
            </a:r>
          </a:p>
          <a:p>
            <a:pPr algn="l">
              <a:buNone/>
            </a:pPr>
            <a:endParaRPr lang="en-GB" sz="1600" b="0" i="0" u="none" strike="noStrike" dirty="0">
              <a:solidFill>
                <a:srgbClr val="000000"/>
              </a:solidFill>
              <a:effectLst/>
              <a:latin typeface="+mj-lt"/>
            </a:endParaRPr>
          </a:p>
          <a:p>
            <a:pPr algn="l">
              <a:buNone/>
            </a:pPr>
            <a:r>
              <a:rPr lang="en-GB" sz="1600" b="0" i="0" u="none" strike="noStrike" dirty="0">
                <a:solidFill>
                  <a:srgbClr val="000000"/>
                </a:solidFill>
                <a:effectLst/>
                <a:latin typeface="+mj-lt"/>
              </a:rPr>
              <a:t>Staff, S.H.S. (2025) </a:t>
            </a:r>
            <a:r>
              <a:rPr lang="en-GB" sz="1600" b="0" i="1" u="none" strike="noStrike" dirty="0">
                <a:solidFill>
                  <a:srgbClr val="000000"/>
                </a:solidFill>
                <a:effectLst/>
                <a:latin typeface="+mj-lt"/>
              </a:rPr>
              <a:t>Plans for extended gypsy and traveller site near village are refused by Council</a:t>
            </a:r>
            <a:r>
              <a:rPr lang="en-GB" sz="1600" b="0" i="0" u="none" strike="noStrike" dirty="0">
                <a:solidFill>
                  <a:srgbClr val="000000"/>
                </a:solidFill>
                <a:effectLst/>
                <a:latin typeface="+mj-lt"/>
              </a:rPr>
              <a:t>, </a:t>
            </a:r>
            <a:r>
              <a:rPr lang="en-GB" sz="1600" b="0" i="1" u="none" strike="noStrike" dirty="0">
                <a:solidFill>
                  <a:srgbClr val="000000"/>
                </a:solidFill>
                <a:effectLst/>
                <a:latin typeface="+mj-lt"/>
              </a:rPr>
              <a:t>St Helens Star</a:t>
            </a:r>
            <a:r>
              <a:rPr lang="en-GB" sz="1600" b="0" i="0" u="none" strike="noStrike" dirty="0">
                <a:solidFill>
                  <a:srgbClr val="000000"/>
                </a:solidFill>
                <a:effectLst/>
                <a:latin typeface="+mj-lt"/>
              </a:rPr>
              <a:t>. Available at: https://</a:t>
            </a:r>
            <a:r>
              <a:rPr lang="en-GB" sz="1600" b="0" i="0" u="none" strike="noStrike" dirty="0" err="1">
                <a:solidFill>
                  <a:srgbClr val="000000"/>
                </a:solidFill>
                <a:effectLst/>
                <a:latin typeface="+mj-lt"/>
              </a:rPr>
              <a:t>www.sthelensstar.co.uk</a:t>
            </a:r>
            <a:r>
              <a:rPr lang="en-GB" sz="1600" b="0" i="0" u="none" strike="noStrike" dirty="0">
                <a:solidFill>
                  <a:srgbClr val="000000"/>
                </a:solidFill>
                <a:effectLst/>
                <a:latin typeface="+mj-lt"/>
              </a:rPr>
              <a:t>/news/25023016.extended-gypsy-traveller-site-near-</a:t>
            </a:r>
            <a:r>
              <a:rPr lang="en-GB" sz="1600" b="0" i="0" u="none" strike="noStrike" dirty="0" err="1">
                <a:solidFill>
                  <a:srgbClr val="000000"/>
                </a:solidFill>
                <a:effectLst/>
                <a:latin typeface="+mj-lt"/>
              </a:rPr>
              <a:t>burtonwood-refused</a:t>
            </a:r>
            <a:r>
              <a:rPr lang="en-GB" sz="1600" b="0" i="0" u="none" strike="noStrike" dirty="0">
                <a:solidFill>
                  <a:srgbClr val="000000"/>
                </a:solidFill>
                <a:effectLst/>
                <a:latin typeface="+mj-lt"/>
              </a:rPr>
              <a:t>-council/ (Accessed: 22 March 2025). </a:t>
            </a:r>
          </a:p>
          <a:p>
            <a:pPr algn="l">
              <a:buNone/>
            </a:pPr>
            <a:endParaRPr lang="en-GB" sz="1600" b="0" i="0" u="none" strike="noStrike" dirty="0">
              <a:solidFill>
                <a:srgbClr val="000000"/>
              </a:solidFill>
              <a:effectLst/>
              <a:latin typeface="+mj-lt"/>
            </a:endParaRPr>
          </a:p>
          <a:p>
            <a:pPr algn="l">
              <a:buNone/>
            </a:pPr>
            <a:r>
              <a:rPr lang="en-GB" sz="1600" b="0" i="1" u="none" strike="noStrike" dirty="0">
                <a:solidFill>
                  <a:srgbClr val="000000"/>
                </a:solidFill>
                <a:effectLst/>
                <a:latin typeface="+mj-lt"/>
              </a:rPr>
              <a:t>Tackling inequalities faced by Gypsy, roma and traveller communities - women and equalities committee - house of commons</a:t>
            </a:r>
            <a:r>
              <a:rPr lang="en-GB" sz="1600" b="0" i="0" u="none" strike="noStrike" dirty="0">
                <a:solidFill>
                  <a:srgbClr val="000000"/>
                </a:solidFill>
                <a:effectLst/>
                <a:latin typeface="+mj-lt"/>
              </a:rPr>
              <a:t> (2019) </a:t>
            </a:r>
            <a:r>
              <a:rPr lang="en-GB" sz="1600" b="0" i="1" u="none" strike="noStrike" dirty="0" err="1">
                <a:solidFill>
                  <a:srgbClr val="000000"/>
                </a:solidFill>
                <a:effectLst/>
                <a:latin typeface="+mj-lt"/>
              </a:rPr>
              <a:t>Parliment</a:t>
            </a:r>
            <a:r>
              <a:rPr lang="en-GB" sz="1600" b="0" i="0" u="none" strike="noStrike" dirty="0">
                <a:solidFill>
                  <a:srgbClr val="000000"/>
                </a:solidFill>
                <a:effectLst/>
                <a:latin typeface="+mj-lt"/>
              </a:rPr>
              <a:t>. Available at: https://publications.parliament.uk/pa/cm201719/</a:t>
            </a:r>
            <a:r>
              <a:rPr lang="en-GB" sz="1600" b="0" i="0" u="none" strike="noStrike" dirty="0" err="1">
                <a:solidFill>
                  <a:srgbClr val="000000"/>
                </a:solidFill>
                <a:effectLst/>
                <a:latin typeface="+mj-lt"/>
              </a:rPr>
              <a:t>cmselect</a:t>
            </a:r>
            <a:r>
              <a:rPr lang="en-GB" sz="1600" b="0" i="0" u="none" strike="noStrike" dirty="0">
                <a:solidFill>
                  <a:srgbClr val="000000"/>
                </a:solidFill>
                <a:effectLst/>
                <a:latin typeface="+mj-lt"/>
              </a:rPr>
              <a:t>/</a:t>
            </a:r>
            <a:r>
              <a:rPr lang="en-GB" sz="1600" b="0" i="0" u="none" strike="noStrike" dirty="0" err="1">
                <a:solidFill>
                  <a:srgbClr val="000000"/>
                </a:solidFill>
                <a:effectLst/>
                <a:latin typeface="+mj-lt"/>
              </a:rPr>
              <a:t>cmwomeq</a:t>
            </a:r>
            <a:r>
              <a:rPr lang="en-GB" sz="1600" b="0" i="0" u="none" strike="noStrike" dirty="0">
                <a:solidFill>
                  <a:srgbClr val="000000"/>
                </a:solidFill>
                <a:effectLst/>
                <a:latin typeface="+mj-lt"/>
              </a:rPr>
              <a:t>/360/report-files/36002.htm (Accessed: 24 March 2025). </a:t>
            </a:r>
          </a:p>
          <a:p>
            <a:pPr algn="l">
              <a:buNone/>
            </a:pPr>
            <a:endParaRPr lang="en-GB" sz="1600" b="0" i="0" u="none" strike="noStrike" dirty="0">
              <a:solidFill>
                <a:srgbClr val="000000"/>
              </a:solidFill>
              <a:effectLst/>
              <a:latin typeface="+mj-lt"/>
            </a:endParaRPr>
          </a:p>
          <a:p>
            <a:pPr algn="l"/>
            <a:r>
              <a:rPr lang="en-GB" sz="1600" b="0" i="0" u="none" strike="noStrike" dirty="0" err="1">
                <a:solidFill>
                  <a:srgbClr val="000000"/>
                </a:solidFill>
                <a:effectLst/>
                <a:latin typeface="+mj-lt"/>
              </a:rPr>
              <a:t>Worden</a:t>
            </a:r>
            <a:r>
              <a:rPr lang="en-GB" sz="1600" b="0" i="0" u="none" strike="noStrike" dirty="0">
                <a:solidFill>
                  <a:srgbClr val="000000"/>
                </a:solidFill>
                <a:effectLst/>
                <a:latin typeface="+mj-lt"/>
              </a:rPr>
              <a:t>, C. (2025) </a:t>
            </a:r>
            <a:r>
              <a:rPr lang="en-GB" sz="1600" b="0" i="1" u="none" strike="noStrike" dirty="0">
                <a:solidFill>
                  <a:srgbClr val="000000"/>
                </a:solidFill>
                <a:effectLst/>
                <a:latin typeface="+mj-lt"/>
              </a:rPr>
              <a:t>Planning permission for Norfolk Traveller site refused by Council</a:t>
            </a:r>
            <a:r>
              <a:rPr lang="en-GB" sz="1600" b="0" i="0" u="none" strike="noStrike" dirty="0">
                <a:solidFill>
                  <a:srgbClr val="000000"/>
                </a:solidFill>
                <a:effectLst/>
                <a:latin typeface="+mj-lt"/>
              </a:rPr>
              <a:t>, </a:t>
            </a:r>
            <a:r>
              <a:rPr lang="en-GB" sz="1600" b="0" i="1" u="none" strike="noStrike" dirty="0">
                <a:solidFill>
                  <a:srgbClr val="000000"/>
                </a:solidFill>
                <a:effectLst/>
                <a:latin typeface="+mj-lt"/>
              </a:rPr>
              <a:t>BBC News</a:t>
            </a:r>
            <a:r>
              <a:rPr lang="en-GB" sz="1600" b="0" i="0" u="none" strike="noStrike" dirty="0">
                <a:solidFill>
                  <a:srgbClr val="000000"/>
                </a:solidFill>
                <a:effectLst/>
                <a:latin typeface="+mj-lt"/>
              </a:rPr>
              <a:t>. Available at: https://</a:t>
            </a:r>
            <a:r>
              <a:rPr lang="en-GB" sz="1600" b="0" i="0" u="none" strike="noStrike" dirty="0" err="1">
                <a:solidFill>
                  <a:srgbClr val="000000"/>
                </a:solidFill>
                <a:effectLst/>
                <a:latin typeface="+mj-lt"/>
              </a:rPr>
              <a:t>www.bbc.co.uk</a:t>
            </a:r>
            <a:r>
              <a:rPr lang="en-GB" sz="1600" b="0" i="0" u="none" strike="noStrike" dirty="0">
                <a:solidFill>
                  <a:srgbClr val="000000"/>
                </a:solidFill>
                <a:effectLst/>
                <a:latin typeface="+mj-lt"/>
              </a:rPr>
              <a:t>/news/articles/</a:t>
            </a:r>
            <a:r>
              <a:rPr lang="en-GB" sz="1600" b="0" i="0" u="none" strike="noStrike" dirty="0" err="1">
                <a:solidFill>
                  <a:srgbClr val="000000"/>
                </a:solidFill>
                <a:effectLst/>
                <a:latin typeface="+mj-lt"/>
              </a:rPr>
              <a:t>cgq9kwgle78o</a:t>
            </a:r>
            <a:r>
              <a:rPr lang="en-GB" sz="1600" b="0" i="0" u="none" strike="noStrike" dirty="0">
                <a:solidFill>
                  <a:srgbClr val="000000"/>
                </a:solidFill>
                <a:effectLst/>
                <a:latin typeface="+mj-lt"/>
              </a:rPr>
              <a:t> (Accessed: 23 March 2025). </a:t>
            </a:r>
          </a:p>
        </p:txBody>
      </p:sp>
    </p:spTree>
    <p:extLst>
      <p:ext uri="{BB962C8B-B14F-4D97-AF65-F5344CB8AC3E}">
        <p14:creationId xmlns:p14="http://schemas.microsoft.com/office/powerpoint/2010/main" val="1684345980"/>
      </p:ext>
    </p:extLst>
  </p:cSld>
  <p:clrMapOvr>
    <a:masterClrMapping/>
  </p:clrMapOvr>
</p:sld>
</file>

<file path=ppt/theme/theme1.xml><?xml version="1.0" encoding="utf-8"?>
<a:theme xmlns:a="http://schemas.openxmlformats.org/drawingml/2006/main" name="1_RetrospectVTI">
  <a:themeElements>
    <a:clrScheme name="Custom 34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EC7016"/>
      </a:accent1>
      <a:accent2>
        <a:srgbClr val="F8931D"/>
      </a:accent2>
      <a:accent3>
        <a:srgbClr val="CE8D3E"/>
      </a:accent3>
      <a:accent4>
        <a:srgbClr val="E64823"/>
      </a:accent4>
      <a:accent5>
        <a:srgbClr val="FFCA08"/>
      </a:accent5>
      <a:accent6>
        <a:srgbClr val="9C6A6A"/>
      </a:accent6>
      <a:hlink>
        <a:srgbClr val="2998E3"/>
      </a:hlink>
      <a:folHlink>
        <a:srgbClr val="7F723D"/>
      </a:folHlink>
    </a:clrScheme>
    <a:fontScheme name="Retrospect">
      <a:majorFont>
        <a:latin typeface="Bookman Old Style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44286109_TF22712842.potx" id="{66207373-B99E-4885-8182-B73EA986FCBA}" vid="{BA3EABD1-0925-4BFC-B6D5-F3CE9D964003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Parcel">
    <a:dk1>
      <a:srgbClr val="000000"/>
    </a:dk1>
    <a:lt1>
      <a:srgbClr val="FFFFFF"/>
    </a:lt1>
    <a:dk2>
      <a:srgbClr val="4A5356"/>
    </a:dk2>
    <a:lt2>
      <a:srgbClr val="E8E3CE"/>
    </a:lt2>
    <a:accent1>
      <a:srgbClr val="F6A21D"/>
    </a:accent1>
    <a:accent2>
      <a:srgbClr val="9BAFB5"/>
    </a:accent2>
    <a:accent3>
      <a:srgbClr val="C96731"/>
    </a:accent3>
    <a:accent4>
      <a:srgbClr val="9CA383"/>
    </a:accent4>
    <a:accent5>
      <a:srgbClr val="87795D"/>
    </a:accent5>
    <a:accent6>
      <a:srgbClr val="A0988C"/>
    </a:accent6>
    <a:hlink>
      <a:srgbClr val="00B0F0"/>
    </a:hlink>
    <a:folHlink>
      <a:srgbClr val="738F97"/>
    </a:folHlink>
  </a:clr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93932EF5-314F-409E-8020-FEE5FA0795B9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71af3243-3dd4-4a8d-8c0d-dd76da1f02a5"/>
    <ds:schemaRef ds:uri="16c05727-aa75-4e4a-9b5f-8a80a1165891"/>
  </ds:schemaRefs>
</ds:datastoreItem>
</file>

<file path=customXml/itemProps2.xml><?xml version="1.0" encoding="utf-8"?>
<ds:datastoreItem xmlns:ds="http://schemas.openxmlformats.org/officeDocument/2006/customXml" ds:itemID="{A03EEFF0-FB57-4CB4-8BFC-DF397689E2ED}">
  <ds:schemaRefs>
    <ds:schemaRef ds:uri="http://schemas.microsoft.com/office/2006/metadata/properties"/>
    <ds:schemaRef ds:uri="http://www.w3.org/2000/xmlns/"/>
    <ds:schemaRef ds:uri="71af3243-3dd4-4a8d-8c0d-dd76da1f02a5"/>
    <ds:schemaRef ds:uri="http://www.w3.org/2001/XMLSchema-instance"/>
  </ds:schemaRefs>
</ds:datastoreItem>
</file>

<file path=customXml/itemProps3.xml><?xml version="1.0" encoding="utf-8"?>
<ds:datastoreItem xmlns:ds="http://schemas.openxmlformats.org/officeDocument/2006/customXml" ds:itemID="{AA3F7EDC-E5B4-4BBC-9D2A-CBE6D46C37AD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123</Words>
  <Application>Microsoft Office PowerPoint</Application>
  <PresentationFormat>Widescreen</PresentationFormat>
  <Paragraphs>21</Paragraphs>
  <Slides>15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1_RetrospectVTI</vt:lpstr>
      <vt:lpstr>ECED7005   The risk of exclusion, for the Gypsy, Traveller &amp; Roma Community. </vt:lpstr>
      <vt:lpstr>A brief background  </vt:lpstr>
      <vt:lpstr>Cultural history </vt:lpstr>
      <vt:lpstr>Home </vt:lpstr>
      <vt:lpstr>Complaints, rejections, objections. </vt:lpstr>
      <vt:lpstr>Failure in the system </vt:lpstr>
      <vt:lpstr>Human rights act (1998)</vt:lpstr>
      <vt:lpstr>Social exclusion &amp; discrimination. </vt:lpstr>
      <vt:lpstr>Gypsy Brides US (2022) YouTube. Available at: https://youtu.be/bERqBvjIaVA?si=bpMy-ydZPAURjQqj (Accessed: 24 March 2025).  </vt:lpstr>
      <vt:lpstr>Daily challenges faced as a gypsy: 60 Days with the Gypsies: Channel 4 (2022) YouTube. Available at: https://youtu.be/1uatmzX8GhU?si=QC4R0X7fBwBuaAVm (Accessed: 14 March 2025).  </vt:lpstr>
      <vt:lpstr>PowerPoint Presentation</vt:lpstr>
      <vt:lpstr>The power of media </vt:lpstr>
      <vt:lpstr>Conclusion </vt:lpstr>
      <vt:lpstr>References 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ECED7005   The risk of exclusion, for the Gypsy, Traveller &amp; Romy Community. </dc:title>
  <dc:creator>Kayleigh Boundford (1810297)</dc:creator>
  <cp:lastModifiedBy>Kayleigh Boundford (1810297)</cp:lastModifiedBy>
  <cp:revision>12</cp:revision>
  <dcterms:created xsi:type="dcterms:W3CDTF">2025-02-22T12:33:52Z</dcterms:created>
  <dcterms:modified xsi:type="dcterms:W3CDTF">2025-03-24T21:04:20Z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