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0"/>
  </p:notesMasterIdLst>
  <p:handoutMasterIdLst>
    <p:handoutMasterId r:id="rId21"/>
  </p:handoutMasterIdLst>
  <p:sldIdLst>
    <p:sldId id="288" r:id="rId2"/>
    <p:sldId id="280" r:id="rId3"/>
    <p:sldId id="275" r:id="rId4"/>
    <p:sldId id="260" r:id="rId5"/>
    <p:sldId id="282" r:id="rId6"/>
    <p:sldId id="256" r:id="rId7"/>
    <p:sldId id="272" r:id="rId8"/>
    <p:sldId id="276" r:id="rId9"/>
    <p:sldId id="271" r:id="rId10"/>
    <p:sldId id="283" r:id="rId11"/>
    <p:sldId id="273" r:id="rId12"/>
    <p:sldId id="284" r:id="rId13"/>
    <p:sldId id="274" r:id="rId14"/>
    <p:sldId id="285" r:id="rId15"/>
    <p:sldId id="265" r:id="rId16"/>
    <p:sldId id="279" r:id="rId17"/>
    <p:sldId id="281" r:id="rId18"/>
    <p:sldId id="263" r:id="rId19"/>
  </p:sldIdLst>
  <p:sldSz cx="9144000" cy="6858000" type="screen4x3"/>
  <p:notesSz cx="6667500" cy="9904413"/>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67"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889250" cy="495221"/>
          </a:xfrm>
          <a:prstGeom prst="rect">
            <a:avLst/>
          </a:prstGeom>
          <a:noFill/>
          <a:ln w="9525">
            <a:noFill/>
            <a:miter lim="800000"/>
            <a:headEnd/>
            <a:tailEnd/>
          </a:ln>
          <a:effectLst/>
        </p:spPr>
        <p:txBody>
          <a:bodyPr vert="horz" wrap="square" lIns="90599" tIns="45299" rIns="90599" bIns="45299"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776708" y="0"/>
            <a:ext cx="2889250" cy="495221"/>
          </a:xfrm>
          <a:prstGeom prst="rect">
            <a:avLst/>
          </a:prstGeom>
          <a:noFill/>
          <a:ln w="9525">
            <a:noFill/>
            <a:miter lim="800000"/>
            <a:headEnd/>
            <a:tailEnd/>
          </a:ln>
          <a:effectLst/>
        </p:spPr>
        <p:txBody>
          <a:bodyPr vert="horz" wrap="square" lIns="90599" tIns="45299" rIns="90599" bIns="45299"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407473"/>
            <a:ext cx="2889250" cy="495221"/>
          </a:xfrm>
          <a:prstGeom prst="rect">
            <a:avLst/>
          </a:prstGeom>
          <a:noFill/>
          <a:ln w="9525">
            <a:noFill/>
            <a:miter lim="800000"/>
            <a:headEnd/>
            <a:tailEnd/>
          </a:ln>
          <a:effectLst/>
        </p:spPr>
        <p:txBody>
          <a:bodyPr vert="horz" wrap="square" lIns="90599" tIns="45299" rIns="90599" bIns="45299"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776708" y="9407473"/>
            <a:ext cx="2889250" cy="495221"/>
          </a:xfrm>
          <a:prstGeom prst="rect">
            <a:avLst/>
          </a:prstGeom>
          <a:noFill/>
          <a:ln w="9525">
            <a:noFill/>
            <a:miter lim="800000"/>
            <a:headEnd/>
            <a:tailEnd/>
          </a:ln>
          <a:effectLst/>
        </p:spPr>
        <p:txBody>
          <a:bodyPr vert="horz" wrap="square" lIns="90599" tIns="45299" rIns="90599" bIns="45299"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77" cy="495776"/>
          </a:xfrm>
          <a:prstGeom prst="rect">
            <a:avLst/>
          </a:prstGeom>
        </p:spPr>
        <p:txBody>
          <a:bodyPr vert="horz" lIns="90599" tIns="45299" rIns="90599" bIns="45299" rtlCol="0"/>
          <a:lstStyle>
            <a:lvl1pPr algn="l">
              <a:defRPr sz="1200"/>
            </a:lvl1pPr>
          </a:lstStyle>
          <a:p>
            <a:endParaRPr lang="en-GB"/>
          </a:p>
        </p:txBody>
      </p:sp>
      <p:sp>
        <p:nvSpPr>
          <p:cNvPr id="3" name="Date Placeholder 2"/>
          <p:cNvSpPr>
            <a:spLocks noGrp="1"/>
          </p:cNvSpPr>
          <p:nvPr>
            <p:ph type="dt" idx="1"/>
          </p:nvPr>
        </p:nvSpPr>
        <p:spPr>
          <a:xfrm>
            <a:off x="3775967" y="0"/>
            <a:ext cx="2889977" cy="495776"/>
          </a:xfrm>
          <a:prstGeom prst="rect">
            <a:avLst/>
          </a:prstGeom>
        </p:spPr>
        <p:txBody>
          <a:bodyPr vert="horz" lIns="90599" tIns="45299" rIns="90599" bIns="45299" rtlCol="0"/>
          <a:lstStyle>
            <a:lvl1pPr algn="r">
              <a:defRPr sz="1200"/>
            </a:lvl1pPr>
          </a:lstStyle>
          <a:p>
            <a:fld id="{F54ED810-93F7-4F71-82A8-A50F524EFA1C}" type="datetimeFigureOut">
              <a:rPr lang="en-GB" smtClean="0"/>
              <a:t>28/01/2018</a:t>
            </a:fld>
            <a:endParaRPr lang="en-GB"/>
          </a:p>
        </p:txBody>
      </p:sp>
      <p:sp>
        <p:nvSpPr>
          <p:cNvPr id="4" name="Slide Image Placeholder 3"/>
          <p:cNvSpPr>
            <a:spLocks noGrp="1" noRot="1" noChangeAspect="1"/>
          </p:cNvSpPr>
          <p:nvPr>
            <p:ph type="sldImg" idx="2"/>
          </p:nvPr>
        </p:nvSpPr>
        <p:spPr>
          <a:xfrm>
            <a:off x="857250" y="742950"/>
            <a:ext cx="4953000" cy="3714750"/>
          </a:xfrm>
          <a:prstGeom prst="rect">
            <a:avLst/>
          </a:prstGeom>
          <a:noFill/>
          <a:ln w="12700">
            <a:solidFill>
              <a:prstClr val="black"/>
            </a:solidFill>
          </a:ln>
        </p:spPr>
        <p:txBody>
          <a:bodyPr vert="horz" lIns="90599" tIns="45299" rIns="90599" bIns="45299" rtlCol="0" anchor="ctr"/>
          <a:lstStyle/>
          <a:p>
            <a:endParaRPr lang="en-GB"/>
          </a:p>
        </p:txBody>
      </p:sp>
      <p:sp>
        <p:nvSpPr>
          <p:cNvPr id="5" name="Notes Placeholder 4"/>
          <p:cNvSpPr>
            <a:spLocks noGrp="1"/>
          </p:cNvSpPr>
          <p:nvPr>
            <p:ph type="body" sz="quarter" idx="3"/>
          </p:nvPr>
        </p:nvSpPr>
        <p:spPr>
          <a:xfrm>
            <a:off x="666439" y="4704319"/>
            <a:ext cx="5334623" cy="4457223"/>
          </a:xfrm>
          <a:prstGeom prst="rect">
            <a:avLst/>
          </a:prstGeom>
        </p:spPr>
        <p:txBody>
          <a:bodyPr vert="horz" lIns="90599" tIns="45299" rIns="90599" bIns="4529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07054"/>
            <a:ext cx="2889977" cy="495775"/>
          </a:xfrm>
          <a:prstGeom prst="rect">
            <a:avLst/>
          </a:prstGeom>
        </p:spPr>
        <p:txBody>
          <a:bodyPr vert="horz" lIns="90599" tIns="45299" rIns="90599" bIns="45299" rtlCol="0" anchor="b"/>
          <a:lstStyle>
            <a:lvl1pPr algn="l">
              <a:defRPr sz="1200"/>
            </a:lvl1pPr>
          </a:lstStyle>
          <a:p>
            <a:endParaRPr lang="en-GB"/>
          </a:p>
        </p:txBody>
      </p:sp>
      <p:sp>
        <p:nvSpPr>
          <p:cNvPr id="7" name="Slide Number Placeholder 6"/>
          <p:cNvSpPr>
            <a:spLocks noGrp="1"/>
          </p:cNvSpPr>
          <p:nvPr>
            <p:ph type="sldNum" sz="quarter" idx="5"/>
          </p:nvPr>
        </p:nvSpPr>
        <p:spPr>
          <a:xfrm>
            <a:off x="3775967" y="9407054"/>
            <a:ext cx="2889977" cy="495775"/>
          </a:xfrm>
          <a:prstGeom prst="rect">
            <a:avLst/>
          </a:prstGeom>
        </p:spPr>
        <p:txBody>
          <a:bodyPr vert="horz" lIns="90599" tIns="45299" rIns="90599" bIns="45299" rtlCol="0" anchor="b"/>
          <a:lstStyle>
            <a:lvl1pPr algn="r">
              <a:defRPr sz="1200"/>
            </a:lvl1pPr>
          </a:lstStyle>
          <a:p>
            <a:fld id="{E36B4649-3D5D-44A7-B061-3281F137F3EA}" type="slidenum">
              <a:rPr lang="en-GB" smtClean="0"/>
              <a:t>‹#›</a:t>
            </a:fld>
            <a:endParaRPr lang="en-GB"/>
          </a:p>
        </p:txBody>
      </p:sp>
    </p:spTree>
    <p:extLst>
      <p:ext uri="{BB962C8B-B14F-4D97-AF65-F5344CB8AC3E}">
        <p14:creationId xmlns:p14="http://schemas.microsoft.com/office/powerpoint/2010/main" val="2655302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48681"/>
            <a:ext cx="7772400" cy="1224135"/>
          </a:xfrm>
        </p:spPr>
        <p:txBody>
          <a:bodyPr/>
          <a:lstStyle/>
          <a:p>
            <a:r>
              <a:rPr lang="en-GB" dirty="0" smtClean="0"/>
              <a:t>Sports Marketing</a:t>
            </a:r>
            <a:endParaRPr lang="en-GB" dirty="0"/>
          </a:p>
        </p:txBody>
      </p:sp>
      <p:sp>
        <p:nvSpPr>
          <p:cNvPr id="3" name="Subtitle 2"/>
          <p:cNvSpPr>
            <a:spLocks noGrp="1"/>
          </p:cNvSpPr>
          <p:nvPr>
            <p:ph type="subTitle" idx="1"/>
          </p:nvPr>
        </p:nvSpPr>
        <p:spPr>
          <a:xfrm>
            <a:off x="1371600" y="4797152"/>
            <a:ext cx="6400800" cy="1152128"/>
          </a:xfrm>
        </p:spPr>
        <p:txBody>
          <a:bodyPr/>
          <a:lstStyle/>
          <a:p>
            <a:r>
              <a:rPr lang="en-GB" dirty="0"/>
              <a:t>What is marketing?- An Introduction </a:t>
            </a:r>
            <a:r>
              <a:rPr lang="en-GB" dirty="0" smtClean="0"/>
              <a:t>Will Fleming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0808"/>
            <a:ext cx="9144000" cy="3024336"/>
          </a:xfrm>
          <a:prstGeom prst="rect">
            <a:avLst/>
          </a:prstGeom>
        </p:spPr>
      </p:pic>
    </p:spTree>
    <p:extLst>
      <p:ext uri="{BB962C8B-B14F-4D97-AF65-F5344CB8AC3E}">
        <p14:creationId xmlns:p14="http://schemas.microsoft.com/office/powerpoint/2010/main" val="3679925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GB" dirty="0" smtClean="0"/>
              <a:t>Todays objectives</a:t>
            </a:r>
          </a:p>
        </p:txBody>
      </p:sp>
      <p:sp>
        <p:nvSpPr>
          <p:cNvPr id="2051" name="Content Placeholder 2"/>
          <p:cNvSpPr>
            <a:spLocks noGrp="1"/>
          </p:cNvSpPr>
          <p:nvPr>
            <p:ph idx="1"/>
          </p:nvPr>
        </p:nvSpPr>
        <p:spPr>
          <a:xfrm>
            <a:off x="685800" y="1981200"/>
            <a:ext cx="7772400" cy="4256112"/>
          </a:xfrm>
        </p:spPr>
        <p:txBody>
          <a:bodyPr/>
          <a:lstStyle/>
          <a:p>
            <a:pPr marL="0" indent="0">
              <a:buNone/>
            </a:pPr>
            <a:r>
              <a:rPr lang="en-GB" dirty="0" smtClean="0"/>
              <a:t>What we will be studying today is actually what </a:t>
            </a:r>
            <a:r>
              <a:rPr lang="en-GB" dirty="0"/>
              <a:t>will we be studying? (generally, specifically – topics, assessment</a:t>
            </a:r>
            <a:r>
              <a:rPr lang="en-GB" dirty="0" smtClean="0"/>
              <a:t>) so it includes…</a:t>
            </a:r>
          </a:p>
          <a:p>
            <a:pPr marL="514350" indent="-514350">
              <a:buFont typeface="Times New Roman" pitchFamily="18" charset="0"/>
              <a:buAutoNum type="arabicPeriod"/>
            </a:pPr>
            <a:r>
              <a:rPr lang="en-GB" dirty="0" smtClean="0"/>
              <a:t>What is marketing? and who does it?</a:t>
            </a:r>
          </a:p>
          <a:p>
            <a:pPr marL="514350" indent="-514350">
              <a:buFont typeface="Times New Roman" pitchFamily="18" charset="0"/>
              <a:buAutoNum type="arabicPeriod"/>
            </a:pPr>
            <a:r>
              <a:rPr lang="en-GB" dirty="0" smtClean="0"/>
              <a:t>What is marketing management?</a:t>
            </a:r>
          </a:p>
          <a:p>
            <a:pPr marL="514350" indent="-514350">
              <a:buFont typeface="Times New Roman" pitchFamily="18" charset="0"/>
              <a:buAutoNum type="arabicPeriod"/>
            </a:pPr>
            <a:r>
              <a:rPr lang="en-GB" dirty="0" smtClean="0"/>
              <a:t>What </a:t>
            </a:r>
            <a:r>
              <a:rPr lang="en-GB" dirty="0"/>
              <a:t>is </a:t>
            </a:r>
            <a:r>
              <a:rPr lang="en-GB" dirty="0" smtClean="0"/>
              <a:t>marketing information? </a:t>
            </a:r>
            <a:r>
              <a:rPr lang="en-GB" dirty="0"/>
              <a:t>why do we need it</a:t>
            </a:r>
            <a:r>
              <a:rPr lang="en-GB" dirty="0" smtClean="0"/>
              <a:t>?</a:t>
            </a:r>
            <a:endParaRPr lang="en-GB" dirty="0"/>
          </a:p>
        </p:txBody>
      </p:sp>
    </p:spTree>
    <p:extLst>
      <p:ext uri="{BB962C8B-B14F-4D97-AF65-F5344CB8AC3E}">
        <p14:creationId xmlns:p14="http://schemas.microsoft.com/office/powerpoint/2010/main" val="411530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500"/>
                                        <p:tgtEl>
                                          <p:spTgt spid="20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fade">
                                      <p:cBhvr>
                                        <p:cTn id="12" dur="500"/>
                                        <p:tgtEl>
                                          <p:spTgt spid="20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fade">
                                      <p:cBhvr>
                                        <p:cTn id="17" dur="500"/>
                                        <p:tgtEl>
                                          <p:spTgt spid="20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fade">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pPr algn="l"/>
            <a:r>
              <a:rPr lang="en-GB" dirty="0" smtClean="0"/>
              <a:t>MARKETING</a:t>
            </a:r>
            <a:br>
              <a:rPr lang="en-GB" dirty="0" smtClean="0"/>
            </a:br>
            <a:r>
              <a:rPr lang="en-GB" dirty="0" smtClean="0"/>
              <a:t>two key definitions</a:t>
            </a:r>
            <a:endParaRPr lang="en-GB" dirty="0"/>
          </a:p>
        </p:txBody>
      </p:sp>
      <p:sp>
        <p:nvSpPr>
          <p:cNvPr id="3" name="Content Placeholder 2"/>
          <p:cNvSpPr>
            <a:spLocks noGrp="1"/>
          </p:cNvSpPr>
          <p:nvPr>
            <p:ph idx="1"/>
          </p:nvPr>
        </p:nvSpPr>
        <p:spPr>
          <a:xfrm>
            <a:off x="107504" y="1772816"/>
            <a:ext cx="8352928"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116632"/>
            <a:ext cx="3635896" cy="1800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500"/>
                                        <p:tgtEl>
                                          <p:spTgt spid="819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500"/>
                                        <p:tgtEl>
                                          <p:spTgt spid="819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fade">
                                      <p:cBhvr>
                                        <p:cTn id="32"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714375" y="285750"/>
            <a:ext cx="8106097" cy="1271042"/>
          </a:xfrm>
        </p:spPr>
        <p:txBody>
          <a:bodyPr/>
          <a:lstStyle/>
          <a:p>
            <a:r>
              <a:rPr lang="en-GB" dirty="0" smtClean="0"/>
              <a:t/>
            </a:r>
            <a:br>
              <a:rPr lang="en-GB" dirty="0" smtClean="0"/>
            </a:br>
            <a:r>
              <a:rPr lang="en-GB" dirty="0" smtClean="0"/>
              <a:t>“So…tell </a:t>
            </a:r>
            <a:r>
              <a:rPr lang="en-GB" dirty="0"/>
              <a:t>me </a:t>
            </a:r>
            <a:r>
              <a:rPr lang="en-GB" dirty="0" err="1" smtClean="0"/>
              <a:t>buttie</a:t>
            </a:r>
            <a:r>
              <a:rPr lang="en-GB" dirty="0" smtClean="0"/>
              <a:t>……</a:t>
            </a:r>
            <a:r>
              <a:rPr lang="en-GB" dirty="0"/>
              <a:t/>
            </a:r>
            <a:br>
              <a:rPr lang="en-GB" dirty="0"/>
            </a:br>
            <a:r>
              <a:rPr lang="en-GB" dirty="0" smtClean="0"/>
              <a:t>What </a:t>
            </a:r>
            <a:r>
              <a:rPr lang="en-GB" dirty="0"/>
              <a:t>exactly is marketing?”</a:t>
            </a:r>
            <a:r>
              <a:rPr lang="en-GB" altLang="en-US" dirty="0" smtClean="0">
                <a:cs typeface="Arial" charset="0"/>
              </a:rPr>
              <a:t/>
            </a:r>
            <a:br>
              <a:rPr lang="en-GB" altLang="en-US" dirty="0" smtClean="0">
                <a:cs typeface="Arial" charset="0"/>
              </a:rPr>
            </a:br>
            <a:endParaRPr lang="en-GB" altLang="en-US" dirty="0" smtClean="0">
              <a:cs typeface="Arial" charset="0"/>
            </a:endParaRPr>
          </a:p>
        </p:txBody>
      </p:sp>
      <p:sp>
        <p:nvSpPr>
          <p:cNvPr id="19459" name="Content Placeholder 2"/>
          <p:cNvSpPr>
            <a:spLocks noGrp="1"/>
          </p:cNvSpPr>
          <p:nvPr>
            <p:ph idx="1"/>
          </p:nvPr>
        </p:nvSpPr>
        <p:spPr>
          <a:xfrm>
            <a:off x="714375" y="1600200"/>
            <a:ext cx="8072438" cy="4421088"/>
          </a:xfrm>
        </p:spPr>
        <p:txBody>
          <a:bodyPr/>
          <a:lstStyle/>
          <a:p>
            <a:pPr marL="0" indent="0">
              <a:buFont typeface="Arial" charset="0"/>
              <a:buNone/>
              <a:defRPr/>
            </a:pPr>
            <a:r>
              <a:rPr lang="en-GB" altLang="en-US" sz="2800" dirty="0" smtClean="0">
                <a:cs typeface="Arial" charset="0"/>
              </a:rPr>
              <a:t>If people are to understand something we should always start with the a clear and concise definition of it – can we do it in marketing?</a:t>
            </a:r>
          </a:p>
          <a:p>
            <a:pPr marL="0" indent="0" algn="ctr">
              <a:buNone/>
              <a:defRPr/>
            </a:pPr>
            <a:r>
              <a:rPr lang="en-GB" altLang="en-US" sz="2800" dirty="0" smtClean="0">
                <a:cs typeface="Arial" charset="0"/>
              </a:rPr>
              <a:t>STUDENT ACTIVITY</a:t>
            </a:r>
          </a:p>
          <a:p>
            <a:pPr marL="514350" indent="-514350">
              <a:buFont typeface="+mj-lt"/>
              <a:buAutoNum type="arabicPeriod"/>
              <a:defRPr/>
            </a:pPr>
            <a:r>
              <a:rPr lang="en-GB" altLang="en-US" sz="2800" dirty="0" smtClean="0">
                <a:cs typeface="Arial" charset="0"/>
              </a:rPr>
              <a:t>Without using any sources other than what you already know, how would </a:t>
            </a:r>
            <a:r>
              <a:rPr lang="en-GB" altLang="en-US" sz="2800" b="1" u="sng" dirty="0" smtClean="0">
                <a:cs typeface="Arial" charset="0"/>
              </a:rPr>
              <a:t>you</a:t>
            </a:r>
            <a:r>
              <a:rPr lang="en-GB" altLang="en-US" sz="2800" dirty="0" smtClean="0">
                <a:cs typeface="Arial" charset="0"/>
              </a:rPr>
              <a:t> define marketing?</a:t>
            </a:r>
          </a:p>
          <a:p>
            <a:pPr marL="514350" indent="-514350">
              <a:buFont typeface="+mj-lt"/>
              <a:buAutoNum type="arabicPeriod"/>
              <a:defRPr/>
            </a:pPr>
            <a:r>
              <a:rPr lang="en-GB" altLang="en-US" sz="2800" dirty="0" smtClean="0">
                <a:cs typeface="Arial" charset="0"/>
              </a:rPr>
              <a:t>Now using any sources you can find compare your definition against theirs</a:t>
            </a:r>
          </a:p>
          <a:p>
            <a:pPr marL="514350" indent="-514350">
              <a:buFont typeface="+mj-lt"/>
              <a:buAutoNum type="arabicPeriod"/>
              <a:defRPr/>
            </a:pPr>
            <a:r>
              <a:rPr lang="en-GB" altLang="en-US" sz="2800" dirty="0" smtClean="0">
                <a:cs typeface="Arial" charset="0"/>
              </a:rPr>
              <a:t>Redraft your definition</a:t>
            </a:r>
          </a:p>
        </p:txBody>
      </p:sp>
    </p:spTree>
    <p:extLst>
      <p:ext uri="{BB962C8B-B14F-4D97-AF65-F5344CB8AC3E}">
        <p14:creationId xmlns:p14="http://schemas.microsoft.com/office/powerpoint/2010/main" val="17308611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a:t>
            </a:r>
            <a:r>
              <a:rPr lang="en-GB" sz="4000" dirty="0"/>
              <a:t>so, what is it in essence</a:t>
            </a:r>
            <a:endParaRPr lang="en-US" sz="4000" dirty="0" smtClean="0"/>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sz="2800" dirty="0" smtClean="0"/>
              <a:t>It would seem that people have different        </a:t>
            </a:r>
            <a:r>
              <a:rPr lang="en-US" sz="2800" b="1" dirty="0" smtClean="0"/>
              <a:t>Needs and Wants </a:t>
            </a:r>
            <a:r>
              <a:rPr lang="en-US" sz="2800" dirty="0" smtClean="0"/>
              <a:t>at different times.</a:t>
            </a:r>
          </a:p>
          <a:p>
            <a:r>
              <a:rPr lang="en-US" sz="2800" dirty="0" smtClean="0"/>
              <a:t>We can satisfy these needs &amp; wants in      </a:t>
            </a:r>
            <a:r>
              <a:rPr lang="en-US" sz="2800" b="1" dirty="0" smtClean="0"/>
              <a:t>Markets</a:t>
            </a:r>
            <a:r>
              <a:rPr lang="en-US" sz="2800" dirty="0" smtClean="0"/>
              <a:t>, hence the term Marketing.</a:t>
            </a:r>
            <a:endParaRPr lang="en-US" sz="2800" dirty="0"/>
          </a:p>
          <a:p>
            <a:pPr>
              <a:buFont typeface="Wingdings" pitchFamily="2" charset="2"/>
              <a:buChar char="ü"/>
            </a:pPr>
            <a:r>
              <a:rPr lang="en-US" sz="2800" dirty="0"/>
              <a:t>Evidence exists of significant, early Roman &amp; Chinese markets, basically </a:t>
            </a:r>
            <a:r>
              <a:rPr lang="en-US" sz="2800" dirty="0" err="1"/>
              <a:t>globalisation</a:t>
            </a:r>
            <a:r>
              <a:rPr lang="en-US" sz="2800" dirty="0"/>
              <a:t>!   </a:t>
            </a:r>
          </a:p>
          <a:p>
            <a:r>
              <a:rPr lang="en-US" sz="2800" dirty="0" smtClean="0"/>
              <a:t>The key was creating a </a:t>
            </a:r>
            <a:r>
              <a:rPr lang="en-US" sz="2800" b="1" dirty="0" smtClean="0"/>
              <a:t>Value</a:t>
            </a:r>
            <a:r>
              <a:rPr lang="en-US" sz="2800" dirty="0" smtClean="0"/>
              <a:t>                        system (money) to allow/encourage a process of </a:t>
            </a:r>
            <a:r>
              <a:rPr lang="en-US" sz="2800" b="1" dirty="0" smtClean="0"/>
              <a:t>Exchange</a:t>
            </a:r>
            <a:r>
              <a:rPr lang="en-US" sz="2800"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4725144"/>
            <a:ext cx="2376264"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661248"/>
            <a:ext cx="1872207" cy="108012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6256" y="1556792"/>
            <a:ext cx="2088232" cy="23042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500"/>
                                        <p:tgtEl>
                                          <p:spTgt spid="30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5">
                                            <p:txEl>
                                              <p:pRg st="1" end="1"/>
                                            </p:txEl>
                                          </p:spTgt>
                                        </p:tgtEl>
                                        <p:attrNameLst>
                                          <p:attrName>style.visibility</p:attrName>
                                        </p:attrNameLst>
                                      </p:cBhvr>
                                      <p:to>
                                        <p:strVal val="visible"/>
                                      </p:to>
                                    </p:set>
                                    <p:animEffect transition="in" filter="fade">
                                      <p:cBhvr>
                                        <p:cTn id="12" dur="500"/>
                                        <p:tgtEl>
                                          <p:spTgt spid="30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75">
                                            <p:txEl>
                                              <p:pRg st="2" end="2"/>
                                            </p:txEl>
                                          </p:spTgt>
                                        </p:tgtEl>
                                        <p:attrNameLst>
                                          <p:attrName>style.visibility</p:attrName>
                                        </p:attrNameLst>
                                      </p:cBhvr>
                                      <p:to>
                                        <p:strVal val="visible"/>
                                      </p:to>
                                    </p:set>
                                    <p:animEffect transition="in" filter="fade">
                                      <p:cBhvr>
                                        <p:cTn id="17" dur="500"/>
                                        <p:tgtEl>
                                          <p:spTgt spid="30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75">
                                            <p:txEl>
                                              <p:pRg st="3" end="3"/>
                                            </p:txEl>
                                          </p:spTgt>
                                        </p:tgtEl>
                                        <p:attrNameLst>
                                          <p:attrName>style.visibility</p:attrName>
                                        </p:attrNameLst>
                                      </p:cBhvr>
                                      <p:to>
                                        <p:strVal val="visible"/>
                                      </p:to>
                                    </p:set>
                                    <p:animEffect transition="in" filter="fade">
                                      <p:cBhvr>
                                        <p:cTn id="22" dur="500"/>
                                        <p:tgtEl>
                                          <p:spTgt spid="30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75">
                                            <p:txEl>
                                              <p:pRg st="4" end="4"/>
                                            </p:txEl>
                                          </p:spTgt>
                                        </p:tgtEl>
                                        <p:attrNameLst>
                                          <p:attrName>style.visibility</p:attrName>
                                        </p:attrNameLst>
                                      </p:cBhvr>
                                      <p:to>
                                        <p:strVal val="visible"/>
                                      </p:to>
                                    </p:set>
                                    <p:animEffect transition="in" filter="fade">
                                      <p:cBhvr>
                                        <p:cTn id="27" dur="500"/>
                                        <p:tgtEl>
                                          <p:spTgt spid="30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7990656" cy="1080120"/>
          </a:xfrm>
        </p:spPr>
        <p:txBody>
          <a:bodyPr/>
          <a:lstStyle/>
          <a:p>
            <a:pPr algn="l"/>
            <a:r>
              <a:rPr lang="en-GB" dirty="0" smtClean="0"/>
              <a:t>What about markets?</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a:t>People who want things to help them solve problems, that is </a:t>
            </a:r>
            <a:r>
              <a:rPr lang="en-GB" sz="2800" i="1" dirty="0"/>
              <a:t>Customer Needs</a:t>
            </a:r>
            <a:r>
              <a:rPr lang="en-GB" sz="2800" dirty="0"/>
              <a:t>.</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They both know what they want so they are looking for a </a:t>
            </a:r>
            <a:r>
              <a:rPr lang="en-GB" sz="2800" i="1" u="sng" dirty="0" smtClean="0"/>
              <a:t>mutually beneficial exchange</a:t>
            </a:r>
            <a:r>
              <a:rPr lang="en-GB" sz="2800" i="1" dirty="0" smtClean="0"/>
              <a:t>.</a:t>
            </a:r>
          </a:p>
          <a:p>
            <a:pPr>
              <a:buFont typeface="Wingdings" pitchFamily="2" charset="2"/>
              <a:buChar char="Ø"/>
            </a:pPr>
            <a:r>
              <a:rPr lang="en-GB" sz="2800" dirty="0" smtClean="0"/>
              <a:t>So, the trick is for organisations is to </a:t>
            </a:r>
            <a:r>
              <a:rPr lang="en-GB" sz="2800" i="1" dirty="0" smtClean="0"/>
              <a:t>identify, anticipate &amp; satisfy</a:t>
            </a:r>
            <a:r>
              <a:rPr lang="en-GB" sz="2800" dirty="0" smtClean="0"/>
              <a:t> what </a:t>
            </a:r>
            <a:r>
              <a:rPr lang="en-GB" sz="2800" b="1" dirty="0" smtClean="0"/>
              <a:t>customers</a:t>
            </a:r>
            <a:r>
              <a:rPr lang="en-GB" sz="2800" dirty="0" smtClean="0"/>
              <a:t> want. </a:t>
            </a:r>
            <a:endParaRPr lang="en-GB" sz="20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2754"/>
            <a:ext cx="3779912" cy="190500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a:xfrm>
            <a:off x="323528" y="609600"/>
            <a:ext cx="8712968" cy="1143000"/>
          </a:xfrm>
        </p:spPr>
        <p:txBody>
          <a:bodyPr/>
          <a:lstStyle/>
          <a:p>
            <a:r>
              <a:rPr lang="en-GB" dirty="0" smtClean="0"/>
              <a:t>MARKETING IS ALL ABOUT </a:t>
            </a:r>
            <a:r>
              <a:rPr lang="en-GB" b="1" dirty="0" smtClean="0"/>
              <a:t>CUSTOMERS!</a:t>
            </a:r>
            <a:endParaRPr lang="fi-FI" b="1" dirty="0"/>
          </a:p>
        </p:txBody>
      </p:sp>
      <p:sp>
        <p:nvSpPr>
          <p:cNvPr id="3" name="Sisällön paikkamerkki 2"/>
          <p:cNvSpPr>
            <a:spLocks noGrp="1"/>
          </p:cNvSpPr>
          <p:nvPr>
            <p:ph sz="half" idx="1"/>
          </p:nvPr>
        </p:nvSpPr>
        <p:spPr>
          <a:xfrm>
            <a:off x="179512" y="1981200"/>
            <a:ext cx="4896544" cy="4114800"/>
          </a:xfrm>
        </p:spPr>
        <p:txBody>
          <a:bodyPr/>
          <a:lstStyle/>
          <a:p>
            <a:pPr>
              <a:buFont typeface="Wingdings" panose="05000000000000000000" pitchFamily="2" charset="2"/>
              <a:buChar char="ü"/>
            </a:pPr>
            <a:r>
              <a:rPr lang="fi-FI" dirty="0" smtClean="0"/>
              <a:t>No customers: No business</a:t>
            </a:r>
          </a:p>
          <a:p>
            <a:pPr>
              <a:buFont typeface="Wingdings" panose="05000000000000000000" pitchFamily="2" charset="2"/>
              <a:buChar char="ü"/>
            </a:pPr>
            <a:r>
              <a:rPr lang="fi-FI" dirty="0" smtClean="0"/>
              <a:t>If customers are the key then it will pay for orgs to be:</a:t>
            </a:r>
          </a:p>
          <a:p>
            <a:pPr marL="0" indent="0">
              <a:buNone/>
            </a:pPr>
            <a:r>
              <a:rPr lang="fi-FI" b="1" u="sng"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endParaRPr lang="fi-FI" dirty="0" smtClean="0"/>
          </a:p>
        </p:txBody>
      </p:sp>
      <p:sp>
        <p:nvSpPr>
          <p:cNvPr id="5" name="Content Placeholder 4"/>
          <p:cNvSpPr>
            <a:spLocks noGrp="1"/>
          </p:cNvSpPr>
          <p:nvPr>
            <p:ph sz="half" idx="2"/>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6056" y="1988840"/>
            <a:ext cx="3600400" cy="4104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as a way of doing business?!</a:t>
            </a:r>
            <a:endParaRPr lang="en-GB" dirty="0"/>
          </a:p>
        </p:txBody>
      </p:sp>
      <p:sp>
        <p:nvSpPr>
          <p:cNvPr id="3" name="Content Placeholder 2"/>
          <p:cNvSpPr>
            <a:spLocks noGrp="1"/>
          </p:cNvSpPr>
          <p:nvPr>
            <p:ph idx="1"/>
          </p:nvPr>
        </p:nvSpPr>
        <p:spPr>
          <a:xfrm>
            <a:off x="685800" y="1484784"/>
            <a:ext cx="7772400" cy="5040560"/>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smtClean="0"/>
              <a:t>Production orientated (concentrate on production) era: make what we can and keep customer options limited – </a:t>
            </a:r>
            <a:r>
              <a:rPr lang="en-GB" sz="2400" b="1" i="1" dirty="0" smtClean="0"/>
              <a:t>but customers want more and different!</a:t>
            </a:r>
          </a:p>
          <a:p>
            <a:pPr>
              <a:buFont typeface="Wingdings" pitchFamily="2" charset="2"/>
              <a:buChar char="§"/>
            </a:pPr>
            <a:r>
              <a:rPr lang="en-GB" sz="2400" dirty="0" smtClean="0"/>
              <a:t>Product orientated (concentrate on the product) era: make good products and they  will buy it – </a:t>
            </a:r>
            <a:r>
              <a:rPr lang="en-GB" sz="2400" b="1" i="1" dirty="0" smtClean="0"/>
              <a:t>but customers know what they want!</a:t>
            </a:r>
            <a:endParaRPr lang="en-GB" sz="2400" i="1" dirty="0" smtClean="0"/>
          </a:p>
          <a:p>
            <a:pPr>
              <a:buFont typeface="Wingdings" pitchFamily="2" charset="2"/>
              <a:buChar char="§"/>
            </a:pPr>
            <a:r>
              <a:rPr lang="en-GB" sz="2400" dirty="0" smtClean="0"/>
              <a:t>Selling orientated (concentrate on sales) era: try to make them buy our goods – </a:t>
            </a:r>
            <a:r>
              <a:rPr lang="en-GB" sz="2400" b="1" i="1" dirty="0" smtClean="0"/>
              <a:t>but customers do not want to be manipulated!</a:t>
            </a:r>
          </a:p>
          <a:p>
            <a:pPr>
              <a:buFont typeface="Wingdings" pitchFamily="2" charset="2"/>
              <a:buChar char="§"/>
            </a:pPr>
            <a:r>
              <a:rPr lang="en-GB" sz="2400" dirty="0" smtClean="0"/>
              <a:t>Marketing orientated (concentrate on customers) era – why not just make what it is that customers want. </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14375" y="285750"/>
            <a:ext cx="8105775" cy="928688"/>
          </a:xfrm>
        </p:spPr>
        <p:txBody>
          <a:bodyPr/>
          <a:lstStyle/>
          <a:p>
            <a:r>
              <a:rPr lang="en-GB" altLang="en-US" smtClean="0">
                <a:cs typeface="Arial" charset="0"/>
              </a:rPr>
              <a:t>Marketing as a management process</a:t>
            </a:r>
          </a:p>
        </p:txBody>
      </p:sp>
      <p:pic>
        <p:nvPicPr>
          <p:cNvPr id="2253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84213" y="1341438"/>
            <a:ext cx="8208962" cy="4373562"/>
          </a:xfrm>
        </p:spPr>
      </p:pic>
      <p:sp>
        <p:nvSpPr>
          <p:cNvPr id="22532" name="Rectangle 4"/>
          <p:cNvSpPr>
            <a:spLocks noChangeArrowheads="1"/>
          </p:cNvSpPr>
          <p:nvPr/>
        </p:nvSpPr>
        <p:spPr bwMode="auto">
          <a:xfrm>
            <a:off x="6516688" y="5661025"/>
            <a:ext cx="23034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cs typeface="Arial" charset="0"/>
              </a:defRPr>
            </a:lvl1pPr>
            <a:lvl2pPr marL="742950" indent="-285750">
              <a:spcBef>
                <a:spcPct val="20000"/>
              </a:spcBef>
              <a:buFont typeface="Arial" charset="0"/>
              <a:buChar char="–"/>
              <a:defRPr sz="2800">
                <a:solidFill>
                  <a:schemeClr val="tx1"/>
                </a:solidFill>
                <a:latin typeface="Calibri" pitchFamily="34" charset="0"/>
                <a:cs typeface="Arial" charset="0"/>
              </a:defRPr>
            </a:lvl2pPr>
            <a:lvl3pPr marL="1143000" indent="-228600">
              <a:spcBef>
                <a:spcPct val="20000"/>
              </a:spcBef>
              <a:buFont typeface="Arial" charset="0"/>
              <a:buChar char="•"/>
              <a:defRPr sz="2400">
                <a:solidFill>
                  <a:schemeClr val="tx1"/>
                </a:solidFill>
                <a:latin typeface="Calibri" pitchFamily="34" charset="0"/>
                <a:cs typeface="Arial" charset="0"/>
              </a:defRPr>
            </a:lvl3pPr>
            <a:lvl4pPr marL="1600200" indent="-228600">
              <a:spcBef>
                <a:spcPct val="20000"/>
              </a:spcBef>
              <a:buFont typeface="Arial" charset="0"/>
              <a:buChar char="–"/>
              <a:defRPr sz="2000">
                <a:solidFill>
                  <a:schemeClr val="tx1"/>
                </a:solidFill>
                <a:latin typeface="Calibri" pitchFamily="34" charset="0"/>
                <a:cs typeface="Arial" charset="0"/>
              </a:defRPr>
            </a:lvl4pPr>
            <a:lvl5pPr marL="2057400" indent="-228600">
              <a:spcBef>
                <a:spcPct val="20000"/>
              </a:spcBef>
              <a:buFont typeface="Arial" charset="0"/>
              <a:buChar char="»"/>
              <a:defRPr sz="2000">
                <a:solidFill>
                  <a:schemeClr val="tx1"/>
                </a:solidFill>
                <a:latin typeface="Calibri" pitchFamily="34"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9pPr>
          </a:lstStyle>
          <a:p>
            <a:pPr algn="r">
              <a:spcBef>
                <a:spcPct val="0"/>
              </a:spcBef>
              <a:buFontTx/>
              <a:buNone/>
            </a:pPr>
            <a:r>
              <a:rPr lang="en-GB" altLang="en-US" sz="3600">
                <a:latin typeface="Times" pitchFamily="18" charset="0"/>
              </a:rPr>
              <a:t>Or is it?</a:t>
            </a:r>
          </a:p>
        </p:txBody>
      </p:sp>
      <p:sp>
        <p:nvSpPr>
          <p:cNvPr id="22533" name="Rectangle 5"/>
          <p:cNvSpPr>
            <a:spLocks noChangeArrowheads="1"/>
          </p:cNvSpPr>
          <p:nvPr/>
        </p:nvSpPr>
        <p:spPr bwMode="auto">
          <a:xfrm>
            <a:off x="5003800" y="4797425"/>
            <a:ext cx="2952576"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cs typeface="Arial" charset="0"/>
              </a:defRPr>
            </a:lvl1pPr>
            <a:lvl2pPr marL="742950" indent="-285750">
              <a:spcBef>
                <a:spcPct val="20000"/>
              </a:spcBef>
              <a:buFont typeface="Arial" charset="0"/>
              <a:buChar char="–"/>
              <a:defRPr sz="2800">
                <a:solidFill>
                  <a:schemeClr val="tx1"/>
                </a:solidFill>
                <a:latin typeface="Calibri" pitchFamily="34" charset="0"/>
                <a:cs typeface="Arial" charset="0"/>
              </a:defRPr>
            </a:lvl2pPr>
            <a:lvl3pPr marL="1143000" indent="-228600">
              <a:spcBef>
                <a:spcPct val="20000"/>
              </a:spcBef>
              <a:buFont typeface="Arial" charset="0"/>
              <a:buChar char="•"/>
              <a:defRPr sz="2400">
                <a:solidFill>
                  <a:schemeClr val="tx1"/>
                </a:solidFill>
                <a:latin typeface="Calibri" pitchFamily="34" charset="0"/>
                <a:cs typeface="Arial" charset="0"/>
              </a:defRPr>
            </a:lvl3pPr>
            <a:lvl4pPr marL="1600200" indent="-228600">
              <a:spcBef>
                <a:spcPct val="20000"/>
              </a:spcBef>
              <a:buFont typeface="Arial" charset="0"/>
              <a:buChar char="–"/>
              <a:defRPr sz="2000">
                <a:solidFill>
                  <a:schemeClr val="tx1"/>
                </a:solidFill>
                <a:latin typeface="Calibri" pitchFamily="34" charset="0"/>
                <a:cs typeface="Arial" charset="0"/>
              </a:defRPr>
            </a:lvl4pPr>
            <a:lvl5pPr marL="2057400" indent="-228600">
              <a:spcBef>
                <a:spcPct val="20000"/>
              </a:spcBef>
              <a:buFont typeface="Arial" charset="0"/>
              <a:buChar char="»"/>
              <a:defRPr sz="2000">
                <a:solidFill>
                  <a:schemeClr val="tx1"/>
                </a:solidFill>
                <a:latin typeface="Calibri" pitchFamily="34"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9pPr>
          </a:lstStyle>
          <a:p>
            <a:pPr algn="r">
              <a:spcBef>
                <a:spcPct val="0"/>
              </a:spcBef>
              <a:buFontTx/>
              <a:buNone/>
            </a:pPr>
            <a:r>
              <a:rPr lang="en-GB" altLang="en-US" sz="2000" dirty="0">
                <a:latin typeface="Times" pitchFamily="18" charset="0"/>
              </a:rPr>
              <a:t>Has marketing developed as simply as this?</a:t>
            </a:r>
          </a:p>
        </p:txBody>
      </p:sp>
    </p:spTree>
    <p:extLst>
      <p:ext uri="{BB962C8B-B14F-4D97-AF65-F5344CB8AC3E}">
        <p14:creationId xmlns:p14="http://schemas.microsoft.com/office/powerpoint/2010/main" val="19867648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dirty="0" smtClean="0"/>
              <a:t>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marketers are accountable for like;</a:t>
            </a:r>
          </a:p>
          <a:p>
            <a:pPr>
              <a:buNone/>
            </a:pPr>
            <a:r>
              <a:rPr lang="en-GB" i="1" dirty="0" smtClean="0"/>
              <a:t>Advertising, research, brand management, direct marketing, sales promotion, supplier relations, </a:t>
            </a:r>
            <a:r>
              <a:rPr lang="en-GB" i="1" dirty="0" err="1" smtClean="0"/>
              <a:t>salesforce</a:t>
            </a:r>
            <a:r>
              <a:rPr lang="en-GB" i="1" dirty="0" smtClean="0"/>
              <a:t> and selling support, printed materials, public relations, market analysis, product development</a:t>
            </a:r>
            <a:r>
              <a:rPr lang="en-GB" dirty="0" smtClean="0"/>
              <a: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548680"/>
            <a:ext cx="3886200" cy="12961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714375" y="285750"/>
            <a:ext cx="7961313" cy="928688"/>
          </a:xfrm>
        </p:spPr>
        <p:txBody>
          <a:bodyPr/>
          <a:lstStyle/>
          <a:p>
            <a:r>
              <a:rPr lang="en-GB" altLang="en-US" smtClean="0">
                <a:cs typeface="Arial" charset="0"/>
              </a:rPr>
              <a:t>Marketing as a business function</a:t>
            </a:r>
          </a:p>
        </p:txBody>
      </p:sp>
      <p:sp>
        <p:nvSpPr>
          <p:cNvPr id="4" name="Content Placeholder 3"/>
          <p:cNvSpPr>
            <a:spLocks noGrp="1"/>
          </p:cNvSpPr>
          <p:nvPr>
            <p:ph idx="1"/>
          </p:nvPr>
        </p:nvSpPr>
        <p:spPr>
          <a:xfrm>
            <a:off x="611188" y="1341438"/>
            <a:ext cx="8064500" cy="3671887"/>
          </a:xfrm>
          <a:prstGeom prst="wedgeRoundRectCallout">
            <a:avLst>
              <a:gd name="adj1" fmla="val -58468"/>
              <a:gd name="adj2" fmla="val 65307"/>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spcBef>
                <a:spcPts val="0"/>
              </a:spcBef>
              <a:buFont typeface="Arial" charset="0"/>
              <a:buNone/>
              <a:defRPr/>
            </a:pPr>
            <a:r>
              <a:rPr lang="en-GB" sz="2000" dirty="0" smtClean="0"/>
              <a:t>The traditional marketing definitions are based on a view that marketing is one function alongside other functions and, therefore, these are perceived as non-marketing.  This view has become a straight jacket for marketing research, where at least mainstream marketing research has not been able to cope with the changes that have taken place in the customer interfaces.  </a:t>
            </a:r>
          </a:p>
          <a:p>
            <a:pPr algn="ctr">
              <a:spcBef>
                <a:spcPts val="0"/>
              </a:spcBef>
              <a:buFont typeface="Arial" charset="0"/>
              <a:buNone/>
              <a:defRPr/>
            </a:pPr>
            <a:r>
              <a:rPr lang="en-GB" sz="1600" dirty="0" smtClean="0"/>
              <a:t>(</a:t>
            </a:r>
            <a:r>
              <a:rPr lang="en-GB" sz="1600" dirty="0" err="1" smtClean="0"/>
              <a:t>Grönroos</a:t>
            </a:r>
            <a:r>
              <a:rPr lang="en-GB" sz="1600" dirty="0" smtClean="0"/>
              <a:t>, 2006, p.410)</a:t>
            </a:r>
            <a:endParaRPr lang="en-GB" sz="1600" dirty="0"/>
          </a:p>
        </p:txBody>
      </p:sp>
      <p:sp>
        <p:nvSpPr>
          <p:cNvPr id="5" name="TextBox 4"/>
          <p:cNvSpPr txBox="1"/>
          <p:nvPr/>
        </p:nvSpPr>
        <p:spPr>
          <a:xfrm>
            <a:off x="3000375" y="5013324"/>
            <a:ext cx="5572125" cy="1200329"/>
          </a:xfrm>
          <a:prstGeom prst="rect">
            <a:avLst/>
          </a:prstGeom>
          <a:noFill/>
        </p:spPr>
        <p:txBody>
          <a:bodyPr wrap="square">
            <a:spAutoFit/>
          </a:bodyPr>
          <a:lstStyle/>
          <a:p>
            <a:pPr algn="r">
              <a:defRPr/>
            </a:pPr>
            <a:r>
              <a:rPr lang="en-GB" sz="3600" dirty="0">
                <a:latin typeface="+mn-lt"/>
              </a:rPr>
              <a:t>Is marketing a ‘business function’?</a:t>
            </a:r>
          </a:p>
        </p:txBody>
      </p:sp>
      <p:sp>
        <p:nvSpPr>
          <p:cNvPr id="6" name="TextBox 5"/>
          <p:cNvSpPr txBox="1"/>
          <p:nvPr/>
        </p:nvSpPr>
        <p:spPr>
          <a:xfrm>
            <a:off x="3000375" y="6057900"/>
            <a:ext cx="5459413" cy="708025"/>
          </a:xfrm>
          <a:prstGeom prst="rect">
            <a:avLst/>
          </a:prstGeom>
          <a:noFill/>
        </p:spPr>
        <p:txBody>
          <a:bodyPr>
            <a:spAutoFit/>
          </a:bodyPr>
          <a:lstStyle/>
          <a:p>
            <a:pPr algn="r">
              <a:defRPr/>
            </a:pPr>
            <a:r>
              <a:rPr lang="en-GB" sz="4000" dirty="0">
                <a:latin typeface="+mn-lt"/>
              </a:rPr>
              <a:t>Or is it?</a:t>
            </a:r>
          </a:p>
        </p:txBody>
      </p:sp>
    </p:spTree>
    <p:extLst>
      <p:ext uri="{BB962C8B-B14F-4D97-AF65-F5344CB8AC3E}">
        <p14:creationId xmlns:p14="http://schemas.microsoft.com/office/powerpoint/2010/main" val="7602165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a:t>
            </a:r>
            <a:r>
              <a:rPr lang="en-GB" b="1" u="sng" dirty="0" smtClean="0"/>
              <a:t>it is argued by marketers that the marketing of an organisation cannot be done by them alone because they are not involved in every business transaction.</a:t>
            </a:r>
            <a:endParaRPr lang="en-GB" b="1" i="1" u="sng"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4375" y="285750"/>
            <a:ext cx="8034338" cy="928688"/>
          </a:xfrm>
        </p:spPr>
        <p:txBody>
          <a:bodyPr/>
          <a:lstStyle/>
          <a:p>
            <a:r>
              <a:rPr lang="en-GB" altLang="en-US" smtClean="0">
                <a:cs typeface="Arial" charset="0"/>
              </a:rPr>
              <a:t>Marketing as a business philosophy</a:t>
            </a:r>
          </a:p>
        </p:txBody>
      </p:sp>
      <p:sp>
        <p:nvSpPr>
          <p:cNvPr id="4" name="Content Placeholder 3"/>
          <p:cNvSpPr>
            <a:spLocks noGrp="1"/>
          </p:cNvSpPr>
          <p:nvPr>
            <p:ph idx="1"/>
          </p:nvPr>
        </p:nvSpPr>
        <p:spPr>
          <a:xfrm>
            <a:off x="928688" y="1484784"/>
            <a:ext cx="5857875" cy="3168352"/>
          </a:xfrm>
          <a:prstGeom prst="wedgeRoundRectCallout">
            <a:avLst>
              <a:gd name="adj1" fmla="val -58468"/>
              <a:gd name="adj2" fmla="val 65307"/>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spcBef>
                <a:spcPts val="0"/>
              </a:spcBef>
              <a:buFont typeface="Arial" charset="0"/>
              <a:buNone/>
              <a:defRPr/>
            </a:pPr>
            <a:r>
              <a:rPr lang="en-GB" sz="2000" dirty="0"/>
              <a:t>“Marketing is the distinguishing, the unique function of business…It is the whole business seen from the point of view of its final result, that is, from the customers point of view. </a:t>
            </a:r>
            <a:r>
              <a:rPr lang="en-GB" sz="2000" b="1" i="1" u="sng" dirty="0"/>
              <a:t>Concern and responsibility for marketing must therefore permeate all areas of the enterprise</a:t>
            </a:r>
            <a:r>
              <a:rPr lang="en-GB" sz="2000" b="1" i="1" u="sng" dirty="0" smtClean="0"/>
              <a:t>.”   </a:t>
            </a:r>
            <a:r>
              <a:rPr lang="en-GB" sz="2000" dirty="0" smtClean="0"/>
              <a:t>(</a:t>
            </a:r>
            <a:r>
              <a:rPr lang="en-GB" sz="2000" dirty="0"/>
              <a:t>Drucker P)</a:t>
            </a:r>
          </a:p>
          <a:p>
            <a:pPr algn="ctr">
              <a:spcBef>
                <a:spcPts val="0"/>
              </a:spcBef>
              <a:buFont typeface="Arial" charset="0"/>
              <a:buNone/>
              <a:defRPr/>
            </a:pPr>
            <a:endParaRPr lang="en-GB" sz="1600" dirty="0"/>
          </a:p>
        </p:txBody>
      </p:sp>
      <p:sp>
        <p:nvSpPr>
          <p:cNvPr id="5" name="TextBox 4"/>
          <p:cNvSpPr txBox="1"/>
          <p:nvPr/>
        </p:nvSpPr>
        <p:spPr>
          <a:xfrm>
            <a:off x="1619672" y="4857750"/>
            <a:ext cx="7273503" cy="1754326"/>
          </a:xfrm>
          <a:prstGeom prst="rect">
            <a:avLst/>
          </a:prstGeom>
          <a:noFill/>
        </p:spPr>
        <p:txBody>
          <a:bodyPr wrap="square">
            <a:spAutoFit/>
          </a:bodyPr>
          <a:lstStyle/>
          <a:p>
            <a:pPr algn="r">
              <a:defRPr/>
            </a:pPr>
            <a:r>
              <a:rPr lang="en-GB" sz="3600" dirty="0" smtClean="0">
                <a:latin typeface="+mn-lt"/>
              </a:rPr>
              <a:t>This raises an interesting question, if </a:t>
            </a:r>
            <a:r>
              <a:rPr lang="en-GB" sz="3600" dirty="0">
                <a:latin typeface="+mn-lt"/>
              </a:rPr>
              <a:t>marketing is a ‘business philosophy’ do we need a marketing </a:t>
            </a:r>
            <a:r>
              <a:rPr lang="en-GB" sz="3600" dirty="0" err="1">
                <a:latin typeface="+mn-lt"/>
              </a:rPr>
              <a:t>dept</a:t>
            </a:r>
            <a:r>
              <a:rPr lang="en-GB" sz="3600" dirty="0">
                <a:latin typeface="+mn-lt"/>
              </a:rPr>
              <a:t>?</a:t>
            </a:r>
          </a:p>
        </p:txBody>
      </p:sp>
    </p:spTree>
    <p:extLst>
      <p:ext uri="{BB962C8B-B14F-4D97-AF65-F5344CB8AC3E}">
        <p14:creationId xmlns:p14="http://schemas.microsoft.com/office/powerpoint/2010/main" val="7564321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323528" y="1785926"/>
            <a:ext cx="8496944"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i="1" u="sng" dirty="0" smtClean="0"/>
              <a:t>satisfying customer needs and wants</a:t>
            </a:r>
            <a:r>
              <a:rPr lang="en-US" sz="2800" b="1" dirty="0" smtClean="0"/>
              <a:t> </a:t>
            </a:r>
            <a:r>
              <a:rPr lang="en-US" sz="2800" dirty="0" smtClean="0"/>
              <a:t>is a management approach or “</a:t>
            </a:r>
            <a:r>
              <a:rPr lang="en-US" sz="2800" b="1" u="sng" dirty="0" smtClean="0"/>
              <a:t>a way of doing business</a:t>
            </a:r>
            <a:r>
              <a:rPr lang="en-US" sz="2800" dirty="0" smtClean="0"/>
              <a:t>”.</a:t>
            </a:r>
          </a:p>
          <a:p>
            <a:pPr marL="514350" indent="-514350">
              <a:buFont typeface="+mj-lt"/>
              <a:buAutoNum type="arabicPeriod"/>
              <a:defRPr/>
            </a:pPr>
            <a:r>
              <a:rPr lang="en-US" sz="2800" dirty="0" smtClean="0"/>
              <a:t>It is a series of </a:t>
            </a:r>
            <a:r>
              <a:rPr lang="en-US" sz="2800" i="1" u="sng" dirty="0" smtClean="0"/>
              <a:t>jobs and tasks </a:t>
            </a:r>
            <a:r>
              <a:rPr lang="en-US" sz="2800" dirty="0" smtClean="0"/>
              <a:t>that need to be done as a “</a:t>
            </a:r>
            <a:r>
              <a:rPr lang="en-US" sz="2800" b="1" u="sng" dirty="0" smtClean="0"/>
              <a:t>function of the </a:t>
            </a:r>
            <a:r>
              <a:rPr lang="en-US" sz="2800" b="1" u="sng" dirty="0" err="1" smtClean="0"/>
              <a:t>organisation</a:t>
            </a:r>
            <a:r>
              <a:rPr lang="en-US" sz="2800" dirty="0" smtClean="0"/>
              <a:t>”. </a:t>
            </a:r>
          </a:p>
          <a:p>
            <a:pPr marL="514350" indent="-514350">
              <a:buFont typeface="+mj-lt"/>
              <a:buAutoNum type="arabicPeriod"/>
              <a:defRPr/>
            </a:pPr>
            <a:r>
              <a:rPr lang="en-US" sz="2800" dirty="0" smtClean="0"/>
              <a:t>But it is </a:t>
            </a:r>
            <a:r>
              <a:rPr lang="en-US" sz="2800" i="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b="1" u="sng" dirty="0" smtClean="0"/>
              <a:t>philosophy of the </a:t>
            </a:r>
            <a:r>
              <a:rPr lang="en-US" sz="2800" b="1"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3" y="0"/>
            <a:ext cx="2483768" cy="18448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395536" y="609600"/>
            <a:ext cx="8280920" cy="1143000"/>
          </a:xfrm>
        </p:spPr>
        <p:txBody>
          <a:bodyPr/>
          <a:lstStyle/>
          <a:p>
            <a:r>
              <a:rPr lang="en-GB" sz="4000" dirty="0" smtClean="0"/>
              <a:t>Marketing Information Systems</a:t>
            </a:r>
            <a:br>
              <a:rPr lang="en-GB" sz="4000" dirty="0" smtClean="0"/>
            </a:br>
            <a:r>
              <a:rPr lang="en-GB" sz="4000" dirty="0" smtClean="0"/>
              <a:t>- </a:t>
            </a:r>
            <a:r>
              <a:rPr lang="en-GB" sz="4000" dirty="0"/>
              <a:t>S</a:t>
            </a:r>
            <a:r>
              <a:rPr lang="en-GB" sz="4000" dirty="0" smtClean="0"/>
              <a:t>tudent Tasks</a:t>
            </a:r>
          </a:p>
        </p:txBody>
      </p:sp>
      <p:sp>
        <p:nvSpPr>
          <p:cNvPr id="2051" name="Content Placeholder 2"/>
          <p:cNvSpPr>
            <a:spLocks noGrp="1"/>
          </p:cNvSpPr>
          <p:nvPr>
            <p:ph idx="1"/>
          </p:nvPr>
        </p:nvSpPr>
        <p:spPr>
          <a:xfrm>
            <a:off x="685800" y="1844824"/>
            <a:ext cx="7772400" cy="4608512"/>
          </a:xfrm>
        </p:spPr>
        <p:txBody>
          <a:bodyPr/>
          <a:lstStyle/>
          <a:p>
            <a:pPr marL="514350" indent="-514350">
              <a:buFont typeface="Calibri" pitchFamily="34" charset="0"/>
              <a:buAutoNum type="arabicPeriod"/>
              <a:defRPr/>
            </a:pPr>
            <a:r>
              <a:rPr lang="en-US" dirty="0" smtClean="0"/>
              <a:t>What </a:t>
            </a:r>
            <a:r>
              <a:rPr lang="en-US" dirty="0"/>
              <a:t>is a marketing information system?</a:t>
            </a:r>
            <a:endParaRPr lang="en-GB" dirty="0"/>
          </a:p>
          <a:p>
            <a:pPr marL="514350" indent="-514350">
              <a:buFont typeface="Calibri" pitchFamily="34" charset="0"/>
              <a:buAutoNum type="arabicPeriod"/>
              <a:defRPr/>
            </a:pPr>
            <a:r>
              <a:rPr lang="en-GB" altLang="en-US" dirty="0">
                <a:cs typeface="Arial" charset="0"/>
              </a:rPr>
              <a:t>Why do marketers need information?</a:t>
            </a:r>
          </a:p>
          <a:p>
            <a:pPr marL="514350" indent="-514350">
              <a:buFont typeface="Times New Roman" pitchFamily="18" charset="0"/>
              <a:buAutoNum type="arabicPeriod"/>
            </a:pPr>
            <a:r>
              <a:rPr lang="en-GB" dirty="0" smtClean="0"/>
              <a:t>What do you think we will we be studying? </a:t>
            </a:r>
          </a:p>
          <a:p>
            <a:pPr marL="514350" indent="-514350"/>
            <a:r>
              <a:rPr lang="en-GB" dirty="0" smtClean="0"/>
              <a:t>Generally, specifically? </a:t>
            </a:r>
          </a:p>
          <a:p>
            <a:pPr marL="514350" indent="-514350"/>
            <a:r>
              <a:rPr lang="en-GB" dirty="0" smtClean="0"/>
              <a:t>How does the assessment fit in here?</a:t>
            </a:r>
          </a:p>
          <a:p>
            <a:pPr marL="0" indent="0">
              <a:buNone/>
            </a:pPr>
            <a:r>
              <a:rPr lang="en-US" dirty="0" smtClean="0"/>
              <a:t>4.  What </a:t>
            </a:r>
            <a:r>
              <a:rPr lang="en-US" dirty="0"/>
              <a:t>do you think the marketing information system process looks like?</a:t>
            </a:r>
            <a:endParaRPr lang="en-GB" altLang="en-US" dirty="0">
              <a:cs typeface="Arial" charset="0"/>
            </a:endParaRPr>
          </a:p>
          <a:p>
            <a:pPr marL="514350" indent="-514350"/>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500"/>
                                        <p:tgtEl>
                                          <p:spTgt spid="20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fade">
                                      <p:cBhvr>
                                        <p:cTn id="12" dur="500"/>
                                        <p:tgtEl>
                                          <p:spTgt spid="20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fade">
                                      <p:cBhvr>
                                        <p:cTn id="17" dur="500"/>
                                        <p:tgtEl>
                                          <p:spTgt spid="20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fade">
                                      <p:cBhvr>
                                        <p:cTn id="22" dur="500"/>
                                        <p:tgtEl>
                                          <p:spTgt spid="205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Effect transition="in" filter="fade">
                                      <p:cBhvr>
                                        <p:cTn id="27" dur="500"/>
                                        <p:tgtEl>
                                          <p:spTgt spid="205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51">
                                            <p:txEl>
                                              <p:pRg st="5" end="5"/>
                                            </p:txEl>
                                          </p:spTgt>
                                        </p:tgtEl>
                                        <p:attrNameLst>
                                          <p:attrName>style.visibility</p:attrName>
                                        </p:attrNameLst>
                                      </p:cBhvr>
                                      <p:to>
                                        <p:strVal val="visible"/>
                                      </p:to>
                                    </p:set>
                                    <p:animEffect transition="in" filter="fade">
                                      <p:cBhvr>
                                        <p:cTn id="32" dur="500"/>
                                        <p:tgtEl>
                                          <p:spTgt spid="20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 of </a:t>
            </a:r>
            <a:r>
              <a:rPr lang="en-GB" dirty="0" smtClean="0"/>
              <a:t>Sports Marketing as</a:t>
            </a:r>
            <a:r>
              <a:rPr lang="en-GB" dirty="0" smtClean="0"/>
              <a:t>:</a:t>
            </a:r>
            <a:endParaRPr lang="en-GB" dirty="0"/>
          </a:p>
        </p:txBody>
      </p:sp>
      <p:sp>
        <p:nvSpPr>
          <p:cNvPr id="3" name="Content Placeholder 2"/>
          <p:cNvSpPr>
            <a:spLocks noGrp="1"/>
          </p:cNvSpPr>
          <p:nvPr>
            <p:ph idx="1"/>
          </p:nvPr>
        </p:nvSpPr>
        <p:spPr>
          <a:xfrm>
            <a:off x="611560" y="1700808"/>
            <a:ext cx="8280920" cy="4824536"/>
          </a:xfrm>
        </p:spPr>
        <p:txBody>
          <a:bodyPr/>
          <a:lstStyle/>
          <a:p>
            <a:pPr>
              <a:buNone/>
            </a:pPr>
            <a:r>
              <a:rPr lang="en-GB" sz="2800" dirty="0"/>
              <a:t>Sports marketing </a:t>
            </a:r>
            <a:r>
              <a:rPr lang="en-GB" sz="2800" dirty="0"/>
              <a:t>is </a:t>
            </a:r>
            <a:r>
              <a:rPr lang="en-GB" sz="2800" dirty="0" smtClean="0"/>
              <a:t>designed </a:t>
            </a:r>
            <a:r>
              <a:rPr lang="en-GB" sz="2800" dirty="0"/>
              <a:t>to meet the </a:t>
            </a:r>
            <a:r>
              <a:rPr lang="en-GB" sz="2800" dirty="0" smtClean="0"/>
              <a:t>participant or spectating sporting needs </a:t>
            </a:r>
            <a:r>
              <a:rPr lang="en-GB" sz="2800" dirty="0"/>
              <a:t>and wants of the </a:t>
            </a:r>
            <a:r>
              <a:rPr lang="en-GB" sz="2800" dirty="0" smtClean="0"/>
              <a:t>consumer. It </a:t>
            </a:r>
            <a:r>
              <a:rPr lang="en-GB" sz="2800" dirty="0"/>
              <a:t>focuses both on the promotion of sports events and teams as well as the promotion of other products and services through sporting events and sports teams.</a:t>
            </a:r>
            <a:endParaRPr lang="en-GB" sz="2800" dirty="0" smtClean="0"/>
          </a:p>
          <a:p>
            <a:pPr>
              <a:buNone/>
            </a:pPr>
            <a:r>
              <a:rPr lang="en-GB" sz="2800" dirty="0" smtClean="0"/>
              <a:t>Sports marketing is a specific category of marketing, classically it </a:t>
            </a:r>
            <a:r>
              <a:rPr lang="en-GB" sz="2800" dirty="0"/>
              <a:t>is a service in which the element promoted can be a </a:t>
            </a:r>
            <a:r>
              <a:rPr lang="en-GB" sz="2800" dirty="0" smtClean="0"/>
              <a:t>the sport, a team, an event, an individual a commercial partner but mainly some sort of brand. </a:t>
            </a:r>
            <a:endParaRPr lang="en-GB" dirty="0"/>
          </a:p>
        </p:txBody>
      </p:sp>
    </p:spTree>
    <p:extLst>
      <p:ext uri="{BB962C8B-B14F-4D97-AF65-F5344CB8AC3E}">
        <p14:creationId xmlns:p14="http://schemas.microsoft.com/office/powerpoint/2010/main" val="9415578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smtClean="0"/>
              <a:t>Student Tasks</a:t>
            </a:r>
          </a:p>
        </p:txBody>
      </p:sp>
      <p:sp>
        <p:nvSpPr>
          <p:cNvPr id="11267" name="Rectangle 3"/>
          <p:cNvSpPr>
            <a:spLocks noGrp="1" noChangeArrowheads="1"/>
          </p:cNvSpPr>
          <p:nvPr>
            <p:ph type="body" idx="1"/>
          </p:nvPr>
        </p:nvSpPr>
        <p:spPr>
          <a:xfrm>
            <a:off x="685800" y="1981200"/>
            <a:ext cx="7772400" cy="4256112"/>
          </a:xfrm>
        </p:spPr>
        <p:txBody>
          <a:bodyPr/>
          <a:lstStyle/>
          <a:p>
            <a:pPr marL="514350" indent="-514350">
              <a:buFont typeface="Times New Roman" pitchFamily="18" charset="0"/>
              <a:buAutoNum type="arabicPeriod"/>
            </a:pPr>
            <a:r>
              <a:rPr lang="en-GB" dirty="0" smtClean="0"/>
              <a:t>What is </a:t>
            </a:r>
            <a:r>
              <a:rPr lang="en-GB" dirty="0" smtClean="0"/>
              <a:t>sports marketing</a:t>
            </a:r>
            <a:r>
              <a:rPr lang="en-GB" dirty="0" smtClean="0"/>
              <a:t>?</a:t>
            </a:r>
          </a:p>
          <a:p>
            <a:pPr marL="514350" indent="-514350">
              <a:buFont typeface="Times New Roman" pitchFamily="18" charset="0"/>
              <a:buAutoNum type="arabicPeriod"/>
            </a:pPr>
            <a:r>
              <a:rPr lang="en-GB" dirty="0" smtClean="0"/>
              <a:t>Is marketing a truly legitimate function or is it something else?</a:t>
            </a:r>
          </a:p>
          <a:p>
            <a:pPr marL="514350" indent="-514350">
              <a:buFont typeface="Times New Roman" pitchFamily="18" charset="0"/>
              <a:buAutoNum type="arabicPeriod"/>
            </a:pPr>
            <a:r>
              <a:rPr lang="en-GB" dirty="0" smtClean="0"/>
              <a:t>What impact do you consider marketing has had on modern </a:t>
            </a:r>
            <a:r>
              <a:rPr lang="en-GB" smtClean="0"/>
              <a:t>day </a:t>
            </a:r>
            <a:r>
              <a:rPr lang="en-GB" smtClean="0"/>
              <a:t>sports </a:t>
            </a:r>
            <a:r>
              <a:rPr lang="en-GB" dirty="0" smtClean="0"/>
              <a:t>and how relevant is it in the new technological driven marketplace</a:t>
            </a:r>
            <a:r>
              <a:rPr lang="en-GB" dirty="0" smtClean="0"/>
              <a:t>?</a:t>
            </a: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fade">
                                      <p:cBhvr>
                                        <p:cTn id="12" dur="500"/>
                                        <p:tgtEl>
                                          <p:spTgt spid="11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fade">
                                      <p:cBhvr>
                                        <p:cTn id="17" dur="500"/>
                                        <p:tgtEl>
                                          <p:spTgt spid="112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625</TotalTime>
  <Words>1036</Words>
  <Application>Microsoft Office PowerPoint</Application>
  <PresentationFormat>On-screen Show (4:3)</PresentationFormat>
  <Paragraphs>87</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Default Design</vt:lpstr>
      <vt:lpstr>Sports Marketing</vt:lpstr>
      <vt:lpstr>Todays objectives</vt:lpstr>
      <vt:lpstr>MARKETING two key definitions</vt:lpstr>
      <vt:lpstr>MARKETING problems in defining marketing </vt:lpstr>
      <vt:lpstr> “So…tell me buttie…… What exactly is marketing?” </vt:lpstr>
      <vt:lpstr>MARKETING - so, what is it in essence</vt:lpstr>
      <vt:lpstr>What about markets?</vt:lpstr>
      <vt:lpstr>MARKETING IS ALL ABOUT CUSTOMERS!</vt:lpstr>
      <vt:lpstr>MARKETING - as a way of doing business?!</vt:lpstr>
      <vt:lpstr>Marketing as a management process</vt:lpstr>
      <vt:lpstr>MARKETING  Jobs and tasks</vt:lpstr>
      <vt:lpstr>Marketing as a business function</vt:lpstr>
      <vt:lpstr>MARKETING - responsibility for marketing</vt:lpstr>
      <vt:lpstr>Marketing as a business philosophy</vt:lpstr>
      <vt:lpstr>MARKETING towards a fuller definition</vt:lpstr>
      <vt:lpstr>Marketing Information Systems - Student Tasks</vt:lpstr>
      <vt:lpstr>Think of Sports Marketing as:</vt:lpstr>
      <vt:lpstr>Student Tasks</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Fleming</cp:lastModifiedBy>
  <cp:revision>65</cp:revision>
  <cp:lastPrinted>2015-09-30T11:50:33Z</cp:lastPrinted>
  <dcterms:created xsi:type="dcterms:W3CDTF">2003-01-07T14:21:44Z</dcterms:created>
  <dcterms:modified xsi:type="dcterms:W3CDTF">2018-01-28T14:43:57Z</dcterms:modified>
</cp:coreProperties>
</file>