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14" autoAdjust="0"/>
    <p:restoredTop sz="96024" autoAdjust="0"/>
  </p:normalViewPr>
  <p:slideViewPr>
    <p:cSldViewPr snapToGrid="0">
      <p:cViewPr varScale="1">
        <p:scale>
          <a:sx n="113" d="100"/>
          <a:sy n="113" d="100"/>
        </p:scale>
        <p:origin x="5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:Nana Yamfo Apenteng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:2515131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 refers to decrease between two periods(</a:t>
            </a:r>
            <a:r>
              <a:rPr lang="en-GB" sz="1500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calculater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ultra,2025).Green Haven Florists has recently seen a sales revenue decline compared to previous </a:t>
            </a:r>
            <a:r>
              <a:rPr lang="en-GB" sz="1500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periods.This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drop could be due to various internal and external factors like increased </a:t>
            </a:r>
            <a:r>
              <a:rPr lang="en-GB" sz="1500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competition,shifting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customer </a:t>
            </a:r>
            <a:r>
              <a:rPr lang="en-GB" sz="1500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preferences,seasonal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demand </a:t>
            </a:r>
            <a:r>
              <a:rPr lang="en-GB" sz="1500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fluctuations,rising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costs of flowers and supplies or economic </a:t>
            </a:r>
            <a:r>
              <a:rPr lang="en-GB" sz="1500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conditions.This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presentation will analyse potential causes and propose strategies to improve performance and boost profitability.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in....2016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…Fresh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</a:t>
            </a:r>
            <a:r>
              <a:rPr lang="en-GB" b="1" dirty="0" err="1">
                <a:ea typeface="+mn-lt"/>
                <a:cs typeface="+mn-lt"/>
              </a:rPr>
              <a:t>community,yes</a:t>
            </a:r>
            <a:r>
              <a:rPr lang="en-GB" b="1" dirty="0">
                <a:ea typeface="+mn-lt"/>
                <a:cs typeface="+mn-lt"/>
              </a:rPr>
              <a:t> they have community ties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What:…..30% decrease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Where:….Green haven florist physical store </a:t>
            </a:r>
            <a:r>
              <a:rPr lang="en-GB" sz="2800" dirty="0" err="1">
                <a:solidFill>
                  <a:schemeClr val="tx1"/>
                </a:solidFill>
              </a:rPr>
              <a:t>Norwich,uk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 err="1">
                <a:solidFill>
                  <a:schemeClr val="tx1"/>
                </a:solidFill>
              </a:rPr>
              <a:t>When:Over</a:t>
            </a:r>
            <a:r>
              <a:rPr lang="en-GB" sz="2800" dirty="0">
                <a:solidFill>
                  <a:schemeClr val="tx1"/>
                </a:solidFill>
              </a:rPr>
              <a:t> the past year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Why:A</a:t>
            </a:r>
            <a:r>
              <a:rPr lang="en-GB" sz="2800" dirty="0">
                <a:solidFill>
                  <a:schemeClr val="tx1"/>
                </a:solidFill>
              </a:rPr>
              <a:t> downturn in sales 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How:Reduction</a:t>
            </a:r>
            <a:r>
              <a:rPr lang="en-GB" sz="2800" dirty="0">
                <a:solidFill>
                  <a:schemeClr val="tx1"/>
                </a:solidFill>
              </a:rPr>
              <a:t> in sales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much:30%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8574" y="1219200"/>
            <a:ext cx="9416038" cy="516081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POLITICAL:</a:t>
            </a:r>
          </a:p>
          <a:p>
            <a:r>
              <a:rPr lang="en-GB" b="1" dirty="0" err="1"/>
              <a:t>Trade:policies</a:t>
            </a:r>
            <a:r>
              <a:rPr lang="en-GB" b="1" dirty="0"/>
              <a:t> such as import tariffs on flowers and plants can impact costs pricing </a:t>
            </a:r>
            <a:r>
              <a:rPr lang="en-GB" b="1" dirty="0" err="1"/>
              <a:t>strategies.The</a:t>
            </a:r>
            <a:r>
              <a:rPr lang="en-GB" b="1" dirty="0"/>
              <a:t> effects on local </a:t>
            </a:r>
            <a:r>
              <a:rPr lang="en-GB" b="1" dirty="0" err="1"/>
              <a:t>floristsdepend</a:t>
            </a:r>
            <a:r>
              <a:rPr lang="en-GB" b="1" dirty="0"/>
              <a:t> on the competitive landscape.</a:t>
            </a:r>
          </a:p>
          <a:p>
            <a:r>
              <a:rPr lang="en-GB" b="1" dirty="0" err="1"/>
              <a:t>Regulations:Green</a:t>
            </a:r>
            <a:r>
              <a:rPr lang="en-GB" b="1" dirty="0"/>
              <a:t> Haven florists operation are influenced by local laws covering </a:t>
            </a:r>
            <a:r>
              <a:rPr lang="en-GB" b="1" dirty="0" err="1"/>
              <a:t>business,labour</a:t>
            </a:r>
            <a:r>
              <a:rPr lang="en-GB" b="1" dirty="0"/>
              <a:t> and environmental regulations.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/>
          </a:p>
          <a:p>
            <a:r>
              <a:rPr lang="en-GB" b="1" dirty="0" err="1"/>
              <a:t>ECONOMIC:Operational</a:t>
            </a:r>
            <a:r>
              <a:rPr lang="en-GB" b="1" dirty="0"/>
              <a:t> cost and </a:t>
            </a:r>
            <a:r>
              <a:rPr lang="en-GB" b="1" dirty="0" err="1"/>
              <a:t>Energy,Local</a:t>
            </a:r>
            <a:r>
              <a:rPr lang="en-GB" b="1" dirty="0"/>
              <a:t> Employment Hub</a:t>
            </a:r>
          </a:p>
          <a:p>
            <a:r>
              <a:rPr lang="en-GB" b="1" dirty="0" err="1"/>
              <a:t>Seasonally:Flower</a:t>
            </a:r>
            <a:r>
              <a:rPr lang="en-GB" b="1" dirty="0"/>
              <a:t> </a:t>
            </a:r>
            <a:r>
              <a:rPr lang="en-GB" b="1" dirty="0" err="1"/>
              <a:t>deamand</a:t>
            </a:r>
            <a:r>
              <a:rPr lang="en-GB" b="1" dirty="0"/>
              <a:t> peaks during holidays and special occasions impacting </a:t>
            </a:r>
            <a:r>
              <a:rPr lang="en-GB" b="1" dirty="0" err="1"/>
              <a:t>revenue.This</a:t>
            </a:r>
            <a:r>
              <a:rPr lang="en-GB" b="1" dirty="0"/>
              <a:t> seasonal pattern necessitates strategic planning for inventory and </a:t>
            </a:r>
            <a:r>
              <a:rPr lang="en-GB" b="1" dirty="0" err="1"/>
              <a:t>staffling</a:t>
            </a:r>
            <a:r>
              <a:rPr lang="en-GB" b="1" dirty="0"/>
              <a:t>.</a:t>
            </a:r>
          </a:p>
          <a:p>
            <a:r>
              <a:rPr lang="en-GB" b="1" dirty="0"/>
              <a:t>Economic </a:t>
            </a:r>
            <a:r>
              <a:rPr lang="en-GB" b="1" dirty="0" err="1"/>
              <a:t>conditions:Since</a:t>
            </a:r>
            <a:r>
              <a:rPr lang="en-GB" b="1" dirty="0"/>
              <a:t> flowers are considered discretionary </a:t>
            </a:r>
            <a:r>
              <a:rPr lang="en-GB" b="1" dirty="0" err="1"/>
              <a:t>goods,fluctuations</a:t>
            </a:r>
            <a:r>
              <a:rPr lang="en-GB" b="1" dirty="0"/>
              <a:t> in disposable income directly impact sales.</a:t>
            </a:r>
          </a:p>
          <a:p>
            <a:endParaRPr lang="en-GB" b="1" dirty="0"/>
          </a:p>
          <a:p>
            <a:r>
              <a:rPr lang="en-GB" b="1" dirty="0" err="1"/>
              <a:t>SOCIAL:Educational</a:t>
            </a:r>
            <a:r>
              <a:rPr lang="en-GB" b="1" dirty="0"/>
              <a:t> </a:t>
            </a:r>
            <a:r>
              <a:rPr lang="en-GB" b="1" dirty="0" err="1"/>
              <a:t>Leadership,Intergenerational</a:t>
            </a:r>
            <a:r>
              <a:rPr lang="en-GB" b="1" dirty="0"/>
              <a:t> Legacy1`</a:t>
            </a:r>
          </a:p>
          <a:p>
            <a:r>
              <a:rPr lang="en-GB" b="1" dirty="0"/>
              <a:t>Cultural Events: Different cultures have unique flora traditions that influence product </a:t>
            </a:r>
            <a:r>
              <a:rPr lang="en-GB" b="1" dirty="0" err="1"/>
              <a:t>offerings,understanding</a:t>
            </a:r>
            <a:r>
              <a:rPr lang="en-GB" b="1" dirty="0"/>
              <a:t> these cultural nuances allows for tailored marketing strategies and product lines.</a:t>
            </a:r>
          </a:p>
          <a:p>
            <a:r>
              <a:rPr lang="en-GB" b="1" dirty="0"/>
              <a:t>Consumer Trends: increasing internet in sustainable and locally sourced products can affect purchasing decisions .Florists may need to adopt by  offering more eco-friendly options to meet consumer demand.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42907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Autofit/>
          </a:bodyPr>
          <a:lstStyle/>
          <a:p>
            <a:r>
              <a:rPr lang="en-GB" b="1" dirty="0"/>
              <a:t>TECHNOLOGICAL:</a:t>
            </a:r>
          </a:p>
          <a:p>
            <a:r>
              <a:rPr lang="en-GB" b="1" dirty="0"/>
              <a:t>Supply chain demand: In logistics enhance inventory management and delivery </a:t>
            </a:r>
            <a:r>
              <a:rPr lang="en-GB" b="1" dirty="0" err="1"/>
              <a:t>efficiency.This</a:t>
            </a:r>
            <a:r>
              <a:rPr lang="en-GB" b="1" dirty="0"/>
              <a:t> is vital for preserving the freshness and quality of flora products.</a:t>
            </a:r>
          </a:p>
          <a:p>
            <a:r>
              <a:rPr lang="en-GB" b="1" dirty="0"/>
              <a:t>E-commence: the growth of online shopping demands a robust online presence and effective digital marketing </a:t>
            </a:r>
            <a:r>
              <a:rPr lang="en-GB" b="1" dirty="0" err="1"/>
              <a:t>strategies.florists</a:t>
            </a:r>
            <a:r>
              <a:rPr lang="en-GB" b="1" dirty="0"/>
              <a:t> should utilise technology to improve customer experience and streamline their operations.</a:t>
            </a:r>
          </a:p>
          <a:p>
            <a:r>
              <a:rPr lang="en-GB" b="1" dirty="0"/>
              <a:t>LEGAL:</a:t>
            </a:r>
          </a:p>
          <a:p>
            <a:r>
              <a:rPr lang="en-GB" b="1" dirty="0" err="1"/>
              <a:t>Interlectual</a:t>
            </a:r>
            <a:r>
              <a:rPr lang="en-GB" b="1" dirty="0"/>
              <a:t> </a:t>
            </a:r>
            <a:r>
              <a:rPr lang="en-GB" b="1" dirty="0" err="1"/>
              <a:t>property:protecting</a:t>
            </a:r>
            <a:r>
              <a:rPr lang="en-GB" b="1" dirty="0"/>
              <a:t> unique floral designs branding can be crucial for competitive </a:t>
            </a:r>
            <a:r>
              <a:rPr lang="en-GB" b="1" dirty="0" err="1"/>
              <a:t>advantage,especially</a:t>
            </a:r>
            <a:r>
              <a:rPr lang="en-GB" b="1" dirty="0"/>
              <a:t> in a market where differentiation is essential.</a:t>
            </a:r>
          </a:p>
          <a:p>
            <a:r>
              <a:rPr lang="en-GB" b="1" dirty="0"/>
              <a:t>Health and safety regulations: Compliance with health and safety regulations is essential for handling and selling flowers .These regulations ensure the safety and quality of floral products.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  </a:t>
            </a:r>
          </a:p>
          <a:p>
            <a:endParaRPr lang="en-GB" b="1" dirty="0"/>
          </a:p>
          <a:p>
            <a:r>
              <a:rPr lang="en-GB" b="1" dirty="0"/>
              <a:t> ENVIRONMENTAL:</a:t>
            </a:r>
          </a:p>
          <a:p>
            <a:r>
              <a:rPr lang="en-GB" b="1" dirty="0"/>
              <a:t>Climate change :Can impact flower production and availability ,leading to challenges in maintaining consistent supply and pricing.</a:t>
            </a:r>
          </a:p>
          <a:p>
            <a:r>
              <a:rPr lang="en-GB" b="1" dirty="0" err="1"/>
              <a:t>Sustainability:As</a:t>
            </a:r>
            <a:r>
              <a:rPr lang="en-GB" b="1" dirty="0"/>
              <a:t> awareness of environmental issues may lead to a demand for eco-friendly products and </a:t>
            </a:r>
            <a:r>
              <a:rPr lang="en-GB" b="1" dirty="0" err="1"/>
              <a:t>pratices.Florists</a:t>
            </a:r>
            <a:r>
              <a:rPr lang="en-GB" b="1" dirty="0"/>
              <a:t> can capitalize on this trend by adopting sustainable </a:t>
            </a:r>
            <a:r>
              <a:rPr lang="en-GB" b="1" dirty="0" err="1"/>
              <a:t>pratices</a:t>
            </a:r>
            <a:r>
              <a:rPr lang="en-GB" b="1" dirty="0"/>
              <a:t> in sourcing and packaging.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dirty="0"/>
              <a:t>           Man                                                  </a:t>
            </a:r>
          </a:p>
          <a:p>
            <a:r>
              <a:rPr lang="en-US" dirty="0"/>
              <a:t>              / </a:t>
            </a:r>
          </a:p>
          <a:p>
            <a:r>
              <a:rPr lang="en-US" dirty="0">
                <a:highlight>
                  <a:srgbClr val="FFFF00"/>
                </a:highlight>
              </a:rPr>
              <a:t>        poor advertising</a:t>
            </a:r>
          </a:p>
          <a:p>
            <a:r>
              <a:rPr lang="en-US" dirty="0">
                <a:highlight>
                  <a:srgbClr val="FFFF00"/>
                </a:highlight>
              </a:rPr>
              <a:t>        Damaged reputation</a:t>
            </a:r>
          </a:p>
          <a:p>
            <a:endParaRPr lang="en-US" dirty="0">
              <a:highlight>
                <a:srgbClr val="FFFF00"/>
              </a:highlight>
            </a:endParaRPr>
          </a:p>
          <a:p>
            <a:r>
              <a:rPr lang="en-US" dirty="0">
                <a:highlight>
                  <a:srgbClr val="FFFF00"/>
                </a:highlight>
              </a:rPr>
              <a:t>           </a:t>
            </a:r>
          </a:p>
          <a:p>
            <a:r>
              <a:rPr lang="en-US" dirty="0">
                <a:highlight>
                  <a:srgbClr val="FFFF00"/>
                </a:highlight>
              </a:rPr>
              <a:t>              </a:t>
            </a:r>
          </a:p>
          <a:p>
            <a:r>
              <a:rPr lang="en-US" dirty="0">
                <a:highlight>
                  <a:srgbClr val="FFFF00"/>
                </a:highlight>
              </a:rPr>
              <a:t>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Green Haven florists has shown steady growth and success since being founded in 2016 by Liam and Priya </a:t>
            </a:r>
            <a:r>
              <a:rPr lang="en-GB" dirty="0" err="1"/>
              <a:t>Patel.Their</a:t>
            </a:r>
            <a:r>
              <a:rPr lang="en-GB" dirty="0"/>
              <a:t> strong local reputation stems from providing high-quality fresh flowers and customised arrangements for various </a:t>
            </a:r>
            <a:r>
              <a:rPr lang="en-GB" dirty="0" err="1"/>
              <a:t>occasions.Focusing</a:t>
            </a:r>
            <a:r>
              <a:rPr lang="en-GB" dirty="0"/>
              <a:t> on excellent customer service reliable delivery and attentive customer needs has fostered loyalty in a competitive </a:t>
            </a:r>
            <a:r>
              <a:rPr lang="en-GB" dirty="0" err="1"/>
              <a:t>market.Despite</a:t>
            </a:r>
            <a:r>
              <a:rPr lang="en-GB" dirty="0"/>
              <a:t> challenges like competition and economic </a:t>
            </a:r>
            <a:r>
              <a:rPr lang="en-GB" dirty="0" err="1"/>
              <a:t>shifts,the</a:t>
            </a:r>
            <a:r>
              <a:rPr lang="en-GB" dirty="0"/>
              <a:t> </a:t>
            </a:r>
            <a:r>
              <a:rPr lang="en-GB" dirty="0" err="1"/>
              <a:t>companys</a:t>
            </a:r>
            <a:r>
              <a:rPr lang="en-GB" dirty="0"/>
              <a:t> </a:t>
            </a:r>
            <a:r>
              <a:rPr lang="en-GB" dirty="0" err="1"/>
              <a:t>strongs</a:t>
            </a:r>
            <a:r>
              <a:rPr lang="en-GB" dirty="0"/>
              <a:t> community ties and commitments to quality give it a competitive </a:t>
            </a:r>
            <a:r>
              <a:rPr lang="en-GB" dirty="0" err="1"/>
              <a:t>edge.Green</a:t>
            </a:r>
            <a:r>
              <a:rPr lang="en-GB" dirty="0"/>
              <a:t> Haven </a:t>
            </a:r>
            <a:r>
              <a:rPr lang="en-GB" dirty="0" err="1"/>
              <a:t>Florits</a:t>
            </a:r>
            <a:r>
              <a:rPr lang="en-GB" dirty="0"/>
              <a:t> exemplifies how a small independent business can thrive through </a:t>
            </a:r>
            <a:r>
              <a:rPr lang="en-GB" dirty="0" err="1"/>
              <a:t>dedication,solid</a:t>
            </a:r>
            <a:r>
              <a:rPr lang="en-GB" dirty="0"/>
              <a:t> relationships and consistent service.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University of Wales trinity saint David(2024).Case </a:t>
            </a:r>
            <a:r>
              <a:rPr lang="en-GB" b="1" dirty="0" err="1">
                <a:latin typeface="Arial"/>
                <a:ea typeface="Roboto"/>
                <a:cs typeface="Roboto"/>
              </a:rPr>
              <a:t>study:Green</a:t>
            </a:r>
            <a:r>
              <a:rPr lang="en-GB" b="1" dirty="0">
                <a:latin typeface="Arial"/>
                <a:ea typeface="Roboto"/>
                <a:cs typeface="Roboto"/>
              </a:rPr>
              <a:t> Haven florists(internal Module document)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     Office for national statistics(2024).consumer price inflation,uk:2024.(online).Available at: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http//</a:t>
            </a:r>
            <a:r>
              <a:rPr lang="en-GB" b="1" dirty="0" err="1">
                <a:latin typeface="Arial"/>
                <a:ea typeface="Roboto"/>
                <a:cs typeface="Roboto"/>
              </a:rPr>
              <a:t>www.ONS.GOV.UK</a:t>
            </a:r>
            <a:r>
              <a:rPr lang="en-GB" b="1" dirty="0">
                <a:latin typeface="Arial"/>
                <a:ea typeface="Roboto"/>
                <a:cs typeface="Roboto"/>
              </a:rPr>
              <a:t>(accessed:5 march2026)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Mintel(2023).UK online retailing Report.(Online).Available at http//</a:t>
            </a:r>
            <a:r>
              <a:rPr lang="en-GB" b="1" dirty="0" err="1">
                <a:latin typeface="Arial"/>
                <a:ea typeface="Roboto"/>
                <a:cs typeface="Roboto"/>
              </a:rPr>
              <a:t>www.mintel.com</a:t>
            </a:r>
            <a:r>
              <a:rPr lang="en-GB" b="1" dirty="0">
                <a:latin typeface="Arial"/>
                <a:ea typeface="Roboto"/>
                <a:cs typeface="Roboto"/>
              </a:rPr>
              <a:t>(Accessed:6 march2026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>Deloitte (2023)Consumer intelligence </a:t>
            </a:r>
            <a:r>
              <a:rPr lang="en-GB" b="1" dirty="0" err="1">
                <a:latin typeface="Arial"/>
                <a:ea typeface="Roboto"/>
                <a:cs typeface="Roboto"/>
              </a:rPr>
              <a:t>series:The</a:t>
            </a:r>
            <a:r>
              <a:rPr lang="en-GB" b="1" dirty="0">
                <a:latin typeface="Arial"/>
                <a:ea typeface="Roboto"/>
                <a:cs typeface="Roboto"/>
              </a:rPr>
              <a:t> Sustainability shift.(online)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.Available </a:t>
            </a:r>
            <a:r>
              <a:rPr lang="en-GB" b="1" dirty="0" err="1">
                <a:latin typeface="Arial"/>
                <a:ea typeface="Roboto"/>
                <a:cs typeface="Roboto"/>
              </a:rPr>
              <a:t>at:http</a:t>
            </a:r>
            <a:r>
              <a:rPr lang="en-GB" b="1" dirty="0">
                <a:latin typeface="Arial"/>
                <a:ea typeface="Roboto"/>
                <a:cs typeface="Roboto"/>
              </a:rPr>
              <a:t>//</a:t>
            </a:r>
            <a:r>
              <a:rPr lang="en-GB" b="1" dirty="0" err="1">
                <a:latin typeface="Arial"/>
                <a:ea typeface="Roboto"/>
                <a:cs typeface="Roboto"/>
              </a:rPr>
              <a:t>www.Deloitte.com</a:t>
            </a:r>
            <a:r>
              <a:rPr lang="en-GB" b="1" dirty="0">
                <a:latin typeface="Arial"/>
                <a:ea typeface="Roboto"/>
                <a:cs typeface="Roboto"/>
              </a:rPr>
              <a:t>(Accessed:6 march2026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2116</TotalTime>
  <Words>854</Words>
  <Application>Microsoft Macintosh PowerPoint</Application>
  <PresentationFormat>Widescreen</PresentationFormat>
  <Paragraphs>80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:PROBLEM SOLVING AND DECISION MAKING MODULE CODE :LCLM4004 STUDENT NAME :Nana Yamfo Apenteng STUDENT ID :2515131 LECTURER:ANITA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Nana Yamfo Apenteng (2515131)</cp:lastModifiedBy>
  <cp:revision>91</cp:revision>
  <dcterms:created xsi:type="dcterms:W3CDTF">2024-10-08T15:58:04Z</dcterms:created>
  <dcterms:modified xsi:type="dcterms:W3CDTF">2026-03-16T13:34:28Z</dcterms:modified>
</cp:coreProperties>
</file>