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3"/>
  </p:notesMasterIdLst>
  <p:sldIdLst>
    <p:sldId id="256" r:id="rId5"/>
    <p:sldId id="257" r:id="rId6"/>
    <p:sldId id="270" r:id="rId7"/>
    <p:sldId id="258" r:id="rId8"/>
    <p:sldId id="259" r:id="rId9"/>
    <p:sldId id="260" r:id="rId10"/>
    <p:sldId id="271" r:id="rId11"/>
    <p:sldId id="272" r:id="rId12"/>
    <p:sldId id="273" r:id="rId13"/>
    <p:sldId id="274" r:id="rId14"/>
    <p:sldId id="280" r:id="rId15"/>
    <p:sldId id="261" r:id="rId16"/>
    <p:sldId id="262" r:id="rId17"/>
    <p:sldId id="263" r:id="rId18"/>
    <p:sldId id="275" r:id="rId19"/>
    <p:sldId id="264" r:id="rId20"/>
    <p:sldId id="276" r:id="rId21"/>
    <p:sldId id="277" r:id="rId22"/>
    <p:sldId id="278" r:id="rId23"/>
    <p:sldId id="279" r:id="rId24"/>
    <p:sldId id="266" r:id="rId25"/>
    <p:sldId id="265" r:id="rId26"/>
    <p:sldId id="267" r:id="rId27"/>
    <p:sldId id="268" r:id="rId28"/>
    <p:sldId id="269" r:id="rId29"/>
    <p:sldId id="281" r:id="rId30"/>
    <p:sldId id="282" r:id="rId31"/>
    <p:sldId id="28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87B760-B7C9-4FD1-847F-E9D08D77B9A3}" type="datetimeFigureOut">
              <a:rPr lang="en-GB" smtClean="0"/>
              <a:t>30/10/2019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1C67D5-335C-4D20-B972-22B816D416B5}" type="slidenum">
              <a:rPr lang="en-GB" smtClean="0"/>
              <a:t>‹#›</a:t>
            </a:fld>
            <a:endParaRPr lang="en-GB"/>
          </a:p>
        </p:txBody>
      </p:sp>
    </p:spTree>
    <p:extLst>
      <p:ext uri="{BB962C8B-B14F-4D97-AF65-F5344CB8AC3E}">
        <p14:creationId xmlns:p14="http://schemas.microsoft.com/office/powerpoint/2010/main" val="21770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1C67D5-335C-4D20-B972-22B816D416B5}" type="slidenum">
              <a:rPr lang="en-GB" smtClean="0"/>
              <a:t>25</a:t>
            </a:fld>
            <a:endParaRPr lang="en-GB"/>
          </a:p>
        </p:txBody>
      </p:sp>
    </p:spTree>
    <p:extLst>
      <p:ext uri="{BB962C8B-B14F-4D97-AF65-F5344CB8AC3E}">
        <p14:creationId xmlns:p14="http://schemas.microsoft.com/office/powerpoint/2010/main" val="216936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0E85C46-1EB7-44AA-90B7-A327FF4BC872}" type="datetimeFigureOut">
              <a:rPr lang="en-GB" smtClean="0"/>
              <a:t>30/10/2019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18F15AA7-4467-41FC-A862-8852A53C704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0E85C46-1EB7-44AA-90B7-A327FF4BC872}" type="datetimeFigureOut">
              <a:rPr lang="en-GB" smtClean="0"/>
              <a:t>30/10/2019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18F15AA7-4467-41FC-A862-8852A53C704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0E85C46-1EB7-44AA-90B7-A327FF4BC872}"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0E85C46-1EB7-44AA-90B7-A327FF4BC872}" type="datetimeFigureOut">
              <a:rPr lang="en-GB" smtClean="0"/>
              <a:t>30/10/2019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F15AA7-4467-41FC-A862-8852A53C704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0E85C46-1EB7-44AA-90B7-A327FF4BC872}" type="datetimeFigureOut">
              <a:rPr lang="en-GB" smtClean="0"/>
              <a:t>30/10/2019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F15AA7-4467-41FC-A862-8852A53C704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85C46-1EB7-44AA-90B7-A327FF4BC872}" type="datetimeFigureOut">
              <a:rPr lang="en-GB" smtClean="0"/>
              <a:t>30/10/2019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F15AA7-4467-41FC-A862-8852A53C704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0E85C46-1EB7-44AA-90B7-A327FF4BC872}" type="datetimeFigureOut">
              <a:rPr lang="en-GB" smtClean="0"/>
              <a:t>30/10/2019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18F15AA7-4467-41FC-A862-8852A53C704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 </a:t>
            </a:r>
            <a:br>
              <a:rPr lang="en-GB" dirty="0" smtClean="0"/>
            </a:br>
            <a:r>
              <a:rPr lang="en-GB" dirty="0" smtClean="0"/>
              <a:t>Fieldwork 1</a:t>
            </a:r>
            <a:endParaRPr lang="en-GB" dirty="0"/>
          </a:p>
        </p:txBody>
      </p:sp>
      <p:sp>
        <p:nvSpPr>
          <p:cNvPr id="3" name="Subtitle 2"/>
          <p:cNvSpPr>
            <a:spLocks noGrp="1"/>
          </p:cNvSpPr>
          <p:nvPr>
            <p:ph type="subTitle" idx="1"/>
          </p:nvPr>
        </p:nvSpPr>
        <p:spPr/>
        <p:txBody>
          <a:bodyPr/>
          <a:lstStyle/>
          <a:p>
            <a:r>
              <a:rPr lang="en-GB" dirty="0" smtClean="0"/>
              <a:t>Lecture </a:t>
            </a:r>
            <a:r>
              <a:rPr lang="en-GB" dirty="0" smtClean="0"/>
              <a:t>6</a:t>
            </a:r>
            <a:endParaRPr lang="en-GB" dirty="0"/>
          </a:p>
        </p:txBody>
      </p:sp>
    </p:spTree>
    <p:extLst>
      <p:ext uri="{BB962C8B-B14F-4D97-AF65-F5344CB8AC3E}">
        <p14:creationId xmlns:p14="http://schemas.microsoft.com/office/powerpoint/2010/main" val="2390236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
          </p:nvPr>
        </p:nvSpPr>
        <p:spPr/>
        <p:txBody>
          <a:bodyPr/>
          <a:lstStyle/>
          <a:p>
            <a:r>
              <a:rPr lang="en-GB" dirty="0" smtClean="0"/>
              <a:t>You have been introduced to the placement module </a:t>
            </a:r>
          </a:p>
          <a:p>
            <a:r>
              <a:rPr lang="en-GB" dirty="0" smtClean="0"/>
              <a:t>You have been introduced to the fieldwork process and have been asked during reading week to read and understand the Placement Guidelines and National Occupational Standards.</a:t>
            </a:r>
          </a:p>
          <a:p>
            <a:r>
              <a:rPr lang="en-GB" dirty="0" smtClean="0"/>
              <a:t>Any Feedback?</a:t>
            </a:r>
            <a:endParaRPr lang="en-GB" dirty="0"/>
          </a:p>
        </p:txBody>
      </p:sp>
    </p:spTree>
    <p:extLst>
      <p:ext uri="{BB962C8B-B14F-4D97-AF65-F5344CB8AC3E}">
        <p14:creationId xmlns:p14="http://schemas.microsoft.com/office/powerpoint/2010/main" val="364808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Fieldwork Guidelines and National Occupational Standards</a:t>
            </a:r>
            <a:endParaRPr lang="en-GB" dirty="0"/>
          </a:p>
        </p:txBody>
      </p:sp>
      <p:sp>
        <p:nvSpPr>
          <p:cNvPr id="3" name="Content Placeholder 2"/>
          <p:cNvSpPr>
            <a:spLocks noGrp="1"/>
          </p:cNvSpPr>
          <p:nvPr>
            <p:ph sz="quarter" idx="1"/>
          </p:nvPr>
        </p:nvSpPr>
        <p:spPr>
          <a:xfrm>
            <a:off x="457200" y="1124744"/>
            <a:ext cx="8229600" cy="5616624"/>
          </a:xfrm>
        </p:spPr>
        <p:txBody>
          <a:bodyPr>
            <a:normAutofit fontScale="92500" lnSpcReduction="10000"/>
          </a:bodyPr>
          <a:lstStyle/>
          <a:p>
            <a:r>
              <a:rPr lang="en-GB" dirty="0" smtClean="0"/>
              <a:t>Reading the placement documentation will provide you with the necessary information about who is who in placement, guide you through the placement, provide all relevant information and supports you through the process.</a:t>
            </a:r>
          </a:p>
          <a:p>
            <a:endParaRPr lang="en-GB" dirty="0" smtClean="0"/>
          </a:p>
          <a:p>
            <a:r>
              <a:rPr lang="en-GB" dirty="0" smtClean="0"/>
              <a:t>You also need to make sure that you have all the documentation relating to placement, for example</a:t>
            </a:r>
          </a:p>
          <a:p>
            <a:pPr lvl="1"/>
            <a:r>
              <a:rPr lang="en-GB" dirty="0" smtClean="0"/>
              <a:t>A DBS check</a:t>
            </a:r>
          </a:p>
          <a:p>
            <a:pPr lvl="1"/>
            <a:r>
              <a:rPr lang="en-GB" dirty="0" smtClean="0"/>
              <a:t>A Fieldwork pre-placement contract</a:t>
            </a:r>
          </a:p>
          <a:p>
            <a:pPr lvl="1"/>
            <a:r>
              <a:rPr lang="en-GB" dirty="0" smtClean="0"/>
              <a:t>Fieldwork Practice Supervision contract (this can be completed during first supervision session).</a:t>
            </a:r>
          </a:p>
          <a:p>
            <a:pPr lvl="1"/>
            <a:r>
              <a:rPr lang="en-GB" dirty="0" smtClean="0"/>
              <a:t>Line manager’s opening Assessment and Interim Report including the PDP form</a:t>
            </a:r>
          </a:p>
          <a:p>
            <a:pPr lvl="1"/>
            <a:r>
              <a:rPr lang="en-GB" b="1" dirty="0" smtClean="0"/>
              <a:t>You could use the above as a checklist of all required documentation</a:t>
            </a:r>
          </a:p>
          <a:p>
            <a:pPr marL="274320" lvl="1" indent="0">
              <a:buNone/>
            </a:pPr>
            <a:endParaRPr lang="en-GB" dirty="0" smtClean="0"/>
          </a:p>
          <a:p>
            <a:pPr marL="274320" lvl="1" indent="0">
              <a:buNone/>
            </a:pPr>
            <a:endParaRPr lang="en-GB" dirty="0"/>
          </a:p>
          <a:p>
            <a:pPr marL="274320" lvl="1" indent="0">
              <a:buNone/>
            </a:pPr>
            <a:endParaRPr lang="en-GB" dirty="0" smtClean="0"/>
          </a:p>
          <a:p>
            <a:pPr marL="274320" lvl="1" indent="0">
              <a:buNone/>
            </a:pPr>
            <a:endParaRPr lang="en-GB" dirty="0"/>
          </a:p>
          <a:p>
            <a:pPr marL="274320" lvl="1" indent="0">
              <a:buNone/>
            </a:pPr>
            <a:endParaRPr lang="en-GB" dirty="0"/>
          </a:p>
        </p:txBody>
      </p:sp>
    </p:spTree>
    <p:extLst>
      <p:ext uri="{BB962C8B-B14F-4D97-AF65-F5344CB8AC3E}">
        <p14:creationId xmlns:p14="http://schemas.microsoft.com/office/powerpoint/2010/main" val="172746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a:t>
            </a:r>
            <a:r>
              <a:rPr lang="en-GB" dirty="0"/>
              <a:t>6</a:t>
            </a:r>
            <a:r>
              <a:rPr lang="en-GB" dirty="0" smtClean="0"/>
              <a:t> </a:t>
            </a:r>
            <a:r>
              <a:rPr lang="en-GB" dirty="0" smtClean="0"/>
              <a:t>- Today</a:t>
            </a:r>
            <a:endParaRPr lang="en-GB" dirty="0"/>
          </a:p>
        </p:txBody>
      </p:sp>
      <p:sp>
        <p:nvSpPr>
          <p:cNvPr id="3" name="Content Placeholder 2"/>
          <p:cNvSpPr>
            <a:spLocks noGrp="1"/>
          </p:cNvSpPr>
          <p:nvPr>
            <p:ph sz="quarter" idx="1"/>
          </p:nvPr>
        </p:nvSpPr>
        <p:spPr/>
        <p:txBody>
          <a:bodyPr>
            <a:normAutofit fontScale="92500"/>
          </a:bodyPr>
          <a:lstStyle/>
          <a:p>
            <a:r>
              <a:rPr lang="en-GB" dirty="0" smtClean="0"/>
              <a:t>Revisit some of the information from previous lectures to reinforce the messages and ensure clarity during placement.</a:t>
            </a:r>
          </a:p>
          <a:p>
            <a:r>
              <a:rPr lang="en-GB" dirty="0" smtClean="0"/>
              <a:t>Look at what are the placement requirements for all students,</a:t>
            </a:r>
          </a:p>
          <a:p>
            <a:r>
              <a:rPr lang="en-GB" dirty="0" smtClean="0"/>
              <a:t>What is expected from students whilst on placement,</a:t>
            </a:r>
          </a:p>
          <a:p>
            <a:r>
              <a:rPr lang="en-GB" dirty="0" smtClean="0"/>
              <a:t>Explore in more depth the level 4 placement descriptor – to ensure clarity and an understanding of your role and responsibility whilst on placement.</a:t>
            </a:r>
          </a:p>
          <a:p>
            <a:r>
              <a:rPr lang="en-GB" dirty="0" smtClean="0"/>
              <a:t>Understanding Youth Work and the 100 hours face to face and non face to face requirements.</a:t>
            </a:r>
          </a:p>
          <a:p>
            <a:r>
              <a:rPr lang="en-GB" dirty="0" smtClean="0"/>
              <a:t>Reinforce the importance of engaging in the placement experience and in being proactive in the process.</a:t>
            </a:r>
          </a:p>
          <a:p>
            <a:r>
              <a:rPr lang="en-GB" dirty="0" smtClean="0"/>
              <a:t>Some examples of portfolio’s.</a:t>
            </a:r>
          </a:p>
          <a:p>
            <a:endParaRPr lang="en-GB" dirty="0" smtClean="0"/>
          </a:p>
          <a:p>
            <a:pPr marL="0" indent="0">
              <a:buNone/>
            </a:pPr>
            <a:endParaRPr lang="en-GB" dirty="0" smtClean="0"/>
          </a:p>
        </p:txBody>
      </p:sp>
    </p:spTree>
    <p:extLst>
      <p:ext uri="{BB962C8B-B14F-4D97-AF65-F5344CB8AC3E}">
        <p14:creationId xmlns:p14="http://schemas.microsoft.com/office/powerpoint/2010/main" val="3168944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
          </p:nvPr>
        </p:nvSpPr>
        <p:spPr/>
        <p:txBody>
          <a:bodyPr/>
          <a:lstStyle/>
          <a:p>
            <a:r>
              <a:rPr lang="en-GB" dirty="0" smtClean="0"/>
              <a:t>In small groups – revisit some of the content from previous lectures, what messages did you consider as being important?</a:t>
            </a:r>
          </a:p>
          <a:p>
            <a:r>
              <a:rPr lang="en-GB" dirty="0" smtClean="0"/>
              <a:t>What have you learnt about the process?</a:t>
            </a:r>
          </a:p>
          <a:p>
            <a:r>
              <a:rPr lang="en-GB" dirty="0" smtClean="0"/>
              <a:t>Who is who on placement and what are their roles?</a:t>
            </a:r>
          </a:p>
          <a:p>
            <a:r>
              <a:rPr lang="en-GB" dirty="0" smtClean="0"/>
              <a:t>What is the deadline for the portfolio?</a:t>
            </a:r>
          </a:p>
          <a:p>
            <a:r>
              <a:rPr lang="en-GB" dirty="0" smtClean="0"/>
              <a:t>Feedback</a:t>
            </a:r>
            <a:endParaRPr lang="en-GB" dirty="0"/>
          </a:p>
        </p:txBody>
      </p:sp>
    </p:spTree>
    <p:extLst>
      <p:ext uri="{BB962C8B-B14F-4D97-AF65-F5344CB8AC3E}">
        <p14:creationId xmlns:p14="http://schemas.microsoft.com/office/powerpoint/2010/main" val="1511060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a:t>
            </a:r>
            <a:r>
              <a:rPr lang="en-GB" dirty="0" smtClean="0"/>
              <a:t>lacement requirements for all students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All placements and all students are individual; as such the period to placements can cause students anxiety.</a:t>
            </a:r>
          </a:p>
          <a:p>
            <a:r>
              <a:rPr lang="en-GB" dirty="0" smtClean="0"/>
              <a:t>Placement providers respond to requests for placements at different speeds, pre-placement meetings take place at different times and visiting tutors may not be available to provide a placement observation in precise alignment with the times of placement.</a:t>
            </a:r>
          </a:p>
          <a:p>
            <a:r>
              <a:rPr lang="en-GB" dirty="0" smtClean="0"/>
              <a:t>Inevitably this means that students will know at different times when their placements are confirmed’</a:t>
            </a:r>
          </a:p>
          <a:p>
            <a:r>
              <a:rPr lang="en-GB" dirty="0" smtClean="0"/>
              <a:t>For some, confirmation and organisation of placement will not be received until close to the start date or placement commencement period.</a:t>
            </a:r>
            <a:endParaRPr lang="en-GB" dirty="0"/>
          </a:p>
        </p:txBody>
      </p:sp>
    </p:spTree>
    <p:extLst>
      <p:ext uri="{BB962C8B-B14F-4D97-AF65-F5344CB8AC3E}">
        <p14:creationId xmlns:p14="http://schemas.microsoft.com/office/powerpoint/2010/main" val="333059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fontScale="92500" lnSpcReduction="20000"/>
          </a:bodyPr>
          <a:lstStyle/>
          <a:p>
            <a:r>
              <a:rPr lang="en-GB" dirty="0" smtClean="0"/>
              <a:t>Whilst university staff and placement teams will be familiar with such processes and may not seem anxious about the uncertainty, this can be worrying time for students.</a:t>
            </a:r>
          </a:p>
          <a:p>
            <a:r>
              <a:rPr lang="en-GB" dirty="0" smtClean="0"/>
              <a:t>It is therefore important to be able to cope with your anxieties and to carefully manage your communications with the university’s placement team – time spent by staff helping you manage your emotions may well be better spent organising and confirming placements.</a:t>
            </a:r>
          </a:p>
          <a:p>
            <a:r>
              <a:rPr lang="en-GB" dirty="0" smtClean="0"/>
              <a:t>There will be</a:t>
            </a:r>
            <a:r>
              <a:rPr lang="en-GB" dirty="0"/>
              <a:t> pre-placement</a:t>
            </a:r>
            <a:r>
              <a:rPr lang="en-GB" dirty="0" smtClean="0"/>
              <a:t>  ‘progress checks’,  (one you have already had and another during the module) to check that the requirements are being met by yourself and the placement team.</a:t>
            </a:r>
          </a:p>
          <a:p>
            <a:r>
              <a:rPr lang="en-GB" dirty="0" smtClean="0"/>
              <a:t>There will also be another pre-placement progression meeting to assess student’s progress, practice and their understanding of youth work. </a:t>
            </a:r>
            <a:endParaRPr lang="en-GB" dirty="0"/>
          </a:p>
        </p:txBody>
      </p:sp>
    </p:spTree>
    <p:extLst>
      <p:ext uri="{BB962C8B-B14F-4D97-AF65-F5344CB8AC3E}">
        <p14:creationId xmlns:p14="http://schemas.microsoft.com/office/powerpoint/2010/main" val="396425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a:xfrm>
            <a:off x="457200" y="1196752"/>
            <a:ext cx="8229600" cy="5400600"/>
          </a:xfrm>
        </p:spPr>
        <p:txBody>
          <a:bodyPr>
            <a:noAutofit/>
          </a:bodyPr>
          <a:lstStyle/>
          <a:p>
            <a:r>
              <a:rPr lang="en-GB" sz="2000" dirty="0" smtClean="0"/>
              <a:t>Part of demonstrating your readiness for practice involves completing paperwork and documentation in a timely fashion.</a:t>
            </a:r>
          </a:p>
          <a:p>
            <a:r>
              <a:rPr lang="en-GB" sz="2000" u="sng" dirty="0" smtClean="0"/>
              <a:t>Disclosure and Barring Scheme (DBS) Check</a:t>
            </a:r>
          </a:p>
          <a:p>
            <a:pPr lvl="1"/>
            <a:r>
              <a:rPr lang="en-GB" sz="1800" dirty="0" smtClean="0"/>
              <a:t>Within the first few weeks of commencing your course, you will be asked to complete a (DBS) check, which will formally record any cautions or criminal convictions you may have.</a:t>
            </a:r>
          </a:p>
          <a:p>
            <a:pPr lvl="1"/>
            <a:r>
              <a:rPr lang="en-GB" sz="1800" dirty="0" smtClean="0"/>
              <a:t>As  a profession, our primary duty is to protect the wellbeing of service users and some offences may mean that you are potentially unsuitable for youth work. </a:t>
            </a:r>
          </a:p>
          <a:p>
            <a:pPr lvl="1"/>
            <a:r>
              <a:rPr lang="en-GB" sz="1800" dirty="0" smtClean="0"/>
              <a:t>Having a conviction or caution (where you have admitted guilt to the police) does not necessarily preclude you from youth work training but it does depend on the nature of the offence and when the offence occurred.</a:t>
            </a:r>
          </a:p>
          <a:p>
            <a:pPr lvl="1"/>
            <a:r>
              <a:rPr lang="en-GB" sz="1800" dirty="0" smtClean="0"/>
              <a:t>The university will probably have asked you to disclose any cautions or criminal convictions at interview and it is important to be completely open and honest.</a:t>
            </a:r>
          </a:p>
          <a:p>
            <a:pPr lvl="1"/>
            <a:r>
              <a:rPr lang="en-GB" sz="1800" b="1" dirty="0" smtClean="0"/>
              <a:t>Students must be aware that this information is owned by the student and it is up to you to share this with your placement provider and future employer. </a:t>
            </a:r>
            <a:endParaRPr lang="en-GB" sz="1800" b="1" dirty="0"/>
          </a:p>
        </p:txBody>
      </p:sp>
    </p:spTree>
    <p:extLst>
      <p:ext uri="{BB962C8B-B14F-4D97-AF65-F5344CB8AC3E}">
        <p14:creationId xmlns:p14="http://schemas.microsoft.com/office/powerpoint/2010/main" val="1983808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lstStyle/>
          <a:p>
            <a:r>
              <a:rPr lang="en-GB" u="sng" dirty="0" smtClean="0"/>
              <a:t>Pre-placement contract</a:t>
            </a:r>
          </a:p>
          <a:p>
            <a:pPr lvl="1"/>
            <a:r>
              <a:rPr lang="en-GB" dirty="0" smtClean="0"/>
              <a:t>As a youth worker in training, you are expected to comply with the National Occupational Standards for Youth Workers.</a:t>
            </a:r>
          </a:p>
          <a:p>
            <a:pPr lvl="1"/>
            <a:r>
              <a:rPr lang="en-GB" dirty="0" smtClean="0"/>
              <a:t>The NOS sets out the standards expected of students during their training.</a:t>
            </a:r>
          </a:p>
          <a:p>
            <a:pPr lvl="1"/>
            <a:r>
              <a:rPr lang="en-GB" dirty="0" smtClean="0"/>
              <a:t>The expectations include ethical practice in relation to your conduct with service users and your ability to demonstrate a sound understanding of these are required for placement.</a:t>
            </a:r>
            <a:endParaRPr lang="en-GB" dirty="0"/>
          </a:p>
          <a:p>
            <a:pPr lvl="1"/>
            <a:endParaRPr lang="en-GB" dirty="0"/>
          </a:p>
          <a:p>
            <a:pPr lvl="1"/>
            <a:r>
              <a:rPr lang="en-GB" b="1" dirty="0" smtClean="0">
                <a:solidFill>
                  <a:srgbClr val="FF0000"/>
                </a:solidFill>
              </a:rPr>
              <a:t>Your pre-placement contract must be returned to the field work </a:t>
            </a:r>
            <a:r>
              <a:rPr lang="en-GB" b="1" dirty="0" smtClean="0">
                <a:solidFill>
                  <a:srgbClr val="FF0000"/>
                </a:solidFill>
              </a:rPr>
              <a:t>coordinator or the Visiting Tutor (during the 3 way meeting) </a:t>
            </a:r>
            <a:r>
              <a:rPr lang="en-GB" b="1" dirty="0" smtClean="0">
                <a:solidFill>
                  <a:srgbClr val="FF0000"/>
                </a:solidFill>
              </a:rPr>
              <a:t>before you commence placement</a:t>
            </a:r>
            <a:r>
              <a:rPr lang="en-GB" dirty="0" smtClean="0"/>
              <a:t>.</a:t>
            </a:r>
          </a:p>
        </p:txBody>
      </p:sp>
    </p:spTree>
    <p:extLst>
      <p:ext uri="{BB962C8B-B14F-4D97-AF65-F5344CB8AC3E}">
        <p14:creationId xmlns:p14="http://schemas.microsoft.com/office/powerpoint/2010/main" val="259126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a:bodyPr>
          <a:lstStyle/>
          <a:p>
            <a:pPr lvl="1"/>
            <a:r>
              <a:rPr lang="en-GB" dirty="0" smtClean="0"/>
              <a:t>DBS  - you must apply for this, failure to do so can impact your progress on placement and ultimately your studies.</a:t>
            </a:r>
            <a:endParaRPr lang="en-GB" dirty="0"/>
          </a:p>
          <a:p>
            <a:pPr marL="274320" lvl="1" indent="0">
              <a:buNone/>
            </a:pPr>
            <a:endParaRPr lang="en-GB" dirty="0" smtClean="0"/>
          </a:p>
          <a:p>
            <a:pPr lvl="1"/>
            <a:r>
              <a:rPr lang="en-GB" dirty="0" smtClean="0"/>
              <a:t>A </a:t>
            </a:r>
            <a:r>
              <a:rPr lang="en-GB" dirty="0"/>
              <a:t>Fieldwork pre-placement </a:t>
            </a:r>
            <a:r>
              <a:rPr lang="en-GB" dirty="0" smtClean="0"/>
              <a:t>contract</a:t>
            </a:r>
          </a:p>
          <a:p>
            <a:pPr marL="274320" lvl="1" indent="0">
              <a:buNone/>
            </a:pPr>
            <a:endParaRPr lang="en-GB" dirty="0" smtClean="0"/>
          </a:p>
          <a:p>
            <a:pPr lvl="2"/>
            <a:endParaRPr lang="en-GB" dirty="0"/>
          </a:p>
          <a:p>
            <a:pPr lvl="1"/>
            <a:r>
              <a:rPr lang="en-GB" dirty="0"/>
              <a:t>Fieldwork Practice Supervision </a:t>
            </a:r>
            <a:r>
              <a:rPr lang="en-GB" dirty="0" smtClean="0"/>
              <a:t>contract</a:t>
            </a:r>
          </a:p>
          <a:p>
            <a:pPr lvl="1"/>
            <a:endParaRPr lang="en-GB" dirty="0"/>
          </a:p>
          <a:p>
            <a:pPr lvl="1"/>
            <a:endParaRPr lang="en-GB" dirty="0" smtClean="0"/>
          </a:p>
          <a:p>
            <a:pPr lvl="1"/>
            <a:r>
              <a:rPr lang="en-GB" dirty="0" smtClean="0"/>
              <a:t>Line </a:t>
            </a:r>
            <a:r>
              <a:rPr lang="en-GB" dirty="0"/>
              <a:t>manager’s opening Assessment and Interim Report including the PDP </a:t>
            </a:r>
            <a:r>
              <a:rPr lang="en-GB" dirty="0" smtClean="0"/>
              <a:t>form</a:t>
            </a:r>
            <a:endParaRPr lang="en-GB" dirty="0"/>
          </a:p>
          <a:p>
            <a:pPr lvl="2"/>
            <a:endParaRPr lang="en-GB" dirty="0"/>
          </a:p>
        </p:txBody>
      </p:sp>
    </p:spTree>
    <p:extLst>
      <p:ext uri="{BB962C8B-B14F-4D97-AF65-F5344CB8AC3E}">
        <p14:creationId xmlns:p14="http://schemas.microsoft.com/office/powerpoint/2010/main" val="2284095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NOS Checklist</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29230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expected from students whilst on placement</a:t>
            </a:r>
            <a:endParaRPr lang="en-GB" dirty="0"/>
          </a:p>
        </p:txBody>
      </p:sp>
      <p:sp>
        <p:nvSpPr>
          <p:cNvPr id="3" name="Content Placeholder 2"/>
          <p:cNvSpPr>
            <a:spLocks noGrp="1"/>
          </p:cNvSpPr>
          <p:nvPr>
            <p:ph sz="quarter" idx="1"/>
          </p:nvPr>
        </p:nvSpPr>
        <p:spPr/>
        <p:txBody>
          <a:bodyPr/>
          <a:lstStyle/>
          <a:p>
            <a:r>
              <a:rPr lang="en-GB" dirty="0" smtClean="0"/>
              <a:t>Group Task</a:t>
            </a:r>
          </a:p>
          <a:p>
            <a:endParaRPr lang="en-GB" dirty="0"/>
          </a:p>
          <a:p>
            <a:pPr lvl="1"/>
            <a:r>
              <a:rPr lang="en-GB" dirty="0" smtClean="0"/>
              <a:t>Use flip chart to sketch ‘the ideal student youth worker’ on placement.</a:t>
            </a:r>
            <a:endParaRPr lang="en-GB" dirty="0"/>
          </a:p>
        </p:txBody>
      </p:sp>
    </p:spTree>
    <p:extLst>
      <p:ext uri="{BB962C8B-B14F-4D97-AF65-F5344CB8AC3E}">
        <p14:creationId xmlns:p14="http://schemas.microsoft.com/office/powerpoint/2010/main" val="3894438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Descriptors</a:t>
            </a:r>
            <a:endParaRPr lang="en-GB" dirty="0"/>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endParaRPr lang="en-GB" dirty="0" smtClean="0"/>
          </a:p>
          <a:p>
            <a:endParaRPr lang="en-GB" dirty="0" smtClean="0"/>
          </a:p>
          <a:p>
            <a:r>
              <a:rPr lang="en-GB" dirty="0" smtClean="0"/>
              <a:t>This is the benchmark/ the minimum requirement.</a:t>
            </a:r>
          </a:p>
          <a:p>
            <a:endParaRPr lang="en-GB" dirty="0"/>
          </a:p>
          <a:p>
            <a:endParaRPr lang="en-GB" dirty="0" smtClean="0"/>
          </a:p>
          <a:p>
            <a:r>
              <a:rPr lang="en-GB" dirty="0" smtClean="0"/>
              <a:t>Examples?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76878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(Level Descriptors)</a:t>
            </a:r>
            <a:endParaRPr lang="en-GB" dirty="0"/>
          </a:p>
        </p:txBody>
      </p:sp>
      <p:sp>
        <p:nvSpPr>
          <p:cNvPr id="3" name="Content Placeholder 2"/>
          <p:cNvSpPr>
            <a:spLocks noGrp="1"/>
          </p:cNvSpPr>
          <p:nvPr>
            <p:ph sz="quarter" idx="1"/>
          </p:nvPr>
        </p:nvSpPr>
        <p:spPr/>
        <p:txBody>
          <a:bodyPr/>
          <a:lstStyle/>
          <a:p>
            <a:r>
              <a:rPr lang="en-GB" dirty="0" smtClean="0"/>
              <a:t>Should I do more?</a:t>
            </a:r>
            <a:endParaRPr lang="en-GB" dirty="0"/>
          </a:p>
        </p:txBody>
      </p:sp>
    </p:spTree>
    <p:extLst>
      <p:ext uri="{BB962C8B-B14F-4D97-AF65-F5344CB8AC3E}">
        <p14:creationId xmlns:p14="http://schemas.microsoft.com/office/powerpoint/2010/main" val="444544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lstStyle/>
          <a:p>
            <a:r>
              <a:rPr lang="en-GB" dirty="0" smtClean="0"/>
              <a:t>In preparation for your forthcoming practice learning placement you should be able to explain your work and why youth work is so important.</a:t>
            </a:r>
          </a:p>
          <a:p>
            <a:r>
              <a:rPr lang="en-GB" dirty="0" smtClean="0"/>
              <a:t>Understand what the requirements of placement are and at what level to function.</a:t>
            </a:r>
          </a:p>
          <a:p>
            <a:r>
              <a:rPr lang="en-GB" dirty="0" smtClean="0"/>
              <a:t>After all, if we aren’t clear about what we are doing and why, then not only will we not be able to do our job properly, we cannot reasonably expect others to accept or trust the services we offer.</a:t>
            </a:r>
            <a:endParaRPr lang="en-GB" dirty="0"/>
          </a:p>
        </p:txBody>
      </p:sp>
    </p:spTree>
    <p:extLst>
      <p:ext uri="{BB962C8B-B14F-4D97-AF65-F5344CB8AC3E}">
        <p14:creationId xmlns:p14="http://schemas.microsoft.com/office/powerpoint/2010/main" val="1143732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 is a professional practice with young people based on certain core vales and principles requiring the establishment of voluntary relationships with young people, links with communities and other relevant organisations, and professional supervision from experienced practitioners.</a:t>
            </a:r>
          </a:p>
          <a:p>
            <a:r>
              <a:rPr lang="en-GB" dirty="0" smtClean="0"/>
              <a:t>Respect for young people is at the heart of youth work values in a profession that works ‘where young people are’ with a positive, participative and anti-oppressive approach.</a:t>
            </a:r>
          </a:p>
          <a:p>
            <a:r>
              <a:rPr lang="en-GB" dirty="0" smtClean="0"/>
              <a:t>Through engaging in open and honest dialogue with young people, youth workers aim to value different perspectives and address expressed needs and interests.</a:t>
            </a:r>
          </a:p>
        </p:txBody>
      </p:sp>
    </p:spTree>
    <p:extLst>
      <p:ext uri="{BB962C8B-B14F-4D97-AF65-F5344CB8AC3E}">
        <p14:creationId xmlns:p14="http://schemas.microsoft.com/office/powerpoint/2010/main" val="1957830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Attempts are made to recognise young people’s rights to be treated with dignity as individuals, reject negative labelling and challenge negative stereotypes, whether based on ageism or other oppressive attitudes, by promoting positive images and examples of young people’s lives.</a:t>
            </a:r>
          </a:p>
          <a:p>
            <a:r>
              <a:rPr lang="en-GB" dirty="0" smtClean="0"/>
              <a:t>The process involves careful listening to young people about their understanding of themselves and their situations.</a:t>
            </a:r>
          </a:p>
          <a:p>
            <a:r>
              <a:rPr lang="en-GB" dirty="0" smtClean="0"/>
              <a:t>The values provide an ethical foundation that informs professional principles and practice</a:t>
            </a:r>
            <a:endParaRPr lang="en-GB" dirty="0"/>
          </a:p>
        </p:txBody>
      </p:sp>
    </p:spTree>
    <p:extLst>
      <p:ext uri="{BB962C8B-B14F-4D97-AF65-F5344CB8AC3E}">
        <p14:creationId xmlns:p14="http://schemas.microsoft.com/office/powerpoint/2010/main" val="2308881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workers’ roles vary considerably and can include different types of work with a range of target groups and issues, tasks and duties, sometimes reflected in a job title.</a:t>
            </a:r>
          </a:p>
          <a:p>
            <a:r>
              <a:rPr lang="en-GB" dirty="0" smtClean="0"/>
              <a:t>Some youth work concentrates more on developmental, educative or protective roles, such as providing support or guidance for young people to become responsible adults, particular when more standard provision seem to be ineffective.</a:t>
            </a:r>
          </a:p>
          <a:p>
            <a:r>
              <a:rPr lang="en-GB" dirty="0" smtClean="0"/>
              <a:t>A ‘youth developmental worker’ may focus on young people’s positive transitions to adulthood, whilst a ‘participation worker’ may promote young people’s involvement in social and political change.</a:t>
            </a:r>
            <a:endParaRPr lang="en-GB" dirty="0"/>
          </a:p>
        </p:txBody>
      </p:sp>
    </p:spTree>
    <p:extLst>
      <p:ext uri="{BB962C8B-B14F-4D97-AF65-F5344CB8AC3E}">
        <p14:creationId xmlns:p14="http://schemas.microsoft.com/office/powerpoint/2010/main" val="3633942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Read chapter 1 ‘Understanding Youth Work’ (</a:t>
            </a:r>
            <a:r>
              <a:rPr lang="en-GB" dirty="0" err="1" smtClean="0"/>
              <a:t>Sapin</a:t>
            </a:r>
            <a:r>
              <a:rPr lang="en-GB" dirty="0" smtClean="0"/>
              <a:t>  2013) which introduces the link between the purpose of youth work, the core values and principles for youth work practice and an understanding of the roles and responsibilities of a youth worker.</a:t>
            </a:r>
          </a:p>
          <a:p>
            <a:r>
              <a:rPr lang="en-GB" dirty="0" smtClean="0"/>
              <a:t>Make notes on your findings and consider how this chapter supports your understanding of youth work. </a:t>
            </a:r>
          </a:p>
          <a:p>
            <a:r>
              <a:rPr lang="en-GB" dirty="0" smtClean="0"/>
              <a:t>In other words do you understand more about youth work after reading this chapter? If so what have you learnt? </a:t>
            </a:r>
          </a:p>
          <a:p>
            <a:pPr lvl="1"/>
            <a:r>
              <a:rPr lang="en-GB" dirty="0" smtClean="0"/>
              <a:t>Consider the importance of value based practice</a:t>
            </a:r>
          </a:p>
          <a:p>
            <a:pPr lvl="1"/>
            <a:r>
              <a:rPr lang="en-GB" dirty="0" smtClean="0"/>
              <a:t>What does the chapter tell us about ‘community’?</a:t>
            </a:r>
          </a:p>
          <a:p>
            <a:pPr lvl="1"/>
            <a:r>
              <a:rPr lang="en-GB" dirty="0" smtClean="0"/>
              <a:t>Are you clear about who youth work is for?</a:t>
            </a:r>
          </a:p>
          <a:p>
            <a:pPr lvl="1"/>
            <a:r>
              <a:rPr lang="en-GB" dirty="0" smtClean="0"/>
              <a:t>What does the chapter tell us about supervision?</a:t>
            </a:r>
          </a:p>
          <a:p>
            <a:pPr lvl="1"/>
            <a:endParaRPr lang="en-GB" dirty="0"/>
          </a:p>
        </p:txBody>
      </p:sp>
    </p:spTree>
    <p:extLst>
      <p:ext uri="{BB962C8B-B14F-4D97-AF65-F5344CB8AC3E}">
        <p14:creationId xmlns:p14="http://schemas.microsoft.com/office/powerpoint/2010/main" val="1959012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Your reading and understanding will improve during your time here at university. </a:t>
            </a:r>
          </a:p>
          <a:p>
            <a:r>
              <a:rPr lang="en-GB" dirty="0" smtClean="0"/>
              <a:t>You are here to learn!!! You are not expected to know everything.</a:t>
            </a:r>
          </a:p>
          <a:p>
            <a:r>
              <a:rPr lang="en-GB" dirty="0" smtClean="0"/>
              <a:t>However lectures will only provide some of this learning, it is your responsibility, therefore don’t wait for lecturers to direct you to relevant reading.</a:t>
            </a:r>
          </a:p>
          <a:p>
            <a:endParaRPr lang="en-GB" dirty="0"/>
          </a:p>
          <a:p>
            <a:r>
              <a:rPr lang="en-GB" dirty="0" smtClean="0"/>
              <a:t>10 min comfort break</a:t>
            </a:r>
            <a:r>
              <a:rPr lang="en-GB" smtClean="0"/>
              <a:t>.  </a:t>
            </a:r>
            <a:endParaRPr lang="en-GB" dirty="0" smtClean="0"/>
          </a:p>
          <a:p>
            <a:r>
              <a:rPr lang="en-GB" dirty="0" smtClean="0"/>
              <a:t>Examples of portfolio’s.</a:t>
            </a:r>
          </a:p>
        </p:txBody>
      </p:sp>
    </p:spTree>
    <p:extLst>
      <p:ext uri="{BB962C8B-B14F-4D97-AF65-F5344CB8AC3E}">
        <p14:creationId xmlns:p14="http://schemas.microsoft.com/office/powerpoint/2010/main" val="346405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Importance of Engaging in Placement</a:t>
            </a:r>
            <a:endParaRPr lang="en-GB" dirty="0"/>
          </a:p>
        </p:txBody>
      </p:sp>
      <p:sp>
        <p:nvSpPr>
          <p:cNvPr id="3" name="Content Placeholder 2"/>
          <p:cNvSpPr>
            <a:spLocks noGrp="1"/>
          </p:cNvSpPr>
          <p:nvPr>
            <p:ph sz="quarter" idx="1"/>
          </p:nvPr>
        </p:nvSpPr>
        <p:spPr/>
        <p:txBody>
          <a:bodyPr/>
          <a:lstStyle/>
          <a:p>
            <a:r>
              <a:rPr lang="en-GB" dirty="0" smtClean="0"/>
              <a:t>The importance of engaging in placement cannot be overemphasised.  It is of significant importance that you fully understand the requirements, processes and responsibilities of such learning.</a:t>
            </a:r>
          </a:p>
          <a:p>
            <a:r>
              <a:rPr lang="en-GB" dirty="0" smtClean="0"/>
              <a:t>Financial responsibilities is another important consideration, and you should bear in mind that you will need to budget early for any costs related to placement for example petrol for the car, train tickets, etc. </a:t>
            </a:r>
          </a:p>
          <a:p>
            <a:r>
              <a:rPr lang="en-GB" dirty="0" smtClean="0"/>
              <a:t>Please </a:t>
            </a:r>
            <a:r>
              <a:rPr lang="en-GB" dirty="0" smtClean="0"/>
              <a:t>get in touch with </a:t>
            </a:r>
            <a:r>
              <a:rPr lang="en-GB" dirty="0" err="1" smtClean="0"/>
              <a:t>Delyth</a:t>
            </a:r>
            <a:r>
              <a:rPr lang="en-GB" dirty="0" smtClean="0"/>
              <a:t> Lewis for further advice on financial support during placement. </a:t>
            </a:r>
            <a:endParaRPr lang="en-GB" dirty="0" smtClean="0"/>
          </a:p>
        </p:txBody>
      </p:sp>
    </p:spTree>
    <p:extLst>
      <p:ext uri="{BB962C8B-B14F-4D97-AF65-F5344CB8AC3E}">
        <p14:creationId xmlns:p14="http://schemas.microsoft.com/office/powerpoint/2010/main" val="1134420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Work</a:t>
            </a:r>
            <a:endParaRPr lang="en-GB" dirty="0"/>
          </a:p>
        </p:txBody>
      </p:sp>
      <p:sp>
        <p:nvSpPr>
          <p:cNvPr id="3" name="Content Placeholder 2"/>
          <p:cNvSpPr>
            <a:spLocks noGrp="1"/>
          </p:cNvSpPr>
          <p:nvPr>
            <p:ph sz="quarter" idx="1"/>
          </p:nvPr>
        </p:nvSpPr>
        <p:spPr>
          <a:xfrm>
            <a:off x="457200" y="1219200"/>
            <a:ext cx="8229600" cy="5450160"/>
          </a:xfrm>
        </p:spPr>
        <p:txBody>
          <a:bodyPr>
            <a:normAutofit/>
          </a:bodyPr>
          <a:lstStyle/>
          <a:p>
            <a:r>
              <a:rPr lang="en-GB" dirty="0" smtClean="0"/>
              <a:t>In small groups discuss the roles and responsibilities of the placement team, focus on </a:t>
            </a:r>
            <a:r>
              <a:rPr lang="en-GB" b="1" dirty="0" smtClean="0"/>
              <a:t>your responsibilities</a:t>
            </a:r>
            <a:r>
              <a:rPr lang="en-GB" dirty="0" smtClean="0"/>
              <a:t> towards them. Feedback your findings.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87444902"/>
              </p:ext>
            </p:extLst>
          </p:nvPr>
        </p:nvGraphicFramePr>
        <p:xfrm>
          <a:off x="1475656" y="2636912"/>
          <a:ext cx="6096000" cy="34442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Role			</a:t>
                      </a: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Visiting Tutor	</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Supervisor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Line Manager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Placement Tutors</a:t>
                      </a:r>
                      <a:endParaRPr kumimoji="0" lang="en-GB" sz="1800" b="0" i="0" u="sng" strike="noStrike" kern="1200" cap="none" spc="0" normalizeH="0" baseline="0" noProof="0" dirty="0" smtClean="0">
                        <a:ln>
                          <a:noFill/>
                        </a:ln>
                        <a:solidFill>
                          <a:prstClr val="black"/>
                        </a:solidFill>
                        <a:effectLst/>
                        <a:uLnTx/>
                        <a:uFillTx/>
                        <a:latin typeface="+mn-lt"/>
                        <a:ea typeface="+mn-ea"/>
                        <a:cs typeface="+mn-cs"/>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What is expected from me</a:t>
                      </a:r>
                    </a:p>
                    <a:p>
                      <a:endParaRPr lang="en-GB" dirty="0"/>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890781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endParaRPr lang="en-GB" dirty="0"/>
          </a:p>
        </p:txBody>
      </p:sp>
      <p:sp>
        <p:nvSpPr>
          <p:cNvPr id="3" name="Content Placeholder 2"/>
          <p:cNvSpPr>
            <a:spLocks noGrp="1"/>
          </p:cNvSpPr>
          <p:nvPr>
            <p:ph sz="quarter" idx="1"/>
          </p:nvPr>
        </p:nvSpPr>
        <p:spPr/>
        <p:txBody>
          <a:bodyPr>
            <a:normAutofit fontScale="92500"/>
          </a:bodyPr>
          <a:lstStyle/>
          <a:p>
            <a:r>
              <a:rPr lang="en-GB" dirty="0" smtClean="0"/>
              <a:t>Prepare a ‘how to guide’ of how you would contact and organise </a:t>
            </a:r>
            <a:r>
              <a:rPr lang="en-GB" u="sng" dirty="0" smtClean="0"/>
              <a:t>one</a:t>
            </a:r>
            <a:r>
              <a:rPr lang="en-GB" dirty="0" smtClean="0"/>
              <a:t> of the following: Only choose one option.</a:t>
            </a:r>
          </a:p>
          <a:p>
            <a:pPr lvl="1"/>
            <a:r>
              <a:rPr lang="en-GB" dirty="0" smtClean="0"/>
              <a:t>6 Supervision sessions with a supervisor</a:t>
            </a:r>
          </a:p>
          <a:p>
            <a:pPr lvl="1"/>
            <a:r>
              <a:rPr lang="en-GB" dirty="0" smtClean="0"/>
              <a:t>An observation of practice with a visiting tutor</a:t>
            </a:r>
          </a:p>
          <a:p>
            <a:pPr lvl="1"/>
            <a:r>
              <a:rPr lang="en-GB" dirty="0" smtClean="0"/>
              <a:t>An initial meeting and start of placement with the service provider.</a:t>
            </a:r>
          </a:p>
          <a:p>
            <a:pPr lvl="1"/>
            <a:endParaRPr lang="en-GB" dirty="0"/>
          </a:p>
          <a:p>
            <a:pPr lvl="1"/>
            <a:r>
              <a:rPr lang="en-GB" dirty="0" smtClean="0"/>
              <a:t>Some considerations may include</a:t>
            </a:r>
          </a:p>
          <a:p>
            <a:pPr lvl="2"/>
            <a:r>
              <a:rPr lang="en-GB" dirty="0" smtClean="0"/>
              <a:t>What to say and ask on the telephone</a:t>
            </a:r>
          </a:p>
          <a:p>
            <a:pPr lvl="2"/>
            <a:r>
              <a:rPr lang="en-GB" dirty="0" smtClean="0"/>
              <a:t>Writing the questions on paper so that you can refer to these</a:t>
            </a:r>
          </a:p>
          <a:p>
            <a:pPr lvl="2"/>
            <a:r>
              <a:rPr lang="en-GB" dirty="0" smtClean="0"/>
              <a:t>Being clear about the requirements of the placement</a:t>
            </a:r>
          </a:p>
          <a:p>
            <a:pPr lvl="2"/>
            <a:r>
              <a:rPr lang="en-GB" dirty="0" smtClean="0"/>
              <a:t>Having some possible dates to hand</a:t>
            </a:r>
          </a:p>
          <a:p>
            <a:pPr lvl="2"/>
            <a:r>
              <a:rPr lang="en-GB" dirty="0" smtClean="0"/>
              <a:t>Having a diary to hand</a:t>
            </a:r>
          </a:p>
          <a:p>
            <a:pPr lvl="2"/>
            <a:r>
              <a:rPr lang="en-GB" dirty="0" smtClean="0"/>
              <a:t>Having the submission deadline in mind</a:t>
            </a:r>
          </a:p>
          <a:p>
            <a:pPr lvl="2"/>
            <a:endParaRPr lang="en-GB" dirty="0" smtClean="0"/>
          </a:p>
        </p:txBody>
      </p:sp>
    </p:spTree>
    <p:extLst>
      <p:ext uri="{BB962C8B-B14F-4D97-AF65-F5344CB8AC3E}">
        <p14:creationId xmlns:p14="http://schemas.microsoft.com/office/powerpoint/2010/main" val="4072371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For Example</a:t>
            </a:r>
            <a:endParaRPr lang="en-GB" dirty="0"/>
          </a:p>
        </p:txBody>
      </p:sp>
      <p:sp>
        <p:nvSpPr>
          <p:cNvPr id="3" name="Content Placeholder 2"/>
          <p:cNvSpPr>
            <a:spLocks noGrp="1"/>
          </p:cNvSpPr>
          <p:nvPr>
            <p:ph sz="quarter" idx="1"/>
          </p:nvPr>
        </p:nvSpPr>
        <p:spPr/>
        <p:txBody>
          <a:bodyPr>
            <a:normAutofit fontScale="47500" lnSpcReduction="20000"/>
          </a:bodyPr>
          <a:lstStyle/>
          <a:p>
            <a:r>
              <a:rPr lang="en-GB" sz="3300" b="1" dirty="0" smtClean="0"/>
              <a:t>A ‘how to’ guide for managing the deadlines for line managers reports.</a:t>
            </a:r>
          </a:p>
          <a:p>
            <a:pPr lvl="1"/>
            <a:endParaRPr lang="en-GB" sz="2900" dirty="0" smtClean="0">
              <a:solidFill>
                <a:schemeClr val="accent1">
                  <a:lumMod val="50000"/>
                </a:schemeClr>
              </a:solidFill>
            </a:endParaRPr>
          </a:p>
          <a:p>
            <a:pPr lvl="1"/>
            <a:r>
              <a:rPr lang="en-GB" sz="3800" dirty="0" smtClean="0">
                <a:solidFill>
                  <a:schemeClr val="accent1">
                    <a:lumMod val="50000"/>
                  </a:schemeClr>
                </a:solidFill>
              </a:rPr>
              <a:t>Upon successful progression of placement, the deadline for the line manager’s report is an important consideration.</a:t>
            </a:r>
          </a:p>
          <a:p>
            <a:pPr lvl="1"/>
            <a:r>
              <a:rPr lang="en-GB" sz="3800" dirty="0" smtClean="0">
                <a:solidFill>
                  <a:schemeClr val="accent1">
                    <a:lumMod val="50000"/>
                  </a:schemeClr>
                </a:solidFill>
              </a:rPr>
              <a:t>This can be discussed early on with the line manager within the initial meeting for placement for example.</a:t>
            </a:r>
          </a:p>
          <a:p>
            <a:pPr lvl="1"/>
            <a:r>
              <a:rPr lang="en-GB" sz="3800" dirty="0" smtClean="0">
                <a:solidFill>
                  <a:schemeClr val="accent1">
                    <a:lumMod val="50000"/>
                  </a:schemeClr>
                </a:solidFill>
              </a:rPr>
              <a:t>Clearly state the submission deadline date for the report within this meeting and check to see if the line manager has made a note in his/her diary.</a:t>
            </a:r>
          </a:p>
          <a:p>
            <a:pPr lvl="1"/>
            <a:r>
              <a:rPr lang="en-GB" sz="3800" dirty="0" smtClean="0">
                <a:solidFill>
                  <a:schemeClr val="accent1">
                    <a:lumMod val="50000"/>
                  </a:schemeClr>
                </a:solidFill>
              </a:rPr>
              <a:t>Set the date for two/three weeks before the final submission which allows for any issues that may arise, and also time to ‘follow up’ if you have not received these.</a:t>
            </a:r>
          </a:p>
          <a:p>
            <a:pPr marL="274320" lvl="1" indent="0">
              <a:buNone/>
            </a:pPr>
            <a:endParaRPr lang="en-GB" sz="2600" dirty="0"/>
          </a:p>
        </p:txBody>
      </p:sp>
      <p:sp>
        <p:nvSpPr>
          <p:cNvPr id="4" name="Content Placeholder 3"/>
          <p:cNvSpPr>
            <a:spLocks noGrp="1"/>
          </p:cNvSpPr>
          <p:nvPr>
            <p:ph sz="quarter" idx="2"/>
          </p:nvPr>
        </p:nvSpPr>
        <p:spPr/>
        <p:txBody>
          <a:bodyPr>
            <a:normAutofit fontScale="47500" lnSpcReduction="20000"/>
          </a:bodyPr>
          <a:lstStyle/>
          <a:p>
            <a:pPr lvl="1"/>
            <a:endParaRPr lang="en-GB" sz="3400" dirty="0" smtClean="0">
              <a:solidFill>
                <a:schemeClr val="accent1">
                  <a:lumMod val="50000"/>
                </a:schemeClr>
              </a:solidFill>
            </a:endParaRPr>
          </a:p>
          <a:p>
            <a:pPr lvl="1"/>
            <a:endParaRPr lang="en-GB" sz="3400" dirty="0">
              <a:solidFill>
                <a:schemeClr val="accent1">
                  <a:lumMod val="50000"/>
                </a:schemeClr>
              </a:solidFill>
            </a:endParaRPr>
          </a:p>
          <a:p>
            <a:pPr lvl="1"/>
            <a:r>
              <a:rPr lang="en-GB" sz="3400" dirty="0" smtClean="0">
                <a:solidFill>
                  <a:schemeClr val="accent1">
                    <a:lumMod val="50000"/>
                  </a:schemeClr>
                </a:solidFill>
              </a:rPr>
              <a:t>Another </a:t>
            </a:r>
            <a:r>
              <a:rPr lang="en-GB" sz="3400" dirty="0">
                <a:solidFill>
                  <a:schemeClr val="accent1">
                    <a:lumMod val="50000"/>
                  </a:schemeClr>
                </a:solidFill>
              </a:rPr>
              <a:t>useful consideration is to make a note in your own personal diary of a ‘checking date’ (half way through your placement). </a:t>
            </a:r>
          </a:p>
          <a:p>
            <a:pPr lvl="1"/>
            <a:r>
              <a:rPr lang="en-GB" sz="3400" dirty="0" smtClean="0">
                <a:solidFill>
                  <a:schemeClr val="accent1">
                    <a:lumMod val="50000"/>
                  </a:schemeClr>
                </a:solidFill>
              </a:rPr>
              <a:t>For </a:t>
            </a:r>
            <a:r>
              <a:rPr lang="en-GB" sz="3400" dirty="0">
                <a:solidFill>
                  <a:schemeClr val="accent1">
                    <a:lumMod val="50000"/>
                  </a:schemeClr>
                </a:solidFill>
              </a:rPr>
              <a:t>example you could arrange a formal meeting with the line-manager or on a more informal capacity and ask for some feedback on how you are doing on placement/further way’s of developing your practice etc. </a:t>
            </a:r>
          </a:p>
          <a:p>
            <a:pPr lvl="1"/>
            <a:r>
              <a:rPr lang="en-GB" sz="3400" dirty="0">
                <a:solidFill>
                  <a:schemeClr val="accent1">
                    <a:lumMod val="50000"/>
                  </a:schemeClr>
                </a:solidFill>
              </a:rPr>
              <a:t>This meeting could be used to support your practice and as a way of reminding the line manager of the report’s deadline and to ask if you are required to do anything to support this.</a:t>
            </a:r>
          </a:p>
          <a:p>
            <a:pPr lvl="1"/>
            <a:r>
              <a:rPr lang="en-GB" sz="3400" dirty="0">
                <a:solidFill>
                  <a:schemeClr val="accent1">
                    <a:lumMod val="50000"/>
                  </a:schemeClr>
                </a:solidFill>
              </a:rPr>
              <a:t>A follow up phone call may be a way </a:t>
            </a:r>
            <a:r>
              <a:rPr lang="en-GB" sz="3400" dirty="0" smtClean="0">
                <a:solidFill>
                  <a:schemeClr val="accent1">
                    <a:lumMod val="50000"/>
                  </a:schemeClr>
                </a:solidFill>
              </a:rPr>
              <a:t>forward </a:t>
            </a:r>
            <a:r>
              <a:rPr lang="en-GB" sz="3400" dirty="0">
                <a:solidFill>
                  <a:schemeClr val="accent1">
                    <a:lumMod val="50000"/>
                  </a:schemeClr>
                </a:solidFill>
              </a:rPr>
              <a:t>a week before the deadline to ask how you would receive the report for example – an e-mail address, by person etc</a:t>
            </a:r>
            <a:r>
              <a:rPr lang="en-GB" sz="3400" dirty="0">
                <a:solidFill>
                  <a:schemeClr val="bg2">
                    <a:lumMod val="50000"/>
                  </a:schemeClr>
                </a:solidFill>
              </a:rPr>
              <a:t>.</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0"/>
            <a:ext cx="2910345" cy="1556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 y="12399"/>
            <a:ext cx="3054183" cy="1184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733256"/>
            <a:ext cx="1691680" cy="112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989" y="5918638"/>
            <a:ext cx="1328326"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5856" y="5918638"/>
            <a:ext cx="1991847"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5436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other important considerations!</a:t>
            </a:r>
            <a:endParaRPr lang="en-GB" dirty="0"/>
          </a:p>
        </p:txBody>
      </p:sp>
      <p:sp>
        <p:nvSpPr>
          <p:cNvPr id="3" name="Content Placeholder 2"/>
          <p:cNvSpPr>
            <a:spLocks noGrp="1"/>
          </p:cNvSpPr>
          <p:nvPr>
            <p:ph sz="quarter" idx="1"/>
          </p:nvPr>
        </p:nvSpPr>
        <p:spPr>
          <a:xfrm>
            <a:off x="457200" y="1124744"/>
            <a:ext cx="8229600" cy="5544616"/>
          </a:xfrm>
        </p:spPr>
        <p:txBody>
          <a:bodyPr>
            <a:normAutofit fontScale="77500" lnSpcReduction="20000"/>
          </a:bodyPr>
          <a:lstStyle/>
          <a:p>
            <a:r>
              <a:rPr lang="en-GB" dirty="0" smtClean="0"/>
              <a:t>Deadline </a:t>
            </a:r>
            <a:r>
              <a:rPr lang="en-GB" dirty="0"/>
              <a:t>for starting placement is </a:t>
            </a:r>
            <a:r>
              <a:rPr lang="en-GB" dirty="0" smtClean="0"/>
              <a:t>29/11/19.</a:t>
            </a:r>
            <a:endParaRPr lang="en-GB" dirty="0" smtClean="0"/>
          </a:p>
          <a:p>
            <a:r>
              <a:rPr lang="en-GB" dirty="0" smtClean="0"/>
              <a:t>This date allows approximately 15 weeks for you to accrue hours, however this is individual and depends on the nature of the project you are involved in (this works out at the minimum of 7 hours of face to face work with young people per week).</a:t>
            </a:r>
          </a:p>
          <a:p>
            <a:r>
              <a:rPr lang="en-GB" dirty="0" smtClean="0"/>
              <a:t>The later you start placement the more hours you will be required to do!</a:t>
            </a:r>
          </a:p>
          <a:p>
            <a:r>
              <a:rPr lang="en-GB" dirty="0"/>
              <a:t>A</a:t>
            </a:r>
            <a:r>
              <a:rPr lang="en-GB" dirty="0" smtClean="0"/>
              <a:t>lways good practice to engage in some extra hours so that you can account for some of the non-face to face hours too. </a:t>
            </a:r>
          </a:p>
          <a:p>
            <a:r>
              <a:rPr lang="en-GB" dirty="0" smtClean="0"/>
              <a:t>Be </a:t>
            </a:r>
            <a:r>
              <a:rPr lang="en-GB" dirty="0"/>
              <a:t>mindful of recording the non-face to face hours also, you will find that these go hand in hand with the face to face </a:t>
            </a:r>
            <a:r>
              <a:rPr lang="en-GB" dirty="0" smtClean="0"/>
              <a:t>hours.</a:t>
            </a:r>
          </a:p>
          <a:p>
            <a:r>
              <a:rPr lang="en-GB" dirty="0" smtClean="0"/>
              <a:t>It is your responsibility to work out how many hours the service provider can offer you, and you need to work out if this is sufficient for your placement needs.</a:t>
            </a:r>
          </a:p>
          <a:p>
            <a:r>
              <a:rPr lang="en-GB" dirty="0" smtClean="0"/>
              <a:t>You can discuss with the placement provider if there are opportunities for some extra hours during busy times (Christmas and holiday time). </a:t>
            </a:r>
          </a:p>
          <a:p>
            <a:r>
              <a:rPr lang="en-GB" dirty="0" smtClean="0"/>
              <a:t>Some students have often front load their hours to begin, to allow for some flexibility.</a:t>
            </a:r>
            <a:endParaRPr lang="en-GB" dirty="0"/>
          </a:p>
          <a:p>
            <a:r>
              <a:rPr lang="en-GB" dirty="0" smtClean="0"/>
              <a:t>Enjoy.</a:t>
            </a:r>
          </a:p>
          <a:p>
            <a:endParaRPr lang="en-GB" dirty="0"/>
          </a:p>
          <a:p>
            <a:endParaRPr lang="en-GB" dirty="0" smtClean="0"/>
          </a:p>
          <a:p>
            <a:endParaRPr lang="en-GB" sz="3600" b="1" dirty="0"/>
          </a:p>
          <a:p>
            <a:endParaRPr lang="en-GB" dirty="0" smtClean="0"/>
          </a:p>
          <a:p>
            <a:endParaRPr lang="en-GB" dirty="0"/>
          </a:p>
          <a:p>
            <a:pPr marL="0" indent="0">
              <a:buNone/>
            </a:pPr>
            <a:endParaRPr lang="en-GB" dirty="0" smtClean="0"/>
          </a:p>
          <a:p>
            <a:endParaRPr lang="en-GB" dirty="0"/>
          </a:p>
          <a:p>
            <a:pPr marL="0" indent="0">
              <a:buNone/>
            </a:pPr>
            <a:endParaRPr lang="en-GB" dirty="0" smtClean="0"/>
          </a:p>
        </p:txBody>
      </p:sp>
    </p:spTree>
    <p:extLst>
      <p:ext uri="{BB962C8B-B14F-4D97-AF65-F5344CB8AC3E}">
        <p14:creationId xmlns:p14="http://schemas.microsoft.com/office/powerpoint/2010/main" val="17366873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Assessment </a:t>
            </a:r>
            <a:r>
              <a:rPr lang="en-GB" dirty="0"/>
              <a:t>C</a:t>
            </a:r>
            <a:r>
              <a:rPr lang="en-GB" dirty="0" smtClean="0"/>
              <a:t>omponents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Placement Preparations Sessions are completed, this means that you have been introduced to all aspects of the placement process, safeguarding, National Occupational Standards and placement expectations.</a:t>
            </a:r>
          </a:p>
          <a:p>
            <a:r>
              <a:rPr lang="en-GB" dirty="0" smtClean="0"/>
              <a:t>The remainder of the module will now focus on the individual assessment components which are required for the portfolio.</a:t>
            </a:r>
          </a:p>
          <a:p>
            <a:r>
              <a:rPr lang="en-GB" dirty="0" smtClean="0"/>
              <a:t>Risk Assessment Component will be delivered by Huw Williams and be </a:t>
            </a:r>
            <a:r>
              <a:rPr lang="en-GB" dirty="0" smtClean="0"/>
              <a:t>held </a:t>
            </a:r>
            <a:r>
              <a:rPr lang="en-GB" dirty="0" smtClean="0"/>
              <a:t>on the </a:t>
            </a:r>
            <a:r>
              <a:rPr lang="en-GB" dirty="0" smtClean="0"/>
              <a:t>19</a:t>
            </a:r>
            <a:r>
              <a:rPr lang="en-GB" baseline="30000" dirty="0" smtClean="0"/>
              <a:t>nd</a:t>
            </a:r>
            <a:r>
              <a:rPr lang="en-GB" dirty="0" smtClean="0"/>
              <a:t> </a:t>
            </a:r>
            <a:r>
              <a:rPr lang="en-GB" dirty="0" smtClean="0"/>
              <a:t>November </a:t>
            </a:r>
            <a:r>
              <a:rPr lang="en-GB" dirty="0" smtClean="0"/>
              <a:t>1pm</a:t>
            </a:r>
            <a:r>
              <a:rPr lang="en-GB" dirty="0" smtClean="0"/>
              <a:t> </a:t>
            </a:r>
            <a:r>
              <a:rPr lang="en-GB" dirty="0" smtClean="0"/>
              <a:t>– </a:t>
            </a:r>
            <a:r>
              <a:rPr lang="en-GB" dirty="0" smtClean="0"/>
              <a:t>4pm</a:t>
            </a:r>
            <a:r>
              <a:rPr lang="en-GB" dirty="0" smtClean="0"/>
              <a:t>.This </a:t>
            </a:r>
            <a:r>
              <a:rPr lang="en-GB" dirty="0" smtClean="0"/>
              <a:t>is a very practical session with Huw Williams, who also acts as a Vising Tutor for the University. </a:t>
            </a:r>
          </a:p>
          <a:p>
            <a:r>
              <a:rPr lang="en-GB" dirty="0" smtClean="0"/>
              <a:t>You will be required to undertake your own risk assessment during the very first weeks of placement – the line manager can support you with this.</a:t>
            </a:r>
          </a:p>
          <a:p>
            <a:r>
              <a:rPr lang="en-GB" dirty="0" smtClean="0"/>
              <a:t>Can you know appreciate why you need to be in placement by this time – so that you can engage in these tasks.</a:t>
            </a:r>
            <a:endParaRPr lang="en-GB" dirty="0"/>
          </a:p>
        </p:txBody>
      </p:sp>
    </p:spTree>
    <p:extLst>
      <p:ext uri="{BB962C8B-B14F-4D97-AF65-F5344CB8AC3E}">
        <p14:creationId xmlns:p14="http://schemas.microsoft.com/office/powerpoint/2010/main" val="3934847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Next few sessions….</a:t>
            </a:r>
            <a:endParaRPr lang="en-GB" dirty="0"/>
          </a:p>
        </p:txBody>
      </p:sp>
      <p:sp>
        <p:nvSpPr>
          <p:cNvPr id="3" name="Content Placeholder 2"/>
          <p:cNvSpPr>
            <a:spLocks noGrp="1"/>
          </p:cNvSpPr>
          <p:nvPr>
            <p:ph sz="quarter" idx="1"/>
          </p:nvPr>
        </p:nvSpPr>
        <p:spPr>
          <a:xfrm>
            <a:off x="457200" y="1052736"/>
            <a:ext cx="8229600" cy="5544616"/>
          </a:xfrm>
        </p:spPr>
        <p:txBody>
          <a:bodyPr>
            <a:normAutofit lnSpcReduction="10000"/>
          </a:bodyPr>
          <a:lstStyle/>
          <a:p>
            <a:r>
              <a:rPr lang="en-GB" dirty="0" smtClean="0"/>
              <a:t>12/11/19 </a:t>
            </a:r>
            <a:r>
              <a:rPr lang="en-GB" dirty="0" smtClean="0"/>
              <a:t>– Supervision (which will support your supervision sessions).</a:t>
            </a:r>
          </a:p>
          <a:p>
            <a:r>
              <a:rPr lang="en-GB" dirty="0" smtClean="0"/>
              <a:t>19</a:t>
            </a:r>
            <a:r>
              <a:rPr lang="en-GB" dirty="0" smtClean="0"/>
              <a:t>/11/19 </a:t>
            </a:r>
            <a:r>
              <a:rPr lang="en-GB" dirty="0" smtClean="0"/>
              <a:t>– Risk </a:t>
            </a:r>
            <a:r>
              <a:rPr lang="en-GB" dirty="0" smtClean="0"/>
              <a:t>Assessments</a:t>
            </a:r>
            <a:endParaRPr lang="en-GB" dirty="0" smtClean="0"/>
          </a:p>
          <a:p>
            <a:r>
              <a:rPr lang="en-GB" dirty="0" smtClean="0"/>
              <a:t>26/11/19 </a:t>
            </a:r>
            <a:r>
              <a:rPr lang="en-GB" dirty="0" smtClean="0"/>
              <a:t>– Reflection and Reflective Writing (which will support your reflective journals and the supervision process).</a:t>
            </a:r>
          </a:p>
          <a:p>
            <a:r>
              <a:rPr lang="en-GB" dirty="0" smtClean="0"/>
              <a:t>3</a:t>
            </a:r>
            <a:r>
              <a:rPr lang="en-GB" dirty="0" smtClean="0"/>
              <a:t>/12/19 </a:t>
            </a:r>
            <a:r>
              <a:rPr lang="en-GB" dirty="0" smtClean="0"/>
              <a:t>– Directed Study (No Taught Session</a:t>
            </a:r>
            <a:r>
              <a:rPr lang="en-GB" dirty="0"/>
              <a:t>) Individual Tutorial by appointment and directed study time to engage in the assessment components introduced during the teaching. </a:t>
            </a:r>
            <a:endParaRPr lang="en-GB" dirty="0" smtClean="0"/>
          </a:p>
          <a:p>
            <a:r>
              <a:rPr lang="en-GB" dirty="0" smtClean="0"/>
              <a:t>10/12/19 </a:t>
            </a:r>
            <a:r>
              <a:rPr lang="en-GB" dirty="0" smtClean="0"/>
              <a:t>– </a:t>
            </a:r>
            <a:r>
              <a:rPr lang="en-GB" dirty="0" smtClean="0"/>
              <a:t>(No </a:t>
            </a:r>
            <a:r>
              <a:rPr lang="en-GB" dirty="0" smtClean="0"/>
              <a:t>Taught </a:t>
            </a:r>
            <a:r>
              <a:rPr lang="en-GB" dirty="0" smtClean="0"/>
              <a:t>Session). Individual </a:t>
            </a:r>
            <a:r>
              <a:rPr lang="en-GB" dirty="0" smtClean="0"/>
              <a:t>Tutorial by appointment and directed study time to engage in the assessment components introduced during the teaching. </a:t>
            </a:r>
            <a:endParaRPr lang="en-GB" dirty="0" smtClean="0"/>
          </a:p>
          <a:p>
            <a:pPr marL="0" indent="0">
              <a:buNone/>
            </a:pPr>
            <a:r>
              <a:rPr lang="en-GB" dirty="0" smtClean="0"/>
              <a:t> </a:t>
            </a:r>
          </a:p>
          <a:p>
            <a:endParaRPr lang="en-GB" dirty="0"/>
          </a:p>
          <a:p>
            <a:endParaRPr lang="en-GB" dirty="0"/>
          </a:p>
        </p:txBody>
      </p:sp>
    </p:spTree>
    <p:extLst>
      <p:ext uri="{BB962C8B-B14F-4D97-AF65-F5344CB8AC3E}">
        <p14:creationId xmlns:p14="http://schemas.microsoft.com/office/powerpoint/2010/main" val="3860412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a:t>YOU ARE REQUIRED TO COMPLETE THE RISK ASSESSMENT COMPONENT, WRITE AT LEAST 4 REFLECTIVE ACCOUNTS AND HAVE ARRNAGED TO SEE YOU SUPERVISOR TO DISCUSS THESE – YOU ARE GIVEN TIME TO SUPPORT </a:t>
            </a:r>
            <a:r>
              <a:rPr lang="en-GB"/>
              <a:t>THESE </a:t>
            </a:r>
            <a:r>
              <a:rPr lang="en-GB" smtClean="0"/>
              <a:t>TASKS AS PART OF THE LECTURE TIME – USE YOUR TIME WISELY. </a:t>
            </a:r>
            <a:endParaRPr lang="en-GB"/>
          </a:p>
          <a:p>
            <a:endParaRPr lang="en-GB" dirty="0"/>
          </a:p>
        </p:txBody>
      </p:sp>
    </p:spTree>
    <p:extLst>
      <p:ext uri="{BB962C8B-B14F-4D97-AF65-F5344CB8AC3E}">
        <p14:creationId xmlns:p14="http://schemas.microsoft.com/office/powerpoint/2010/main" val="16766983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5" ma:contentTypeDescription="Create a new document." ma:contentTypeScope="" ma:versionID="6be5fd45c5dda1a4542033290bb83bce">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cbce43ea20f89d9f4c70f208f31e43b5"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BB84D46-E0BE-47B1-8E5C-16468428AD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676B8A-3680-474B-9E7F-BFDA3DD950AE}">
  <ds:schemaRefs>
    <ds:schemaRef ds:uri="http://schemas.microsoft.com/sharepoint/v3/contenttype/forms"/>
  </ds:schemaRefs>
</ds:datastoreItem>
</file>

<file path=customXml/itemProps3.xml><?xml version="1.0" encoding="utf-8"?>
<ds:datastoreItem xmlns:ds="http://schemas.openxmlformats.org/officeDocument/2006/customXml" ds:itemID="{7E8C27AF-DD66-4D80-800D-88E4C5B0CE96}">
  <ds:schemaRefs>
    <ds:schemaRef ds:uri="http://purl.org/dc/terms/"/>
    <ds:schemaRef ds:uri="085339e8-869b-4c3a-a446-745e05ea898f"/>
    <ds:schemaRef ds:uri="http://purl.org/dc/dcmitype/"/>
    <ds:schemaRef ds:uri="http://schemas.microsoft.com/office/infopath/2007/PartnerControls"/>
    <ds:schemaRef ds:uri="5cce672a-2249-4bca-ab09-8f7b37c30eb2"/>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Origin</Template>
  <TotalTime>429</TotalTime>
  <Words>2448</Words>
  <Application>Microsoft Office PowerPoint</Application>
  <PresentationFormat>On-screen Show (4:3)</PresentationFormat>
  <Paragraphs>185</Paragraphs>
  <Slides>28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Bookman Old Style</vt:lpstr>
      <vt:lpstr>Calibri</vt:lpstr>
      <vt:lpstr>Gill Sans MT</vt:lpstr>
      <vt:lpstr>Wingdings</vt:lpstr>
      <vt:lpstr>Wingdings 3</vt:lpstr>
      <vt:lpstr>Origin</vt:lpstr>
      <vt:lpstr>SJYW4012  Fieldwork 1</vt:lpstr>
      <vt:lpstr>Re-Cap</vt:lpstr>
      <vt:lpstr>Fieldwork Guidelines and National Occupational Standards</vt:lpstr>
      <vt:lpstr>Lecture 6 - Today</vt:lpstr>
      <vt:lpstr>Re-cap</vt:lpstr>
      <vt:lpstr>Placement requirements for all students</vt:lpstr>
      <vt:lpstr>Placement requirements for all students</vt:lpstr>
      <vt:lpstr>Placement requirements for all students</vt:lpstr>
      <vt:lpstr>Placement requirements for all students</vt:lpstr>
      <vt:lpstr>Placement requirements for all students</vt:lpstr>
      <vt:lpstr>Examples of NOS Checklist</vt:lpstr>
      <vt:lpstr>What is expected from students whilst on placement</vt:lpstr>
      <vt:lpstr>Level Descriptors</vt:lpstr>
      <vt:lpstr>Discussion (Level Descriptors)</vt:lpstr>
      <vt:lpstr>Understanding Youth Work</vt:lpstr>
      <vt:lpstr>Understanding Youth Work</vt:lpstr>
      <vt:lpstr>Understanding Youth Work</vt:lpstr>
      <vt:lpstr>Understanding Youth Work</vt:lpstr>
      <vt:lpstr>Understanding Youth Work</vt:lpstr>
      <vt:lpstr>Understanding Youth Work</vt:lpstr>
      <vt:lpstr>The Importance of Engaging in Placement</vt:lpstr>
      <vt:lpstr>Group Work</vt:lpstr>
      <vt:lpstr>Directed Study </vt:lpstr>
      <vt:lpstr>   For Example</vt:lpstr>
      <vt:lpstr>Some other important considerations!</vt:lpstr>
      <vt:lpstr>The Assessment Components</vt:lpstr>
      <vt:lpstr>The Next few sessions….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 1</dc:title>
  <dc:creator>Administrator</dc:creator>
  <cp:lastModifiedBy>Alana Enoch</cp:lastModifiedBy>
  <cp:revision>43</cp:revision>
  <dcterms:created xsi:type="dcterms:W3CDTF">2015-08-20T09:14:16Z</dcterms:created>
  <dcterms:modified xsi:type="dcterms:W3CDTF">2019-10-30T10:43:44Z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