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17"/>
  </p:notesMasterIdLst>
  <p:handoutMasterIdLst>
    <p:handoutMasterId r:id="rId18"/>
  </p:handoutMasterIdLst>
  <p:sldIdLst>
    <p:sldId id="257" r:id="rId5"/>
    <p:sldId id="261" r:id="rId6"/>
    <p:sldId id="263" r:id="rId7"/>
    <p:sldId id="266" r:id="rId8"/>
    <p:sldId id="269" r:id="rId9"/>
    <p:sldId id="264" r:id="rId10"/>
    <p:sldId id="272" r:id="rId11"/>
    <p:sldId id="271" r:id="rId12"/>
    <p:sldId id="265" r:id="rId13"/>
    <p:sldId id="268" r:id="rId14"/>
    <p:sldId id="273" r:id="rId15"/>
    <p:sldId id="270"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autoAdjust="0"/>
  </p:normalViewPr>
  <p:slideViewPr>
    <p:cSldViewPr snapToGrid="0">
      <p:cViewPr varScale="1">
        <p:scale>
          <a:sx n="82" d="100"/>
          <a:sy n="82" d="100"/>
        </p:scale>
        <p:origin x="720" y="72"/>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hyperlink" Target="https://pixabay.com/fr/service-service-5-%C3%A9toiles-qualit%C3%A9-1186371/" TargetMode="External"/><Relationship Id="rId2" Type="http://schemas.openxmlformats.org/officeDocument/2006/relationships/image" Target="../media/image4.png"/><Relationship Id="rId1" Type="http://schemas.openxmlformats.org/officeDocument/2006/relationships/image" Target="../media/image3.jpg"/><Relationship Id="rId4" Type="http://schemas.openxmlformats.org/officeDocument/2006/relationships/image" Target="../media/image5.png"/></Relationships>
</file>

<file path=ppt/diagrams/_rels/drawing1.xml.rels><?xml version="1.0" encoding="UTF-8" standalone="yes"?>
<Relationships xmlns="http://schemas.openxmlformats.org/package/2006/relationships"><Relationship Id="rId3" Type="http://schemas.openxmlformats.org/officeDocument/2006/relationships/hyperlink" Target="https://pixabay.com/fr/service-service-5-%C3%A9toiles-qualit%C3%A9-1186371/" TargetMode="External"/><Relationship Id="rId2" Type="http://schemas.openxmlformats.org/officeDocument/2006/relationships/image" Target="../media/image4.png"/><Relationship Id="rId1" Type="http://schemas.openxmlformats.org/officeDocument/2006/relationships/image" Target="../media/image3.jpg"/><Relationship Id="rId4"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rtlCol="0"/>
        <a:lstStyle/>
        <a:p>
          <a:pPr rtl="0"/>
          <a:endParaRPr lang="en-US"/>
        </a:p>
      </dgm:t>
    </dgm:pt>
    <dgm:pt modelId="{40FC4FFE-8987-4A26-B7F4-8A516F18ADAE}">
      <dgm:prSet custT="1"/>
      <dgm:spPr/>
      <dgm:t>
        <a:bodyPr rtlCol="0"/>
        <a:lstStyle/>
        <a:p>
          <a:pPr rtl="0">
            <a:lnSpc>
              <a:spcPct val="100000"/>
            </a:lnSpc>
            <a:defRPr cap="all"/>
          </a:pPr>
          <a:r>
            <a:rPr lang="en-GB" sz="2400" b="1" dirty="0">
              <a:latin typeface="Arial" panose="020B0604020202020204" pitchFamily="34" charset="0"/>
              <a:cs typeface="Arial" panose="020B0604020202020204" pitchFamily="34" charset="0"/>
            </a:rPr>
            <a:t>G</a:t>
          </a:r>
          <a:r>
            <a:rPr lang="en-gb" sz="2400" b="1" dirty="0">
              <a:latin typeface="Arial" panose="020B0604020202020204" pitchFamily="34" charset="0"/>
              <a:cs typeface="Arial" panose="020B0604020202020204" pitchFamily="34" charset="0"/>
            </a:rPr>
            <a:t>reen marketing </a:t>
          </a:r>
        </a:p>
      </dgm:t>
    </dgm:pt>
    <dgm:pt modelId="{CAD7EF86-FB23-41F6-BF42-040B36DEFDB1}" type="parTrans" cxnId="{C7AD8469-3C68-4AF9-AB82-79B0043AA120}">
      <dgm:prSet/>
      <dgm:spPr/>
      <dgm:t>
        <a:bodyPr rtlCol="0"/>
        <a:lstStyle/>
        <a:p>
          <a:pPr rtl="0"/>
          <a:endParaRPr lang="en-US">
            <a:latin typeface="Arial" panose="020B0604020202020204" pitchFamily="34" charset="0"/>
            <a:cs typeface="Arial" panose="020B0604020202020204" pitchFamily="34" charset="0"/>
          </a:endParaRPr>
        </a:p>
      </dgm:t>
    </dgm:pt>
    <dgm:pt modelId="{5B62599A-5C9B-48E7-896E-EA782AC60C8B}" type="sibTrans" cxnId="{C7AD8469-3C68-4AF9-AB82-79B0043AA120}">
      <dgm:prSet/>
      <dgm:spPr/>
      <dgm:t>
        <a:bodyPr rtlCol="0"/>
        <a:lstStyle/>
        <a:p>
          <a:pPr rtl="0"/>
          <a:endParaRPr lang="en-US">
            <a:latin typeface="Arial" panose="020B0604020202020204" pitchFamily="34" charset="0"/>
            <a:cs typeface="Arial" panose="020B0604020202020204" pitchFamily="34" charset="0"/>
          </a:endParaRPr>
        </a:p>
      </dgm:t>
    </dgm:pt>
    <dgm:pt modelId="{49225C73-1633-42F1-AB3B-7CB183E5F8B8}">
      <dgm:prSet custT="1"/>
      <dgm:spPr/>
      <dgm:t>
        <a:bodyPr rtlCol="0"/>
        <a:lstStyle/>
        <a:p>
          <a:pPr rtl="0">
            <a:lnSpc>
              <a:spcPct val="100000"/>
            </a:lnSpc>
            <a:defRPr cap="all"/>
          </a:pPr>
          <a:r>
            <a:rPr lang="en-US" sz="2400" b="1" dirty="0">
              <a:latin typeface="Arial" panose="020B0604020202020204" pitchFamily="34" charset="0"/>
              <a:cs typeface="Arial" panose="020B0604020202020204" pitchFamily="34" charset="0"/>
            </a:rPr>
            <a:t>Service quality</a:t>
          </a:r>
          <a:endParaRPr lang="en-gb" sz="2400" b="1" dirty="0">
            <a:latin typeface="Arial" panose="020B0604020202020204" pitchFamily="34" charset="0"/>
            <a:cs typeface="Arial" panose="020B0604020202020204" pitchFamily="34" charset="0"/>
          </a:endParaRPr>
        </a:p>
      </dgm:t>
    </dgm:pt>
    <dgm:pt modelId="{1A0E2090-1D4F-438A-8766-B6030CE01ADD}" type="parTrans" cxnId="{A9154303-8225-4248-91DC-1B0156A35F07}">
      <dgm:prSet/>
      <dgm:spPr/>
      <dgm:t>
        <a:bodyPr rtlCol="0"/>
        <a:lstStyle/>
        <a:p>
          <a:pPr rtl="0"/>
          <a:endParaRPr lang="en-US">
            <a:latin typeface="Arial" panose="020B0604020202020204" pitchFamily="34" charset="0"/>
            <a:cs typeface="Arial" panose="020B0604020202020204" pitchFamily="34" charset="0"/>
          </a:endParaRPr>
        </a:p>
      </dgm:t>
    </dgm:pt>
    <dgm:pt modelId="{9646853A-8964-4519-A5B1-0B7D18B2983D}" type="sibTrans" cxnId="{A9154303-8225-4248-91DC-1B0156A35F07}">
      <dgm:prSet/>
      <dgm:spPr/>
      <dgm:t>
        <a:bodyPr rtlCol="0"/>
        <a:lstStyle/>
        <a:p>
          <a:pPr rtl="0"/>
          <a:endParaRPr lang="en-US">
            <a:latin typeface="Arial" panose="020B0604020202020204" pitchFamily="34" charset="0"/>
            <a:cs typeface="Arial" panose="020B0604020202020204" pitchFamily="34" charset="0"/>
          </a:endParaRPr>
        </a:p>
      </dgm:t>
    </dgm:pt>
    <dgm:pt modelId="{1C383F32-22E8-4F62-A3E0-BDC3D5F48992}">
      <dgm:prSet custT="1"/>
      <dgm:spPr/>
      <dgm:t>
        <a:bodyPr rtlCol="0"/>
        <a:lstStyle/>
        <a:p>
          <a:pPr rtl="0">
            <a:lnSpc>
              <a:spcPct val="100000"/>
            </a:lnSpc>
            <a:defRPr cap="all"/>
          </a:pPr>
          <a:r>
            <a:rPr lang="en-US" sz="2400" b="1" dirty="0" err="1">
              <a:latin typeface="Arial" panose="020B0604020202020204" pitchFamily="34" charset="0"/>
              <a:cs typeface="Arial" panose="020B0604020202020204" pitchFamily="34" charset="0"/>
            </a:rPr>
            <a:t>stp</a:t>
          </a:r>
          <a:endParaRPr lang="en-gb" sz="2400" b="1" dirty="0">
            <a:latin typeface="Arial" panose="020B0604020202020204" pitchFamily="34" charset="0"/>
            <a:cs typeface="Arial" panose="020B0604020202020204" pitchFamily="34" charset="0"/>
          </a:endParaRPr>
        </a:p>
      </dgm:t>
    </dgm:pt>
    <dgm:pt modelId="{A7920A2F-3244-4159-AF04-6A1D38B7B317}" type="parTrans" cxnId="{C4CCE57E-E871-46D6-BAD5-880252C95D22}">
      <dgm:prSet/>
      <dgm:spPr/>
      <dgm:t>
        <a:bodyPr rtlCol="0"/>
        <a:lstStyle/>
        <a:p>
          <a:pPr rtl="0"/>
          <a:endParaRPr lang="en-US">
            <a:latin typeface="Arial" panose="020B0604020202020204" pitchFamily="34" charset="0"/>
            <a:cs typeface="Arial" panose="020B0604020202020204" pitchFamily="34" charset="0"/>
          </a:endParaRPr>
        </a:p>
      </dgm:t>
    </dgm:pt>
    <dgm:pt modelId="{8500F72A-2C6D-4FDF-9C1D-CA691380EB0B}" type="sibTrans" cxnId="{C4CCE57E-E871-46D6-BAD5-880252C95D22}">
      <dgm:prSet/>
      <dgm:spPr/>
      <dgm:t>
        <a:bodyPr rtlCol="0"/>
        <a:lstStyle/>
        <a:p>
          <a:pPr rtl="0"/>
          <a:endParaRPr lang="en-US">
            <a:latin typeface="Arial" panose="020B0604020202020204" pitchFamily="34" charset="0"/>
            <a:cs typeface="Arial" panose="020B0604020202020204" pitchFamily="34" charset="0"/>
          </a:endParaRPr>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a:solidFill>
          <a:schemeClr val="accent1"/>
        </a:solidFill>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23000" r="-23000"/>
          </a:stretch>
        </a:blipFill>
        <a:ln>
          <a:noFill/>
        </a:ln>
      </dgm:spPr>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custScaleY="204829">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l="-25000" r="-25000"/>
          </a:stretch>
        </a:blipFill>
        <a:ln>
          <a:noFill/>
        </a:ln>
      </dgm:spPr>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custScaleY="207421">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custScaleY="96753"/>
      <dgm:spPr/>
    </dgm:pt>
    <dgm:pt modelId="{39509775-983E-4110-B989-EE2CD6514BE0}" type="pres">
      <dgm:prSet presAssocID="{1C383F32-22E8-4F62-A3E0-BDC3D5F48992}" presName="iconRect" presStyleLbl="node1" presStyleIdx="2" presStyleCnt="3"/>
      <dgm:spPr>
        <a:blipFill rotWithShape="1">
          <a:blip xmlns:r="http://schemas.openxmlformats.org/officeDocument/2006/relationships" r:embed="rId4"/>
          <a:srcRect/>
          <a:stretch>
            <a:fillRect l="-39000" r="-39000"/>
          </a:stretch>
        </a:blipFill>
        <a:ln>
          <a:noFill/>
        </a:ln>
      </dgm:spPr>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custScaleY="237014">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121613"/>
          <a:ext cx="1818562" cy="1818562"/>
        </a:xfrm>
        <a:prstGeom prst="ellipse">
          <a:avLst/>
        </a:prstGeom>
        <a:solidFill>
          <a:schemeClr val="accent1"/>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04512" y="509176"/>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3000" r="-2300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129229"/>
          <a:ext cx="2981250" cy="1474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1066800" rtl="0">
            <a:lnSpc>
              <a:spcPct val="100000"/>
            </a:lnSpc>
            <a:spcBef>
              <a:spcPct val="0"/>
            </a:spcBef>
            <a:spcAft>
              <a:spcPct val="35000"/>
            </a:spcAft>
            <a:buNone/>
            <a:defRPr cap="all"/>
          </a:pPr>
          <a:r>
            <a:rPr lang="en-GB" sz="2400" b="1" kern="1200" dirty="0">
              <a:latin typeface="Arial" panose="020B0604020202020204" pitchFamily="34" charset="0"/>
              <a:cs typeface="Arial" panose="020B0604020202020204" pitchFamily="34" charset="0"/>
            </a:rPr>
            <a:t>G</a:t>
          </a:r>
          <a:r>
            <a:rPr lang="en-gb" sz="2400" b="1" kern="1200" dirty="0">
              <a:latin typeface="Arial" panose="020B0604020202020204" pitchFamily="34" charset="0"/>
              <a:cs typeface="Arial" panose="020B0604020202020204" pitchFamily="34" charset="0"/>
            </a:rPr>
            <a:t>reen marketing </a:t>
          </a:r>
        </a:p>
      </dsp:txBody>
      <dsp:txXfrm>
        <a:off x="35606" y="2129229"/>
        <a:ext cx="2981250" cy="1474768"/>
      </dsp:txXfrm>
    </dsp:sp>
    <dsp:sp modelId="{BCD8CDD9-0C56-4401-ADB1-8B48DAB2C96F}">
      <dsp:nvSpPr>
        <dsp:cNvPr id="0" name=""/>
        <dsp:cNvSpPr/>
      </dsp:nvSpPr>
      <dsp:spPr>
        <a:xfrm>
          <a:off x="4119918" y="116948"/>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504510"/>
          <a:ext cx="1043437" cy="1043437"/>
        </a:xfrm>
        <a:prstGeom prst="rect">
          <a:avLst/>
        </a:prstGeom>
        <a:blipFill>
          <a:blip xmlns:r="http://schemas.openxmlformats.org/officeDocument/2006/relationships"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l="-25000" r="-2500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115232"/>
          <a:ext cx="2981250" cy="1493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1066800" rtl="0">
            <a:lnSpc>
              <a:spcPct val="100000"/>
            </a:lnSpc>
            <a:spcBef>
              <a:spcPct val="0"/>
            </a:spcBef>
            <a:spcAft>
              <a:spcPct val="35000"/>
            </a:spcAft>
            <a:buNone/>
            <a:defRPr cap="all"/>
          </a:pPr>
          <a:r>
            <a:rPr lang="en-US" sz="2400" b="1" kern="1200" dirty="0">
              <a:latin typeface="Arial" panose="020B0604020202020204" pitchFamily="34" charset="0"/>
              <a:cs typeface="Arial" panose="020B0604020202020204" pitchFamily="34" charset="0"/>
            </a:rPr>
            <a:t>Service quality</a:t>
          </a:r>
          <a:endParaRPr lang="en-gb" sz="2400" b="1" kern="1200" dirty="0">
            <a:latin typeface="Arial" panose="020B0604020202020204" pitchFamily="34" charset="0"/>
            <a:cs typeface="Arial" panose="020B0604020202020204" pitchFamily="34" charset="0"/>
          </a:endParaRPr>
        </a:p>
      </dsp:txBody>
      <dsp:txXfrm>
        <a:off x="3538574" y="2115232"/>
        <a:ext cx="2981250" cy="1493431"/>
      </dsp:txXfrm>
    </dsp:sp>
    <dsp:sp modelId="{FF93E135-77D6-48A0-8871-9BC93D705D06}">
      <dsp:nvSpPr>
        <dsp:cNvPr id="0" name=""/>
        <dsp:cNvSpPr/>
      </dsp:nvSpPr>
      <dsp:spPr>
        <a:xfrm>
          <a:off x="7622887" y="78442"/>
          <a:ext cx="1818562" cy="175951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10450" y="436481"/>
          <a:ext cx="1043437" cy="1043437"/>
        </a:xfrm>
        <a:prstGeom prst="rect">
          <a:avLst/>
        </a:prstGeom>
        <a:blipFill rotWithShape="1">
          <a:blip xmlns:r="http://schemas.openxmlformats.org/officeDocument/2006/relationships" r:embed="rId4"/>
          <a:srcRect/>
          <a:stretch>
            <a:fillRect l="-39000" r="-3900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1940668"/>
          <a:ext cx="2981250" cy="1706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1066800" rtl="0">
            <a:lnSpc>
              <a:spcPct val="100000"/>
            </a:lnSpc>
            <a:spcBef>
              <a:spcPct val="0"/>
            </a:spcBef>
            <a:spcAft>
              <a:spcPct val="35000"/>
            </a:spcAft>
            <a:buNone/>
            <a:defRPr cap="all"/>
          </a:pPr>
          <a:r>
            <a:rPr lang="en-US" sz="2400" b="1" kern="1200" dirty="0" err="1">
              <a:latin typeface="Arial" panose="020B0604020202020204" pitchFamily="34" charset="0"/>
              <a:cs typeface="Arial" panose="020B0604020202020204" pitchFamily="34" charset="0"/>
            </a:rPr>
            <a:t>stp</a:t>
          </a:r>
          <a:endParaRPr lang="en-gb" sz="2400" b="1" kern="1200" dirty="0">
            <a:latin typeface="Arial" panose="020B0604020202020204" pitchFamily="34" charset="0"/>
            <a:cs typeface="Arial" panose="020B0604020202020204" pitchFamily="34" charset="0"/>
          </a:endParaRPr>
        </a:p>
      </dsp:txBody>
      <dsp:txXfrm>
        <a:off x="7041543" y="1940668"/>
        <a:ext cx="2981250" cy="17065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24B65D2-7312-4880-8E37-8804ECD24A71}" type="datetime1">
              <a:rPr lang="en-US" smtClean="0"/>
              <a:t>3/20/2023</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D78DF73-C268-4DE0-940D-612E23A0D28B}" type="datetime1">
              <a:rPr lang="en-US" smtClean="0"/>
              <a:t>3/20/2023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endParaRPr lang="en-US"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endParaRPr lang="en-US"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endParaRPr lang="en-US"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ggwash.org/view/68008/dc-sets-new-goals-to-be-sustainable" TargetMode="External"/><Relationship Id="rId2" Type="http://schemas.openxmlformats.org/officeDocument/2006/relationships/image" Target="../media/image3.jpg"/><Relationship Id="rId1" Type="http://schemas.openxmlformats.org/officeDocument/2006/relationships/slideLayout" Target="../slideLayouts/slideLayout8.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rtlCol="0">
            <a:normAutofit fontScale="90000"/>
          </a:bodyPr>
          <a:lstStyle/>
          <a:p>
            <a:pPr rtl="0"/>
            <a:r>
              <a:rPr lang="en-US" sz="4400" dirty="0">
                <a:solidFill>
                  <a:schemeClr val="tx1"/>
                </a:solidFill>
              </a:rPr>
              <a:t>MARKETIG MANAGEMENT</a:t>
            </a:r>
            <a:br>
              <a:rPr lang="en-US" sz="4400" dirty="0">
                <a:solidFill>
                  <a:schemeClr val="tx1"/>
                </a:solidFill>
              </a:rPr>
            </a:br>
            <a:r>
              <a:rPr lang="en-US" sz="4400" dirty="0">
                <a:solidFill>
                  <a:schemeClr val="tx1"/>
                </a:solidFill>
              </a:rPr>
              <a:t>LCMB7001</a:t>
            </a:r>
            <a:endParaRPr lang="en-gb"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886908"/>
          </a:xfrm>
        </p:spPr>
        <p:txBody>
          <a:bodyPr rtlCol="0">
            <a:normAutofit/>
          </a:bodyPr>
          <a:lstStyle/>
          <a:p>
            <a:pPr rtl="0">
              <a:spcAft>
                <a:spcPts val="600"/>
              </a:spcAft>
            </a:pPr>
            <a:r>
              <a:rPr lang="en-GB" dirty="0">
                <a:solidFill>
                  <a:schemeClr val="tx1"/>
                </a:solidFill>
              </a:rPr>
              <a:t>Student - A</a:t>
            </a:r>
            <a:r>
              <a:rPr lang="en-gb" dirty="0">
                <a:solidFill>
                  <a:schemeClr val="tx1"/>
                </a:solidFill>
              </a:rPr>
              <a:t>mjad </a:t>
            </a:r>
            <a:r>
              <a:rPr lang="en-GB" dirty="0">
                <a:solidFill>
                  <a:schemeClr val="tx1"/>
                </a:solidFill>
              </a:rPr>
              <a:t>H</a:t>
            </a:r>
            <a:r>
              <a:rPr lang="en-gb" dirty="0">
                <a:solidFill>
                  <a:schemeClr val="tx1"/>
                </a:solidFill>
              </a:rPr>
              <a:t>ussain 1715254</a:t>
            </a:r>
          </a:p>
          <a:p>
            <a:pPr rtl="0">
              <a:spcAft>
                <a:spcPts val="600"/>
              </a:spcAft>
            </a:pPr>
            <a:r>
              <a:rPr lang="en-GB" dirty="0">
                <a:solidFill>
                  <a:schemeClr val="tx1"/>
                </a:solidFill>
              </a:rPr>
              <a:t>L</a:t>
            </a:r>
            <a:r>
              <a:rPr lang="en-gb" dirty="0">
                <a:solidFill>
                  <a:schemeClr val="tx1"/>
                </a:solidFill>
              </a:rPr>
              <a:t>ecture </a:t>
            </a:r>
            <a:r>
              <a:rPr lang="en-GB" dirty="0">
                <a:solidFill>
                  <a:schemeClr val="tx1"/>
                </a:solidFill>
              </a:rPr>
              <a:t>–</a:t>
            </a:r>
            <a:r>
              <a:rPr lang="en-gb" dirty="0">
                <a:solidFill>
                  <a:schemeClr val="tx1"/>
                </a:solidFill>
              </a:rPr>
              <a:t> </a:t>
            </a:r>
            <a:r>
              <a:rPr lang="en-gb" dirty="0" err="1">
                <a:solidFill>
                  <a:schemeClr val="tx1"/>
                </a:solidFill>
              </a:rPr>
              <a:t>Efua</a:t>
            </a:r>
            <a:r>
              <a:rPr lang="en-gb" dirty="0">
                <a:solidFill>
                  <a:schemeClr val="tx1"/>
                </a:solidFill>
              </a:rPr>
              <a:t> Adams </a:t>
            </a:r>
          </a:p>
        </p:txBody>
      </p:sp>
      <p:sp>
        <p:nvSpPr>
          <p:cNvPr id="4" name="Slide Number Placeholder 3">
            <a:extLst>
              <a:ext uri="{FF2B5EF4-FFF2-40B4-BE49-F238E27FC236}">
                <a16:creationId xmlns:a16="http://schemas.microsoft.com/office/drawing/2014/main" id="{BA5A0B10-8208-E380-D9C3-C1A8E2B13F69}"/>
              </a:ext>
            </a:extLst>
          </p:cNvPr>
          <p:cNvSpPr>
            <a:spLocks noGrp="1"/>
          </p:cNvSpPr>
          <p:nvPr>
            <p:ph type="sldNum" sz="quarter" idx="12"/>
          </p:nvPr>
        </p:nvSpPr>
        <p:spPr/>
        <p:txBody>
          <a:bodyPr/>
          <a:lstStyle/>
          <a:p>
            <a:pPr rtl="0"/>
            <a:fld id="{34B7E4EF-A1BD-40F4-AB7B-04F084DD991D}" type="slidenum">
              <a:rPr lang="en-US" smtClean="0"/>
              <a:t>1</a:t>
            </a:fld>
            <a:endParaRPr lang="en-US" dirty="0"/>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rtlCol="0">
            <a:normAutofit/>
          </a:bodyPr>
          <a:lstStyle/>
          <a:p>
            <a:pPr algn="ctr" rtl="0"/>
            <a:r>
              <a:rPr lang="en-gb" b="1" dirty="0">
                <a:latin typeface="Arial" panose="020B0604020202020204" pitchFamily="34" charset="0"/>
                <a:cs typeface="Arial" panose="020B0604020202020204" pitchFamily="34" charset="0"/>
              </a:rPr>
              <a:t>Contents</a:t>
            </a:r>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2078897914"/>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F0E8429A-171D-2370-81DE-784955FE6AD4}"/>
              </a:ext>
            </a:extLst>
          </p:cNvPr>
          <p:cNvSpPr>
            <a:spLocks noGrp="1"/>
          </p:cNvSpPr>
          <p:nvPr>
            <p:ph type="sldNum" sz="quarter" idx="12"/>
          </p:nvPr>
        </p:nvSpPr>
        <p:spPr>
          <a:xfrm>
            <a:off x="10287000" y="6035675"/>
            <a:ext cx="838200" cy="365760"/>
          </a:xfrm>
        </p:spPr>
        <p:txBody>
          <a:bodyPr/>
          <a:lstStyle/>
          <a:p>
            <a:pPr rtl="0"/>
            <a:fld id="{34B7E4EF-A1BD-40F4-AB7B-04F084DD991D}" type="slidenum">
              <a:rPr lang="en-US" sz="1600" smtClean="0"/>
              <a:t>2</a:t>
            </a:fld>
            <a:endParaRPr lang="en-US" sz="1600" dirty="0"/>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F4736-F7E0-BA5F-378A-2A635087D7EE}"/>
              </a:ext>
            </a:extLst>
          </p:cNvPr>
          <p:cNvSpPr>
            <a:spLocks noGrp="1"/>
          </p:cNvSpPr>
          <p:nvPr>
            <p:ph type="title"/>
          </p:nvPr>
        </p:nvSpPr>
        <p:spPr/>
        <p:txBody>
          <a:bodyPr anchor="ctr">
            <a:normAutofit/>
          </a:bodyPr>
          <a:lstStyle/>
          <a:p>
            <a:r>
              <a:rPr lang="en-US" dirty="0">
                <a:latin typeface="Arial" panose="020B0604020202020204" pitchFamily="34" charset="0"/>
                <a:cs typeface="Arial" panose="020B0604020202020204" pitchFamily="34" charset="0"/>
              </a:rPr>
              <a:t>Green marketing</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concept</a:t>
            </a:r>
            <a:endParaRPr lang="en-GB" dirty="0">
              <a:latin typeface="Arial" panose="020B0604020202020204" pitchFamily="34" charset="0"/>
              <a:cs typeface="Arial" panose="020B0604020202020204" pitchFamily="34" charset="0"/>
            </a:endParaRPr>
          </a:p>
        </p:txBody>
      </p:sp>
      <p:pic>
        <p:nvPicPr>
          <p:cNvPr id="7" name="Content Placeholder 6" descr="A picture containing diagram&#10;&#10;Description automatically generated">
            <a:extLst>
              <a:ext uri="{FF2B5EF4-FFF2-40B4-BE49-F238E27FC236}">
                <a16:creationId xmlns:a16="http://schemas.microsoft.com/office/drawing/2014/main" id="{97B2677B-BDA7-F29A-AA08-C347E0907A23}"/>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5800" y="919162"/>
            <a:ext cx="6858000" cy="4714875"/>
          </a:xfrm>
          <a:noFill/>
        </p:spPr>
      </p:pic>
      <p:sp>
        <p:nvSpPr>
          <p:cNvPr id="13" name="Content Placeholder 3">
            <a:extLst>
              <a:ext uri="{FF2B5EF4-FFF2-40B4-BE49-F238E27FC236}">
                <a16:creationId xmlns:a16="http://schemas.microsoft.com/office/drawing/2014/main" id="{F120B9A7-EB1D-C204-9178-A33A80395579}"/>
              </a:ext>
            </a:extLst>
          </p:cNvPr>
          <p:cNvSpPr>
            <a:spLocks noGrp="1"/>
          </p:cNvSpPr>
          <p:nvPr>
            <p:ph type="body" sz="half" idx="2"/>
          </p:nvPr>
        </p:nvSpPr>
        <p:spPr/>
        <p:txBody>
          <a:bodyPr>
            <a:normAutofit fontScale="92500" lnSpcReduction="20000"/>
          </a:bodyPr>
          <a:lstStyle/>
          <a:p>
            <a:r>
              <a:rPr lang="en-US" dirty="0">
                <a:latin typeface="Arial" panose="020B0604020202020204" pitchFamily="34" charset="0"/>
                <a:cs typeface="Arial" panose="020B0604020202020204" pitchFamily="34" charset="0"/>
              </a:rPr>
              <a:t>The concept of Green marketing is a distinctive category of marketing in which products are promoted based on their environmental benefits. For example, using the word “Green” is that the production of products has been done so not wanting to cause any damage to the environment and meaning that the ingredients and packaging of products remain environmental-friendly</a:t>
            </a:r>
            <a:r>
              <a:rPr lang="en-US" dirty="0"/>
              <a:t>.</a:t>
            </a:r>
          </a:p>
        </p:txBody>
      </p:sp>
      <p:sp>
        <p:nvSpPr>
          <p:cNvPr id="5" name="Slide Number Placeholder 4">
            <a:extLst>
              <a:ext uri="{FF2B5EF4-FFF2-40B4-BE49-F238E27FC236}">
                <a16:creationId xmlns:a16="http://schemas.microsoft.com/office/drawing/2014/main" id="{D8244F42-D6B0-6757-0807-B84294B006ED}"/>
              </a:ext>
            </a:extLst>
          </p:cNvPr>
          <p:cNvSpPr>
            <a:spLocks noGrp="1"/>
          </p:cNvSpPr>
          <p:nvPr>
            <p:ph type="sldNum" sz="quarter" idx="12"/>
          </p:nvPr>
        </p:nvSpPr>
        <p:spPr/>
        <p:txBody>
          <a:bodyPr anchor="b">
            <a:normAutofit/>
          </a:bodyPr>
          <a:lstStyle/>
          <a:p>
            <a:pPr rtl="0">
              <a:spcAft>
                <a:spcPts val="600"/>
              </a:spcAft>
            </a:pPr>
            <a:fld id="{34B7E4EF-A1BD-40F4-AB7B-04F084DD991D}" type="slidenum">
              <a:rPr lang="en-US" smtClean="0"/>
              <a:pPr rtl="0">
                <a:spcAft>
                  <a:spcPts val="600"/>
                </a:spcAft>
              </a:pPr>
              <a:t>3</a:t>
            </a:fld>
            <a:endParaRPr lang="en-US"/>
          </a:p>
        </p:txBody>
      </p:sp>
      <p:sp>
        <p:nvSpPr>
          <p:cNvPr id="8" name="TextBox 7">
            <a:extLst>
              <a:ext uri="{FF2B5EF4-FFF2-40B4-BE49-F238E27FC236}">
                <a16:creationId xmlns:a16="http://schemas.microsoft.com/office/drawing/2014/main" id="{62751444-DDF1-EBC1-3873-4B2F73603507}"/>
              </a:ext>
            </a:extLst>
          </p:cNvPr>
          <p:cNvSpPr txBox="1"/>
          <p:nvPr/>
        </p:nvSpPr>
        <p:spPr>
          <a:xfrm>
            <a:off x="5098336" y="5380642"/>
            <a:ext cx="631904"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extLst>
      <p:ext uri="{BB962C8B-B14F-4D97-AF65-F5344CB8AC3E}">
        <p14:creationId xmlns:p14="http://schemas.microsoft.com/office/powerpoint/2010/main" val="2422654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5DB2F-5AEB-45F9-45F2-65B8DCBCFF9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Importance of Green marketing  </a:t>
            </a:r>
          </a:p>
        </p:txBody>
      </p:sp>
      <p:sp>
        <p:nvSpPr>
          <p:cNvPr id="3" name="Content Placeholder 2">
            <a:extLst>
              <a:ext uri="{FF2B5EF4-FFF2-40B4-BE49-F238E27FC236}">
                <a16:creationId xmlns:a16="http://schemas.microsoft.com/office/drawing/2014/main" id="{5FFB1223-9913-A819-B6BF-5A654AB5736A}"/>
              </a:ext>
            </a:extLst>
          </p:cNvPr>
          <p:cNvSpPr>
            <a:spLocks noGrp="1"/>
          </p:cNvSpPr>
          <p:nvPr>
            <p:ph sz="half" idx="1"/>
          </p:nvPr>
        </p:nvSpPr>
        <p:spPr>
          <a:xfrm>
            <a:off x="1066800" y="2103120"/>
            <a:ext cx="4663440" cy="4112286"/>
          </a:xfrm>
        </p:spPr>
        <p:txBody>
          <a:bodyPr>
            <a:normAutofit/>
          </a:bodyPr>
          <a:lstStyle/>
          <a:p>
            <a:r>
              <a:rPr lang="en-GB" dirty="0">
                <a:latin typeface="Arial" panose="020B0604020202020204" pitchFamily="34" charset="0"/>
                <a:cs typeface="Arial" panose="020B0604020202020204" pitchFamily="34" charset="0"/>
              </a:rPr>
              <a:t>Most Important factor of green marketing is that </a:t>
            </a:r>
            <a:r>
              <a:rPr lang="en-US" dirty="0">
                <a:latin typeface="Arial" panose="020B0604020202020204" pitchFamily="34" charset="0"/>
                <a:cs typeface="Arial" panose="020B0604020202020204" pitchFamily="34" charset="0"/>
              </a:rPr>
              <a:t>Green marketing can help in making the earth a healthy place for future generations and keeping the planet attractive.</a:t>
            </a:r>
          </a:p>
          <a:p>
            <a:r>
              <a:rPr lang="en-US" dirty="0">
                <a:latin typeface="Arial" panose="020B0604020202020204" pitchFamily="34" charset="0"/>
                <a:cs typeface="Arial" panose="020B0604020202020204" pitchFamily="34" charset="0"/>
              </a:rPr>
              <a:t>Green marketing can help in reducing the use of plastic and plastic-based goods.</a:t>
            </a:r>
          </a:p>
          <a:p>
            <a:endParaRPr lang="en-GB" dirty="0"/>
          </a:p>
        </p:txBody>
      </p:sp>
      <p:sp>
        <p:nvSpPr>
          <p:cNvPr id="4" name="Content Placeholder 3">
            <a:extLst>
              <a:ext uri="{FF2B5EF4-FFF2-40B4-BE49-F238E27FC236}">
                <a16:creationId xmlns:a16="http://schemas.microsoft.com/office/drawing/2014/main" id="{A78E51CF-473B-802D-112B-ADFE1ECE7AB3}"/>
              </a:ext>
            </a:extLst>
          </p:cNvPr>
          <p:cNvSpPr>
            <a:spLocks noGrp="1"/>
          </p:cNvSpPr>
          <p:nvPr>
            <p:ph sz="half" idx="2"/>
          </p:nvPr>
        </p:nvSpPr>
        <p:spPr/>
        <p:txBody>
          <a:bodyPr>
            <a:normAutofit/>
          </a:bodyPr>
          <a:lstStyle/>
          <a:p>
            <a:r>
              <a:rPr lang="en-US" dirty="0">
                <a:latin typeface="Arial" panose="020B0604020202020204" pitchFamily="34" charset="0"/>
                <a:cs typeface="Arial" panose="020B0604020202020204" pitchFamily="34" charset="0"/>
              </a:rPr>
              <a:t>People demand natural and eco-friendly products.</a:t>
            </a:r>
          </a:p>
          <a:p>
            <a:r>
              <a:rPr lang="en-US" dirty="0">
                <a:latin typeface="Arial" panose="020B0604020202020204" pitchFamily="34" charset="0"/>
                <a:cs typeface="Arial" panose="020B0604020202020204" pitchFamily="34" charset="0"/>
              </a:rPr>
              <a:t>Green marketing can help the originations to get a competitive edge over its  competitors.</a:t>
            </a:r>
          </a:p>
          <a:p>
            <a:r>
              <a:rPr lang="en-US" dirty="0">
                <a:latin typeface="Arial" panose="020B0604020202020204" pitchFamily="34" charset="0"/>
                <a:cs typeface="Arial" panose="020B0604020202020204" pitchFamily="34" charset="0"/>
              </a:rPr>
              <a:t>Improving the credibility of your organization and you can expand your business in overseas countries finding suitable sources.</a:t>
            </a:r>
          </a:p>
          <a:p>
            <a:endParaRPr lang="en-GB" dirty="0"/>
          </a:p>
        </p:txBody>
      </p:sp>
      <p:sp>
        <p:nvSpPr>
          <p:cNvPr id="5" name="Slide Number Placeholder 4">
            <a:extLst>
              <a:ext uri="{FF2B5EF4-FFF2-40B4-BE49-F238E27FC236}">
                <a16:creationId xmlns:a16="http://schemas.microsoft.com/office/drawing/2014/main" id="{F3D08594-8886-597C-75EA-BD1CA9B1B7B1}"/>
              </a:ext>
            </a:extLst>
          </p:cNvPr>
          <p:cNvSpPr>
            <a:spLocks noGrp="1"/>
          </p:cNvSpPr>
          <p:nvPr>
            <p:ph type="sldNum" sz="quarter" idx="12"/>
          </p:nvPr>
        </p:nvSpPr>
        <p:spPr/>
        <p:txBody>
          <a:bodyPr/>
          <a:lstStyle/>
          <a:p>
            <a:pPr rtl="0"/>
            <a:fld id="{34B7E4EF-A1BD-40F4-AB7B-04F084DD991D}" type="slidenum">
              <a:rPr lang="en-US" smtClean="0"/>
              <a:t>4</a:t>
            </a:fld>
            <a:endParaRPr lang="en-US"/>
          </a:p>
        </p:txBody>
      </p:sp>
    </p:spTree>
    <p:extLst>
      <p:ext uri="{BB962C8B-B14F-4D97-AF65-F5344CB8AC3E}">
        <p14:creationId xmlns:p14="http://schemas.microsoft.com/office/powerpoint/2010/main" val="3651798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372F1-0E90-7E1C-D839-91F008154F7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Green marketing which organization uses it </a:t>
            </a:r>
          </a:p>
        </p:txBody>
      </p:sp>
      <p:sp>
        <p:nvSpPr>
          <p:cNvPr id="3" name="Content Placeholder 2">
            <a:extLst>
              <a:ext uri="{FF2B5EF4-FFF2-40B4-BE49-F238E27FC236}">
                <a16:creationId xmlns:a16="http://schemas.microsoft.com/office/drawing/2014/main" id="{08F71AE3-5524-6CF9-FE13-A4D28EDB5C56}"/>
              </a:ext>
            </a:extLst>
          </p:cNvPr>
          <p:cNvSpPr>
            <a:spLocks noGrp="1"/>
          </p:cNvSpPr>
          <p:nvPr>
            <p:ph sz="half" idx="1"/>
          </p:nvPr>
        </p:nvSpPr>
        <p:spPr/>
        <p:txBody>
          <a:bodyPr>
            <a:normAutofit lnSpcReduction="10000"/>
          </a:bodyPr>
          <a:lstStyle/>
          <a:p>
            <a:r>
              <a:rPr lang="en-US" dirty="0"/>
              <a:t> </a:t>
            </a:r>
            <a:r>
              <a:rPr lang="en-US" dirty="0">
                <a:latin typeface="Arial" panose="020B0604020202020204" pitchFamily="34" charset="0"/>
                <a:cs typeface="Arial" panose="020B0604020202020204" pitchFamily="34" charset="0"/>
              </a:rPr>
              <a:t>Toyota Prius </a:t>
            </a:r>
          </a:p>
          <a:p>
            <a:r>
              <a:rPr lang="en-US" dirty="0">
                <a:latin typeface="Arial" panose="020B0604020202020204" pitchFamily="34" charset="0"/>
                <a:cs typeface="Arial" panose="020B0604020202020204" pitchFamily="34" charset="0"/>
              </a:rPr>
              <a:t> Timberland</a:t>
            </a:r>
          </a:p>
          <a:p>
            <a:r>
              <a:rPr lang="en-US" dirty="0">
                <a:latin typeface="Arial" panose="020B0604020202020204" pitchFamily="34" charset="0"/>
                <a:cs typeface="Arial" panose="020B0604020202020204" pitchFamily="34" charset="0"/>
              </a:rPr>
              <a:t> IKEA </a:t>
            </a:r>
          </a:p>
          <a:p>
            <a:r>
              <a:rPr lang="en-US" dirty="0">
                <a:latin typeface="Arial" panose="020B0604020202020204" pitchFamily="34" charset="0"/>
                <a:cs typeface="Arial" panose="020B0604020202020204" pitchFamily="34" charset="0"/>
              </a:rPr>
              <a:t> Method Products </a:t>
            </a:r>
          </a:p>
          <a:p>
            <a:r>
              <a:rPr lang="en-US" dirty="0">
                <a:latin typeface="Arial" panose="020B0604020202020204" pitchFamily="34" charset="0"/>
                <a:cs typeface="Arial" panose="020B0604020202020204" pitchFamily="34" charset="0"/>
              </a:rPr>
              <a:t> Starbucks </a:t>
            </a:r>
          </a:p>
          <a:p>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levis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Avocado Green Mattress</a:t>
            </a:r>
          </a:p>
          <a:p>
            <a:r>
              <a:rPr lang="en-US" dirty="0">
                <a:latin typeface="Arial" panose="020B0604020202020204" pitchFamily="34" charset="0"/>
                <a:cs typeface="Arial" panose="020B0604020202020204" pitchFamily="34" charset="0"/>
              </a:rPr>
              <a:t>The body shop</a:t>
            </a:r>
          </a:p>
          <a:p>
            <a:r>
              <a:rPr lang="en-GB" dirty="0"/>
              <a:t>Macdonald's restaurants</a:t>
            </a:r>
          </a:p>
        </p:txBody>
      </p:sp>
      <p:sp>
        <p:nvSpPr>
          <p:cNvPr id="4" name="Content Placeholder 3">
            <a:extLst>
              <a:ext uri="{FF2B5EF4-FFF2-40B4-BE49-F238E27FC236}">
                <a16:creationId xmlns:a16="http://schemas.microsoft.com/office/drawing/2014/main" id="{C7792867-FBD7-2A15-D7F9-2524D466D4D1}"/>
              </a:ext>
            </a:extLst>
          </p:cNvPr>
          <p:cNvSpPr>
            <a:spLocks noGrp="1"/>
          </p:cNvSpPr>
          <p:nvPr>
            <p:ph sz="half" idx="2"/>
          </p:nvPr>
        </p:nvSpPr>
        <p:spPr/>
        <p:txBody>
          <a:bodyPr>
            <a:normAutofit lnSpcReduction="10000"/>
          </a:bodyPr>
          <a:lstStyle/>
          <a:p>
            <a:r>
              <a:rPr lang="en-US" dirty="0">
                <a:latin typeface="Arial" panose="020B0604020202020204" pitchFamily="34" charset="0"/>
                <a:cs typeface="Arial" panose="020B0604020202020204" pitchFamily="34" charset="0"/>
              </a:rPr>
              <a:t>“Organizations perceive environmental marketing to be an opportunity that can be used to achieve</a:t>
            </a:r>
          </a:p>
          <a:p>
            <a:r>
              <a:rPr lang="en-US" dirty="0">
                <a:latin typeface="Arial" panose="020B0604020202020204" pitchFamily="34" charset="0"/>
                <a:cs typeface="Arial" panose="020B0604020202020204" pitchFamily="34" charset="0"/>
              </a:rPr>
              <a:t>its objectives” (Keller 1987, Shearer 1990);</a:t>
            </a:r>
          </a:p>
          <a:p>
            <a:r>
              <a:rPr lang="en-GB" dirty="0"/>
              <a:t>MacDonalds restaurants use green marketing by getting rid of plastic toys in kids food boxes for example changing to paper-based toys and offering books which are easy to recycle and are more friendly to the </a:t>
            </a:r>
            <a:r>
              <a:rPr lang="en-GB" dirty="0" err="1"/>
              <a:t>enviroment</a:t>
            </a:r>
            <a:r>
              <a:rPr lang="en-GB"/>
              <a:t>. </a:t>
            </a:r>
            <a:endParaRPr lang="en-GB" dirty="0"/>
          </a:p>
        </p:txBody>
      </p:sp>
      <p:sp>
        <p:nvSpPr>
          <p:cNvPr id="5" name="Slide Number Placeholder 4">
            <a:extLst>
              <a:ext uri="{FF2B5EF4-FFF2-40B4-BE49-F238E27FC236}">
                <a16:creationId xmlns:a16="http://schemas.microsoft.com/office/drawing/2014/main" id="{191BEBC1-A585-A242-F9FD-4E19B38635B4}"/>
              </a:ext>
            </a:extLst>
          </p:cNvPr>
          <p:cNvSpPr>
            <a:spLocks noGrp="1"/>
          </p:cNvSpPr>
          <p:nvPr>
            <p:ph type="sldNum" sz="quarter" idx="12"/>
          </p:nvPr>
        </p:nvSpPr>
        <p:spPr/>
        <p:txBody>
          <a:bodyPr/>
          <a:lstStyle/>
          <a:p>
            <a:pPr rtl="0"/>
            <a:fld id="{34B7E4EF-A1BD-40F4-AB7B-04F084DD991D}" type="slidenum">
              <a:rPr lang="en-US" smtClean="0"/>
              <a:t>5</a:t>
            </a:fld>
            <a:endParaRPr lang="en-US"/>
          </a:p>
        </p:txBody>
      </p:sp>
    </p:spTree>
    <p:extLst>
      <p:ext uri="{BB962C8B-B14F-4D97-AF65-F5344CB8AC3E}">
        <p14:creationId xmlns:p14="http://schemas.microsoft.com/office/powerpoint/2010/main" val="895012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BA408-38B4-C823-DEE8-7C2A1DD86CA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Service quality model</a:t>
            </a:r>
          </a:p>
        </p:txBody>
      </p:sp>
      <p:pic>
        <p:nvPicPr>
          <p:cNvPr id="6" name="Content Placeholder 5">
            <a:extLst>
              <a:ext uri="{FF2B5EF4-FFF2-40B4-BE49-F238E27FC236}">
                <a16:creationId xmlns:a16="http://schemas.microsoft.com/office/drawing/2014/main" id="{451AD5A1-CF5B-6721-56CC-285B7C103463}"/>
              </a:ext>
            </a:extLst>
          </p:cNvPr>
          <p:cNvPicPr>
            <a:picLocks noGrp="1" noChangeAspect="1"/>
          </p:cNvPicPr>
          <p:nvPr>
            <p:ph sz="half" idx="1"/>
          </p:nvPr>
        </p:nvPicPr>
        <p:blipFill>
          <a:blip r:embed="rId2"/>
          <a:stretch>
            <a:fillRect/>
          </a:stretch>
        </p:blipFill>
        <p:spPr>
          <a:xfrm>
            <a:off x="1066800" y="2790568"/>
            <a:ext cx="4664075" cy="2373826"/>
          </a:xfrm>
          <a:prstGeom prst="rect">
            <a:avLst/>
          </a:prstGeom>
        </p:spPr>
      </p:pic>
      <p:sp>
        <p:nvSpPr>
          <p:cNvPr id="4" name="Content Placeholder 3">
            <a:extLst>
              <a:ext uri="{FF2B5EF4-FFF2-40B4-BE49-F238E27FC236}">
                <a16:creationId xmlns:a16="http://schemas.microsoft.com/office/drawing/2014/main" id="{6339B61D-5EED-8DB5-3206-28EC39D161CB}"/>
              </a:ext>
            </a:extLst>
          </p:cNvPr>
          <p:cNvSpPr>
            <a:spLocks noGrp="1"/>
          </p:cNvSpPr>
          <p:nvPr>
            <p:ph sz="half" idx="2"/>
          </p:nvPr>
        </p:nvSpPr>
        <p:spPr/>
        <p:txBody>
          <a:bodyPr/>
          <a:lstStyle/>
          <a:p>
            <a:r>
              <a:rPr lang="en-GB" dirty="0"/>
              <a:t>Reliability</a:t>
            </a:r>
          </a:p>
          <a:p>
            <a:r>
              <a:rPr lang="en-GB" dirty="0"/>
              <a:t>Assurance</a:t>
            </a:r>
          </a:p>
          <a:p>
            <a:r>
              <a:rPr lang="en-GB" dirty="0"/>
              <a:t>Tangibles</a:t>
            </a:r>
          </a:p>
          <a:p>
            <a:r>
              <a:rPr lang="en-GB" dirty="0"/>
              <a:t>Empathy</a:t>
            </a:r>
          </a:p>
          <a:p>
            <a:r>
              <a:rPr lang="en-GB" dirty="0"/>
              <a:t>Responsiveness.</a:t>
            </a:r>
          </a:p>
          <a:p>
            <a:endParaRPr lang="en-GB" dirty="0"/>
          </a:p>
        </p:txBody>
      </p:sp>
      <p:sp>
        <p:nvSpPr>
          <p:cNvPr id="5" name="Slide Number Placeholder 4">
            <a:extLst>
              <a:ext uri="{FF2B5EF4-FFF2-40B4-BE49-F238E27FC236}">
                <a16:creationId xmlns:a16="http://schemas.microsoft.com/office/drawing/2014/main" id="{1A89D9DD-6B80-C86B-0D13-C19AD6441E76}"/>
              </a:ext>
            </a:extLst>
          </p:cNvPr>
          <p:cNvSpPr>
            <a:spLocks noGrp="1"/>
          </p:cNvSpPr>
          <p:nvPr>
            <p:ph type="sldNum" sz="quarter" idx="12"/>
          </p:nvPr>
        </p:nvSpPr>
        <p:spPr/>
        <p:txBody>
          <a:bodyPr/>
          <a:lstStyle/>
          <a:p>
            <a:pPr rtl="0"/>
            <a:fld id="{34B7E4EF-A1BD-40F4-AB7B-04F084DD991D}" type="slidenum">
              <a:rPr lang="en-US" smtClean="0"/>
              <a:t>6</a:t>
            </a:fld>
            <a:endParaRPr lang="en-US"/>
          </a:p>
        </p:txBody>
      </p:sp>
    </p:spTree>
    <p:extLst>
      <p:ext uri="{BB962C8B-B14F-4D97-AF65-F5344CB8AC3E}">
        <p14:creationId xmlns:p14="http://schemas.microsoft.com/office/powerpoint/2010/main" val="340805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F2AD5-F6D4-C6E5-47AC-A5D68C66CB2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Importance of service quality</a:t>
            </a:r>
          </a:p>
        </p:txBody>
      </p:sp>
      <p:sp>
        <p:nvSpPr>
          <p:cNvPr id="3" name="Content Placeholder 2">
            <a:extLst>
              <a:ext uri="{FF2B5EF4-FFF2-40B4-BE49-F238E27FC236}">
                <a16:creationId xmlns:a16="http://schemas.microsoft.com/office/drawing/2014/main" id="{9C494944-11CC-E404-82C7-8A11AA90C5B5}"/>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The importance of Service quality is what the customer asks for and receives.</a:t>
            </a:r>
          </a:p>
          <a:p>
            <a:r>
              <a:rPr lang="en-US" dirty="0">
                <a:latin typeface="Arial" panose="020B0604020202020204" pitchFamily="34" charset="0"/>
                <a:cs typeface="Arial" panose="020B0604020202020204" pitchFamily="34" charset="0"/>
              </a:rPr>
              <a:t>Customers that recognize a establishment’s services as being high quality are more likely to do business with the company will use again. The customer can feel valued to the organization.</a:t>
            </a:r>
          </a:p>
          <a:p>
            <a:endParaRPr lang="en-GB"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59BC18D7-4A21-44DB-BF34-D8B6705A9182}"/>
              </a:ext>
            </a:extLst>
          </p:cNvPr>
          <p:cNvPicPr>
            <a:picLocks noGrp="1" noChangeAspect="1"/>
          </p:cNvPicPr>
          <p:nvPr>
            <p:ph sz="half" idx="2"/>
          </p:nvPr>
        </p:nvPicPr>
        <p:blipFill>
          <a:blip r:embed="rId2"/>
          <a:stretch>
            <a:fillRect/>
          </a:stretch>
        </p:blipFill>
        <p:spPr>
          <a:xfrm>
            <a:off x="6826250" y="1647825"/>
            <a:ext cx="3933825" cy="4567581"/>
          </a:xfrm>
          <a:prstGeom prst="rect">
            <a:avLst/>
          </a:prstGeom>
        </p:spPr>
      </p:pic>
      <p:sp>
        <p:nvSpPr>
          <p:cNvPr id="5" name="Slide Number Placeholder 4">
            <a:extLst>
              <a:ext uri="{FF2B5EF4-FFF2-40B4-BE49-F238E27FC236}">
                <a16:creationId xmlns:a16="http://schemas.microsoft.com/office/drawing/2014/main" id="{6E9A7E7C-A7C3-FEC3-97CF-B3671A6E0FDE}"/>
              </a:ext>
            </a:extLst>
          </p:cNvPr>
          <p:cNvSpPr>
            <a:spLocks noGrp="1"/>
          </p:cNvSpPr>
          <p:nvPr>
            <p:ph type="sldNum" sz="quarter" idx="12"/>
          </p:nvPr>
        </p:nvSpPr>
        <p:spPr/>
        <p:txBody>
          <a:bodyPr/>
          <a:lstStyle/>
          <a:p>
            <a:pPr rtl="0"/>
            <a:fld id="{34B7E4EF-A1BD-40F4-AB7B-04F084DD991D}" type="slidenum">
              <a:rPr lang="en-US" smtClean="0"/>
              <a:t>7</a:t>
            </a:fld>
            <a:endParaRPr lang="en-US"/>
          </a:p>
        </p:txBody>
      </p:sp>
    </p:spTree>
    <p:extLst>
      <p:ext uri="{BB962C8B-B14F-4D97-AF65-F5344CB8AC3E}">
        <p14:creationId xmlns:p14="http://schemas.microsoft.com/office/powerpoint/2010/main" val="3984570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DB285-E02C-C43B-74B4-D5466362C81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Company's that use service quality model</a:t>
            </a:r>
          </a:p>
        </p:txBody>
      </p:sp>
      <p:sp>
        <p:nvSpPr>
          <p:cNvPr id="3" name="Content Placeholder 2">
            <a:extLst>
              <a:ext uri="{FF2B5EF4-FFF2-40B4-BE49-F238E27FC236}">
                <a16:creationId xmlns:a16="http://schemas.microsoft.com/office/drawing/2014/main" id="{322F9962-E158-8814-05D7-C72A725D518B}"/>
              </a:ext>
            </a:extLst>
          </p:cNvPr>
          <p:cNvSpPr>
            <a:spLocks noGrp="1"/>
          </p:cNvSpPr>
          <p:nvPr>
            <p:ph sz="half" idx="1"/>
          </p:nvPr>
        </p:nvSpPr>
        <p:spPr/>
        <p:txBody>
          <a:bodyPr/>
          <a:lstStyle/>
          <a:p>
            <a:r>
              <a:rPr lang="en-GB" dirty="0"/>
              <a:t>Hilton hotels</a:t>
            </a:r>
          </a:p>
          <a:p>
            <a:r>
              <a:rPr lang="en-GB" dirty="0" err="1"/>
              <a:t>Marriots</a:t>
            </a:r>
            <a:r>
              <a:rPr lang="en-GB" dirty="0"/>
              <a:t> </a:t>
            </a:r>
          </a:p>
          <a:p>
            <a:r>
              <a:rPr lang="en-GB" dirty="0"/>
              <a:t>Apple </a:t>
            </a:r>
          </a:p>
          <a:p>
            <a:r>
              <a:rPr lang="en-GB" dirty="0"/>
              <a:t>google</a:t>
            </a:r>
          </a:p>
        </p:txBody>
      </p:sp>
      <p:pic>
        <p:nvPicPr>
          <p:cNvPr id="6" name="Content Placeholder 5">
            <a:extLst>
              <a:ext uri="{FF2B5EF4-FFF2-40B4-BE49-F238E27FC236}">
                <a16:creationId xmlns:a16="http://schemas.microsoft.com/office/drawing/2014/main" id="{05538A3B-9E00-DAB7-38B0-83900420D5F4}"/>
              </a:ext>
            </a:extLst>
          </p:cNvPr>
          <p:cNvPicPr>
            <a:picLocks noGrp="1" noChangeAspect="1"/>
          </p:cNvPicPr>
          <p:nvPr>
            <p:ph sz="half" idx="2"/>
          </p:nvPr>
        </p:nvPicPr>
        <p:blipFill>
          <a:blip r:embed="rId2"/>
          <a:stretch>
            <a:fillRect/>
          </a:stretch>
        </p:blipFill>
        <p:spPr>
          <a:xfrm>
            <a:off x="4105275" y="1933576"/>
            <a:ext cx="7019925" cy="4281830"/>
          </a:xfrm>
          <a:prstGeom prst="rect">
            <a:avLst/>
          </a:prstGeom>
        </p:spPr>
      </p:pic>
      <p:sp>
        <p:nvSpPr>
          <p:cNvPr id="5" name="Slide Number Placeholder 4">
            <a:extLst>
              <a:ext uri="{FF2B5EF4-FFF2-40B4-BE49-F238E27FC236}">
                <a16:creationId xmlns:a16="http://schemas.microsoft.com/office/drawing/2014/main" id="{F5E40EE5-E06B-E2FB-3FE8-1F29DC0FA397}"/>
              </a:ext>
            </a:extLst>
          </p:cNvPr>
          <p:cNvSpPr>
            <a:spLocks noGrp="1"/>
          </p:cNvSpPr>
          <p:nvPr>
            <p:ph type="sldNum" sz="quarter" idx="12"/>
          </p:nvPr>
        </p:nvSpPr>
        <p:spPr/>
        <p:txBody>
          <a:bodyPr/>
          <a:lstStyle/>
          <a:p>
            <a:pPr rtl="0"/>
            <a:fld id="{34B7E4EF-A1BD-40F4-AB7B-04F084DD991D}" type="slidenum">
              <a:rPr lang="en-US" smtClean="0"/>
              <a:t>8</a:t>
            </a:fld>
            <a:endParaRPr lang="en-US"/>
          </a:p>
        </p:txBody>
      </p:sp>
    </p:spTree>
    <p:extLst>
      <p:ext uri="{BB962C8B-B14F-4D97-AF65-F5344CB8AC3E}">
        <p14:creationId xmlns:p14="http://schemas.microsoft.com/office/powerpoint/2010/main" val="3394356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7A0C8-3DC4-BA96-07AA-4DE72F26594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STP SEGMENTATION TARGET POSITIONING MARKETING</a:t>
            </a:r>
          </a:p>
        </p:txBody>
      </p:sp>
      <p:pic>
        <p:nvPicPr>
          <p:cNvPr id="3" name="Content Placeholder 2">
            <a:extLst>
              <a:ext uri="{FF2B5EF4-FFF2-40B4-BE49-F238E27FC236}">
                <a16:creationId xmlns:a16="http://schemas.microsoft.com/office/drawing/2014/main" id="{9205920C-0F8A-7402-089D-C1BDE425BC99}"/>
              </a:ext>
            </a:extLst>
          </p:cNvPr>
          <p:cNvPicPr>
            <a:picLocks noGrp="1" noChangeAspect="1"/>
          </p:cNvPicPr>
          <p:nvPr>
            <p:ph sz="half" idx="2"/>
          </p:nvPr>
        </p:nvPicPr>
        <p:blipFill>
          <a:blip r:embed="rId2"/>
          <a:stretch>
            <a:fillRect/>
          </a:stretch>
        </p:blipFill>
        <p:spPr>
          <a:xfrm>
            <a:off x="6839891" y="2103438"/>
            <a:ext cx="3906542" cy="3748087"/>
          </a:xfrm>
          <a:prstGeom prst="rect">
            <a:avLst/>
          </a:prstGeom>
        </p:spPr>
      </p:pic>
      <p:sp>
        <p:nvSpPr>
          <p:cNvPr id="5" name="Slide Number Placeholder 4">
            <a:extLst>
              <a:ext uri="{FF2B5EF4-FFF2-40B4-BE49-F238E27FC236}">
                <a16:creationId xmlns:a16="http://schemas.microsoft.com/office/drawing/2014/main" id="{A561ADCD-47A3-D559-F772-AF9CD41B7D2D}"/>
              </a:ext>
            </a:extLst>
          </p:cNvPr>
          <p:cNvSpPr>
            <a:spLocks noGrp="1"/>
          </p:cNvSpPr>
          <p:nvPr>
            <p:ph type="sldNum" sz="quarter" idx="12"/>
          </p:nvPr>
        </p:nvSpPr>
        <p:spPr/>
        <p:txBody>
          <a:bodyPr/>
          <a:lstStyle/>
          <a:p>
            <a:pPr rtl="0"/>
            <a:fld id="{34B7E4EF-A1BD-40F4-AB7B-04F084DD991D}" type="slidenum">
              <a:rPr lang="en-US" smtClean="0"/>
              <a:t>9</a:t>
            </a:fld>
            <a:endParaRPr lang="en-US"/>
          </a:p>
        </p:txBody>
      </p:sp>
      <p:pic>
        <p:nvPicPr>
          <p:cNvPr id="12" name="Content Placeholder 11">
            <a:extLst>
              <a:ext uri="{FF2B5EF4-FFF2-40B4-BE49-F238E27FC236}">
                <a16:creationId xmlns:a16="http://schemas.microsoft.com/office/drawing/2014/main" id="{C1C40572-26F5-5F3A-E46E-96DAB3FE2B20}"/>
              </a:ext>
            </a:extLst>
          </p:cNvPr>
          <p:cNvPicPr>
            <a:picLocks noGrp="1" noChangeAspect="1"/>
          </p:cNvPicPr>
          <p:nvPr>
            <p:ph sz="half" idx="1"/>
          </p:nvPr>
        </p:nvPicPr>
        <p:blipFill>
          <a:blip r:embed="rId3"/>
          <a:stretch>
            <a:fillRect/>
          </a:stretch>
        </p:blipFill>
        <p:spPr>
          <a:xfrm>
            <a:off x="1236662" y="2791619"/>
            <a:ext cx="4324350" cy="2371725"/>
          </a:xfrm>
          <a:prstGeom prst="rect">
            <a:avLst/>
          </a:prstGeom>
        </p:spPr>
      </p:pic>
    </p:spTree>
    <p:extLst>
      <p:ext uri="{BB962C8B-B14F-4D97-AF65-F5344CB8AC3E}">
        <p14:creationId xmlns:p14="http://schemas.microsoft.com/office/powerpoint/2010/main" val="3604830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3418E68-C009-C5D8-93F2-420C45FCCC75}"/>
              </a:ext>
            </a:extLst>
          </p:cNvPr>
          <p:cNvPicPr>
            <a:picLocks noGrp="1" noChangeAspect="1"/>
          </p:cNvPicPr>
          <p:nvPr>
            <p:ph type="pic" idx="1"/>
          </p:nvPr>
        </p:nvPicPr>
        <p:blipFill rotWithShape="1">
          <a:blip r:embed="rId2"/>
          <a:stretch/>
        </p:blipFill>
        <p:spPr>
          <a:xfrm>
            <a:off x="228599" y="1052798"/>
            <a:ext cx="7696201" cy="4752404"/>
          </a:xfrm>
          <a:prstGeom prst="rect">
            <a:avLst/>
          </a:prstGeom>
          <a:noFill/>
        </p:spPr>
      </p:pic>
      <p:sp>
        <p:nvSpPr>
          <p:cNvPr id="5" name="Slide Number Placeholder 4">
            <a:extLst>
              <a:ext uri="{FF2B5EF4-FFF2-40B4-BE49-F238E27FC236}">
                <a16:creationId xmlns:a16="http://schemas.microsoft.com/office/drawing/2014/main" id="{41CC0BD2-7BC4-86FC-719C-E8065AD98FB0}"/>
              </a:ext>
            </a:extLst>
          </p:cNvPr>
          <p:cNvSpPr>
            <a:spLocks noGrp="1"/>
          </p:cNvSpPr>
          <p:nvPr>
            <p:ph type="sldNum" sz="quarter" idx="12"/>
          </p:nvPr>
        </p:nvSpPr>
        <p:spPr>
          <a:xfrm>
            <a:off x="10396728" y="6035040"/>
            <a:ext cx="1225296" cy="365760"/>
          </a:xfrm>
        </p:spPr>
        <p:txBody>
          <a:bodyPr anchor="b">
            <a:normAutofit/>
          </a:bodyPr>
          <a:lstStyle/>
          <a:p>
            <a:pPr rtl="0">
              <a:spcAft>
                <a:spcPts val="600"/>
              </a:spcAft>
            </a:pPr>
            <a:fld id="{34B7E4EF-A1BD-40F4-AB7B-04F084DD991D}" type="slidenum">
              <a:rPr lang="en-US" smtClean="0"/>
              <a:pPr rtl="0">
                <a:spcAft>
                  <a:spcPts val="600"/>
                </a:spcAft>
              </a:pPr>
              <a:t>10</a:t>
            </a:fld>
            <a:endParaRPr lang="en-US"/>
          </a:p>
        </p:txBody>
      </p:sp>
      <p:sp>
        <p:nvSpPr>
          <p:cNvPr id="2" name="Title 1">
            <a:extLst>
              <a:ext uri="{FF2B5EF4-FFF2-40B4-BE49-F238E27FC236}">
                <a16:creationId xmlns:a16="http://schemas.microsoft.com/office/drawing/2014/main" id="{C01ADBBD-325F-0F17-4F12-752CB24EC2A5}"/>
              </a:ext>
            </a:extLst>
          </p:cNvPr>
          <p:cNvSpPr>
            <a:spLocks noGrp="1"/>
          </p:cNvSpPr>
          <p:nvPr>
            <p:ph type="title"/>
          </p:nvPr>
        </p:nvSpPr>
        <p:spPr>
          <a:xfrm>
            <a:off x="8477250" y="603504"/>
            <a:ext cx="3144774" cy="1645920"/>
          </a:xfrm>
        </p:spPr>
        <p:txBody>
          <a:bodyPr anchor="b">
            <a:normAutofit/>
          </a:bodyPr>
          <a:lstStyle/>
          <a:p>
            <a:r>
              <a:rPr lang="en-GB"/>
              <a:t>STP MARKETING</a:t>
            </a:r>
          </a:p>
        </p:txBody>
      </p:sp>
      <p:sp>
        <p:nvSpPr>
          <p:cNvPr id="3" name="Content Placeholder 2">
            <a:extLst>
              <a:ext uri="{FF2B5EF4-FFF2-40B4-BE49-F238E27FC236}">
                <a16:creationId xmlns:a16="http://schemas.microsoft.com/office/drawing/2014/main" id="{07C020FA-C9E0-7662-34E5-45A6D07639F1}"/>
              </a:ext>
            </a:extLst>
          </p:cNvPr>
          <p:cNvSpPr>
            <a:spLocks noGrp="1"/>
          </p:cNvSpPr>
          <p:nvPr>
            <p:ph type="body" sz="half" idx="2"/>
          </p:nvPr>
        </p:nvSpPr>
        <p:spPr>
          <a:xfrm>
            <a:off x="8477250" y="2386584"/>
            <a:ext cx="3144774" cy="3511296"/>
          </a:xfrm>
        </p:spPr>
        <p:txBody>
          <a:bodyPr>
            <a:normAutofit/>
          </a:bodyPr>
          <a:lstStyle/>
          <a:p>
            <a:r>
              <a:rPr lang="en-GB"/>
              <a:t>Importance of STP marketing</a:t>
            </a:r>
          </a:p>
          <a:p>
            <a:r>
              <a:rPr lang="en-GB"/>
              <a:t>Targeting a Perisic market or customer or gender and stereotypes of people </a:t>
            </a:r>
          </a:p>
          <a:p>
            <a:r>
              <a:rPr lang="en-GB"/>
              <a:t>Customers that feel 100 percent about a product or service for example will do anything it takes to own it.</a:t>
            </a:r>
          </a:p>
        </p:txBody>
      </p:sp>
    </p:spTree>
    <p:extLst>
      <p:ext uri="{BB962C8B-B14F-4D97-AF65-F5344CB8AC3E}">
        <p14:creationId xmlns:p14="http://schemas.microsoft.com/office/powerpoint/2010/main" val="1761248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04BD8-4E61-4D5F-C4B5-2C8F877004F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Organizations that use STP marketing model</a:t>
            </a:r>
          </a:p>
        </p:txBody>
      </p:sp>
      <p:sp>
        <p:nvSpPr>
          <p:cNvPr id="3" name="Content Placeholder 2">
            <a:extLst>
              <a:ext uri="{FF2B5EF4-FFF2-40B4-BE49-F238E27FC236}">
                <a16:creationId xmlns:a16="http://schemas.microsoft.com/office/drawing/2014/main" id="{B4A4A491-2596-76F0-9E01-6FE2C685A6CC}"/>
              </a:ext>
            </a:extLst>
          </p:cNvPr>
          <p:cNvSpPr>
            <a:spLocks noGrp="1"/>
          </p:cNvSpPr>
          <p:nvPr>
            <p:ph sz="half" idx="1"/>
          </p:nvPr>
        </p:nvSpPr>
        <p:spPr/>
        <p:txBody>
          <a:bodyPr/>
          <a:lstStyle/>
          <a:p>
            <a:r>
              <a:rPr lang="en-GB" dirty="0" err="1"/>
              <a:t>Rollys</a:t>
            </a:r>
            <a:r>
              <a:rPr lang="en-GB" dirty="0"/>
              <a:t> Royce </a:t>
            </a:r>
          </a:p>
          <a:p>
            <a:r>
              <a:rPr lang="en-GB" dirty="0"/>
              <a:t>Poundland</a:t>
            </a:r>
          </a:p>
          <a:p>
            <a:r>
              <a:rPr lang="en-GB" dirty="0"/>
              <a:t>Ferrari</a:t>
            </a:r>
          </a:p>
          <a:p>
            <a:r>
              <a:rPr lang="en-GB" dirty="0"/>
              <a:t>Coca cola</a:t>
            </a:r>
          </a:p>
          <a:p>
            <a:r>
              <a:rPr lang="en-GB" dirty="0"/>
              <a:t>Bentley</a:t>
            </a:r>
          </a:p>
          <a:p>
            <a:endParaRPr lang="en-GB" dirty="0"/>
          </a:p>
          <a:p>
            <a:endParaRPr lang="en-GB" dirty="0"/>
          </a:p>
        </p:txBody>
      </p:sp>
      <p:sp>
        <p:nvSpPr>
          <p:cNvPr id="5" name="Slide Number Placeholder 4">
            <a:extLst>
              <a:ext uri="{FF2B5EF4-FFF2-40B4-BE49-F238E27FC236}">
                <a16:creationId xmlns:a16="http://schemas.microsoft.com/office/drawing/2014/main" id="{7BFE003A-71DE-149A-4BC2-771A110FD64D}"/>
              </a:ext>
            </a:extLst>
          </p:cNvPr>
          <p:cNvSpPr>
            <a:spLocks noGrp="1"/>
          </p:cNvSpPr>
          <p:nvPr>
            <p:ph type="sldNum" sz="quarter" idx="12"/>
          </p:nvPr>
        </p:nvSpPr>
        <p:spPr/>
        <p:txBody>
          <a:bodyPr/>
          <a:lstStyle/>
          <a:p>
            <a:pPr rtl="0"/>
            <a:fld id="{34B7E4EF-A1BD-40F4-AB7B-04F084DD991D}" type="slidenum">
              <a:rPr lang="en-US" smtClean="0"/>
              <a:t>11</a:t>
            </a:fld>
            <a:endParaRPr lang="en-US"/>
          </a:p>
        </p:txBody>
      </p:sp>
      <p:pic>
        <p:nvPicPr>
          <p:cNvPr id="4" name="Content Placeholder 3">
            <a:extLst>
              <a:ext uri="{FF2B5EF4-FFF2-40B4-BE49-F238E27FC236}">
                <a16:creationId xmlns:a16="http://schemas.microsoft.com/office/drawing/2014/main" id="{45F16ABE-F465-778B-46F7-171C8A98AD31}"/>
              </a:ext>
            </a:extLst>
          </p:cNvPr>
          <p:cNvPicPr>
            <a:picLocks noGrp="1" noChangeAspect="1"/>
          </p:cNvPicPr>
          <p:nvPr>
            <p:ph sz="half" idx="2"/>
          </p:nvPr>
        </p:nvPicPr>
        <p:blipFill>
          <a:blip r:embed="rId2"/>
          <a:stretch>
            <a:fillRect/>
          </a:stretch>
        </p:blipFill>
        <p:spPr>
          <a:xfrm>
            <a:off x="3600450" y="1885950"/>
            <a:ext cx="7450137" cy="3966210"/>
          </a:xfrm>
          <a:prstGeom prst="rect">
            <a:avLst/>
          </a:prstGeom>
        </p:spPr>
      </p:pic>
    </p:spTree>
    <p:extLst>
      <p:ext uri="{BB962C8B-B14F-4D97-AF65-F5344CB8AC3E}">
        <p14:creationId xmlns:p14="http://schemas.microsoft.com/office/powerpoint/2010/main" val="3885008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4607A95-4D7A-3759-A3DB-FFC52EDA2A77}"/>
              </a:ext>
            </a:extLst>
          </p:cNvPr>
          <p:cNvSpPr>
            <a:spLocks noGrp="1"/>
          </p:cNvSpPr>
          <p:nvPr>
            <p:ph type="sldNum" sz="quarter" idx="12"/>
          </p:nvPr>
        </p:nvSpPr>
        <p:spPr/>
        <p:txBody>
          <a:bodyPr/>
          <a:lstStyle/>
          <a:p>
            <a:fld id="{34B7E4EF-A1BD-40F4-AB7B-04F084DD991D}" type="slidenum">
              <a:rPr lang="en-US" smtClean="0"/>
              <a:pPr/>
              <a:t>12</a:t>
            </a:fld>
            <a:endParaRPr lang="en-US"/>
          </a:p>
        </p:txBody>
      </p:sp>
      <p:sp>
        <p:nvSpPr>
          <p:cNvPr id="11" name="TextBox 10">
            <a:extLst>
              <a:ext uri="{FF2B5EF4-FFF2-40B4-BE49-F238E27FC236}">
                <a16:creationId xmlns:a16="http://schemas.microsoft.com/office/drawing/2014/main" id="{9EE67C81-47E0-B5DB-852B-5BECC0EF6D70}"/>
              </a:ext>
            </a:extLst>
          </p:cNvPr>
          <p:cNvSpPr txBox="1"/>
          <p:nvPr/>
        </p:nvSpPr>
        <p:spPr>
          <a:xfrm>
            <a:off x="373223" y="373224"/>
            <a:ext cx="11457993" cy="12003286"/>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Reference</a:t>
            </a:r>
          </a:p>
          <a:p>
            <a:r>
              <a:rPr lang="en-US" dirty="0">
                <a:latin typeface="Arial" panose="020B0604020202020204" pitchFamily="34" charset="0"/>
                <a:cs typeface="Arial" panose="020B0604020202020204" pitchFamily="34" charset="0"/>
              </a:rPr>
              <a:t>ANOZIE, U., 2013. 5 MARKETING STRATEGY: SEGMENTATION, TARGETING AND POSITIONING. Principles of Marketing: A Value-Based Approach.</a:t>
            </a:r>
          </a:p>
          <a:p>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Dibb</a:t>
            </a:r>
            <a:r>
              <a:rPr lang="en-US" dirty="0">
                <a:latin typeface="Arial" panose="020B0604020202020204" pitchFamily="34" charset="0"/>
                <a:cs typeface="Arial" panose="020B0604020202020204" pitchFamily="34" charset="0"/>
              </a:rPr>
              <a:t>, S., 1998. Market segmentation: strategies for success. Marketing Intelligence &amp; Planning, 16(7), pp.394-406.</a:t>
            </a:r>
          </a:p>
          <a:p>
            <a:r>
              <a:rPr lang="en-US" dirty="0">
                <a:latin typeface="Arial" panose="020B0604020202020204" pitchFamily="34" charset="0"/>
                <a:cs typeface="Arial" panose="020B0604020202020204" pitchFamily="34" charset="0"/>
              </a:rPr>
              <a:t> </a:t>
            </a:r>
          </a:p>
          <a:p>
            <a:r>
              <a:rPr lang="en-US" dirty="0" err="1">
                <a:latin typeface="Arial" panose="020B0604020202020204" pitchFamily="34" charset="0"/>
                <a:cs typeface="Arial" panose="020B0604020202020204" pitchFamily="34" charset="0"/>
              </a:rPr>
              <a:t>Ennew</a:t>
            </a:r>
            <a:r>
              <a:rPr lang="en-US" dirty="0">
                <a:latin typeface="Arial" panose="020B0604020202020204" pitchFamily="34" charset="0"/>
                <a:cs typeface="Arial" panose="020B0604020202020204" pitchFamily="34" charset="0"/>
              </a:rPr>
              <a:t>, C.T. and </a:t>
            </a:r>
            <a:r>
              <a:rPr lang="en-US" dirty="0" err="1">
                <a:latin typeface="Arial" panose="020B0604020202020204" pitchFamily="34" charset="0"/>
                <a:cs typeface="Arial" panose="020B0604020202020204" pitchFamily="34" charset="0"/>
              </a:rPr>
              <a:t>Binks</a:t>
            </a:r>
            <a:r>
              <a:rPr lang="en-US" dirty="0">
                <a:latin typeface="Arial" panose="020B0604020202020204" pitchFamily="34" charset="0"/>
                <a:cs typeface="Arial" panose="020B0604020202020204" pitchFamily="34" charset="0"/>
              </a:rPr>
              <a:t>, M.R., 1996. The impact of service quality and service characteristics on customer retention: small businesses and their banks in the UK 1. British Journal of management, 7(3), pp.219-230.</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https://www.shutterstock.com/image-vector/ecology-concept-green-city-on-earth-1043815255</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Polonsky, M.J., 1994. An introduction to green marketing. Electronic green journal, 1(2).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Lynn, M., 2012. Segmenting and targeting your market: Strategies and limitations. The Cornell School of Hotel Administration on hospitality: Cutting edge thinking and practice, pp.351-369. </a:t>
            </a:r>
          </a:p>
          <a:p>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Nadaf</a:t>
            </a:r>
            <a:r>
              <a:rPr lang="en-US" dirty="0">
                <a:latin typeface="Arial" panose="020B0604020202020204" pitchFamily="34" charset="0"/>
                <a:cs typeface="Arial" panose="020B0604020202020204" pitchFamily="34" charset="0"/>
              </a:rPr>
              <a:t>, Y.B.R. and </a:t>
            </a:r>
            <a:r>
              <a:rPr lang="en-US" dirty="0" err="1">
                <a:latin typeface="Arial" panose="020B0604020202020204" pitchFamily="34" charset="0"/>
                <a:cs typeface="Arial" panose="020B0604020202020204" pitchFamily="34" charset="0"/>
              </a:rPr>
              <a:t>Nadaf</a:t>
            </a:r>
            <a:r>
              <a:rPr lang="en-US" dirty="0">
                <a:latin typeface="Arial" panose="020B0604020202020204" pitchFamily="34" charset="0"/>
                <a:cs typeface="Arial" panose="020B0604020202020204" pitchFamily="34" charset="0"/>
              </a:rPr>
              <a:t>, S.M., 2014. Green marketing: challenges and strategies for Indian companies in 21st century. International Journal of Research in Business Management, 2(5), pp.91-104.</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3110765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C41B3020ADFF34FB68876CC667076BE" ma:contentTypeVersion="8" ma:contentTypeDescription="Create a new document." ma:contentTypeScope="" ma:versionID="cccfb36e82814fa073ce168bbaef3d0f">
  <xsd:schema xmlns:xsd="http://www.w3.org/2001/XMLSchema" xmlns:xs="http://www.w3.org/2001/XMLSchema" xmlns:p="http://schemas.microsoft.com/office/2006/metadata/properties" xmlns:ns3="96fe496f-45b1-4fc3-9270-48a0dc4eb43b" xmlns:ns4="32feb397-2308-4218-af23-b153ce0aad42" targetNamespace="http://schemas.microsoft.com/office/2006/metadata/properties" ma:root="true" ma:fieldsID="327de40656e1405001ee5e23793da525" ns3:_="" ns4:_="">
    <xsd:import namespace="96fe496f-45b1-4fc3-9270-48a0dc4eb43b"/>
    <xsd:import namespace="32feb397-2308-4218-af23-b153ce0aad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6fe496f-45b1-4fc3-9270-48a0dc4eb4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feb397-2308-4218-af23-b153ce0aad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C1033ED-2C4A-4BB8-A86A-662E3BE176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6fe496f-45b1-4fc3-9270-48a0dc4eb43b"/>
    <ds:schemaRef ds:uri="32feb397-2308-4218-af23-b153ce0aad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6F1AB2F-4649-4E5C-B40D-3591AA2853DD}">
  <ds:schemaRefs>
    <ds:schemaRef ds:uri="http://purl.org/dc/dcmitype/"/>
    <ds:schemaRef ds:uri="http://schemas.microsoft.com/office/2006/metadata/properties"/>
    <ds:schemaRef ds:uri="http://purl.org/dc/elements/1.1/"/>
    <ds:schemaRef ds:uri="32feb397-2308-4218-af23-b153ce0aad42"/>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96fe496f-45b1-4fc3-9270-48a0dc4eb43b"/>
    <ds:schemaRef ds:uri="http://www.w3.org/XML/1998/namespace"/>
  </ds:schemaRefs>
</ds:datastoreItem>
</file>

<file path=customXml/itemProps3.xml><?xml version="1.0" encoding="utf-8"?>
<ds:datastoreItem xmlns:ds="http://schemas.openxmlformats.org/officeDocument/2006/customXml" ds:itemID="{02AB608F-3547-4C52-919B-7E03C3626E8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{21EAA23B-92DA-436F-9992-CCFBCE989194}tf78438558_win32</Template>
  <TotalTime>3046</TotalTime>
  <Words>611</Words>
  <Application>Microsoft Office PowerPoint</Application>
  <PresentationFormat>Widescreen</PresentationFormat>
  <Paragraphs>102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Garamond</vt:lpstr>
      <vt:lpstr>SavonVTI</vt:lpstr>
      <vt:lpstr>MARKETIG MANAGEMENT LCMB7001</vt:lpstr>
      <vt:lpstr>Contents</vt:lpstr>
      <vt:lpstr>Green marketing concept</vt:lpstr>
      <vt:lpstr>Importance of Green marketing  </vt:lpstr>
      <vt:lpstr>Green marketing which organization uses it </vt:lpstr>
      <vt:lpstr>Service quality model</vt:lpstr>
      <vt:lpstr>Importance of service quality</vt:lpstr>
      <vt:lpstr>Company's that use service quality model</vt:lpstr>
      <vt:lpstr>STP SEGMENTATION TARGET POSITIONING MARKETING</vt:lpstr>
      <vt:lpstr>STP MARKETING</vt:lpstr>
      <vt:lpstr>Organizations that use STP marketing model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MARKETIG MANAGEMENT LCMB7001</dc:title>
  <dc:creator>Amjad</dc:creator>
  <cp:lastModifiedBy>Amjad</cp:lastModifiedBy>
  <cp:revision>17</cp:revision>
  <dcterms:created xsi:type="dcterms:W3CDTF">2023-03-16T20:18:31Z</dcterms:created>
  <dcterms:modified xsi:type="dcterms:W3CDTF">2023-03-20T06:10:13Z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0x0101000C41B3020ADFF34FB68876CC667076BE</vt:lpwstr>
  </property>
</Properties>
</file>