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3" r:id="rId15"/>
    <p:sldId id="270" r:id="rId16"/>
    <p:sldId id="272" r:id="rId17"/>
    <p:sldId id="271" r:id="rId18"/>
  </p:sldIdLst>
  <p:sldSz cx="18288000" cy="10287000"/>
  <p:notesSz cx="6858000" cy="9144000"/>
  <p:embeddedFontLst>
    <p:embeddedFont>
      <p:font typeface="Open Sauce" panose="020B0604020202020204" charset="0"/>
      <p:regular r:id="rId20"/>
    </p:embeddedFont>
    <p:embeddedFont>
      <p:font typeface="Open Sauce Bold" panose="020B0604020202020204" charset="0"/>
      <p:regular r:id="rId21"/>
    </p:embeddedFont>
    <p:embeddedFont>
      <p:font typeface="Open Sauce Bold Italics" panose="020B0604020202020204" charset="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0" d="100"/>
          <a:sy n="50" d="100"/>
        </p:scale>
        <p:origin x="874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278FD0-43E9-4127-A32A-38AF571BF51C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CBC1D7-DCD5-4FD2-A76E-5B5E71D3EA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0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BC1D7-DCD5-4FD2-A76E-5B5E71D3EA6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323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CBC1D7-DCD5-4FD2-A76E-5B5E71D3EA6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972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19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8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12" Type="http://schemas.openxmlformats.org/officeDocument/2006/relationships/image" Target="../media/image17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16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svg"/><Relationship Id="rId14" Type="http://schemas.openxmlformats.org/officeDocument/2006/relationships/image" Target="../media/image19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svg"/><Relationship Id="rId7" Type="http://schemas.openxmlformats.org/officeDocument/2006/relationships/image" Target="../media/image3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svg"/><Relationship Id="rId5" Type="http://schemas.openxmlformats.org/officeDocument/2006/relationships/image" Target="../media/image33.svg"/><Relationship Id="rId4" Type="http://schemas.openxmlformats.org/officeDocument/2006/relationships/image" Target="../media/image3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7.svg"/><Relationship Id="rId4" Type="http://schemas.openxmlformats.org/officeDocument/2006/relationships/image" Target="../media/image19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svg"/><Relationship Id="rId7" Type="http://schemas.openxmlformats.org/officeDocument/2006/relationships/image" Target="../media/image42.svg"/><Relationship Id="rId12" Type="http://schemas.openxmlformats.org/officeDocument/2006/relationships/image" Target="../media/image7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svg"/><Relationship Id="rId11" Type="http://schemas.openxmlformats.org/officeDocument/2006/relationships/image" Target="../media/image46.svg"/><Relationship Id="rId5" Type="http://schemas.openxmlformats.org/officeDocument/2006/relationships/image" Target="../media/image40.svg"/><Relationship Id="rId10" Type="http://schemas.openxmlformats.org/officeDocument/2006/relationships/image" Target="../media/image45.png"/><Relationship Id="rId4" Type="http://schemas.openxmlformats.org/officeDocument/2006/relationships/image" Target="../media/image39.svg"/><Relationship Id="rId9" Type="http://schemas.openxmlformats.org/officeDocument/2006/relationships/image" Target="../media/image44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47.svg"/><Relationship Id="rId7" Type="http://schemas.openxmlformats.org/officeDocument/2006/relationships/image" Target="../media/image51.svg"/><Relationship Id="rId12" Type="http://schemas.openxmlformats.org/officeDocument/2006/relationships/image" Target="../media/image10.png"/><Relationship Id="rId2" Type="http://schemas.openxmlformats.org/officeDocument/2006/relationships/image" Target="../media/image3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svg"/><Relationship Id="rId11" Type="http://schemas.openxmlformats.org/officeDocument/2006/relationships/image" Target="../media/image45.png"/><Relationship Id="rId5" Type="http://schemas.openxmlformats.org/officeDocument/2006/relationships/image" Target="../media/image49.svg"/><Relationship Id="rId10" Type="http://schemas.openxmlformats.org/officeDocument/2006/relationships/image" Target="../media/image19.svg"/><Relationship Id="rId4" Type="http://schemas.openxmlformats.org/officeDocument/2006/relationships/image" Target="../media/image48.sv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45.png"/><Relationship Id="rId2" Type="http://schemas.openxmlformats.org/officeDocument/2006/relationships/image" Target="../media/image5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8.png"/><Relationship Id="rId7" Type="http://schemas.openxmlformats.org/officeDocument/2006/relationships/image" Target="../media/image59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svg"/><Relationship Id="rId11" Type="http://schemas.openxmlformats.org/officeDocument/2006/relationships/image" Target="../media/image39.svg"/><Relationship Id="rId5" Type="http://schemas.openxmlformats.org/officeDocument/2006/relationships/image" Target="../media/image57.svg"/><Relationship Id="rId10" Type="http://schemas.openxmlformats.org/officeDocument/2006/relationships/image" Target="../media/image38.svg"/><Relationship Id="rId4" Type="http://schemas.openxmlformats.org/officeDocument/2006/relationships/image" Target="../media/image19.svg"/><Relationship Id="rId9" Type="http://schemas.openxmlformats.org/officeDocument/2006/relationships/image" Target="../media/image41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3" Type="http://schemas.openxmlformats.org/officeDocument/2006/relationships/image" Target="../media/image61.png"/><Relationship Id="rId7" Type="http://schemas.openxmlformats.org/officeDocument/2006/relationships/image" Target="../media/image65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svg"/><Relationship Id="rId11" Type="http://schemas.openxmlformats.org/officeDocument/2006/relationships/image" Target="../media/image68.png"/><Relationship Id="rId5" Type="http://schemas.openxmlformats.org/officeDocument/2006/relationships/image" Target="../media/image63.svg"/><Relationship Id="rId10" Type="http://schemas.openxmlformats.org/officeDocument/2006/relationships/image" Target="../media/image19.svg"/><Relationship Id="rId4" Type="http://schemas.openxmlformats.org/officeDocument/2006/relationships/image" Target="../media/image62.svg"/><Relationship Id="rId9" Type="http://schemas.openxmlformats.org/officeDocument/2006/relationships/image" Target="../media/image6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0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0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sv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2057400" y="0"/>
            <a:ext cx="16230600" cy="1229646"/>
            <a:chOff x="0" y="0"/>
            <a:chExt cx="21640800" cy="163952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640800" cy="1639529"/>
            </a:xfrm>
            <a:custGeom>
              <a:avLst/>
              <a:gdLst/>
              <a:ahLst/>
              <a:cxnLst/>
              <a:rect l="l" t="t" r="r" b="b"/>
              <a:pathLst>
                <a:path w="21640800" h="1639529">
                  <a:moveTo>
                    <a:pt x="0" y="0"/>
                  </a:moveTo>
                  <a:lnTo>
                    <a:pt x="21640800" y="0"/>
                  </a:lnTo>
                  <a:lnTo>
                    <a:pt x="21640800" y="1639529"/>
                  </a:lnTo>
                  <a:lnTo>
                    <a:pt x="0" y="16395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114992" b="-11499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466475" y="0"/>
              <a:ext cx="21174325" cy="1639529"/>
            </a:xfrm>
            <a:custGeom>
              <a:avLst/>
              <a:gdLst/>
              <a:ahLst/>
              <a:cxnLst/>
              <a:rect l="l" t="t" r="r" b="b"/>
              <a:pathLst>
                <a:path w="21174325" h="1639529">
                  <a:moveTo>
                    <a:pt x="0" y="0"/>
                  </a:moveTo>
                  <a:lnTo>
                    <a:pt x="21174325" y="0"/>
                  </a:lnTo>
                  <a:lnTo>
                    <a:pt x="21174325" y="1639529"/>
                  </a:lnTo>
                  <a:lnTo>
                    <a:pt x="0" y="16395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2203" t="-114992" b="-1149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0" y="0"/>
            <a:ext cx="1230706" cy="10287000"/>
            <a:chOff x="0" y="0"/>
            <a:chExt cx="324137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4137" cy="2709333"/>
            </a:xfrm>
            <a:custGeom>
              <a:avLst/>
              <a:gdLst/>
              <a:ahLst/>
              <a:cxnLst/>
              <a:rect l="l" t="t" r="r" b="b"/>
              <a:pathLst>
                <a:path w="324137" h="2709333">
                  <a:moveTo>
                    <a:pt x="0" y="0"/>
                  </a:moveTo>
                  <a:lnTo>
                    <a:pt x="324137" y="0"/>
                  </a:lnTo>
                  <a:lnTo>
                    <a:pt x="32413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004A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57150"/>
              <a:ext cx="324137" cy="26521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2057400" y="0"/>
            <a:ext cx="16230600" cy="1028700"/>
          </a:xfrm>
          <a:custGeom>
            <a:avLst/>
            <a:gdLst/>
            <a:ahLst/>
            <a:cxnLst/>
            <a:rect l="l" t="t" r="r" b="b"/>
            <a:pathLst>
              <a:path w="16230600" h="1028700">
                <a:moveTo>
                  <a:pt x="0" y="0"/>
                </a:moveTo>
                <a:lnTo>
                  <a:pt x="16230600" y="0"/>
                </a:lnTo>
                <a:lnTo>
                  <a:pt x="16230600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29444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F7CC939-0B59-72C7-6710-5A594D636715}"/>
              </a:ext>
            </a:extLst>
          </p:cNvPr>
          <p:cNvGrpSpPr/>
          <p:nvPr/>
        </p:nvGrpSpPr>
        <p:grpSpPr>
          <a:xfrm>
            <a:off x="1230706" y="1229646"/>
            <a:ext cx="17026231" cy="9057354"/>
            <a:chOff x="1230706" y="1229646"/>
            <a:chExt cx="17026231" cy="9057354"/>
          </a:xfrm>
        </p:grpSpPr>
        <p:sp>
          <p:nvSpPr>
            <p:cNvPr id="2" name="Freeform 2"/>
            <p:cNvSpPr/>
            <p:nvPr/>
          </p:nvSpPr>
          <p:spPr>
            <a:xfrm>
              <a:off x="9112937" y="1229646"/>
              <a:ext cx="9144000" cy="9057354"/>
            </a:xfrm>
            <a:custGeom>
              <a:avLst/>
              <a:gdLst/>
              <a:ahLst/>
              <a:cxnLst/>
              <a:rect l="l" t="t" r="r" b="b"/>
              <a:pathLst>
                <a:path w="9144000" h="9057354">
                  <a:moveTo>
                    <a:pt x="0" y="0"/>
                  </a:moveTo>
                  <a:lnTo>
                    <a:pt x="9144000" y="0"/>
                  </a:lnTo>
                  <a:lnTo>
                    <a:pt x="9144000" y="9057354"/>
                  </a:lnTo>
                  <a:lnTo>
                    <a:pt x="0" y="90573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4290" t="-3543" r="-265" b="-79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>
              <a:off x="1230706" y="6039523"/>
              <a:ext cx="7727755" cy="0"/>
            </a:xfrm>
            <a:prstGeom prst="line">
              <a:avLst/>
            </a:prstGeom>
            <a:ln w="47625" cap="flat">
              <a:solidFill>
                <a:srgbClr val="1004AA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16259268" y="9543257"/>
              <a:ext cx="1712098" cy="586759"/>
            </a:xfrm>
            <a:custGeom>
              <a:avLst/>
              <a:gdLst/>
              <a:ahLst/>
              <a:cxnLst/>
              <a:rect l="l" t="t" r="r" b="b"/>
              <a:pathLst>
                <a:path w="1712098" h="586759">
                  <a:moveTo>
                    <a:pt x="0" y="0"/>
                  </a:moveTo>
                  <a:lnTo>
                    <a:pt x="1712099" y="0"/>
                  </a:lnTo>
                  <a:lnTo>
                    <a:pt x="1712099" y="586759"/>
                  </a:lnTo>
                  <a:lnTo>
                    <a:pt x="0" y="5867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-202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9144000" y="3121120"/>
              <a:ext cx="4472058" cy="7008896"/>
            </a:xfrm>
            <a:custGeom>
              <a:avLst/>
              <a:gdLst/>
              <a:ahLst/>
              <a:cxnLst/>
              <a:rect l="l" t="t" r="r" b="b"/>
              <a:pathLst>
                <a:path w="4472058" h="7008896">
                  <a:moveTo>
                    <a:pt x="0" y="0"/>
                  </a:moveTo>
                  <a:lnTo>
                    <a:pt x="4472058" y="0"/>
                  </a:lnTo>
                  <a:lnTo>
                    <a:pt x="4472058" y="7008896"/>
                  </a:lnTo>
                  <a:lnTo>
                    <a:pt x="0" y="70088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414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767878" y="1654302"/>
              <a:ext cx="7517451" cy="36987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895"/>
                </a:lnSpc>
              </a:pPr>
              <a:r>
                <a:rPr lang="en-US" sz="3599" b="1">
                  <a:solidFill>
                    <a:srgbClr val="1A0DB1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INVESTIGATING THE ROLE </a:t>
              </a:r>
            </a:p>
            <a:p>
              <a:pPr algn="l">
                <a:lnSpc>
                  <a:spcPts val="4895"/>
                </a:lnSpc>
              </a:pPr>
              <a:r>
                <a:rPr lang="en-US" sz="3599" b="1">
                  <a:solidFill>
                    <a:srgbClr val="1A0DB1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OF ARTIFICIAL INTELLIGENCE</a:t>
              </a:r>
            </a:p>
            <a:p>
              <a:pPr algn="l">
                <a:lnSpc>
                  <a:spcPts val="4895"/>
                </a:lnSpc>
              </a:pPr>
              <a:r>
                <a:rPr lang="en-US" sz="3599" b="1">
                  <a:solidFill>
                    <a:srgbClr val="1A0DB1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 IMPROVING THE ACCURACY AND TRUSTWORTHINESS OF COMMUNITY EMERGENCY </a:t>
              </a:r>
            </a:p>
            <a:p>
              <a:pPr algn="l">
                <a:lnSpc>
                  <a:spcPts val="4895"/>
                </a:lnSpc>
              </a:pPr>
              <a:r>
                <a:rPr lang="en-US" sz="3599" b="1">
                  <a:solidFill>
                    <a:srgbClr val="1A0DB1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ALERT SYSTEMS</a:t>
              </a:r>
            </a:p>
          </p:txBody>
        </p:sp>
        <p:sp>
          <p:nvSpPr>
            <p:cNvPr id="14" name="Freeform 14"/>
            <p:cNvSpPr/>
            <p:nvPr/>
          </p:nvSpPr>
          <p:spPr>
            <a:xfrm rot="-4729936">
              <a:off x="7336900" y="3947186"/>
              <a:ext cx="3552075" cy="536425"/>
            </a:xfrm>
            <a:custGeom>
              <a:avLst/>
              <a:gdLst/>
              <a:ahLst/>
              <a:cxnLst/>
              <a:rect l="l" t="t" r="r" b="b"/>
              <a:pathLst>
                <a:path w="3552075" h="536425">
                  <a:moveTo>
                    <a:pt x="0" y="0"/>
                  </a:moveTo>
                  <a:lnTo>
                    <a:pt x="3552075" y="0"/>
                  </a:lnTo>
                  <a:lnTo>
                    <a:pt x="3552075" y="536425"/>
                  </a:lnTo>
                  <a:lnTo>
                    <a:pt x="0" y="5364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542428" r="-356932" b="-113995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1758353" y="7897851"/>
              <a:ext cx="7200108" cy="1322349"/>
              <a:chOff x="0" y="0"/>
              <a:chExt cx="9600143" cy="1763132"/>
            </a:xfrm>
          </p:grpSpPr>
          <p:sp>
            <p:nvSpPr>
              <p:cNvPr id="16" name="TextBox 16"/>
              <p:cNvSpPr txBox="1"/>
              <p:nvPr/>
            </p:nvSpPr>
            <p:spPr>
              <a:xfrm>
                <a:off x="0" y="898562"/>
                <a:ext cx="4151140" cy="39623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520"/>
                  </a:lnSpc>
                </a:pPr>
                <a:r>
                  <a:rPr lang="en-US" sz="1800" spc="36">
                    <a:solidFill>
                      <a:srgbClr val="0D067E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Module Code: ACFA7004</a:t>
                </a: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1366893"/>
                <a:ext cx="5967475" cy="39623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520"/>
                  </a:lnSpc>
                </a:pPr>
                <a:r>
                  <a:rPr lang="en-US" sz="1800" spc="36">
                    <a:solidFill>
                      <a:srgbClr val="0D067E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Supervisor: Mohamed Ben Farah</a:t>
                </a:r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38100"/>
                <a:ext cx="5967475" cy="39623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520"/>
                  </a:lnSpc>
                </a:pPr>
                <a:r>
                  <a:rPr lang="en-US" sz="1800" spc="36">
                    <a:solidFill>
                      <a:srgbClr val="0D067E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Student: Nadejda Toma / ID: 2232920</a:t>
                </a:r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430231"/>
                <a:ext cx="9600143" cy="39623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520"/>
                  </a:lnSpc>
                </a:pPr>
                <a:r>
                  <a:rPr lang="en-US" sz="1800" spc="36">
                    <a:solidFill>
                      <a:srgbClr val="0D067E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Module: Research Methods and Professional Development</a:t>
                </a:r>
              </a:p>
            </p:txBody>
          </p:sp>
        </p:grpSp>
        <p:sp>
          <p:nvSpPr>
            <p:cNvPr id="20" name="TextBox 20"/>
            <p:cNvSpPr txBox="1"/>
            <p:nvPr/>
          </p:nvSpPr>
          <p:spPr>
            <a:xfrm>
              <a:off x="1767878" y="6246355"/>
              <a:ext cx="3046883" cy="40576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400" b="1" spc="48">
                  <a:solidFill>
                    <a:srgbClr val="1004AA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Research Proposal 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2627" y="1556311"/>
            <a:ext cx="7966291" cy="8730689"/>
          </a:xfrm>
          <a:custGeom>
            <a:avLst/>
            <a:gdLst/>
            <a:ahLst/>
            <a:cxnLst/>
            <a:rect l="l" t="t" r="r" b="b"/>
            <a:pathLst>
              <a:path w="7966291" h="8730689">
                <a:moveTo>
                  <a:pt x="0" y="0"/>
                </a:moveTo>
                <a:lnTo>
                  <a:pt x="7966292" y="0"/>
                </a:lnTo>
                <a:lnTo>
                  <a:pt x="7966292" y="8730689"/>
                </a:lnTo>
                <a:lnTo>
                  <a:pt x="0" y="873068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330" b="-213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2627" y="0"/>
            <a:ext cx="7966291" cy="7302980"/>
          </a:xfrm>
          <a:custGeom>
            <a:avLst/>
            <a:gdLst/>
            <a:ahLst/>
            <a:cxnLst/>
            <a:rect l="l" t="t" r="r" b="b"/>
            <a:pathLst>
              <a:path w="7966291" h="7302980">
                <a:moveTo>
                  <a:pt x="0" y="0"/>
                </a:moveTo>
                <a:lnTo>
                  <a:pt x="7966292" y="0"/>
                </a:lnTo>
                <a:lnTo>
                  <a:pt x="7966292" y="7302980"/>
                </a:lnTo>
                <a:lnTo>
                  <a:pt x="0" y="73029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0615" r="-161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42627" y="0"/>
            <a:ext cx="7966291" cy="10287000"/>
            <a:chOff x="0" y="0"/>
            <a:chExt cx="1976165" cy="255185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76165" cy="2551853"/>
            </a:xfrm>
            <a:custGeom>
              <a:avLst/>
              <a:gdLst/>
              <a:ahLst/>
              <a:cxnLst/>
              <a:rect l="l" t="t" r="r" b="b"/>
              <a:pathLst>
                <a:path w="1976165" h="2551853">
                  <a:moveTo>
                    <a:pt x="0" y="0"/>
                  </a:moveTo>
                  <a:lnTo>
                    <a:pt x="1976165" y="0"/>
                  </a:lnTo>
                  <a:lnTo>
                    <a:pt x="1976165" y="2551853"/>
                  </a:lnTo>
                  <a:lnTo>
                    <a:pt x="0" y="2551853"/>
                  </a:lnTo>
                  <a:close/>
                </a:path>
              </a:pathLst>
            </a:custGeom>
            <a:solidFill>
              <a:srgbClr val="0E00AD">
                <a:alpha val="65882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2627" y="3072908"/>
            <a:ext cx="7966291" cy="3437627"/>
            <a:chOff x="0" y="0"/>
            <a:chExt cx="2098118" cy="905383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098118" cy="905383"/>
            </a:xfrm>
            <a:custGeom>
              <a:avLst/>
              <a:gdLst/>
              <a:ahLst/>
              <a:cxnLst/>
              <a:rect l="l" t="t" r="r" b="b"/>
              <a:pathLst>
                <a:path w="2098118" h="905383">
                  <a:moveTo>
                    <a:pt x="0" y="0"/>
                  </a:moveTo>
                  <a:lnTo>
                    <a:pt x="2098118" y="0"/>
                  </a:lnTo>
                  <a:lnTo>
                    <a:pt x="2098118" y="905383"/>
                  </a:lnTo>
                  <a:lnTo>
                    <a:pt x="0" y="905383"/>
                  </a:lnTo>
                  <a:close/>
                </a:path>
              </a:pathLst>
            </a:custGeom>
            <a:solidFill>
              <a:srgbClr val="0C018E">
                <a:alpha val="6666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57150"/>
              <a:ext cx="2098118" cy="8482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660"/>
                </a:lnSpc>
              </a:pPr>
              <a:endParaRPr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87307CA-EB90-A001-E448-6A4108A7BCF5}"/>
              </a:ext>
            </a:extLst>
          </p:cNvPr>
          <p:cNvGrpSpPr/>
          <p:nvPr/>
        </p:nvGrpSpPr>
        <p:grpSpPr>
          <a:xfrm>
            <a:off x="618241" y="876300"/>
            <a:ext cx="15282288" cy="8811475"/>
            <a:chOff x="618241" y="876300"/>
            <a:chExt cx="15282288" cy="8811475"/>
          </a:xfrm>
        </p:grpSpPr>
        <p:sp>
          <p:nvSpPr>
            <p:cNvPr id="6" name="AutoShape 6"/>
            <p:cNvSpPr/>
            <p:nvPr/>
          </p:nvSpPr>
          <p:spPr>
            <a:xfrm>
              <a:off x="9746708" y="1177482"/>
              <a:ext cx="5791201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>
              <a:off x="9746709" y="1901298"/>
              <a:ext cx="5791200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AutoShape 8"/>
            <p:cNvSpPr/>
            <p:nvPr/>
          </p:nvSpPr>
          <p:spPr>
            <a:xfrm>
              <a:off x="9746709" y="2557473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AutoShape 9"/>
            <p:cNvSpPr/>
            <p:nvPr/>
          </p:nvSpPr>
          <p:spPr>
            <a:xfrm>
              <a:off x="9746709" y="3213648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746709" y="6494523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746709" y="5838348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746709" y="7150698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746708" y="8250629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746709" y="3869823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746709" y="4525998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746709" y="5182173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21"/>
            <p:cNvGrpSpPr/>
            <p:nvPr/>
          </p:nvGrpSpPr>
          <p:grpSpPr>
            <a:xfrm>
              <a:off x="1028700" y="1068101"/>
              <a:ext cx="6144758" cy="1327308"/>
              <a:chOff x="0" y="0"/>
              <a:chExt cx="8193011" cy="1769743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6325211" y="459586"/>
                <a:ext cx="1867800" cy="1006277"/>
              </a:xfrm>
              <a:custGeom>
                <a:avLst/>
                <a:gdLst/>
                <a:ahLst/>
                <a:cxnLst/>
                <a:rect l="l" t="t" r="r" b="b"/>
                <a:pathLst>
                  <a:path w="1867800" h="1006277">
                    <a:moveTo>
                      <a:pt x="0" y="0"/>
                    </a:moveTo>
                    <a:lnTo>
                      <a:pt x="1867800" y="0"/>
                    </a:lnTo>
                    <a:lnTo>
                      <a:pt x="1867800" y="1006277"/>
                    </a:lnTo>
                    <a:lnTo>
                      <a:pt x="0" y="100627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228600"/>
                <a:ext cx="6299260" cy="154114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8020"/>
                  </a:lnSpc>
                </a:pPr>
                <a:r>
                  <a:rPr lang="en-US" sz="8718" b="1" spc="87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Content </a:t>
                </a:r>
              </a:p>
            </p:txBody>
          </p:sp>
        </p:grpSp>
        <p:sp>
          <p:nvSpPr>
            <p:cNvPr id="28" name="AutoShape 28"/>
            <p:cNvSpPr/>
            <p:nvPr/>
          </p:nvSpPr>
          <p:spPr>
            <a:xfrm flipV="1">
              <a:off x="618241" y="5494847"/>
              <a:ext cx="6815065" cy="0"/>
            </a:xfrm>
            <a:prstGeom prst="line">
              <a:avLst/>
            </a:prstGeom>
            <a:ln w="381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9721631" y="876300"/>
              <a:ext cx="3124200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Introduction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9754328" y="1565523"/>
              <a:ext cx="5867400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Research Problem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9754328" y="2271522"/>
              <a:ext cx="2809294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Aim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9706658" y="2912466"/>
              <a:ext cx="2809294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Objectives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9746708" y="5538796"/>
              <a:ext cx="6070729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GB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Data Collection and Selection Process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9729251" y="6203109"/>
              <a:ext cx="4648200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Evaluation Process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9746708" y="6845071"/>
              <a:ext cx="6070729" cy="23083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GB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Expected Output: AI-Supported Trust Framework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9782322" y="7412429"/>
              <a:ext cx="4968509" cy="73866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/>
              <a:r>
                <a:rPr lang="en-GB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Project Planning and Resource Management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9746708" y="3583255"/>
              <a:ext cx="5882678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GB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What Does Current Research Tell ?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9670508" y="4193061"/>
              <a:ext cx="5156523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Research Gap</a:t>
              </a:r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9746709" y="4873141"/>
              <a:ext cx="5308922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US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Research Methodology</a:t>
              </a: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1432521" y="3771751"/>
              <a:ext cx="5388546" cy="1562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23"/>
                </a:lnSpc>
              </a:pPr>
              <a:r>
                <a:rPr lang="en-US" sz="1855" b="1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INVESTIGATING THE ROLE OF</a:t>
              </a:r>
            </a:p>
            <a:p>
              <a:pPr algn="ctr">
                <a:lnSpc>
                  <a:spcPts val="2523"/>
                </a:lnSpc>
              </a:pPr>
              <a:r>
                <a:rPr lang="en-US" sz="1855" b="1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ARTIFICIAL INTELLIGENCE</a:t>
              </a:r>
            </a:p>
            <a:p>
              <a:pPr algn="ctr">
                <a:lnSpc>
                  <a:spcPts val="2523"/>
                </a:lnSpc>
              </a:pPr>
              <a:r>
                <a:rPr lang="en-US" sz="1855" b="1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 IMPROVING THE ACCURACY AND TRUSTWORTHINESS OF</a:t>
              </a:r>
            </a:p>
            <a:p>
              <a:pPr algn="ctr">
                <a:lnSpc>
                  <a:spcPts val="2523"/>
                </a:lnSpc>
              </a:pPr>
              <a:r>
                <a:rPr lang="en-US" sz="1855" b="1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COMMUNITY EMERGENCY ALERT SYSTEMS</a:t>
              </a:r>
            </a:p>
          </p:txBody>
        </p:sp>
        <p:sp>
          <p:nvSpPr>
            <p:cNvPr id="67" name="AutoShape 11">
              <a:extLst>
                <a:ext uri="{FF2B5EF4-FFF2-40B4-BE49-F238E27FC236}">
                  <a16:creationId xmlns:a16="http://schemas.microsoft.com/office/drawing/2014/main" id="{27325EE0-3BCF-C154-CC1B-D0454B418BF9}"/>
                </a:ext>
              </a:extLst>
            </p:cNvPr>
            <p:cNvSpPr/>
            <p:nvPr/>
          </p:nvSpPr>
          <p:spPr>
            <a:xfrm>
              <a:off x="9782322" y="9687775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TextBox 37">
              <a:extLst>
                <a:ext uri="{FF2B5EF4-FFF2-40B4-BE49-F238E27FC236}">
                  <a16:creationId xmlns:a16="http://schemas.microsoft.com/office/drawing/2014/main" id="{72C0FB44-8D13-2365-8CC2-5276F0DC2680}"/>
                </a:ext>
              </a:extLst>
            </p:cNvPr>
            <p:cNvSpPr txBox="1"/>
            <p:nvPr/>
          </p:nvSpPr>
          <p:spPr>
            <a:xfrm>
              <a:off x="9829800" y="9365655"/>
              <a:ext cx="6070729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GB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References</a:t>
              </a:r>
            </a:p>
          </p:txBody>
        </p:sp>
        <p:sp>
          <p:nvSpPr>
            <p:cNvPr id="20" name="AutoShape 11">
              <a:extLst>
                <a:ext uri="{FF2B5EF4-FFF2-40B4-BE49-F238E27FC236}">
                  <a16:creationId xmlns:a16="http://schemas.microsoft.com/office/drawing/2014/main" id="{A1BA9ED5-54D8-C6EB-A30D-5497812CE17D}"/>
                </a:ext>
              </a:extLst>
            </p:cNvPr>
            <p:cNvSpPr/>
            <p:nvPr/>
          </p:nvSpPr>
          <p:spPr>
            <a:xfrm>
              <a:off x="9782322" y="9008306"/>
              <a:ext cx="5882679" cy="0"/>
            </a:xfrm>
            <a:prstGeom prst="line">
              <a:avLst/>
            </a:prstGeom>
            <a:ln w="1905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7">
              <a:extLst>
                <a:ext uri="{FF2B5EF4-FFF2-40B4-BE49-F238E27FC236}">
                  <a16:creationId xmlns:a16="http://schemas.microsoft.com/office/drawing/2014/main" id="{3EE5ACC3-B225-F98F-9FCE-931A4D6DA773}"/>
                </a:ext>
              </a:extLst>
            </p:cNvPr>
            <p:cNvSpPr txBox="1"/>
            <p:nvPr/>
          </p:nvSpPr>
          <p:spPr>
            <a:xfrm>
              <a:off x="9778871" y="8686186"/>
              <a:ext cx="6070729" cy="24391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1779"/>
                </a:lnSpc>
              </a:pPr>
              <a:r>
                <a:rPr lang="en-GB" sz="2400" b="1" spc="1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Impact and Limitations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BA11DEF4-A80E-9221-C71B-8403E05D1D95}"/>
              </a:ext>
            </a:extLst>
          </p:cNvPr>
          <p:cNvGrpSpPr/>
          <p:nvPr/>
        </p:nvGrpSpPr>
        <p:grpSpPr>
          <a:xfrm>
            <a:off x="0" y="721935"/>
            <a:ext cx="18335625" cy="9611246"/>
            <a:chOff x="0" y="721935"/>
            <a:chExt cx="18335625" cy="9611246"/>
          </a:xfrm>
        </p:grpSpPr>
        <p:sp>
          <p:nvSpPr>
            <p:cNvPr id="2" name="Freeform 2"/>
            <p:cNvSpPr/>
            <p:nvPr/>
          </p:nvSpPr>
          <p:spPr>
            <a:xfrm>
              <a:off x="0" y="8561771"/>
              <a:ext cx="18288000" cy="1771410"/>
            </a:xfrm>
            <a:custGeom>
              <a:avLst/>
              <a:gdLst/>
              <a:ahLst/>
              <a:cxnLst/>
              <a:rect l="l" t="t" r="r" b="b"/>
              <a:pathLst>
                <a:path w="18288000" h="1771410">
                  <a:moveTo>
                    <a:pt x="0" y="0"/>
                  </a:moveTo>
                  <a:lnTo>
                    <a:pt x="18288000" y="0"/>
                  </a:lnTo>
                  <a:lnTo>
                    <a:pt x="18288000" y="1771410"/>
                  </a:lnTo>
                  <a:lnTo>
                    <a:pt x="0" y="1771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4669" t="-322651" r="-4669" b="-8672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" name="Freeform 3"/>
            <p:cNvSpPr/>
            <p:nvPr/>
          </p:nvSpPr>
          <p:spPr>
            <a:xfrm>
              <a:off x="5744055" y="2557566"/>
              <a:ext cx="12591570" cy="798510"/>
            </a:xfrm>
            <a:custGeom>
              <a:avLst/>
              <a:gdLst/>
              <a:ahLst/>
              <a:cxnLst/>
              <a:rect l="l" t="t" r="r" b="b"/>
              <a:pathLst>
                <a:path w="12591570" h="798510">
                  <a:moveTo>
                    <a:pt x="0" y="0"/>
                  </a:moveTo>
                  <a:lnTo>
                    <a:pt x="12591570" y="0"/>
                  </a:lnTo>
                  <a:lnTo>
                    <a:pt x="12591570" y="798510"/>
                  </a:lnTo>
                  <a:lnTo>
                    <a:pt x="0" y="7985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6781" t="-731119" r="-52021" b="-29887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5744055" y="3869304"/>
              <a:ext cx="12591570" cy="1155587"/>
            </a:xfrm>
            <a:custGeom>
              <a:avLst/>
              <a:gdLst/>
              <a:ahLst/>
              <a:cxnLst/>
              <a:rect l="l" t="t" r="r" b="b"/>
              <a:pathLst>
                <a:path w="12591570" h="1155587">
                  <a:moveTo>
                    <a:pt x="0" y="0"/>
                  </a:moveTo>
                  <a:lnTo>
                    <a:pt x="12591570" y="0"/>
                  </a:lnTo>
                  <a:lnTo>
                    <a:pt x="12591570" y="1155587"/>
                  </a:lnTo>
                  <a:lnTo>
                    <a:pt x="0" y="11555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6781" t="-505203" r="-52021" b="-17562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5377270" y="4100745"/>
              <a:ext cx="1253793" cy="675481"/>
            </a:xfrm>
            <a:custGeom>
              <a:avLst/>
              <a:gdLst/>
              <a:ahLst/>
              <a:cxnLst/>
              <a:rect l="l" t="t" r="r" b="b"/>
              <a:pathLst>
                <a:path w="1253793" h="675481">
                  <a:moveTo>
                    <a:pt x="0" y="0"/>
                  </a:moveTo>
                  <a:lnTo>
                    <a:pt x="1253793" y="0"/>
                  </a:lnTo>
                  <a:lnTo>
                    <a:pt x="1253793" y="675480"/>
                  </a:lnTo>
                  <a:lnTo>
                    <a:pt x="0" y="6754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70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6" name="Group 6"/>
            <p:cNvGrpSpPr/>
            <p:nvPr/>
          </p:nvGrpSpPr>
          <p:grpSpPr>
            <a:xfrm>
              <a:off x="5377270" y="6827489"/>
              <a:ext cx="12910730" cy="1444203"/>
              <a:chOff x="0" y="0"/>
              <a:chExt cx="17214306" cy="192560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99779" y="0"/>
                <a:ext cx="16814528" cy="1925604"/>
              </a:xfrm>
              <a:custGeom>
                <a:avLst/>
                <a:gdLst/>
                <a:ahLst/>
                <a:cxnLst/>
                <a:rect l="l" t="t" r="r" b="b"/>
                <a:pathLst>
                  <a:path w="16814528" h="1925604">
                    <a:moveTo>
                      <a:pt x="0" y="0"/>
                    </a:moveTo>
                    <a:lnTo>
                      <a:pt x="16814527" y="0"/>
                    </a:lnTo>
                    <a:lnTo>
                      <a:pt x="16814527" y="1925604"/>
                    </a:lnTo>
                    <a:lnTo>
                      <a:pt x="0" y="192560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12000"/>
                </a:blip>
                <a:stretch>
                  <a:fillRect l="-6771" t="-384256" r="-51788" b="-140526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438193"/>
                <a:ext cx="1671724" cy="900641"/>
              </a:xfrm>
              <a:custGeom>
                <a:avLst/>
                <a:gdLst/>
                <a:ahLst/>
                <a:cxnLst/>
                <a:rect l="l" t="t" r="r" b="b"/>
                <a:pathLst>
                  <a:path w="1671724" h="900641">
                    <a:moveTo>
                      <a:pt x="0" y="0"/>
                    </a:moveTo>
                    <a:lnTo>
                      <a:pt x="1671724" y="0"/>
                    </a:lnTo>
                    <a:lnTo>
                      <a:pt x="1671724" y="900641"/>
                    </a:lnTo>
                    <a:lnTo>
                      <a:pt x="0" y="90064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alphaModFix amt="70000"/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5696430" y="5338527"/>
              <a:ext cx="12591570" cy="1155587"/>
            </a:xfrm>
            <a:custGeom>
              <a:avLst/>
              <a:gdLst/>
              <a:ahLst/>
              <a:cxnLst/>
              <a:rect l="l" t="t" r="r" b="b"/>
              <a:pathLst>
                <a:path w="12591570" h="1155587">
                  <a:moveTo>
                    <a:pt x="0" y="0"/>
                  </a:moveTo>
                  <a:lnTo>
                    <a:pt x="12591570" y="0"/>
                  </a:lnTo>
                  <a:lnTo>
                    <a:pt x="12591570" y="1155587"/>
                  </a:lnTo>
                  <a:lnTo>
                    <a:pt x="0" y="11555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12000"/>
              </a:blip>
              <a:stretch>
                <a:fillRect l="-6781" t="-505203" r="-52021" b="-17562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377270" y="5579539"/>
              <a:ext cx="1253793" cy="675481"/>
            </a:xfrm>
            <a:custGeom>
              <a:avLst/>
              <a:gdLst/>
              <a:ahLst/>
              <a:cxnLst/>
              <a:rect l="l" t="t" r="r" b="b"/>
              <a:pathLst>
                <a:path w="1253793" h="675481">
                  <a:moveTo>
                    <a:pt x="0" y="0"/>
                  </a:moveTo>
                  <a:lnTo>
                    <a:pt x="1253793" y="0"/>
                  </a:lnTo>
                  <a:lnTo>
                    <a:pt x="1253793" y="675480"/>
                  </a:lnTo>
                  <a:lnTo>
                    <a:pt x="0" y="6754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70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6465783" y="5579539"/>
              <a:ext cx="1253793" cy="675481"/>
            </a:xfrm>
            <a:custGeom>
              <a:avLst/>
              <a:gdLst/>
              <a:ahLst/>
              <a:cxnLst/>
              <a:rect l="l" t="t" r="r" b="b"/>
              <a:pathLst>
                <a:path w="1253793" h="675481">
                  <a:moveTo>
                    <a:pt x="0" y="0"/>
                  </a:moveTo>
                  <a:lnTo>
                    <a:pt x="1253793" y="0"/>
                  </a:lnTo>
                  <a:lnTo>
                    <a:pt x="1253793" y="675480"/>
                  </a:lnTo>
                  <a:lnTo>
                    <a:pt x="0" y="6754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70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AutoShape 12"/>
            <p:cNvSpPr/>
            <p:nvPr/>
          </p:nvSpPr>
          <p:spPr>
            <a:xfrm flipV="1">
              <a:off x="5744055" y="1991517"/>
              <a:ext cx="12591570" cy="0"/>
            </a:xfrm>
            <a:prstGeom prst="line">
              <a:avLst/>
            </a:prstGeom>
            <a:ln w="47625" cap="flat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3" name="Group 13"/>
            <p:cNvGrpSpPr/>
            <p:nvPr/>
          </p:nvGrpSpPr>
          <p:grpSpPr>
            <a:xfrm>
              <a:off x="5744055" y="2557566"/>
              <a:ext cx="12543945" cy="798510"/>
              <a:chOff x="0" y="0"/>
              <a:chExt cx="3303755" cy="210307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3303755" cy="210307"/>
              </a:xfrm>
              <a:custGeom>
                <a:avLst/>
                <a:gdLst/>
                <a:ahLst/>
                <a:cxnLst/>
                <a:rect l="l" t="t" r="r" b="b"/>
                <a:pathLst>
                  <a:path w="3303755" h="210307">
                    <a:moveTo>
                      <a:pt x="0" y="0"/>
                    </a:moveTo>
                    <a:lnTo>
                      <a:pt x="3303755" y="0"/>
                    </a:lnTo>
                    <a:lnTo>
                      <a:pt x="3303755" y="210307"/>
                    </a:lnTo>
                    <a:lnTo>
                      <a:pt x="0" y="210307"/>
                    </a:lnTo>
                    <a:close/>
                  </a:path>
                </a:pathLst>
              </a:custGeom>
              <a:solidFill>
                <a:srgbClr val="FF1616">
                  <a:alpha val="35686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57150"/>
                <a:ext cx="3303755" cy="15315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1028700" y="721935"/>
              <a:ext cx="1342311" cy="1342311"/>
              <a:chOff x="0" y="0"/>
              <a:chExt cx="1789748" cy="1789748"/>
            </a:xfrm>
          </p:grpSpPr>
          <p:grpSp>
            <p:nvGrpSpPr>
              <p:cNvPr id="17" name="Group 17"/>
              <p:cNvGrpSpPr/>
              <p:nvPr/>
            </p:nvGrpSpPr>
            <p:grpSpPr>
              <a:xfrm>
                <a:off x="0" y="0"/>
                <a:ext cx="1789748" cy="1789748"/>
                <a:chOff x="0" y="0"/>
                <a:chExt cx="812800" cy="812800"/>
              </a:xfrm>
            </p:grpSpPr>
            <p:sp>
              <p:nvSpPr>
                <p:cNvPr id="18" name="Freeform 18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28575" cap="sq">
                  <a:solidFill>
                    <a:srgbClr val="1004AA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" name="TextBox 19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39644" tIns="39644" rIns="39644" bIns="39644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20" name="Freeform 20"/>
              <p:cNvSpPr/>
              <p:nvPr/>
            </p:nvSpPr>
            <p:spPr>
              <a:xfrm>
                <a:off x="314696" y="502431"/>
                <a:ext cx="652844" cy="930218"/>
              </a:xfrm>
              <a:custGeom>
                <a:avLst/>
                <a:gdLst/>
                <a:ahLst/>
                <a:cxnLst/>
                <a:rect l="l" t="t" r="r" b="b"/>
                <a:pathLst>
                  <a:path w="652844" h="930218">
                    <a:moveTo>
                      <a:pt x="0" y="0"/>
                    </a:moveTo>
                    <a:lnTo>
                      <a:pt x="652844" y="0"/>
                    </a:lnTo>
                    <a:lnTo>
                      <a:pt x="652844" y="930218"/>
                    </a:lnTo>
                    <a:lnTo>
                      <a:pt x="0" y="93021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21"/>
              <p:cNvSpPr/>
              <p:nvPr/>
            </p:nvSpPr>
            <p:spPr>
              <a:xfrm flipH="1">
                <a:off x="850872" y="174953"/>
                <a:ext cx="652844" cy="916241"/>
              </a:xfrm>
              <a:custGeom>
                <a:avLst/>
                <a:gdLst/>
                <a:ahLst/>
                <a:cxnLst/>
                <a:rect l="l" t="t" r="r" b="b"/>
                <a:pathLst>
                  <a:path w="652844" h="916241">
                    <a:moveTo>
                      <a:pt x="652843" y="0"/>
                    </a:moveTo>
                    <a:lnTo>
                      <a:pt x="0" y="0"/>
                    </a:lnTo>
                    <a:lnTo>
                      <a:pt x="0" y="916240"/>
                    </a:lnTo>
                    <a:lnTo>
                      <a:pt x="652843" y="916240"/>
                    </a:lnTo>
                    <a:lnTo>
                      <a:pt x="652843" y="0"/>
                    </a:lnTo>
                    <a:close/>
                  </a:path>
                </a:pathLst>
              </a:custGeom>
              <a:blipFill>
                <a:blip r:embed="rId7"/>
                <a:stretch>
                  <a:fillRect b="-1525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22"/>
              <p:cNvSpPr/>
              <p:nvPr/>
            </p:nvSpPr>
            <p:spPr>
              <a:xfrm flipH="1">
                <a:off x="850872" y="988656"/>
                <a:ext cx="420318" cy="589899"/>
              </a:xfrm>
              <a:custGeom>
                <a:avLst/>
                <a:gdLst/>
                <a:ahLst/>
                <a:cxnLst/>
                <a:rect l="l" t="t" r="r" b="b"/>
                <a:pathLst>
                  <a:path w="420318" h="589899">
                    <a:moveTo>
                      <a:pt x="420317" y="0"/>
                    </a:moveTo>
                    <a:lnTo>
                      <a:pt x="0" y="0"/>
                    </a:lnTo>
                    <a:lnTo>
                      <a:pt x="0" y="589899"/>
                    </a:lnTo>
                    <a:lnTo>
                      <a:pt x="420317" y="589899"/>
                    </a:lnTo>
                    <a:lnTo>
                      <a:pt x="420317" y="0"/>
                    </a:lnTo>
                    <a:close/>
                  </a:path>
                </a:pathLst>
              </a:custGeom>
              <a:blipFill>
                <a:blip r:embed="rId8"/>
                <a:stretch>
                  <a:fillRect b="-1525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3" name="Group 23"/>
            <p:cNvGrpSpPr/>
            <p:nvPr/>
          </p:nvGrpSpPr>
          <p:grpSpPr>
            <a:xfrm>
              <a:off x="2692649" y="1095375"/>
              <a:ext cx="1342311" cy="1342311"/>
              <a:chOff x="0" y="0"/>
              <a:chExt cx="1789748" cy="1789748"/>
            </a:xfrm>
          </p:grpSpPr>
          <p:grpSp>
            <p:nvGrpSpPr>
              <p:cNvPr id="24" name="Group 24"/>
              <p:cNvGrpSpPr/>
              <p:nvPr/>
            </p:nvGrpSpPr>
            <p:grpSpPr>
              <a:xfrm>
                <a:off x="0" y="0"/>
                <a:ext cx="1789748" cy="1789748"/>
                <a:chOff x="0" y="0"/>
                <a:chExt cx="812800" cy="812800"/>
              </a:xfrm>
            </p:grpSpPr>
            <p:sp>
              <p:nvSpPr>
                <p:cNvPr id="25" name="Freeform 25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28575" cap="sq">
                  <a:solidFill>
                    <a:srgbClr val="1004AA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6" name="TextBox 26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27" name="Freeform 27"/>
              <p:cNvSpPr/>
              <p:nvPr/>
            </p:nvSpPr>
            <p:spPr>
              <a:xfrm>
                <a:off x="331260" y="409360"/>
                <a:ext cx="1159838" cy="1003638"/>
              </a:xfrm>
              <a:custGeom>
                <a:avLst/>
                <a:gdLst/>
                <a:ahLst/>
                <a:cxnLst/>
                <a:rect l="l" t="t" r="r" b="b"/>
                <a:pathLst>
                  <a:path w="1159838" h="1003638">
                    <a:moveTo>
                      <a:pt x="0" y="0"/>
                    </a:moveTo>
                    <a:lnTo>
                      <a:pt x="1159838" y="0"/>
                    </a:lnTo>
                    <a:lnTo>
                      <a:pt x="1159838" y="1003638"/>
                    </a:lnTo>
                    <a:lnTo>
                      <a:pt x="0" y="100363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9"/>
                <a:stretch>
                  <a:fillRect l="-533" r="-533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4855112" y="3799936"/>
              <a:ext cx="841319" cy="4471756"/>
              <a:chOff x="0" y="0"/>
              <a:chExt cx="221582" cy="1177747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221582" cy="1177747"/>
              </a:xfrm>
              <a:custGeom>
                <a:avLst/>
                <a:gdLst/>
                <a:ahLst/>
                <a:cxnLst/>
                <a:rect l="l" t="t" r="r" b="b"/>
                <a:pathLst>
                  <a:path w="221582" h="1177747">
                    <a:moveTo>
                      <a:pt x="0" y="0"/>
                    </a:moveTo>
                    <a:lnTo>
                      <a:pt x="221582" y="0"/>
                    </a:lnTo>
                    <a:lnTo>
                      <a:pt x="221582" y="1177747"/>
                    </a:lnTo>
                    <a:lnTo>
                      <a:pt x="0" y="1177747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57150"/>
                <a:ext cx="221582" cy="112059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31" name="Group 31"/>
            <p:cNvGrpSpPr/>
            <p:nvPr/>
          </p:nvGrpSpPr>
          <p:grpSpPr>
            <a:xfrm>
              <a:off x="4034960" y="2186750"/>
              <a:ext cx="1342311" cy="1342311"/>
              <a:chOff x="0" y="0"/>
              <a:chExt cx="1789748" cy="1789748"/>
            </a:xfrm>
          </p:grpSpPr>
          <p:grpSp>
            <p:nvGrpSpPr>
              <p:cNvPr id="32" name="Group 32"/>
              <p:cNvGrpSpPr/>
              <p:nvPr/>
            </p:nvGrpSpPr>
            <p:grpSpPr>
              <a:xfrm>
                <a:off x="0" y="0"/>
                <a:ext cx="1789748" cy="1789748"/>
                <a:chOff x="0" y="0"/>
                <a:chExt cx="812800" cy="812800"/>
              </a:xfrm>
            </p:grpSpPr>
            <p:sp>
              <p:nvSpPr>
                <p:cNvPr id="33" name="Freeform 33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28575" cap="sq">
                  <a:solidFill>
                    <a:srgbClr val="1004AA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4" name="TextBox 34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70696" tIns="70696" rIns="70696" bIns="70696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35" name="Freeform 35"/>
              <p:cNvSpPr/>
              <p:nvPr/>
            </p:nvSpPr>
            <p:spPr>
              <a:xfrm>
                <a:off x="236867" y="238299"/>
                <a:ext cx="1465738" cy="1440088"/>
              </a:xfrm>
              <a:custGeom>
                <a:avLst/>
                <a:gdLst/>
                <a:ahLst/>
                <a:cxnLst/>
                <a:rect l="l" t="t" r="r" b="b"/>
                <a:pathLst>
                  <a:path w="1465738" h="1440088">
                    <a:moveTo>
                      <a:pt x="0" y="0"/>
                    </a:moveTo>
                    <a:lnTo>
                      <a:pt x="1465738" y="0"/>
                    </a:lnTo>
                    <a:lnTo>
                      <a:pt x="1465738" y="1440089"/>
                    </a:lnTo>
                    <a:lnTo>
                      <a:pt x="0" y="144008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36"/>
              <p:cNvSpPr/>
              <p:nvPr/>
            </p:nvSpPr>
            <p:spPr>
              <a:xfrm rot="-5400000">
                <a:off x="230381" y="124185"/>
                <a:ext cx="1465738" cy="1440088"/>
              </a:xfrm>
              <a:custGeom>
                <a:avLst/>
                <a:gdLst/>
                <a:ahLst/>
                <a:cxnLst/>
                <a:rect l="l" t="t" r="r" b="b"/>
                <a:pathLst>
                  <a:path w="1465738" h="1440088">
                    <a:moveTo>
                      <a:pt x="0" y="0"/>
                    </a:moveTo>
                    <a:lnTo>
                      <a:pt x="1465739" y="0"/>
                    </a:lnTo>
                    <a:lnTo>
                      <a:pt x="1465739" y="1440088"/>
                    </a:lnTo>
                    <a:lnTo>
                      <a:pt x="0" y="144008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7" name="Freeform 37"/>
            <p:cNvSpPr/>
            <p:nvPr/>
          </p:nvSpPr>
          <p:spPr>
            <a:xfrm rot="-3157630">
              <a:off x="1473063" y="2239597"/>
              <a:ext cx="677456" cy="779806"/>
            </a:xfrm>
            <a:custGeom>
              <a:avLst/>
              <a:gdLst/>
              <a:ahLst/>
              <a:cxnLst/>
              <a:rect l="l" t="t" r="r" b="b"/>
              <a:pathLst>
                <a:path w="677456" h="779806">
                  <a:moveTo>
                    <a:pt x="0" y="0"/>
                  </a:moveTo>
                  <a:lnTo>
                    <a:pt x="677456" y="0"/>
                  </a:lnTo>
                  <a:lnTo>
                    <a:pt x="677456" y="779806"/>
                  </a:lnTo>
                  <a:lnTo>
                    <a:pt x="0" y="77980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547341" y="1181100"/>
              <a:ext cx="4889749" cy="7562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520"/>
                </a:lnSpc>
              </a:pPr>
              <a:r>
                <a:rPr lang="en-US" sz="6000" b="1" spc="6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Introduction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9144000" y="2778169"/>
              <a:ext cx="6282921" cy="3759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00"/>
                </a:lnSpc>
              </a:pPr>
              <a:r>
                <a:rPr lang="en-US" sz="2800" b="1" i="1" spc="28">
                  <a:solidFill>
                    <a:srgbClr val="FFFFFF"/>
                  </a:solidFill>
                  <a:latin typeface="Open Sauce Bold Italics"/>
                  <a:ea typeface="Open Sauce Bold Italics"/>
                  <a:cs typeface="Open Sauce Bold Italics"/>
                  <a:sym typeface="Open Sauce Bold Italics"/>
                </a:rPr>
                <a:t>Why Does This Research Matter?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7016479" y="4081695"/>
              <a:ext cx="9715227" cy="784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124"/>
                </a:lnSpc>
              </a:pPr>
              <a:r>
                <a:rPr lang="en-US" sz="2499" b="1" spc="24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                                          - </a:t>
              </a:r>
              <a:r>
                <a:rPr lang="en-US" sz="2499" b="1" spc="24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Community platforms allow local incidents to be reported and shared almost immediately.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7016479" y="4013408"/>
              <a:ext cx="3737769" cy="4851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874"/>
                </a:lnSpc>
              </a:pPr>
              <a:r>
                <a:rPr lang="en-US" sz="3099" b="1" spc="3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Faster information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8072063" y="5498118"/>
              <a:ext cx="9863449" cy="784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124"/>
                </a:lnSpc>
                <a:spcBef>
                  <a:spcPct val="0"/>
                </a:spcBef>
              </a:pPr>
              <a:r>
                <a:rPr lang="en-US" sz="2499" b="1" u="none" strike="noStrike" spc="24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                                            - </a:t>
              </a:r>
              <a:r>
                <a:rPr lang="en-GB" sz="2499" b="1" u="none" strike="noStrike" spc="24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User-generated reports may be incomplete, inaccurate or intentionally misleading.</a:t>
              </a:r>
              <a:endParaRPr lang="en-US" sz="2499" b="1" u="none" strike="noStrike" spc="24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8043426" y="5478116"/>
              <a:ext cx="4037437" cy="4121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99"/>
                </a:lnSpc>
              </a:pPr>
              <a:r>
                <a:rPr lang="en-US" sz="3099" b="1" spc="3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Greater uncertainty</a:t>
              </a:r>
            </a:p>
          </p:txBody>
        </p:sp>
        <p:grpSp>
          <p:nvGrpSpPr>
            <p:cNvPr id="44" name="Group 44"/>
            <p:cNvGrpSpPr/>
            <p:nvPr/>
          </p:nvGrpSpPr>
          <p:grpSpPr>
            <a:xfrm>
              <a:off x="7045054" y="6965472"/>
              <a:ext cx="10543267" cy="1203325"/>
              <a:chOff x="0" y="0"/>
              <a:chExt cx="14057689" cy="1604433"/>
            </a:xfrm>
          </p:grpSpPr>
          <p:sp>
            <p:nvSpPr>
              <p:cNvPr id="45" name="TextBox 45"/>
              <p:cNvSpPr txBox="1"/>
              <p:nvPr/>
            </p:nvSpPr>
            <p:spPr>
              <a:xfrm>
                <a:off x="0" y="44450"/>
                <a:ext cx="14057689" cy="155998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3124"/>
                  </a:lnSpc>
                  <a:spcBef>
                    <a:spcPct val="0"/>
                  </a:spcBef>
                </a:pPr>
                <a:r>
                  <a:rPr lang="en-US" sz="2499" b="1" u="none" strike="noStrike" spc="24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                                       </a:t>
                </a:r>
                <a:r>
                  <a:rPr lang="en-US" sz="2499" b="1" u="none" strike="noStrike" spc="24" dirty="0">
                    <a:solidFill>
                      <a:srgbClr val="FF0000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- </a:t>
                </a:r>
                <a:r>
                  <a:rPr lang="en-US" sz="2499" b="1" u="none" strike="noStrike" spc="24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AI can analyze large volumes of information quickly, but its use must remain transparent, reliable and human-</a:t>
                </a:r>
                <a:r>
                  <a:rPr lang="en-US" sz="2499" b="1" u="none" strike="noStrike" spc="24" dirty="0" err="1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centred</a:t>
                </a:r>
                <a:r>
                  <a:rPr lang="en-US" sz="2499" b="1" u="none" strike="noStrike" spc="24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 [1]–[6].</a:t>
                </a:r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19050"/>
                <a:ext cx="4503655" cy="64050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3874"/>
                  </a:lnSpc>
                  <a:spcBef>
                    <a:spcPct val="0"/>
                  </a:spcBef>
                </a:pPr>
                <a:r>
                  <a:rPr lang="en-US" sz="3099" b="1" u="none" strike="noStrike" spc="3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A new role for AI</a:t>
                </a:r>
              </a:p>
            </p:txBody>
          </p:sp>
        </p:grpSp>
        <p:sp>
          <p:nvSpPr>
            <p:cNvPr id="47" name="TextBox 47"/>
            <p:cNvSpPr txBox="1"/>
            <p:nvPr/>
          </p:nvSpPr>
          <p:spPr>
            <a:xfrm>
              <a:off x="5696430" y="9148487"/>
              <a:ext cx="11624292" cy="3989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264"/>
                </a:lnSpc>
                <a:spcBef>
                  <a:spcPct val="0"/>
                </a:spcBef>
              </a:pPr>
              <a:r>
                <a:rPr lang="en-US" sz="2400" u="none" strike="noStrike" spc="24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In an emergency, fast information is valuable only when people can trust it.</a:t>
              </a:r>
            </a:p>
          </p:txBody>
        </p:sp>
        <p:sp>
          <p:nvSpPr>
            <p:cNvPr id="48" name="Freeform 48"/>
            <p:cNvSpPr/>
            <p:nvPr/>
          </p:nvSpPr>
          <p:spPr>
            <a:xfrm rot="-1540620">
              <a:off x="2353921" y="2468002"/>
              <a:ext cx="677456" cy="779806"/>
            </a:xfrm>
            <a:custGeom>
              <a:avLst/>
              <a:gdLst/>
              <a:ahLst/>
              <a:cxnLst/>
              <a:rect l="l" t="t" r="r" b="b"/>
              <a:pathLst>
                <a:path w="677456" h="779806">
                  <a:moveTo>
                    <a:pt x="0" y="0"/>
                  </a:moveTo>
                  <a:lnTo>
                    <a:pt x="677456" y="0"/>
                  </a:lnTo>
                  <a:lnTo>
                    <a:pt x="677456" y="779806"/>
                  </a:lnTo>
                  <a:lnTo>
                    <a:pt x="0" y="77980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9"/>
            <p:cNvSpPr/>
            <p:nvPr/>
          </p:nvSpPr>
          <p:spPr>
            <a:xfrm rot="674991">
              <a:off x="3236429" y="2745456"/>
              <a:ext cx="677456" cy="779806"/>
            </a:xfrm>
            <a:custGeom>
              <a:avLst/>
              <a:gdLst/>
              <a:ahLst/>
              <a:cxnLst/>
              <a:rect l="l" t="t" r="r" b="b"/>
              <a:pathLst>
                <a:path w="677456" h="779806">
                  <a:moveTo>
                    <a:pt x="0" y="0"/>
                  </a:moveTo>
                  <a:lnTo>
                    <a:pt x="677456" y="0"/>
                  </a:lnTo>
                  <a:lnTo>
                    <a:pt x="677456" y="779806"/>
                  </a:lnTo>
                  <a:lnTo>
                    <a:pt x="0" y="77980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50"/>
            <p:cNvSpPr/>
            <p:nvPr/>
          </p:nvSpPr>
          <p:spPr>
            <a:xfrm>
              <a:off x="0" y="2989666"/>
              <a:ext cx="4657597" cy="7008896"/>
            </a:xfrm>
            <a:custGeom>
              <a:avLst/>
              <a:gdLst/>
              <a:ahLst/>
              <a:cxnLst/>
              <a:rect l="l" t="t" r="r" b="b"/>
              <a:pathLst>
                <a:path w="4657597" h="7008896">
                  <a:moveTo>
                    <a:pt x="0" y="0"/>
                  </a:moveTo>
                  <a:lnTo>
                    <a:pt x="4657597" y="0"/>
                  </a:lnTo>
                  <a:lnTo>
                    <a:pt x="4657597" y="7008896"/>
                  </a:lnTo>
                  <a:lnTo>
                    <a:pt x="0" y="70088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107760" y="8671170"/>
              <a:ext cx="1269511" cy="1269511"/>
            </a:xfrm>
            <a:custGeom>
              <a:avLst/>
              <a:gdLst/>
              <a:ahLst/>
              <a:cxnLst/>
              <a:rect l="l" t="t" r="r" b="b"/>
              <a:pathLst>
                <a:path w="1269511" h="1269511">
                  <a:moveTo>
                    <a:pt x="0" y="0"/>
                  </a:moveTo>
                  <a:lnTo>
                    <a:pt x="1269510" y="0"/>
                  </a:lnTo>
                  <a:lnTo>
                    <a:pt x="1269510" y="1269510"/>
                  </a:lnTo>
                  <a:lnTo>
                    <a:pt x="0" y="12695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6239962" cy="10287000"/>
            <a:chOff x="0" y="0"/>
            <a:chExt cx="1643447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43447" cy="2709333"/>
            </a:xfrm>
            <a:custGeom>
              <a:avLst/>
              <a:gdLst/>
              <a:ahLst/>
              <a:cxnLst/>
              <a:rect l="l" t="t" r="r" b="b"/>
              <a:pathLst>
                <a:path w="1643447" h="2709333">
                  <a:moveTo>
                    <a:pt x="0" y="0"/>
                  </a:moveTo>
                  <a:lnTo>
                    <a:pt x="1643447" y="0"/>
                  </a:lnTo>
                  <a:lnTo>
                    <a:pt x="164344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57150"/>
              <a:ext cx="1643447" cy="26521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6239962" y="0"/>
            <a:ext cx="0" cy="10438458"/>
          </a:xfrm>
          <a:prstGeom prst="line">
            <a:avLst/>
          </a:prstGeom>
          <a:ln w="28575" cap="rnd">
            <a:solidFill>
              <a:srgbClr val="0E00AD">
                <a:alpha val="9804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4" name="AutoShape 64"/>
          <p:cNvSpPr/>
          <p:nvPr/>
        </p:nvSpPr>
        <p:spPr>
          <a:xfrm flipV="1">
            <a:off x="6239962" y="0"/>
            <a:ext cx="0" cy="10287000"/>
          </a:xfrm>
          <a:prstGeom prst="line">
            <a:avLst/>
          </a:prstGeom>
          <a:ln w="47625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3193A309-1270-F8CB-D953-431A9CD48016}"/>
              </a:ext>
            </a:extLst>
          </p:cNvPr>
          <p:cNvGrpSpPr/>
          <p:nvPr/>
        </p:nvGrpSpPr>
        <p:grpSpPr>
          <a:xfrm>
            <a:off x="1028700" y="1028700"/>
            <a:ext cx="17259300" cy="9258300"/>
            <a:chOff x="1028700" y="1028700"/>
            <a:chExt cx="17259300" cy="9258300"/>
          </a:xfrm>
        </p:grpSpPr>
        <p:sp>
          <p:nvSpPr>
            <p:cNvPr id="6" name="Freeform 6"/>
            <p:cNvSpPr/>
            <p:nvPr/>
          </p:nvSpPr>
          <p:spPr>
            <a:xfrm>
              <a:off x="1028700" y="4524514"/>
              <a:ext cx="4419985" cy="4419985"/>
            </a:xfrm>
            <a:custGeom>
              <a:avLst/>
              <a:gdLst/>
              <a:ahLst/>
              <a:cxnLst/>
              <a:rect l="l" t="t" r="r" b="b"/>
              <a:pathLst>
                <a:path w="4419985" h="4419985">
                  <a:moveTo>
                    <a:pt x="0" y="0"/>
                  </a:moveTo>
                  <a:lnTo>
                    <a:pt x="4419985" y="0"/>
                  </a:lnTo>
                  <a:lnTo>
                    <a:pt x="4419985" y="4419985"/>
                  </a:lnTo>
                  <a:lnTo>
                    <a:pt x="0" y="44199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 rot="-562187">
              <a:off x="1922970" y="5974330"/>
              <a:ext cx="349592" cy="1294784"/>
            </a:xfrm>
            <a:custGeom>
              <a:avLst/>
              <a:gdLst/>
              <a:ahLst/>
              <a:cxnLst/>
              <a:rect l="l" t="t" r="r" b="b"/>
              <a:pathLst>
                <a:path w="349592" h="1294784">
                  <a:moveTo>
                    <a:pt x="0" y="0"/>
                  </a:moveTo>
                  <a:lnTo>
                    <a:pt x="349592" y="0"/>
                  </a:lnTo>
                  <a:lnTo>
                    <a:pt x="349592" y="1294784"/>
                  </a:lnTo>
                  <a:lnTo>
                    <a:pt x="0" y="12947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51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 rot="1638838">
              <a:off x="3501925" y="5151527"/>
              <a:ext cx="349592" cy="1294784"/>
            </a:xfrm>
            <a:custGeom>
              <a:avLst/>
              <a:gdLst/>
              <a:ahLst/>
              <a:cxnLst/>
              <a:rect l="l" t="t" r="r" b="b"/>
              <a:pathLst>
                <a:path w="349592" h="1294784">
                  <a:moveTo>
                    <a:pt x="0" y="0"/>
                  </a:moveTo>
                  <a:lnTo>
                    <a:pt x="349591" y="0"/>
                  </a:lnTo>
                  <a:lnTo>
                    <a:pt x="349591" y="1294784"/>
                  </a:lnTo>
                  <a:lnTo>
                    <a:pt x="0" y="12947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31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 rot="-1808804">
              <a:off x="1239133" y="5928688"/>
              <a:ext cx="180228" cy="667512"/>
            </a:xfrm>
            <a:custGeom>
              <a:avLst/>
              <a:gdLst/>
              <a:ahLst/>
              <a:cxnLst/>
              <a:rect l="l" t="t" r="r" b="b"/>
              <a:pathLst>
                <a:path w="180228" h="667512">
                  <a:moveTo>
                    <a:pt x="0" y="0"/>
                  </a:moveTo>
                  <a:lnTo>
                    <a:pt x="180228" y="0"/>
                  </a:lnTo>
                  <a:lnTo>
                    <a:pt x="180228" y="667512"/>
                  </a:lnTo>
                  <a:lnTo>
                    <a:pt x="0" y="6675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31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 rot="-700228">
              <a:off x="3584809" y="6746061"/>
              <a:ext cx="183823" cy="680825"/>
            </a:xfrm>
            <a:custGeom>
              <a:avLst/>
              <a:gdLst/>
              <a:ahLst/>
              <a:cxnLst/>
              <a:rect l="l" t="t" r="r" b="b"/>
              <a:pathLst>
                <a:path w="183823" h="680825">
                  <a:moveTo>
                    <a:pt x="0" y="0"/>
                  </a:moveTo>
                  <a:lnTo>
                    <a:pt x="183823" y="0"/>
                  </a:lnTo>
                  <a:lnTo>
                    <a:pt x="183823" y="680825"/>
                  </a:lnTo>
                  <a:lnTo>
                    <a:pt x="0" y="6808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51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1" name="Group 11"/>
            <p:cNvGrpSpPr/>
            <p:nvPr/>
          </p:nvGrpSpPr>
          <p:grpSpPr>
            <a:xfrm>
              <a:off x="8461408" y="5318309"/>
              <a:ext cx="8788487" cy="704126"/>
              <a:chOff x="0" y="0"/>
              <a:chExt cx="2984944" cy="239151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984944" cy="239151"/>
              </a:xfrm>
              <a:custGeom>
                <a:avLst/>
                <a:gdLst/>
                <a:ahLst/>
                <a:cxnLst/>
                <a:rect l="l" t="t" r="r" b="b"/>
                <a:pathLst>
                  <a:path w="2984944" h="239151">
                    <a:moveTo>
                      <a:pt x="0" y="0"/>
                    </a:moveTo>
                    <a:lnTo>
                      <a:pt x="2984944" y="0"/>
                    </a:lnTo>
                    <a:lnTo>
                      <a:pt x="2984944" y="239151"/>
                    </a:lnTo>
                    <a:lnTo>
                      <a:pt x="0" y="239151"/>
                    </a:lnTo>
                    <a:close/>
                  </a:path>
                </a:pathLst>
              </a:custGeom>
              <a:solidFill>
                <a:srgbClr val="0D067E"/>
              </a:solidFill>
              <a:ln w="19050" cap="sq">
                <a:solidFill>
                  <a:srgbClr val="0D067E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57150"/>
                <a:ext cx="2984944" cy="182001"/>
              </a:xfrm>
              <a:prstGeom prst="rect">
                <a:avLst/>
              </a:prstGeom>
            </p:spPr>
            <p:txBody>
              <a:bodyPr lIns="69271" tIns="69271" rIns="69271" bIns="69271" rtlCol="0" anchor="ctr"/>
              <a:lstStyle/>
              <a:p>
                <a:pPr marL="0" lvl="0" indent="0" algn="ctr">
                  <a:lnSpc>
                    <a:spcPts val="177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8461408" y="3179566"/>
              <a:ext cx="8788487" cy="704126"/>
              <a:chOff x="0" y="0"/>
              <a:chExt cx="2984944" cy="239151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2984944" cy="239151"/>
              </a:xfrm>
              <a:custGeom>
                <a:avLst/>
                <a:gdLst/>
                <a:ahLst/>
                <a:cxnLst/>
                <a:rect l="l" t="t" r="r" b="b"/>
                <a:pathLst>
                  <a:path w="2984944" h="239151">
                    <a:moveTo>
                      <a:pt x="0" y="0"/>
                    </a:moveTo>
                    <a:lnTo>
                      <a:pt x="2984944" y="0"/>
                    </a:lnTo>
                    <a:lnTo>
                      <a:pt x="2984944" y="239151"/>
                    </a:lnTo>
                    <a:lnTo>
                      <a:pt x="0" y="239151"/>
                    </a:lnTo>
                    <a:close/>
                  </a:path>
                </a:pathLst>
              </a:custGeom>
              <a:solidFill>
                <a:srgbClr val="0D067E"/>
              </a:solidFill>
              <a:ln w="19050" cap="sq">
                <a:solidFill>
                  <a:srgbClr val="0D067E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57150"/>
                <a:ext cx="2984944" cy="182001"/>
              </a:xfrm>
              <a:prstGeom prst="rect">
                <a:avLst/>
              </a:prstGeom>
            </p:spPr>
            <p:txBody>
              <a:bodyPr lIns="69271" tIns="69271" rIns="69271" bIns="69271" rtlCol="0" anchor="ctr"/>
              <a:lstStyle/>
              <a:p>
                <a:pPr marL="0" lvl="0" indent="0" algn="ctr">
                  <a:lnSpc>
                    <a:spcPts val="177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8461408" y="2124075"/>
              <a:ext cx="8788487" cy="704126"/>
              <a:chOff x="0" y="0"/>
              <a:chExt cx="2984944" cy="239151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984944" cy="239151"/>
              </a:xfrm>
              <a:custGeom>
                <a:avLst/>
                <a:gdLst/>
                <a:ahLst/>
                <a:cxnLst/>
                <a:rect l="l" t="t" r="r" b="b"/>
                <a:pathLst>
                  <a:path w="2984944" h="239151">
                    <a:moveTo>
                      <a:pt x="0" y="0"/>
                    </a:moveTo>
                    <a:lnTo>
                      <a:pt x="2984944" y="0"/>
                    </a:lnTo>
                    <a:lnTo>
                      <a:pt x="2984944" y="239151"/>
                    </a:lnTo>
                    <a:lnTo>
                      <a:pt x="0" y="239151"/>
                    </a:lnTo>
                    <a:close/>
                  </a:path>
                </a:pathLst>
              </a:custGeom>
              <a:solidFill>
                <a:srgbClr val="0D067E"/>
              </a:solidFill>
              <a:ln w="19050" cap="sq">
                <a:solidFill>
                  <a:srgbClr val="0D067E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57150"/>
                <a:ext cx="2984944" cy="182001"/>
              </a:xfrm>
              <a:prstGeom prst="rect">
                <a:avLst/>
              </a:prstGeom>
            </p:spPr>
            <p:txBody>
              <a:bodyPr lIns="69271" tIns="69271" rIns="69271" bIns="69271" rtlCol="0" anchor="ctr"/>
              <a:lstStyle/>
              <a:p>
                <a:pPr algn="l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20" name="Freeform 20"/>
            <p:cNvSpPr/>
            <p:nvPr/>
          </p:nvSpPr>
          <p:spPr>
            <a:xfrm>
              <a:off x="7531864" y="2124075"/>
              <a:ext cx="603788" cy="704126"/>
            </a:xfrm>
            <a:custGeom>
              <a:avLst/>
              <a:gdLst/>
              <a:ahLst/>
              <a:cxnLst/>
              <a:rect l="l" t="t" r="r" b="b"/>
              <a:pathLst>
                <a:path w="603788" h="704126">
                  <a:moveTo>
                    <a:pt x="0" y="0"/>
                  </a:moveTo>
                  <a:lnTo>
                    <a:pt x="603788" y="0"/>
                  </a:lnTo>
                  <a:lnTo>
                    <a:pt x="603788" y="704126"/>
                  </a:lnTo>
                  <a:lnTo>
                    <a:pt x="0" y="7041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21"/>
            <p:cNvGrpSpPr/>
            <p:nvPr/>
          </p:nvGrpSpPr>
          <p:grpSpPr>
            <a:xfrm>
              <a:off x="8461408" y="4241724"/>
              <a:ext cx="8788487" cy="704126"/>
              <a:chOff x="0" y="0"/>
              <a:chExt cx="2984944" cy="239151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2984944" cy="239151"/>
              </a:xfrm>
              <a:custGeom>
                <a:avLst/>
                <a:gdLst/>
                <a:ahLst/>
                <a:cxnLst/>
                <a:rect l="l" t="t" r="r" b="b"/>
                <a:pathLst>
                  <a:path w="2984944" h="239151">
                    <a:moveTo>
                      <a:pt x="0" y="0"/>
                    </a:moveTo>
                    <a:lnTo>
                      <a:pt x="2984944" y="0"/>
                    </a:lnTo>
                    <a:lnTo>
                      <a:pt x="2984944" y="239151"/>
                    </a:lnTo>
                    <a:lnTo>
                      <a:pt x="0" y="239151"/>
                    </a:lnTo>
                    <a:close/>
                  </a:path>
                </a:pathLst>
              </a:custGeom>
              <a:solidFill>
                <a:srgbClr val="0D067E"/>
              </a:solidFill>
              <a:ln w="19050" cap="sq">
                <a:solidFill>
                  <a:srgbClr val="0D067E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57150"/>
                <a:ext cx="2984944" cy="182001"/>
              </a:xfrm>
              <a:prstGeom prst="rect">
                <a:avLst/>
              </a:prstGeom>
            </p:spPr>
            <p:txBody>
              <a:bodyPr lIns="69271" tIns="69271" rIns="69271" bIns="69271" rtlCol="0" anchor="ctr"/>
              <a:lstStyle/>
              <a:p>
                <a:pPr marL="0" lvl="0" indent="0" algn="ctr">
                  <a:lnSpc>
                    <a:spcPts val="177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 rot="5400000">
              <a:off x="12672363" y="3910938"/>
              <a:ext cx="366578" cy="197494"/>
            </a:xfrm>
            <a:custGeom>
              <a:avLst/>
              <a:gdLst/>
              <a:ahLst/>
              <a:cxnLst/>
              <a:rect l="l" t="t" r="r" b="b"/>
              <a:pathLst>
                <a:path w="366578" h="197494">
                  <a:moveTo>
                    <a:pt x="0" y="0"/>
                  </a:moveTo>
                  <a:lnTo>
                    <a:pt x="366577" y="0"/>
                  </a:lnTo>
                  <a:lnTo>
                    <a:pt x="366577" y="197494"/>
                  </a:lnTo>
                  <a:lnTo>
                    <a:pt x="0" y="1974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7531864" y="3184814"/>
              <a:ext cx="681894" cy="698878"/>
            </a:xfrm>
            <a:custGeom>
              <a:avLst/>
              <a:gdLst/>
              <a:ahLst/>
              <a:cxnLst/>
              <a:rect l="l" t="t" r="r" b="b"/>
              <a:pathLst>
                <a:path w="681894" h="698878">
                  <a:moveTo>
                    <a:pt x="0" y="0"/>
                  </a:moveTo>
                  <a:lnTo>
                    <a:pt x="681894" y="0"/>
                  </a:lnTo>
                  <a:lnTo>
                    <a:pt x="681894" y="698878"/>
                  </a:lnTo>
                  <a:lnTo>
                    <a:pt x="0" y="698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349" r="-134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 rot="5400000">
              <a:off x="12672363" y="2848780"/>
              <a:ext cx="366578" cy="197494"/>
            </a:xfrm>
            <a:custGeom>
              <a:avLst/>
              <a:gdLst/>
              <a:ahLst/>
              <a:cxnLst/>
              <a:rect l="l" t="t" r="r" b="b"/>
              <a:pathLst>
                <a:path w="366578" h="197494">
                  <a:moveTo>
                    <a:pt x="0" y="0"/>
                  </a:moveTo>
                  <a:lnTo>
                    <a:pt x="366577" y="0"/>
                  </a:lnTo>
                  <a:lnTo>
                    <a:pt x="366577" y="197494"/>
                  </a:lnTo>
                  <a:lnTo>
                    <a:pt x="0" y="1974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 rot="5400000">
              <a:off x="12672363" y="4984793"/>
              <a:ext cx="366578" cy="197494"/>
            </a:xfrm>
            <a:custGeom>
              <a:avLst/>
              <a:gdLst/>
              <a:ahLst/>
              <a:cxnLst/>
              <a:rect l="l" t="t" r="r" b="b"/>
              <a:pathLst>
                <a:path w="366578" h="197494">
                  <a:moveTo>
                    <a:pt x="0" y="0"/>
                  </a:moveTo>
                  <a:lnTo>
                    <a:pt x="366577" y="0"/>
                  </a:lnTo>
                  <a:lnTo>
                    <a:pt x="366577" y="197494"/>
                  </a:lnTo>
                  <a:lnTo>
                    <a:pt x="0" y="1974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7405263" y="4241724"/>
              <a:ext cx="808495" cy="704126"/>
            </a:xfrm>
            <a:custGeom>
              <a:avLst/>
              <a:gdLst/>
              <a:ahLst/>
              <a:cxnLst/>
              <a:rect l="l" t="t" r="r" b="b"/>
              <a:pathLst>
                <a:path w="808495" h="704126">
                  <a:moveTo>
                    <a:pt x="0" y="0"/>
                  </a:moveTo>
                  <a:lnTo>
                    <a:pt x="808495" y="0"/>
                  </a:lnTo>
                  <a:lnTo>
                    <a:pt x="808495" y="704125"/>
                  </a:lnTo>
                  <a:lnTo>
                    <a:pt x="0" y="7041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7405263" y="4241724"/>
              <a:ext cx="808495" cy="704126"/>
            </a:xfrm>
            <a:custGeom>
              <a:avLst/>
              <a:gdLst/>
              <a:ahLst/>
              <a:cxnLst/>
              <a:rect l="l" t="t" r="r" b="b"/>
              <a:pathLst>
                <a:path w="808495" h="704126">
                  <a:moveTo>
                    <a:pt x="0" y="0"/>
                  </a:moveTo>
                  <a:lnTo>
                    <a:pt x="808495" y="0"/>
                  </a:lnTo>
                  <a:lnTo>
                    <a:pt x="808495" y="704125"/>
                  </a:lnTo>
                  <a:lnTo>
                    <a:pt x="0" y="7041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30" name="Group 30"/>
            <p:cNvGrpSpPr/>
            <p:nvPr/>
          </p:nvGrpSpPr>
          <p:grpSpPr>
            <a:xfrm>
              <a:off x="8461408" y="6387137"/>
              <a:ext cx="8788487" cy="704126"/>
              <a:chOff x="0" y="0"/>
              <a:chExt cx="2984944" cy="239151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2984944" cy="239151"/>
              </a:xfrm>
              <a:custGeom>
                <a:avLst/>
                <a:gdLst/>
                <a:ahLst/>
                <a:cxnLst/>
                <a:rect l="l" t="t" r="r" b="b"/>
                <a:pathLst>
                  <a:path w="2984944" h="239151">
                    <a:moveTo>
                      <a:pt x="0" y="0"/>
                    </a:moveTo>
                    <a:lnTo>
                      <a:pt x="2984944" y="0"/>
                    </a:lnTo>
                    <a:lnTo>
                      <a:pt x="2984944" y="239151"/>
                    </a:lnTo>
                    <a:lnTo>
                      <a:pt x="0" y="239151"/>
                    </a:lnTo>
                    <a:close/>
                  </a:path>
                </a:pathLst>
              </a:custGeom>
              <a:solidFill>
                <a:srgbClr val="0D067E"/>
              </a:solidFill>
              <a:ln w="19050" cap="sq">
                <a:solidFill>
                  <a:srgbClr val="0D067E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57150"/>
                <a:ext cx="2984944" cy="182001"/>
              </a:xfrm>
              <a:prstGeom prst="rect">
                <a:avLst/>
              </a:prstGeom>
            </p:spPr>
            <p:txBody>
              <a:bodyPr lIns="69271" tIns="69271" rIns="69271" bIns="69271" rtlCol="0" anchor="ctr"/>
              <a:lstStyle/>
              <a:p>
                <a:pPr marL="0" lvl="0" indent="0" algn="ctr">
                  <a:lnSpc>
                    <a:spcPts val="177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 rot="5400000">
              <a:off x="12672363" y="6058245"/>
              <a:ext cx="366578" cy="197494"/>
            </a:xfrm>
            <a:custGeom>
              <a:avLst/>
              <a:gdLst/>
              <a:ahLst/>
              <a:cxnLst/>
              <a:rect l="l" t="t" r="r" b="b"/>
              <a:pathLst>
                <a:path w="366578" h="197494">
                  <a:moveTo>
                    <a:pt x="0" y="0"/>
                  </a:moveTo>
                  <a:lnTo>
                    <a:pt x="366577" y="0"/>
                  </a:lnTo>
                  <a:lnTo>
                    <a:pt x="366577" y="197494"/>
                  </a:lnTo>
                  <a:lnTo>
                    <a:pt x="0" y="1974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>
              <a:off x="7434544" y="5318309"/>
              <a:ext cx="660998" cy="704126"/>
            </a:xfrm>
            <a:custGeom>
              <a:avLst/>
              <a:gdLst/>
              <a:ahLst/>
              <a:cxnLst/>
              <a:rect l="l" t="t" r="r" b="b"/>
              <a:pathLst>
                <a:path w="660998" h="704126">
                  <a:moveTo>
                    <a:pt x="0" y="0"/>
                  </a:moveTo>
                  <a:lnTo>
                    <a:pt x="660998" y="0"/>
                  </a:lnTo>
                  <a:lnTo>
                    <a:pt x="660998" y="704126"/>
                  </a:lnTo>
                  <a:lnTo>
                    <a:pt x="0" y="7041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35" name="Group 35"/>
            <p:cNvGrpSpPr/>
            <p:nvPr/>
          </p:nvGrpSpPr>
          <p:grpSpPr>
            <a:xfrm>
              <a:off x="8461408" y="7458799"/>
              <a:ext cx="8788487" cy="704126"/>
              <a:chOff x="0" y="0"/>
              <a:chExt cx="2984944" cy="239151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2984944" cy="239151"/>
              </a:xfrm>
              <a:custGeom>
                <a:avLst/>
                <a:gdLst/>
                <a:ahLst/>
                <a:cxnLst/>
                <a:rect l="l" t="t" r="r" b="b"/>
                <a:pathLst>
                  <a:path w="2984944" h="239151">
                    <a:moveTo>
                      <a:pt x="0" y="0"/>
                    </a:moveTo>
                    <a:lnTo>
                      <a:pt x="2984944" y="0"/>
                    </a:lnTo>
                    <a:lnTo>
                      <a:pt x="2984944" y="239151"/>
                    </a:lnTo>
                    <a:lnTo>
                      <a:pt x="0" y="239151"/>
                    </a:lnTo>
                    <a:close/>
                  </a:path>
                </a:pathLst>
              </a:custGeom>
              <a:solidFill>
                <a:srgbClr val="0D067E"/>
              </a:solidFill>
              <a:ln w="19050" cap="sq">
                <a:solidFill>
                  <a:srgbClr val="0D067E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57150"/>
                <a:ext cx="2984944" cy="182001"/>
              </a:xfrm>
              <a:prstGeom prst="rect">
                <a:avLst/>
              </a:prstGeom>
            </p:spPr>
            <p:txBody>
              <a:bodyPr lIns="69271" tIns="69271" rIns="69271" bIns="69271" rtlCol="0" anchor="ctr"/>
              <a:lstStyle/>
              <a:p>
                <a:pPr marL="0" lvl="0" indent="0" algn="ctr">
                  <a:lnSpc>
                    <a:spcPts val="177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8" name="Freeform 38"/>
            <p:cNvSpPr/>
            <p:nvPr/>
          </p:nvSpPr>
          <p:spPr>
            <a:xfrm rot="5400000">
              <a:off x="12672363" y="7129908"/>
              <a:ext cx="366578" cy="197494"/>
            </a:xfrm>
            <a:custGeom>
              <a:avLst/>
              <a:gdLst/>
              <a:ahLst/>
              <a:cxnLst/>
              <a:rect l="l" t="t" r="r" b="b"/>
              <a:pathLst>
                <a:path w="366578" h="197494">
                  <a:moveTo>
                    <a:pt x="0" y="0"/>
                  </a:moveTo>
                  <a:lnTo>
                    <a:pt x="366577" y="0"/>
                  </a:lnTo>
                  <a:lnTo>
                    <a:pt x="366577" y="197493"/>
                  </a:lnTo>
                  <a:lnTo>
                    <a:pt x="0" y="1974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83704" y="1996192"/>
              <a:ext cx="4072554" cy="16516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420"/>
                </a:lnSpc>
              </a:pPr>
              <a:r>
                <a:rPr lang="en-US" sz="6000" b="1" spc="60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Research Problem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8744045" y="5490279"/>
              <a:ext cx="7984849" cy="273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39"/>
                </a:lnSpc>
                <a:spcBef>
                  <a:spcPct val="0"/>
                </a:spcBef>
              </a:pPr>
              <a:r>
                <a:rPr lang="en-US" sz="1851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Manua</a:t>
              </a:r>
              <a:r>
                <a:rPr lang="en-US" sz="1851" u="none" strike="noStrike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l verification becomes slow and difficult at scale.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8744045" y="4456849"/>
              <a:ext cx="8406952" cy="273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39"/>
                </a:lnSpc>
                <a:spcBef>
                  <a:spcPct val="0"/>
                </a:spcBef>
              </a:pPr>
              <a:r>
                <a:rPr lang="en-US" sz="1851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rep</a:t>
              </a:r>
              <a:r>
                <a:rPr lang="en-US" sz="1851" u="none" strike="noStrike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ort may be incomplete, inaccurate or misleading.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8744045" y="3394692"/>
              <a:ext cx="4257628" cy="273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39"/>
                </a:lnSpc>
                <a:spcBef>
                  <a:spcPct val="0"/>
                </a:spcBef>
              </a:pPr>
              <a:r>
                <a:rPr lang="en-US" sz="1851" u="none" strike="noStrike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 citizen submits a report.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8744045" y="2339201"/>
              <a:ext cx="3779349" cy="273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39"/>
                </a:lnSpc>
              </a:pPr>
              <a:r>
                <a:rPr lang="en-US" sz="1851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Local incident occurs.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8744045" y="6565411"/>
              <a:ext cx="8515255" cy="273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39"/>
                </a:lnSpc>
                <a:spcBef>
                  <a:spcPct val="0"/>
                </a:spcBef>
              </a:pPr>
              <a:r>
                <a:rPr lang="en-US" sz="1851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Unreliab</a:t>
              </a:r>
              <a:r>
                <a:rPr lang="en-US" sz="1851" u="none" strike="noStrike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le alerts may cause confusion, poor decisions and loss of trust.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8744045" y="7673925"/>
              <a:ext cx="8515255" cy="273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39"/>
                </a:lnSpc>
                <a:spcBef>
                  <a:spcPct val="0"/>
                </a:spcBef>
              </a:pPr>
              <a:r>
                <a:rPr lang="en-US" sz="1851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</a:t>
              </a:r>
              <a:r>
                <a:rPr lang="en-US" sz="1851" u="none" strike="noStrike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faster, evidence-based verification process is needed.</a:t>
              </a:r>
            </a:p>
          </p:txBody>
        </p:sp>
        <p:grpSp>
          <p:nvGrpSpPr>
            <p:cNvPr id="46" name="Group 46"/>
            <p:cNvGrpSpPr/>
            <p:nvPr/>
          </p:nvGrpSpPr>
          <p:grpSpPr>
            <a:xfrm>
              <a:off x="7434544" y="6374860"/>
              <a:ext cx="738123" cy="704126"/>
              <a:chOff x="0" y="0"/>
              <a:chExt cx="250698" cy="239151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250698" cy="239151"/>
              </a:xfrm>
              <a:custGeom>
                <a:avLst/>
                <a:gdLst/>
                <a:ahLst/>
                <a:cxnLst/>
                <a:rect l="l" t="t" r="r" b="b"/>
                <a:pathLst>
                  <a:path w="250698" h="239151">
                    <a:moveTo>
                      <a:pt x="0" y="0"/>
                    </a:moveTo>
                    <a:lnTo>
                      <a:pt x="250698" y="0"/>
                    </a:lnTo>
                    <a:lnTo>
                      <a:pt x="250698" y="239151"/>
                    </a:lnTo>
                    <a:lnTo>
                      <a:pt x="0" y="239151"/>
                    </a:lnTo>
                    <a:close/>
                  </a:path>
                </a:pathLst>
              </a:custGeom>
              <a:solidFill>
                <a:srgbClr val="0D067E"/>
              </a:solidFill>
              <a:ln w="19050" cap="sq">
                <a:solidFill>
                  <a:srgbClr val="0D067E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0" y="57150"/>
                <a:ext cx="250698" cy="182001"/>
              </a:xfrm>
              <a:prstGeom prst="rect">
                <a:avLst/>
              </a:prstGeom>
            </p:spPr>
            <p:txBody>
              <a:bodyPr lIns="69271" tIns="69271" rIns="69271" bIns="69271" rtlCol="0" anchor="ctr"/>
              <a:lstStyle/>
              <a:p>
                <a:pPr marL="0" lvl="0" indent="0" algn="ctr">
                  <a:lnSpc>
                    <a:spcPts val="177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9" name="Group 49"/>
            <p:cNvGrpSpPr/>
            <p:nvPr/>
          </p:nvGrpSpPr>
          <p:grpSpPr>
            <a:xfrm>
              <a:off x="7466945" y="6393910"/>
              <a:ext cx="705721" cy="685076"/>
              <a:chOff x="0" y="0"/>
              <a:chExt cx="940961" cy="913434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523"/>
                <a:ext cx="500374" cy="455966"/>
              </a:xfrm>
              <a:custGeom>
                <a:avLst/>
                <a:gdLst/>
                <a:ahLst/>
                <a:cxnLst/>
                <a:rect l="l" t="t" r="r" b="b"/>
                <a:pathLst>
                  <a:path w="500374" h="455966">
                    <a:moveTo>
                      <a:pt x="0" y="0"/>
                    </a:moveTo>
                    <a:lnTo>
                      <a:pt x="500374" y="0"/>
                    </a:lnTo>
                    <a:lnTo>
                      <a:pt x="500374" y="455966"/>
                    </a:lnTo>
                    <a:lnTo>
                      <a:pt x="0" y="45596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Freeform 51"/>
              <p:cNvSpPr/>
              <p:nvPr/>
            </p:nvSpPr>
            <p:spPr>
              <a:xfrm flipH="1">
                <a:off x="475761" y="0"/>
                <a:ext cx="360027" cy="328075"/>
              </a:xfrm>
              <a:custGeom>
                <a:avLst/>
                <a:gdLst/>
                <a:ahLst/>
                <a:cxnLst/>
                <a:rect l="l" t="t" r="r" b="b"/>
                <a:pathLst>
                  <a:path w="360027" h="328075">
                    <a:moveTo>
                      <a:pt x="360028" y="0"/>
                    </a:moveTo>
                    <a:lnTo>
                      <a:pt x="0" y="0"/>
                    </a:lnTo>
                    <a:lnTo>
                      <a:pt x="0" y="328075"/>
                    </a:lnTo>
                    <a:lnTo>
                      <a:pt x="360028" y="328075"/>
                    </a:lnTo>
                    <a:lnTo>
                      <a:pt x="360028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Freeform 52"/>
              <p:cNvSpPr/>
              <p:nvPr/>
            </p:nvSpPr>
            <p:spPr>
              <a:xfrm>
                <a:off x="440587" y="278536"/>
                <a:ext cx="500374" cy="455966"/>
              </a:xfrm>
              <a:custGeom>
                <a:avLst/>
                <a:gdLst/>
                <a:ahLst/>
                <a:cxnLst/>
                <a:rect l="l" t="t" r="r" b="b"/>
                <a:pathLst>
                  <a:path w="500374" h="455966">
                    <a:moveTo>
                      <a:pt x="0" y="0"/>
                    </a:moveTo>
                    <a:lnTo>
                      <a:pt x="500374" y="0"/>
                    </a:lnTo>
                    <a:lnTo>
                      <a:pt x="500374" y="455966"/>
                    </a:lnTo>
                    <a:lnTo>
                      <a:pt x="0" y="45596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Freeform 53"/>
              <p:cNvSpPr/>
              <p:nvPr/>
            </p:nvSpPr>
            <p:spPr>
              <a:xfrm>
                <a:off x="58795" y="408208"/>
                <a:ext cx="554432" cy="505226"/>
              </a:xfrm>
              <a:custGeom>
                <a:avLst/>
                <a:gdLst/>
                <a:ahLst/>
                <a:cxnLst/>
                <a:rect l="l" t="t" r="r" b="b"/>
                <a:pathLst>
                  <a:path w="554432" h="505226">
                    <a:moveTo>
                      <a:pt x="0" y="0"/>
                    </a:moveTo>
                    <a:lnTo>
                      <a:pt x="554432" y="0"/>
                    </a:lnTo>
                    <a:lnTo>
                      <a:pt x="554432" y="505226"/>
                    </a:lnTo>
                    <a:lnTo>
                      <a:pt x="0" y="50522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7405263" y="7427160"/>
              <a:ext cx="767403" cy="767403"/>
              <a:chOff x="0" y="0"/>
              <a:chExt cx="1023204" cy="1023204"/>
            </a:xfrm>
          </p:grpSpPr>
          <p:grpSp>
            <p:nvGrpSpPr>
              <p:cNvPr id="55" name="Group 55"/>
              <p:cNvGrpSpPr/>
              <p:nvPr/>
            </p:nvGrpSpPr>
            <p:grpSpPr>
              <a:xfrm>
                <a:off x="0" y="0"/>
                <a:ext cx="1023204" cy="1023204"/>
                <a:chOff x="0" y="0"/>
                <a:chExt cx="812800" cy="812800"/>
              </a:xfrm>
            </p:grpSpPr>
            <p:sp>
              <p:nvSpPr>
                <p:cNvPr id="56" name="Freeform 56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28575" cap="sq">
                  <a:solidFill>
                    <a:srgbClr val="FFFFFF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" name="TextBox 57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70696" tIns="70696" rIns="70696" bIns="70696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58" name="Freeform 58"/>
              <p:cNvSpPr/>
              <p:nvPr/>
            </p:nvSpPr>
            <p:spPr>
              <a:xfrm>
                <a:off x="135418" y="136237"/>
                <a:ext cx="837967" cy="823303"/>
              </a:xfrm>
              <a:custGeom>
                <a:avLst/>
                <a:gdLst/>
                <a:ahLst/>
                <a:cxnLst/>
                <a:rect l="l" t="t" r="r" b="b"/>
                <a:pathLst>
                  <a:path w="837967" h="823303">
                    <a:moveTo>
                      <a:pt x="0" y="0"/>
                    </a:moveTo>
                    <a:lnTo>
                      <a:pt x="837967" y="0"/>
                    </a:lnTo>
                    <a:lnTo>
                      <a:pt x="837967" y="823302"/>
                    </a:lnTo>
                    <a:lnTo>
                      <a:pt x="0" y="823302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" name="Freeform 59"/>
              <p:cNvSpPr/>
              <p:nvPr/>
            </p:nvSpPr>
            <p:spPr>
              <a:xfrm rot="-5400000">
                <a:off x="131710" y="70997"/>
                <a:ext cx="837967" cy="823303"/>
              </a:xfrm>
              <a:custGeom>
                <a:avLst/>
                <a:gdLst/>
                <a:ahLst/>
                <a:cxnLst/>
                <a:rect l="l" t="t" r="r" b="b"/>
                <a:pathLst>
                  <a:path w="837967" h="823303">
                    <a:moveTo>
                      <a:pt x="0" y="0"/>
                    </a:moveTo>
                    <a:lnTo>
                      <a:pt x="837967" y="0"/>
                    </a:lnTo>
                    <a:lnTo>
                      <a:pt x="837967" y="823303"/>
                    </a:lnTo>
                    <a:lnTo>
                      <a:pt x="0" y="823303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0" name="Group 60"/>
            <p:cNvGrpSpPr/>
            <p:nvPr/>
          </p:nvGrpSpPr>
          <p:grpSpPr>
            <a:xfrm>
              <a:off x="6239962" y="8546989"/>
              <a:ext cx="12048038" cy="1740011"/>
              <a:chOff x="0" y="0"/>
              <a:chExt cx="3173146" cy="458275"/>
            </a:xfrm>
          </p:grpSpPr>
          <p:sp>
            <p:nvSpPr>
              <p:cNvPr id="61" name="Freeform 61"/>
              <p:cNvSpPr/>
              <p:nvPr/>
            </p:nvSpPr>
            <p:spPr>
              <a:xfrm>
                <a:off x="0" y="0"/>
                <a:ext cx="3173146" cy="458275"/>
              </a:xfrm>
              <a:custGeom>
                <a:avLst/>
                <a:gdLst/>
                <a:ahLst/>
                <a:cxnLst/>
                <a:rect l="l" t="t" r="r" b="b"/>
                <a:pathLst>
                  <a:path w="3173146" h="458275">
                    <a:moveTo>
                      <a:pt x="0" y="0"/>
                    </a:moveTo>
                    <a:lnTo>
                      <a:pt x="3173146" y="0"/>
                    </a:lnTo>
                    <a:lnTo>
                      <a:pt x="3173146" y="458275"/>
                    </a:lnTo>
                    <a:lnTo>
                      <a:pt x="0" y="45827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" name="TextBox 62"/>
              <p:cNvSpPr txBox="1"/>
              <p:nvPr/>
            </p:nvSpPr>
            <p:spPr>
              <a:xfrm>
                <a:off x="0" y="57150"/>
                <a:ext cx="3173146" cy="4011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63" name="Freeform 63"/>
            <p:cNvSpPr/>
            <p:nvPr/>
          </p:nvSpPr>
          <p:spPr>
            <a:xfrm>
              <a:off x="6239962" y="8515590"/>
              <a:ext cx="12048038" cy="1771410"/>
            </a:xfrm>
            <a:custGeom>
              <a:avLst/>
              <a:gdLst/>
              <a:ahLst/>
              <a:cxnLst/>
              <a:rect l="l" t="t" r="r" b="b"/>
              <a:pathLst>
                <a:path w="12048038" h="1771410">
                  <a:moveTo>
                    <a:pt x="0" y="0"/>
                  </a:moveTo>
                  <a:lnTo>
                    <a:pt x="12048038" y="0"/>
                  </a:lnTo>
                  <a:lnTo>
                    <a:pt x="12048038" y="1771410"/>
                  </a:lnTo>
                  <a:lnTo>
                    <a:pt x="0" y="1771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 l="-58880" t="-322651" r="-7087" b="-8672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8424496" y="8760171"/>
              <a:ext cx="9154353" cy="10812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56"/>
                </a:lnSpc>
              </a:pPr>
              <a:r>
                <a:rPr lang="en-US" sz="2100" spc="21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Existing AI research addresses misinformation detection and credibility assessment, but its application within community emergency alert systems remains fragmented [4], [5], [7], [8].</a:t>
              </a:r>
            </a:p>
          </p:txBody>
        </p:sp>
        <p:grpSp>
          <p:nvGrpSpPr>
            <p:cNvPr id="66" name="Group 66"/>
            <p:cNvGrpSpPr/>
            <p:nvPr/>
          </p:nvGrpSpPr>
          <p:grpSpPr>
            <a:xfrm>
              <a:off x="6281193" y="1028700"/>
              <a:ext cx="12006807" cy="828675"/>
              <a:chOff x="0" y="0"/>
              <a:chExt cx="3162286" cy="218252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3162286" cy="218252"/>
              </a:xfrm>
              <a:custGeom>
                <a:avLst/>
                <a:gdLst/>
                <a:ahLst/>
                <a:cxnLst/>
                <a:rect l="l" t="t" r="r" b="b"/>
                <a:pathLst>
                  <a:path w="3162286" h="218252">
                    <a:moveTo>
                      <a:pt x="0" y="0"/>
                    </a:moveTo>
                    <a:lnTo>
                      <a:pt x="3162286" y="0"/>
                    </a:lnTo>
                    <a:lnTo>
                      <a:pt x="3162286" y="218252"/>
                    </a:lnTo>
                    <a:lnTo>
                      <a:pt x="0" y="218252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" name="TextBox 68"/>
              <p:cNvSpPr txBox="1"/>
              <p:nvPr/>
            </p:nvSpPr>
            <p:spPr>
              <a:xfrm>
                <a:off x="0" y="57150"/>
                <a:ext cx="3162286" cy="16110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69" name="TextBox 69"/>
            <p:cNvSpPr txBox="1"/>
            <p:nvPr/>
          </p:nvSpPr>
          <p:spPr>
            <a:xfrm>
              <a:off x="7344134" y="1231900"/>
              <a:ext cx="10334265" cy="51296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4000"/>
                </a:lnSpc>
                <a:spcBef>
                  <a:spcPct val="0"/>
                </a:spcBef>
              </a:pPr>
              <a:r>
                <a:rPr lang="en-US" sz="4000" b="1" u="none" strike="noStrike" spc="40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The Problem Behind a Community Alert</a:t>
              </a:r>
            </a:p>
          </p:txBody>
        </p:sp>
        <p:sp>
          <p:nvSpPr>
            <p:cNvPr id="70" name="Freeform 70"/>
            <p:cNvSpPr/>
            <p:nvPr/>
          </p:nvSpPr>
          <p:spPr>
            <a:xfrm>
              <a:off x="6709380" y="8631917"/>
              <a:ext cx="1269511" cy="1269511"/>
            </a:xfrm>
            <a:custGeom>
              <a:avLst/>
              <a:gdLst/>
              <a:ahLst/>
              <a:cxnLst/>
              <a:rect l="l" t="t" r="r" b="b"/>
              <a:pathLst>
                <a:path w="1269511" h="1269511">
                  <a:moveTo>
                    <a:pt x="0" y="0"/>
                  </a:moveTo>
                  <a:lnTo>
                    <a:pt x="1269511" y="0"/>
                  </a:lnTo>
                  <a:lnTo>
                    <a:pt x="1269511" y="1269511"/>
                  </a:lnTo>
                  <a:lnTo>
                    <a:pt x="0" y="12695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2139029"/>
            <a:ext cx="8269178" cy="8157496"/>
            <a:chOff x="0" y="0"/>
            <a:chExt cx="2076228" cy="198486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6228" cy="1984869"/>
            </a:xfrm>
            <a:custGeom>
              <a:avLst/>
              <a:gdLst/>
              <a:ahLst/>
              <a:cxnLst/>
              <a:rect l="l" t="t" r="r" b="b"/>
              <a:pathLst>
                <a:path w="2076228" h="1984869">
                  <a:moveTo>
                    <a:pt x="0" y="0"/>
                  </a:moveTo>
                  <a:lnTo>
                    <a:pt x="2076228" y="0"/>
                  </a:lnTo>
                  <a:lnTo>
                    <a:pt x="2076228" y="1984869"/>
                  </a:lnTo>
                  <a:lnTo>
                    <a:pt x="0" y="1984869"/>
                  </a:lnTo>
                  <a:close/>
                </a:path>
              </a:pathLst>
            </a:custGeom>
            <a:solidFill>
              <a:srgbClr val="0E00A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26488" y="2867001"/>
            <a:ext cx="8269178" cy="7419999"/>
          </a:xfrm>
          <a:custGeom>
            <a:avLst/>
            <a:gdLst/>
            <a:ahLst/>
            <a:cxnLst/>
            <a:rect l="l" t="t" r="r" b="b"/>
            <a:pathLst>
              <a:path w="8269178" h="7419999">
                <a:moveTo>
                  <a:pt x="0" y="0"/>
                </a:moveTo>
                <a:lnTo>
                  <a:pt x="8269178" y="0"/>
                </a:lnTo>
                <a:lnTo>
                  <a:pt x="8269178" y="7419999"/>
                </a:lnTo>
                <a:lnTo>
                  <a:pt x="0" y="74199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4999"/>
            </a:blip>
            <a:stretch>
              <a:fillRect t="-27928" b="-3902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3D8DDC1-8CB0-4B1D-8DBF-A4A5752BBA88}"/>
              </a:ext>
            </a:extLst>
          </p:cNvPr>
          <p:cNvGrpSpPr/>
          <p:nvPr/>
        </p:nvGrpSpPr>
        <p:grpSpPr>
          <a:xfrm>
            <a:off x="924781" y="1168170"/>
            <a:ext cx="17363219" cy="8090130"/>
            <a:chOff x="924781" y="1168170"/>
            <a:chExt cx="17363219" cy="8090130"/>
          </a:xfrm>
        </p:grpSpPr>
        <p:sp>
          <p:nvSpPr>
            <p:cNvPr id="4" name="Freeform 4"/>
            <p:cNvSpPr/>
            <p:nvPr/>
          </p:nvSpPr>
          <p:spPr>
            <a:xfrm>
              <a:off x="8269178" y="3402500"/>
              <a:ext cx="10018822" cy="5855800"/>
            </a:xfrm>
            <a:custGeom>
              <a:avLst/>
              <a:gdLst/>
              <a:ahLst/>
              <a:cxnLst/>
              <a:rect l="l" t="t" r="r" b="b"/>
              <a:pathLst>
                <a:path w="10018822" h="5855800">
                  <a:moveTo>
                    <a:pt x="0" y="0"/>
                  </a:moveTo>
                  <a:lnTo>
                    <a:pt x="10018822" y="0"/>
                  </a:lnTo>
                  <a:lnTo>
                    <a:pt x="10018822" y="5855800"/>
                  </a:lnTo>
                  <a:lnTo>
                    <a:pt x="0" y="585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12000"/>
              </a:blip>
              <a:stretch>
                <a:fillRect l="-35240" t="-55631" r="-6634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924781" y="3402500"/>
              <a:ext cx="6472592" cy="4126277"/>
            </a:xfrm>
            <a:custGeom>
              <a:avLst/>
              <a:gdLst/>
              <a:ahLst/>
              <a:cxnLst/>
              <a:rect l="l" t="t" r="r" b="b"/>
              <a:pathLst>
                <a:path w="6472592" h="4126277">
                  <a:moveTo>
                    <a:pt x="0" y="0"/>
                  </a:moveTo>
                  <a:lnTo>
                    <a:pt x="6472592" y="0"/>
                  </a:lnTo>
                  <a:lnTo>
                    <a:pt x="6472592" y="4126277"/>
                  </a:lnTo>
                  <a:lnTo>
                    <a:pt x="0" y="41262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6967828" y="1168170"/>
              <a:ext cx="1253793" cy="675481"/>
            </a:xfrm>
            <a:custGeom>
              <a:avLst/>
              <a:gdLst/>
              <a:ahLst/>
              <a:cxnLst/>
              <a:rect l="l" t="t" r="r" b="b"/>
              <a:pathLst>
                <a:path w="1253793" h="675481">
                  <a:moveTo>
                    <a:pt x="0" y="0"/>
                  </a:moveTo>
                  <a:lnTo>
                    <a:pt x="1253793" y="0"/>
                  </a:lnTo>
                  <a:lnTo>
                    <a:pt x="1253793" y="675480"/>
                  </a:lnTo>
                  <a:lnTo>
                    <a:pt x="0" y="6754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9522893" y="4219831"/>
              <a:ext cx="7736407" cy="42678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809"/>
                </a:lnSpc>
                <a:spcBef>
                  <a:spcPct val="0"/>
                </a:spcBef>
              </a:pPr>
              <a:r>
                <a:rPr lang="en-US" sz="3699" b="1" spc="36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         To inv</a:t>
              </a:r>
              <a:r>
                <a:rPr lang="en-US" sz="3699" b="1" u="none" spc="36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estigate how </a:t>
              </a:r>
              <a:r>
                <a:rPr lang="en-US" sz="3699" b="1" u="none" spc="36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Artificial Intelligence</a:t>
              </a:r>
              <a:r>
                <a:rPr lang="en-US" sz="3699" b="1" u="none" spc="36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can improve the </a:t>
              </a:r>
              <a:r>
                <a:rPr lang="en-US" sz="3699" b="1" u="none" spc="36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accuracy</a:t>
              </a:r>
              <a:r>
                <a:rPr lang="en-US" sz="3699" b="1" u="none" spc="36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and </a:t>
              </a:r>
              <a:r>
                <a:rPr lang="en-US" sz="3699" b="1" u="none" spc="36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trustworthiness</a:t>
              </a:r>
              <a:r>
                <a:rPr lang="en-US" sz="3699" b="1" u="none" spc="36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of </a:t>
              </a:r>
              <a:r>
                <a:rPr lang="en-US" sz="3699" b="1" u="none" spc="36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community emergency alert systems</a:t>
              </a:r>
              <a:r>
                <a:rPr lang="en-US" sz="3699" b="1" u="none" spc="36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by reducing </a:t>
              </a:r>
              <a:r>
                <a:rPr lang="en-US" sz="3699" b="1" u="none" spc="36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misinformation</a:t>
              </a:r>
              <a:r>
                <a:rPr lang="en-US" sz="3699" b="1" u="none" spc="36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and </a:t>
              </a:r>
              <a:r>
                <a:rPr lang="en-US" sz="3699" b="1" u="none" spc="36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false reports</a:t>
              </a:r>
              <a:r>
                <a:rPr lang="en-US" sz="3699" b="1" u="none" spc="36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.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505200" y="1238097"/>
              <a:ext cx="1934615" cy="70589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5519"/>
                </a:lnSpc>
              </a:pPr>
              <a:r>
                <a:rPr lang="en-US" sz="5999" b="1" spc="59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Aim</a:t>
              </a:r>
            </a:p>
          </p:txBody>
        </p:sp>
      </p:grpSp>
      <p:sp>
        <p:nvSpPr>
          <p:cNvPr id="7" name="AutoShape 7"/>
          <p:cNvSpPr/>
          <p:nvPr/>
        </p:nvSpPr>
        <p:spPr>
          <a:xfrm flipV="1">
            <a:off x="56968" y="2110454"/>
            <a:ext cx="17259300" cy="28575"/>
          </a:xfrm>
          <a:prstGeom prst="line">
            <a:avLst/>
          </a:prstGeom>
          <a:ln w="57150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04A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71A0AE8E-42E0-073A-FAEC-A49FAC1C869B}"/>
              </a:ext>
            </a:extLst>
          </p:cNvPr>
          <p:cNvGrpSpPr/>
          <p:nvPr/>
        </p:nvGrpSpPr>
        <p:grpSpPr>
          <a:xfrm>
            <a:off x="1076785" y="1181100"/>
            <a:ext cx="15966245" cy="7127089"/>
            <a:chOff x="1076785" y="1181100"/>
            <a:chExt cx="15966245" cy="7127089"/>
          </a:xfrm>
        </p:grpSpPr>
        <p:sp>
          <p:nvSpPr>
            <p:cNvPr id="2" name="AutoShape 2"/>
            <p:cNvSpPr/>
            <p:nvPr/>
          </p:nvSpPr>
          <p:spPr>
            <a:xfrm flipV="1">
              <a:off x="3956807" y="3057347"/>
              <a:ext cx="0" cy="5250842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>
              <a:off x="1449489" y="3462283"/>
              <a:ext cx="1739328" cy="1739328"/>
              <a:chOff x="0" y="0"/>
              <a:chExt cx="6350000" cy="63500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FF1616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" name="Freeform 6"/>
            <p:cNvSpPr/>
            <p:nvPr/>
          </p:nvSpPr>
          <p:spPr>
            <a:xfrm>
              <a:off x="2305530" y="3650205"/>
              <a:ext cx="601831" cy="559544"/>
            </a:xfrm>
            <a:custGeom>
              <a:avLst/>
              <a:gdLst/>
              <a:ahLst/>
              <a:cxnLst/>
              <a:rect l="l" t="t" r="r" b="b"/>
              <a:pathLst>
                <a:path w="802441" h="746058">
                  <a:moveTo>
                    <a:pt x="0" y="0"/>
                  </a:moveTo>
                  <a:lnTo>
                    <a:pt x="802441" y="0"/>
                  </a:lnTo>
                  <a:lnTo>
                    <a:pt x="802441" y="746058"/>
                  </a:lnTo>
                  <a:lnTo>
                    <a:pt x="0" y="7460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r="-852" b="-236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76785" y="5884663"/>
              <a:ext cx="2484735" cy="21544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50"/>
                </a:lnSpc>
              </a:pPr>
              <a:r>
                <a:rPr lang="en-US" sz="2696" spc="113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To examine key challenges in community alert systems.</a:t>
              </a:r>
            </a:p>
          </p:txBody>
        </p:sp>
        <p:sp>
          <p:nvSpPr>
            <p:cNvPr id="8" name="AutoShape 8"/>
            <p:cNvSpPr/>
            <p:nvPr/>
          </p:nvSpPr>
          <p:spPr>
            <a:xfrm flipV="1">
              <a:off x="7414970" y="3057347"/>
              <a:ext cx="0" cy="5250842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AutoShape 9"/>
            <p:cNvSpPr/>
            <p:nvPr/>
          </p:nvSpPr>
          <p:spPr>
            <a:xfrm flipV="1">
              <a:off x="10873133" y="3057347"/>
              <a:ext cx="0" cy="5250842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1" name="Group 11"/>
            <p:cNvGrpSpPr/>
            <p:nvPr/>
          </p:nvGrpSpPr>
          <p:grpSpPr>
            <a:xfrm>
              <a:off x="4879694" y="3462283"/>
              <a:ext cx="1739328" cy="1739328"/>
              <a:chOff x="0" y="0"/>
              <a:chExt cx="6350000" cy="63500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FF1616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3" name="TextBox 13"/>
            <p:cNvSpPr txBox="1"/>
            <p:nvPr/>
          </p:nvSpPr>
          <p:spPr>
            <a:xfrm>
              <a:off x="4503373" y="5884663"/>
              <a:ext cx="2384397" cy="17953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50"/>
                </a:lnSpc>
              </a:pPr>
              <a:r>
                <a:rPr lang="en-US" sz="2696" spc="113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To review AI verification and credibility techniques.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8337041" y="3462283"/>
              <a:ext cx="1739328" cy="1739328"/>
              <a:chOff x="0" y="0"/>
              <a:chExt cx="6350000" cy="63500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FF1616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7" name="TextBox 17"/>
            <p:cNvSpPr txBox="1"/>
            <p:nvPr/>
          </p:nvSpPr>
          <p:spPr>
            <a:xfrm>
              <a:off x="7810257" y="5884663"/>
              <a:ext cx="2664437" cy="16300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57"/>
                </a:lnSpc>
              </a:pPr>
              <a:r>
                <a:rPr lang="en-US" sz="2700" spc="130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To evaluate current AI-based approaches.</a:t>
              </a:r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11587121" y="3462283"/>
              <a:ext cx="1739328" cy="1739327"/>
              <a:chOff x="0" y="0"/>
              <a:chExt cx="6350000" cy="63500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FF1616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1" name="TextBox 21"/>
            <p:cNvSpPr txBox="1"/>
            <p:nvPr/>
          </p:nvSpPr>
          <p:spPr>
            <a:xfrm>
              <a:off x="11166991" y="5884663"/>
              <a:ext cx="2998754" cy="123110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3157"/>
                </a:lnSpc>
              </a:pPr>
              <a:r>
                <a:rPr lang="en-US" sz="2700" spc="130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To investigate AI's impact on public trust.</a:t>
              </a:r>
            </a:p>
          </p:txBody>
        </p:sp>
        <p:sp>
          <p:nvSpPr>
            <p:cNvPr id="22" name="AutoShape 22"/>
            <p:cNvSpPr/>
            <p:nvPr/>
          </p:nvSpPr>
          <p:spPr>
            <a:xfrm flipV="1">
              <a:off x="14263346" y="3057347"/>
              <a:ext cx="0" cy="5250842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24" name="Group 24"/>
            <p:cNvGrpSpPr/>
            <p:nvPr/>
          </p:nvGrpSpPr>
          <p:grpSpPr>
            <a:xfrm>
              <a:off x="14981168" y="3462283"/>
              <a:ext cx="1739328" cy="1739328"/>
              <a:chOff x="0" y="0"/>
              <a:chExt cx="6350000" cy="6350000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FF1616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6" name="TextBox 26"/>
            <p:cNvSpPr txBox="1"/>
            <p:nvPr/>
          </p:nvSpPr>
          <p:spPr>
            <a:xfrm>
              <a:off x="14658633" y="5884663"/>
              <a:ext cx="2384397" cy="20518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57"/>
                </a:lnSpc>
              </a:pPr>
              <a:r>
                <a:rPr lang="en-US" sz="2700" spc="130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To develop a conceptual framework for AI integration.</a:t>
              </a:r>
            </a:p>
          </p:txBody>
        </p:sp>
        <p:sp>
          <p:nvSpPr>
            <p:cNvPr id="27" name="Freeform 27"/>
            <p:cNvSpPr/>
            <p:nvPr/>
          </p:nvSpPr>
          <p:spPr>
            <a:xfrm>
              <a:off x="15344433" y="3758232"/>
              <a:ext cx="1007433" cy="1007433"/>
            </a:xfrm>
            <a:custGeom>
              <a:avLst/>
              <a:gdLst/>
              <a:ahLst/>
              <a:cxnLst/>
              <a:rect l="l" t="t" r="r" b="b"/>
              <a:pathLst>
                <a:path w="1007433" h="1007433">
                  <a:moveTo>
                    <a:pt x="0" y="0"/>
                  </a:moveTo>
                  <a:lnTo>
                    <a:pt x="1007434" y="0"/>
                  </a:lnTo>
                  <a:lnTo>
                    <a:pt x="1007434" y="1007433"/>
                  </a:lnTo>
                  <a:lnTo>
                    <a:pt x="0" y="1007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/>
            <p:cNvSpPr/>
            <p:nvPr/>
          </p:nvSpPr>
          <p:spPr>
            <a:xfrm>
              <a:off x="8586404" y="3768088"/>
              <a:ext cx="1134344" cy="1118747"/>
            </a:xfrm>
            <a:custGeom>
              <a:avLst/>
              <a:gdLst/>
              <a:ahLst/>
              <a:cxnLst/>
              <a:rect l="l" t="t" r="r" b="b"/>
              <a:pathLst>
                <a:path w="1134344" h="1118747">
                  <a:moveTo>
                    <a:pt x="0" y="0"/>
                  </a:moveTo>
                  <a:lnTo>
                    <a:pt x="1134345" y="0"/>
                  </a:lnTo>
                  <a:lnTo>
                    <a:pt x="1134345" y="1118746"/>
                  </a:lnTo>
                  <a:lnTo>
                    <a:pt x="0" y="11187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5194184" y="3702287"/>
              <a:ext cx="1138818" cy="1213122"/>
            </a:xfrm>
            <a:custGeom>
              <a:avLst/>
              <a:gdLst/>
              <a:ahLst/>
              <a:cxnLst/>
              <a:rect l="l" t="t" r="r" b="b"/>
              <a:pathLst>
                <a:path w="1138818" h="1213122">
                  <a:moveTo>
                    <a:pt x="0" y="0"/>
                  </a:moveTo>
                  <a:lnTo>
                    <a:pt x="1138819" y="0"/>
                  </a:lnTo>
                  <a:lnTo>
                    <a:pt x="1138819" y="1213122"/>
                  </a:lnTo>
                  <a:lnTo>
                    <a:pt x="0" y="12131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1771323" y="4054913"/>
              <a:ext cx="727112" cy="710752"/>
            </a:xfrm>
            <a:custGeom>
              <a:avLst/>
              <a:gdLst/>
              <a:ahLst/>
              <a:cxnLst/>
              <a:rect l="l" t="t" r="r" b="b"/>
              <a:pathLst>
                <a:path w="727112" h="710752">
                  <a:moveTo>
                    <a:pt x="0" y="0"/>
                  </a:moveTo>
                  <a:lnTo>
                    <a:pt x="727112" y="0"/>
                  </a:lnTo>
                  <a:lnTo>
                    <a:pt x="727112" y="710752"/>
                  </a:lnTo>
                  <a:lnTo>
                    <a:pt x="0" y="7107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 flipH="1">
              <a:off x="11957996" y="3828672"/>
              <a:ext cx="997578" cy="997578"/>
            </a:xfrm>
            <a:custGeom>
              <a:avLst/>
              <a:gdLst/>
              <a:ahLst/>
              <a:cxnLst/>
              <a:rect l="l" t="t" r="r" b="b"/>
              <a:pathLst>
                <a:path w="997578" h="997578">
                  <a:moveTo>
                    <a:pt x="997578" y="0"/>
                  </a:moveTo>
                  <a:lnTo>
                    <a:pt x="0" y="0"/>
                  </a:lnTo>
                  <a:lnTo>
                    <a:pt x="0" y="997578"/>
                  </a:lnTo>
                  <a:lnTo>
                    <a:pt x="997578" y="997578"/>
                  </a:lnTo>
                  <a:lnTo>
                    <a:pt x="997578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887770" y="1181100"/>
              <a:ext cx="4193566" cy="7562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520"/>
                </a:lnSpc>
              </a:pPr>
              <a:r>
                <a:rPr lang="en-US" sz="6000" b="1" spc="6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Objectives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27C23401-3233-4C4E-8C38-EAF0C1EA7C6B}"/>
              </a:ext>
            </a:extLst>
          </p:cNvPr>
          <p:cNvGrpSpPr/>
          <p:nvPr/>
        </p:nvGrpSpPr>
        <p:grpSpPr>
          <a:xfrm>
            <a:off x="0" y="1013276"/>
            <a:ext cx="18288000" cy="9235816"/>
            <a:chOff x="0" y="1013276"/>
            <a:chExt cx="18288000" cy="9235816"/>
          </a:xfrm>
        </p:grpSpPr>
        <p:sp>
          <p:nvSpPr>
            <p:cNvPr id="2" name="AutoShape 2"/>
            <p:cNvSpPr/>
            <p:nvPr/>
          </p:nvSpPr>
          <p:spPr>
            <a:xfrm>
              <a:off x="1548547" y="1596207"/>
              <a:ext cx="14951173" cy="0"/>
            </a:xfrm>
            <a:prstGeom prst="line">
              <a:avLst/>
            </a:prstGeom>
            <a:ln w="38100" cap="flat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" name="Freeform 3"/>
            <p:cNvSpPr/>
            <p:nvPr/>
          </p:nvSpPr>
          <p:spPr>
            <a:xfrm>
              <a:off x="2013337" y="2850845"/>
              <a:ext cx="3833479" cy="1612069"/>
            </a:xfrm>
            <a:custGeom>
              <a:avLst/>
              <a:gdLst/>
              <a:ahLst/>
              <a:cxnLst/>
              <a:rect l="l" t="t" r="r" b="b"/>
              <a:pathLst>
                <a:path w="3833479" h="1612069">
                  <a:moveTo>
                    <a:pt x="0" y="0"/>
                  </a:moveTo>
                  <a:lnTo>
                    <a:pt x="3833480" y="0"/>
                  </a:lnTo>
                  <a:lnTo>
                    <a:pt x="3833480" y="1612069"/>
                  </a:lnTo>
                  <a:lnTo>
                    <a:pt x="0" y="16120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2000"/>
              </a:blip>
              <a:stretch>
                <a:fillRect l="-61721" t="-246375" r="-196422" b="-37935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5" name="Group 5"/>
            <p:cNvGrpSpPr/>
            <p:nvPr/>
          </p:nvGrpSpPr>
          <p:grpSpPr>
            <a:xfrm>
              <a:off x="2013337" y="2239850"/>
              <a:ext cx="3833479" cy="610995"/>
              <a:chOff x="0" y="0"/>
              <a:chExt cx="1353202" cy="215678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1353202" cy="215678"/>
              </a:xfrm>
              <a:custGeom>
                <a:avLst/>
                <a:gdLst/>
                <a:ahLst/>
                <a:cxnLst/>
                <a:rect l="l" t="t" r="r" b="b"/>
                <a:pathLst>
                  <a:path w="1353202" h="215678">
                    <a:moveTo>
                      <a:pt x="0" y="0"/>
                    </a:moveTo>
                    <a:lnTo>
                      <a:pt x="1353202" y="0"/>
                    </a:lnTo>
                    <a:lnTo>
                      <a:pt x="1353202" y="215678"/>
                    </a:lnTo>
                    <a:lnTo>
                      <a:pt x="0" y="215678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57150"/>
                <a:ext cx="1353202" cy="15852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8" name="Freeform 8"/>
            <p:cNvSpPr/>
            <p:nvPr/>
          </p:nvSpPr>
          <p:spPr>
            <a:xfrm>
              <a:off x="1987592" y="5431738"/>
              <a:ext cx="3833479" cy="1919699"/>
            </a:xfrm>
            <a:custGeom>
              <a:avLst/>
              <a:gdLst/>
              <a:ahLst/>
              <a:cxnLst/>
              <a:rect l="l" t="t" r="r" b="b"/>
              <a:pathLst>
                <a:path w="3833479" h="1919699">
                  <a:moveTo>
                    <a:pt x="0" y="0"/>
                  </a:moveTo>
                  <a:lnTo>
                    <a:pt x="3833479" y="0"/>
                  </a:lnTo>
                  <a:lnTo>
                    <a:pt x="3833479" y="1919699"/>
                  </a:lnTo>
                  <a:lnTo>
                    <a:pt x="0" y="19196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2000"/>
              </a:blip>
              <a:stretch>
                <a:fillRect l="-61721" t="-206894" r="-196422" b="-15831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1987592" y="4820744"/>
              <a:ext cx="3833479" cy="610995"/>
              <a:chOff x="0" y="0"/>
              <a:chExt cx="1353202" cy="215678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353202" cy="215678"/>
              </a:xfrm>
              <a:custGeom>
                <a:avLst/>
                <a:gdLst/>
                <a:ahLst/>
                <a:cxnLst/>
                <a:rect l="l" t="t" r="r" b="b"/>
                <a:pathLst>
                  <a:path w="1353202" h="215678">
                    <a:moveTo>
                      <a:pt x="0" y="0"/>
                    </a:moveTo>
                    <a:lnTo>
                      <a:pt x="1353202" y="0"/>
                    </a:lnTo>
                    <a:lnTo>
                      <a:pt x="1353202" y="215678"/>
                    </a:lnTo>
                    <a:lnTo>
                      <a:pt x="0" y="215678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57150"/>
                <a:ext cx="1353202" cy="15852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12" name="Freeform 12"/>
            <p:cNvSpPr/>
            <p:nvPr/>
          </p:nvSpPr>
          <p:spPr>
            <a:xfrm>
              <a:off x="0" y="8797175"/>
              <a:ext cx="18288000" cy="1451917"/>
            </a:xfrm>
            <a:custGeom>
              <a:avLst/>
              <a:gdLst/>
              <a:ahLst/>
              <a:cxnLst/>
              <a:rect l="l" t="t" r="r" b="b"/>
              <a:pathLst>
                <a:path w="18288000" h="1451917">
                  <a:moveTo>
                    <a:pt x="0" y="0"/>
                  </a:moveTo>
                  <a:lnTo>
                    <a:pt x="18288000" y="0"/>
                  </a:lnTo>
                  <a:lnTo>
                    <a:pt x="18288000" y="1451917"/>
                  </a:lnTo>
                  <a:lnTo>
                    <a:pt x="0" y="14519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5189" t="-482621" b="-12893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548547" y="8942058"/>
              <a:ext cx="1094279" cy="1094279"/>
            </a:xfrm>
            <a:custGeom>
              <a:avLst/>
              <a:gdLst/>
              <a:ahLst/>
              <a:cxnLst/>
              <a:rect l="l" t="t" r="r" b="b"/>
              <a:pathLst>
                <a:path w="1094279" h="1094279">
                  <a:moveTo>
                    <a:pt x="0" y="0"/>
                  </a:moveTo>
                  <a:lnTo>
                    <a:pt x="1094279" y="0"/>
                  </a:lnTo>
                  <a:lnTo>
                    <a:pt x="1094279" y="1094280"/>
                  </a:lnTo>
                  <a:lnTo>
                    <a:pt x="0" y="10942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2199783" y="2741889"/>
              <a:ext cx="3833479" cy="1951276"/>
            </a:xfrm>
            <a:custGeom>
              <a:avLst/>
              <a:gdLst/>
              <a:ahLst/>
              <a:cxnLst/>
              <a:rect l="l" t="t" r="r" b="b"/>
              <a:pathLst>
                <a:path w="3833479" h="1951276">
                  <a:moveTo>
                    <a:pt x="0" y="0"/>
                  </a:moveTo>
                  <a:lnTo>
                    <a:pt x="3833479" y="0"/>
                  </a:lnTo>
                  <a:lnTo>
                    <a:pt x="3833479" y="1951275"/>
                  </a:lnTo>
                  <a:lnTo>
                    <a:pt x="0" y="19512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2000"/>
              </a:blip>
              <a:stretch>
                <a:fillRect l="-61721" t="-203546" r="-196422" b="-13957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8" name="Group 18"/>
            <p:cNvGrpSpPr/>
            <p:nvPr/>
          </p:nvGrpSpPr>
          <p:grpSpPr>
            <a:xfrm>
              <a:off x="12199783" y="2130894"/>
              <a:ext cx="3833479" cy="610995"/>
              <a:chOff x="0" y="0"/>
              <a:chExt cx="1353202" cy="215678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353202" cy="215678"/>
              </a:xfrm>
              <a:custGeom>
                <a:avLst/>
                <a:gdLst/>
                <a:ahLst/>
                <a:cxnLst/>
                <a:rect l="l" t="t" r="r" b="b"/>
                <a:pathLst>
                  <a:path w="1353202" h="215678">
                    <a:moveTo>
                      <a:pt x="0" y="0"/>
                    </a:moveTo>
                    <a:lnTo>
                      <a:pt x="1353202" y="0"/>
                    </a:lnTo>
                    <a:lnTo>
                      <a:pt x="1353202" y="215678"/>
                    </a:lnTo>
                    <a:lnTo>
                      <a:pt x="0" y="215678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57150"/>
                <a:ext cx="1353202" cy="15852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21" name="Freeform 21"/>
            <p:cNvSpPr/>
            <p:nvPr/>
          </p:nvSpPr>
          <p:spPr>
            <a:xfrm>
              <a:off x="12199783" y="5661989"/>
              <a:ext cx="3833479" cy="1689448"/>
            </a:xfrm>
            <a:custGeom>
              <a:avLst/>
              <a:gdLst/>
              <a:ahLst/>
              <a:cxnLst/>
              <a:rect l="l" t="t" r="r" b="b"/>
              <a:pathLst>
                <a:path w="3833479" h="1689448">
                  <a:moveTo>
                    <a:pt x="0" y="0"/>
                  </a:moveTo>
                  <a:lnTo>
                    <a:pt x="3833479" y="0"/>
                  </a:lnTo>
                  <a:lnTo>
                    <a:pt x="3833479" y="1689448"/>
                  </a:lnTo>
                  <a:lnTo>
                    <a:pt x="0" y="16894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2000"/>
              </a:blip>
              <a:stretch>
                <a:fillRect l="-61721" t="-235091" r="-196422" b="-31617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2" name="Group 22"/>
            <p:cNvGrpSpPr/>
            <p:nvPr/>
          </p:nvGrpSpPr>
          <p:grpSpPr>
            <a:xfrm>
              <a:off x="12199783" y="5050994"/>
              <a:ext cx="3833479" cy="610995"/>
              <a:chOff x="0" y="0"/>
              <a:chExt cx="1353202" cy="215678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1353202" cy="215678"/>
              </a:xfrm>
              <a:custGeom>
                <a:avLst/>
                <a:gdLst/>
                <a:ahLst/>
                <a:cxnLst/>
                <a:rect l="l" t="t" r="r" b="b"/>
                <a:pathLst>
                  <a:path w="1353202" h="215678">
                    <a:moveTo>
                      <a:pt x="0" y="0"/>
                    </a:moveTo>
                    <a:lnTo>
                      <a:pt x="1353202" y="0"/>
                    </a:lnTo>
                    <a:lnTo>
                      <a:pt x="1353202" y="215678"/>
                    </a:lnTo>
                    <a:lnTo>
                      <a:pt x="0" y="215678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57150"/>
                <a:ext cx="1353202" cy="15852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29" name="Freeform 29"/>
            <p:cNvSpPr/>
            <p:nvPr/>
          </p:nvSpPr>
          <p:spPr>
            <a:xfrm>
              <a:off x="6218801" y="7226706"/>
              <a:ext cx="5605261" cy="1198994"/>
            </a:xfrm>
            <a:custGeom>
              <a:avLst/>
              <a:gdLst/>
              <a:ahLst/>
              <a:cxnLst/>
              <a:rect l="l" t="t" r="r" b="b"/>
              <a:pathLst>
                <a:path w="5605261" h="1198994">
                  <a:moveTo>
                    <a:pt x="0" y="0"/>
                  </a:moveTo>
                  <a:lnTo>
                    <a:pt x="5605261" y="0"/>
                  </a:lnTo>
                  <a:lnTo>
                    <a:pt x="5605261" y="1198994"/>
                  </a:lnTo>
                  <a:lnTo>
                    <a:pt x="0" y="11989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2000"/>
              </a:blip>
              <a:stretch>
                <a:fillRect l="-26406" t="-331257" r="-118529" b="-85456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30" name="Group 30"/>
            <p:cNvGrpSpPr/>
            <p:nvPr/>
          </p:nvGrpSpPr>
          <p:grpSpPr>
            <a:xfrm>
              <a:off x="6218801" y="6615712"/>
              <a:ext cx="5605261" cy="610995"/>
              <a:chOff x="0" y="0"/>
              <a:chExt cx="1978633" cy="215678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1978633" cy="215678"/>
              </a:xfrm>
              <a:custGeom>
                <a:avLst/>
                <a:gdLst/>
                <a:ahLst/>
                <a:cxnLst/>
                <a:rect l="l" t="t" r="r" b="b"/>
                <a:pathLst>
                  <a:path w="1978633" h="215678">
                    <a:moveTo>
                      <a:pt x="0" y="0"/>
                    </a:moveTo>
                    <a:lnTo>
                      <a:pt x="1978633" y="0"/>
                    </a:lnTo>
                    <a:lnTo>
                      <a:pt x="1978633" y="215678"/>
                    </a:lnTo>
                    <a:lnTo>
                      <a:pt x="0" y="215678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57150"/>
                <a:ext cx="1978633" cy="15852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33" name="TextBox 33"/>
            <p:cNvSpPr txBox="1"/>
            <p:nvPr/>
          </p:nvSpPr>
          <p:spPr>
            <a:xfrm>
              <a:off x="4054579" y="1013276"/>
              <a:ext cx="9669000" cy="5001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885"/>
                </a:lnSpc>
              </a:pPr>
              <a:r>
                <a:rPr lang="en-US" sz="3500" b="1" i="1" dirty="0">
                  <a:solidFill>
                    <a:srgbClr val="0E00AD"/>
                  </a:solidFill>
                  <a:latin typeface="Open Sauce Bold Italics"/>
                  <a:ea typeface="Open Sauce Bold Italics"/>
                  <a:cs typeface="Open Sauce Bold Italics"/>
                  <a:sym typeface="Open Sauce Bold Italics"/>
                </a:rPr>
                <a:t>What Does Current Research Tell ?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2346158" y="2379678"/>
              <a:ext cx="3167839" cy="3027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48"/>
                </a:lnSpc>
                <a:spcBef>
                  <a:spcPct val="0"/>
                </a:spcBef>
              </a:pPr>
              <a:r>
                <a:rPr lang="en-US" sz="1820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Emergency communication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2335980" y="3010572"/>
              <a:ext cx="3167839" cy="1264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48"/>
                </a:lnSpc>
                <a:spcBef>
                  <a:spcPct val="0"/>
                </a:spcBef>
              </a:pPr>
              <a:r>
                <a:rPr lang="en-US" sz="1820" spc="18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An alert must be fast, understandable and trusted not only technically correct [2], [3].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2320412" y="4960571"/>
              <a:ext cx="3167839" cy="3027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48"/>
                </a:lnSpc>
                <a:spcBef>
                  <a:spcPct val="0"/>
                </a:spcBef>
              </a:pPr>
              <a:r>
                <a:rPr lang="en-US" sz="1820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Misinformation detection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2310235" y="5591466"/>
              <a:ext cx="3167839" cy="15844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48"/>
                </a:lnSpc>
                <a:spcBef>
                  <a:spcPct val="0"/>
                </a:spcBef>
              </a:pPr>
              <a:r>
                <a:rPr lang="en-US" sz="1820" spc="18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AI can identify suspicious content, but binary “true or false” classification may oversimplify emergency reports [4], [7],[8].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3287906" y="9092450"/>
              <a:ext cx="12745356" cy="7381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92"/>
                </a:lnSpc>
              </a:pPr>
              <a:r>
                <a:rPr lang="en-US" sz="2200" spc="22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Existing AI research addresses misinformation detection and credibility assessment, but its application within community emergency alert systems remains fragmented.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2532603" y="2270722"/>
              <a:ext cx="3167839" cy="3027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48"/>
                </a:lnSpc>
                <a:spcBef>
                  <a:spcPct val="0"/>
                </a:spcBef>
              </a:pPr>
              <a:r>
                <a:rPr lang="en-US" sz="1820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Credibility assessment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2522426" y="2901616"/>
              <a:ext cx="3510836" cy="15844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48"/>
                </a:lnSpc>
                <a:spcBef>
                  <a:spcPct val="0"/>
                </a:spcBef>
              </a:pPr>
              <a:r>
                <a:rPr lang="en-US" sz="1820" spc="18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Credibility can be evaluated through several signals, including factuality, source information, bias and uncertainty [5].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2532603" y="5190822"/>
              <a:ext cx="3167839" cy="3027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48"/>
                </a:lnSpc>
                <a:spcBef>
                  <a:spcPct val="0"/>
                </a:spcBef>
              </a:pPr>
              <a:r>
                <a:rPr lang="en-US" sz="1820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Explainability and trust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2522426" y="5821716"/>
              <a:ext cx="3167839" cy="1264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48"/>
                </a:lnSpc>
                <a:spcBef>
                  <a:spcPct val="0"/>
                </a:spcBef>
              </a:pPr>
              <a:r>
                <a:rPr lang="en-US" sz="1820" spc="18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 clear explanation does not automatically make an AI decision correct or trustworthy [10], [11], [13].</a:t>
              </a:r>
            </a:p>
          </p:txBody>
        </p: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38E1CA60-164B-3C50-E072-0C5CE2439473}"/>
                </a:ext>
              </a:extLst>
            </p:cNvPr>
            <p:cNvGrpSpPr/>
            <p:nvPr/>
          </p:nvGrpSpPr>
          <p:grpSpPr>
            <a:xfrm>
              <a:off x="6678352" y="2408253"/>
              <a:ext cx="4908949" cy="4299957"/>
              <a:chOff x="6678352" y="2408253"/>
              <a:chExt cx="4908949" cy="4299957"/>
            </a:xfrm>
          </p:grpSpPr>
          <p:sp>
            <p:nvSpPr>
              <p:cNvPr id="4" name="Freeform 4"/>
              <p:cNvSpPr/>
              <p:nvPr/>
            </p:nvSpPr>
            <p:spPr>
              <a:xfrm rot="10013886">
                <a:off x="6678352" y="4815435"/>
                <a:ext cx="669029" cy="360440"/>
              </a:xfrm>
              <a:custGeom>
                <a:avLst/>
                <a:gdLst/>
                <a:ahLst/>
                <a:cxnLst/>
                <a:rect l="l" t="t" r="r" b="b"/>
                <a:pathLst>
                  <a:path w="669029" h="360440">
                    <a:moveTo>
                      <a:pt x="0" y="0"/>
                    </a:moveTo>
                    <a:lnTo>
                      <a:pt x="669029" y="0"/>
                    </a:lnTo>
                    <a:lnTo>
                      <a:pt x="669029" y="360440"/>
                    </a:lnTo>
                    <a:lnTo>
                      <a:pt x="0" y="36044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4" name="Group 14"/>
              <p:cNvGrpSpPr/>
              <p:nvPr/>
            </p:nvGrpSpPr>
            <p:grpSpPr>
              <a:xfrm>
                <a:off x="7415309" y="2408253"/>
                <a:ext cx="3509691" cy="3509691"/>
                <a:chOff x="0" y="0"/>
                <a:chExt cx="812800" cy="812800"/>
              </a:xfrm>
            </p:grpSpPr>
            <p:sp>
              <p:nvSpPr>
                <p:cNvPr id="15" name="Freeform 15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0E00AD"/>
                </a:solidFill>
                <a:ln cap="sq">
                  <a:noFill/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" name="TextBox 16"/>
                <p:cNvSpPr txBox="1"/>
                <p:nvPr/>
              </p:nvSpPr>
              <p:spPr>
                <a:xfrm>
                  <a:off x="76200" y="133350"/>
                  <a:ext cx="660400" cy="60325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25" name="Freeform 25"/>
              <p:cNvSpPr/>
              <p:nvPr/>
            </p:nvSpPr>
            <p:spPr>
              <a:xfrm rot="-9202075">
                <a:off x="6911475" y="2676176"/>
                <a:ext cx="669029" cy="360440"/>
              </a:xfrm>
              <a:custGeom>
                <a:avLst/>
                <a:gdLst/>
                <a:ahLst/>
                <a:cxnLst/>
                <a:rect l="l" t="t" r="r" b="b"/>
                <a:pathLst>
                  <a:path w="669029" h="360440">
                    <a:moveTo>
                      <a:pt x="0" y="0"/>
                    </a:moveTo>
                    <a:lnTo>
                      <a:pt x="669029" y="0"/>
                    </a:lnTo>
                    <a:lnTo>
                      <a:pt x="669029" y="360440"/>
                    </a:lnTo>
                    <a:lnTo>
                      <a:pt x="0" y="36044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26"/>
              <p:cNvSpPr/>
              <p:nvPr/>
            </p:nvSpPr>
            <p:spPr>
              <a:xfrm rot="8723766" flipH="1">
                <a:off x="10747840" y="2712382"/>
                <a:ext cx="669029" cy="360440"/>
              </a:xfrm>
              <a:custGeom>
                <a:avLst/>
                <a:gdLst/>
                <a:ahLst/>
                <a:cxnLst/>
                <a:rect l="l" t="t" r="r" b="b"/>
                <a:pathLst>
                  <a:path w="669029" h="360440">
                    <a:moveTo>
                      <a:pt x="669029" y="0"/>
                    </a:moveTo>
                    <a:lnTo>
                      <a:pt x="0" y="0"/>
                    </a:lnTo>
                    <a:lnTo>
                      <a:pt x="0" y="360440"/>
                    </a:lnTo>
                    <a:lnTo>
                      <a:pt x="669029" y="360440"/>
                    </a:lnTo>
                    <a:lnTo>
                      <a:pt x="669029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27"/>
              <p:cNvSpPr/>
              <p:nvPr/>
            </p:nvSpPr>
            <p:spPr>
              <a:xfrm rot="-9345600" flipH="1">
                <a:off x="10918272" y="4981633"/>
                <a:ext cx="669029" cy="360440"/>
              </a:xfrm>
              <a:custGeom>
                <a:avLst/>
                <a:gdLst/>
                <a:ahLst/>
                <a:cxnLst/>
                <a:rect l="l" t="t" r="r" b="b"/>
                <a:pathLst>
                  <a:path w="669029" h="360440">
                    <a:moveTo>
                      <a:pt x="669030" y="0"/>
                    </a:moveTo>
                    <a:lnTo>
                      <a:pt x="0" y="0"/>
                    </a:lnTo>
                    <a:lnTo>
                      <a:pt x="0" y="360440"/>
                    </a:lnTo>
                    <a:lnTo>
                      <a:pt x="669030" y="360440"/>
                    </a:lnTo>
                    <a:lnTo>
                      <a:pt x="66903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28"/>
              <p:cNvSpPr/>
              <p:nvPr/>
            </p:nvSpPr>
            <p:spPr>
              <a:xfrm rot="-5400000" flipH="1">
                <a:off x="8902522" y="6193476"/>
                <a:ext cx="669029" cy="360440"/>
              </a:xfrm>
              <a:custGeom>
                <a:avLst/>
                <a:gdLst/>
                <a:ahLst/>
                <a:cxnLst/>
                <a:rect l="l" t="t" r="r" b="b"/>
                <a:pathLst>
                  <a:path w="669029" h="360440">
                    <a:moveTo>
                      <a:pt x="669030" y="0"/>
                    </a:moveTo>
                    <a:lnTo>
                      <a:pt x="0" y="0"/>
                    </a:lnTo>
                    <a:lnTo>
                      <a:pt x="0" y="360440"/>
                    </a:lnTo>
                    <a:lnTo>
                      <a:pt x="669030" y="360440"/>
                    </a:lnTo>
                    <a:lnTo>
                      <a:pt x="669030" y="0"/>
                    </a:lnTo>
                    <a:close/>
                  </a:path>
                </a:pathLst>
              </a:cu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7625799" y="2784170"/>
                <a:ext cx="3123600" cy="254295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4037"/>
                  </a:lnSpc>
                </a:pPr>
                <a:r>
                  <a:rPr lang="en-US" sz="2884" b="1" spc="28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AI</a:t>
                </a:r>
              </a:p>
              <a:p>
                <a:pPr algn="ctr">
                  <a:lnSpc>
                    <a:spcPts val="4037"/>
                  </a:lnSpc>
                  <a:spcBef>
                    <a:spcPct val="0"/>
                  </a:spcBef>
                </a:pPr>
                <a:r>
                  <a:rPr lang="en-US" sz="2884" b="1" spc="28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SUPPORTED COMMUNITY EMERGENCY ALERTS</a:t>
                </a:r>
              </a:p>
            </p:txBody>
          </p:sp>
        </p:grpSp>
        <p:sp>
          <p:nvSpPr>
            <p:cNvPr id="44" name="TextBox 44"/>
            <p:cNvSpPr txBox="1"/>
            <p:nvPr/>
          </p:nvSpPr>
          <p:spPr>
            <a:xfrm>
              <a:off x="6705446" y="6755539"/>
              <a:ext cx="4631970" cy="3027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48"/>
                </a:lnSpc>
                <a:spcBef>
                  <a:spcPct val="0"/>
                </a:spcBef>
              </a:pPr>
              <a:r>
                <a:rPr lang="en-US" sz="1820" spc="18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Human-centred AI</a:t>
              </a:r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6557685" y="7369295"/>
              <a:ext cx="5153233" cy="8962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66"/>
                </a:lnSpc>
                <a:spcBef>
                  <a:spcPct val="0"/>
                </a:spcBef>
              </a:pPr>
              <a:r>
                <a:rPr lang="en-US" sz="1690" spc="16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AI is most valuable when it supports human judgement rather than replacing responsibility in high-risk decisions [6], [9], [12].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9"/>
          <p:cNvGrpSpPr/>
          <p:nvPr/>
        </p:nvGrpSpPr>
        <p:grpSpPr>
          <a:xfrm>
            <a:off x="14729251" y="2736904"/>
            <a:ext cx="1429606" cy="1034996"/>
            <a:chOff x="0" y="0"/>
            <a:chExt cx="1906142" cy="1379995"/>
          </a:xfrm>
        </p:grpSpPr>
        <p:sp>
          <p:nvSpPr>
            <p:cNvPr id="90" name="Freeform 90"/>
            <p:cNvSpPr/>
            <p:nvPr/>
          </p:nvSpPr>
          <p:spPr>
            <a:xfrm>
              <a:off x="0" y="129822"/>
              <a:ext cx="1468632" cy="1250173"/>
            </a:xfrm>
            <a:custGeom>
              <a:avLst/>
              <a:gdLst/>
              <a:ahLst/>
              <a:cxnLst/>
              <a:rect l="l" t="t" r="r" b="b"/>
              <a:pathLst>
                <a:path w="1468632" h="1250173">
                  <a:moveTo>
                    <a:pt x="0" y="0"/>
                  </a:moveTo>
                  <a:lnTo>
                    <a:pt x="1468632" y="0"/>
                  </a:lnTo>
                  <a:lnTo>
                    <a:pt x="1468632" y="1250173"/>
                  </a:lnTo>
                  <a:lnTo>
                    <a:pt x="0" y="12501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91" name="Group 91"/>
            <p:cNvGrpSpPr/>
            <p:nvPr/>
          </p:nvGrpSpPr>
          <p:grpSpPr>
            <a:xfrm>
              <a:off x="535010" y="0"/>
              <a:ext cx="875020" cy="825207"/>
              <a:chOff x="0" y="0"/>
              <a:chExt cx="287836" cy="271450"/>
            </a:xfrm>
          </p:grpSpPr>
          <p:sp>
            <p:nvSpPr>
              <p:cNvPr id="92" name="Freeform 92"/>
              <p:cNvSpPr/>
              <p:nvPr/>
            </p:nvSpPr>
            <p:spPr>
              <a:xfrm>
                <a:off x="0" y="0"/>
                <a:ext cx="287836" cy="271450"/>
              </a:xfrm>
              <a:custGeom>
                <a:avLst/>
                <a:gdLst/>
                <a:ahLst/>
                <a:cxnLst/>
                <a:rect l="l" t="t" r="r" b="b"/>
                <a:pathLst>
                  <a:path w="287836" h="271450">
                    <a:moveTo>
                      <a:pt x="0" y="0"/>
                    </a:moveTo>
                    <a:lnTo>
                      <a:pt x="287836" y="0"/>
                    </a:lnTo>
                    <a:lnTo>
                      <a:pt x="287836" y="271450"/>
                    </a:lnTo>
                    <a:lnTo>
                      <a:pt x="0" y="27145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" name="TextBox 93"/>
              <p:cNvSpPr txBox="1"/>
              <p:nvPr/>
            </p:nvSpPr>
            <p:spPr>
              <a:xfrm>
                <a:off x="0" y="57150"/>
                <a:ext cx="287836" cy="2143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94" name="Group 94"/>
            <p:cNvGrpSpPr/>
            <p:nvPr/>
          </p:nvGrpSpPr>
          <p:grpSpPr>
            <a:xfrm>
              <a:off x="1031122" y="365889"/>
              <a:ext cx="875020" cy="825207"/>
              <a:chOff x="0" y="0"/>
              <a:chExt cx="287836" cy="271450"/>
            </a:xfrm>
          </p:grpSpPr>
          <p:sp>
            <p:nvSpPr>
              <p:cNvPr id="95" name="Freeform 95"/>
              <p:cNvSpPr/>
              <p:nvPr/>
            </p:nvSpPr>
            <p:spPr>
              <a:xfrm>
                <a:off x="0" y="0"/>
                <a:ext cx="287836" cy="271450"/>
              </a:xfrm>
              <a:custGeom>
                <a:avLst/>
                <a:gdLst/>
                <a:ahLst/>
                <a:cxnLst/>
                <a:rect l="l" t="t" r="r" b="b"/>
                <a:pathLst>
                  <a:path w="287836" h="271450">
                    <a:moveTo>
                      <a:pt x="0" y="0"/>
                    </a:moveTo>
                    <a:lnTo>
                      <a:pt x="287836" y="0"/>
                    </a:lnTo>
                    <a:lnTo>
                      <a:pt x="287836" y="271450"/>
                    </a:lnTo>
                    <a:lnTo>
                      <a:pt x="0" y="27145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" name="TextBox 96"/>
              <p:cNvSpPr txBox="1"/>
              <p:nvPr/>
            </p:nvSpPr>
            <p:spPr>
              <a:xfrm>
                <a:off x="0" y="57150"/>
                <a:ext cx="287836" cy="2143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97" name="Freeform 97"/>
            <p:cNvSpPr/>
            <p:nvPr/>
          </p:nvSpPr>
          <p:spPr>
            <a:xfrm>
              <a:off x="465268" y="129822"/>
              <a:ext cx="1014503" cy="1014503"/>
            </a:xfrm>
            <a:custGeom>
              <a:avLst/>
              <a:gdLst/>
              <a:ahLst/>
              <a:cxnLst/>
              <a:rect l="l" t="t" r="r" b="b"/>
              <a:pathLst>
                <a:path w="1014503" h="1014503">
                  <a:moveTo>
                    <a:pt x="0" y="0"/>
                  </a:moveTo>
                  <a:lnTo>
                    <a:pt x="1014503" y="0"/>
                  </a:lnTo>
                  <a:lnTo>
                    <a:pt x="1014503" y="1014503"/>
                  </a:lnTo>
                  <a:lnTo>
                    <a:pt x="0" y="10145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D0BF5EA5-44E8-89C5-8933-0B962A674D1B}"/>
              </a:ext>
            </a:extLst>
          </p:cNvPr>
          <p:cNvGrpSpPr/>
          <p:nvPr/>
        </p:nvGrpSpPr>
        <p:grpSpPr>
          <a:xfrm>
            <a:off x="0" y="1852304"/>
            <a:ext cx="6510314" cy="7181404"/>
            <a:chOff x="0" y="1852304"/>
            <a:chExt cx="6510314" cy="7181404"/>
          </a:xfrm>
        </p:grpSpPr>
        <p:grpSp>
          <p:nvGrpSpPr>
            <p:cNvPr id="12" name="Group 12"/>
            <p:cNvGrpSpPr/>
            <p:nvPr/>
          </p:nvGrpSpPr>
          <p:grpSpPr>
            <a:xfrm>
              <a:off x="1962167" y="2839256"/>
              <a:ext cx="4548146" cy="1334099"/>
              <a:chOff x="0" y="0"/>
              <a:chExt cx="1434751" cy="420852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1434751" cy="420852"/>
              </a:xfrm>
              <a:custGeom>
                <a:avLst/>
                <a:gdLst/>
                <a:ahLst/>
                <a:cxnLst/>
                <a:rect l="l" t="t" r="r" b="b"/>
                <a:pathLst>
                  <a:path w="1434751" h="420852">
                    <a:moveTo>
                      <a:pt x="0" y="0"/>
                    </a:moveTo>
                    <a:lnTo>
                      <a:pt x="1434751" y="0"/>
                    </a:lnTo>
                    <a:lnTo>
                      <a:pt x="1434751" y="420852"/>
                    </a:lnTo>
                    <a:lnTo>
                      <a:pt x="0" y="420852"/>
                    </a:lnTo>
                    <a:close/>
                  </a:path>
                </a:pathLst>
              </a:custGeom>
              <a:ln w="19050" cap="sq">
                <a:solidFill>
                  <a:srgbClr val="0E00A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57150"/>
                <a:ext cx="1434751" cy="36370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15" name="TextBox 15"/>
            <p:cNvSpPr txBox="1"/>
            <p:nvPr/>
          </p:nvSpPr>
          <p:spPr>
            <a:xfrm>
              <a:off x="2713732" y="2439420"/>
              <a:ext cx="3711118" cy="3998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93"/>
                </a:lnSpc>
                <a:spcBef>
                  <a:spcPct val="0"/>
                </a:spcBef>
              </a:pPr>
              <a:r>
                <a:rPr lang="en-US" sz="2423" b="1" spc="24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Front-End Development</a:t>
              </a:r>
            </a:p>
          </p:txBody>
        </p:sp>
        <p:grpSp>
          <p:nvGrpSpPr>
            <p:cNvPr id="16" name="Group 16"/>
            <p:cNvGrpSpPr/>
            <p:nvPr/>
          </p:nvGrpSpPr>
          <p:grpSpPr>
            <a:xfrm>
              <a:off x="0" y="1852304"/>
              <a:ext cx="6510314" cy="1001021"/>
              <a:chOff x="0" y="0"/>
              <a:chExt cx="2359715" cy="331867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2359715" cy="331867"/>
              </a:xfrm>
              <a:custGeom>
                <a:avLst/>
                <a:gdLst/>
                <a:ahLst/>
                <a:cxnLst/>
                <a:rect l="l" t="t" r="r" b="b"/>
                <a:pathLst>
                  <a:path w="2359715" h="331867">
                    <a:moveTo>
                      <a:pt x="0" y="0"/>
                    </a:moveTo>
                    <a:lnTo>
                      <a:pt x="2359715" y="0"/>
                    </a:lnTo>
                    <a:lnTo>
                      <a:pt x="2359715" y="331867"/>
                    </a:lnTo>
                    <a:lnTo>
                      <a:pt x="0" y="331867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57150"/>
                <a:ext cx="2359715" cy="27471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19" name="Freeform 19"/>
            <p:cNvSpPr/>
            <p:nvPr/>
          </p:nvSpPr>
          <p:spPr>
            <a:xfrm>
              <a:off x="2442268" y="2979193"/>
              <a:ext cx="1066647" cy="1066647"/>
            </a:xfrm>
            <a:custGeom>
              <a:avLst/>
              <a:gdLst/>
              <a:ahLst/>
              <a:cxnLst/>
              <a:rect l="l" t="t" r="r" b="b"/>
              <a:pathLst>
                <a:path w="1066647" h="1066647">
                  <a:moveTo>
                    <a:pt x="0" y="0"/>
                  </a:moveTo>
                  <a:lnTo>
                    <a:pt x="1066647" y="0"/>
                  </a:lnTo>
                  <a:lnTo>
                    <a:pt x="1066647" y="1066647"/>
                  </a:lnTo>
                  <a:lnTo>
                    <a:pt x="0" y="10666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0" name="Group 20"/>
            <p:cNvGrpSpPr/>
            <p:nvPr/>
          </p:nvGrpSpPr>
          <p:grpSpPr>
            <a:xfrm>
              <a:off x="1962167" y="4181765"/>
              <a:ext cx="4548146" cy="1079257"/>
              <a:chOff x="0" y="0"/>
              <a:chExt cx="1434751" cy="340461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1434751" cy="340461"/>
              </a:xfrm>
              <a:custGeom>
                <a:avLst/>
                <a:gdLst/>
                <a:ahLst/>
                <a:cxnLst/>
                <a:rect l="l" t="t" r="r" b="b"/>
                <a:pathLst>
                  <a:path w="1434751" h="340461">
                    <a:moveTo>
                      <a:pt x="0" y="0"/>
                    </a:moveTo>
                    <a:lnTo>
                      <a:pt x="1434751" y="0"/>
                    </a:lnTo>
                    <a:lnTo>
                      <a:pt x="1434751" y="340461"/>
                    </a:lnTo>
                    <a:lnTo>
                      <a:pt x="0" y="340461"/>
                    </a:lnTo>
                    <a:close/>
                  </a:path>
                </a:pathLst>
              </a:custGeom>
              <a:ln w="19050" cap="sq">
                <a:solidFill>
                  <a:srgbClr val="0E00A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57150"/>
                <a:ext cx="1434751" cy="2833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23" name="Freeform 23"/>
            <p:cNvSpPr/>
            <p:nvPr/>
          </p:nvSpPr>
          <p:spPr>
            <a:xfrm>
              <a:off x="2333051" y="4450895"/>
              <a:ext cx="1285082" cy="531703"/>
            </a:xfrm>
            <a:custGeom>
              <a:avLst/>
              <a:gdLst/>
              <a:ahLst/>
              <a:cxnLst/>
              <a:rect l="l" t="t" r="r" b="b"/>
              <a:pathLst>
                <a:path w="1285082" h="531703">
                  <a:moveTo>
                    <a:pt x="0" y="0"/>
                  </a:moveTo>
                  <a:lnTo>
                    <a:pt x="1285082" y="0"/>
                  </a:lnTo>
                  <a:lnTo>
                    <a:pt x="1285082" y="531703"/>
                  </a:lnTo>
                  <a:lnTo>
                    <a:pt x="0" y="5317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4" name="Group 24"/>
            <p:cNvGrpSpPr/>
            <p:nvPr/>
          </p:nvGrpSpPr>
          <p:grpSpPr>
            <a:xfrm>
              <a:off x="1962167" y="5269432"/>
              <a:ext cx="4548146" cy="1334099"/>
              <a:chOff x="0" y="0"/>
              <a:chExt cx="1434751" cy="420852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1434751" cy="420852"/>
              </a:xfrm>
              <a:custGeom>
                <a:avLst/>
                <a:gdLst/>
                <a:ahLst/>
                <a:cxnLst/>
                <a:rect l="l" t="t" r="r" b="b"/>
                <a:pathLst>
                  <a:path w="1434751" h="420852">
                    <a:moveTo>
                      <a:pt x="0" y="0"/>
                    </a:moveTo>
                    <a:lnTo>
                      <a:pt x="1434751" y="0"/>
                    </a:lnTo>
                    <a:lnTo>
                      <a:pt x="1434751" y="420852"/>
                    </a:lnTo>
                    <a:lnTo>
                      <a:pt x="0" y="420852"/>
                    </a:lnTo>
                    <a:close/>
                  </a:path>
                </a:pathLst>
              </a:custGeom>
              <a:ln w="19050" cap="sq">
                <a:solidFill>
                  <a:srgbClr val="0E00A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57150"/>
                <a:ext cx="1434751" cy="36370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27" name="Freeform 27"/>
            <p:cNvSpPr/>
            <p:nvPr/>
          </p:nvSpPr>
          <p:spPr>
            <a:xfrm>
              <a:off x="2442268" y="5387177"/>
              <a:ext cx="1080132" cy="1088295"/>
            </a:xfrm>
            <a:custGeom>
              <a:avLst/>
              <a:gdLst/>
              <a:ahLst/>
              <a:cxnLst/>
              <a:rect l="l" t="t" r="r" b="b"/>
              <a:pathLst>
                <a:path w="1080132" h="1088295">
                  <a:moveTo>
                    <a:pt x="0" y="0"/>
                  </a:moveTo>
                  <a:lnTo>
                    <a:pt x="1080133" y="0"/>
                  </a:lnTo>
                  <a:lnTo>
                    <a:pt x="1080133" y="1088294"/>
                  </a:lnTo>
                  <a:lnTo>
                    <a:pt x="0" y="10882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8" name="Group 28"/>
            <p:cNvGrpSpPr/>
            <p:nvPr/>
          </p:nvGrpSpPr>
          <p:grpSpPr>
            <a:xfrm>
              <a:off x="1962167" y="6611941"/>
              <a:ext cx="4548146" cy="1079257"/>
              <a:chOff x="0" y="0"/>
              <a:chExt cx="1434751" cy="340461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1434751" cy="340461"/>
              </a:xfrm>
              <a:custGeom>
                <a:avLst/>
                <a:gdLst/>
                <a:ahLst/>
                <a:cxnLst/>
                <a:rect l="l" t="t" r="r" b="b"/>
                <a:pathLst>
                  <a:path w="1434751" h="340461">
                    <a:moveTo>
                      <a:pt x="0" y="0"/>
                    </a:moveTo>
                    <a:lnTo>
                      <a:pt x="1434751" y="0"/>
                    </a:lnTo>
                    <a:lnTo>
                      <a:pt x="1434751" y="340461"/>
                    </a:lnTo>
                    <a:lnTo>
                      <a:pt x="0" y="340461"/>
                    </a:lnTo>
                    <a:close/>
                  </a:path>
                </a:pathLst>
              </a:custGeom>
              <a:ln w="19050" cap="sq">
                <a:solidFill>
                  <a:srgbClr val="0E00A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57150"/>
                <a:ext cx="1434751" cy="2833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31" name="Group 31"/>
            <p:cNvGrpSpPr/>
            <p:nvPr/>
          </p:nvGrpSpPr>
          <p:grpSpPr>
            <a:xfrm>
              <a:off x="1962167" y="7699609"/>
              <a:ext cx="4548146" cy="1334099"/>
              <a:chOff x="0" y="0"/>
              <a:chExt cx="1434751" cy="420852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434751" cy="420852"/>
              </a:xfrm>
              <a:custGeom>
                <a:avLst/>
                <a:gdLst/>
                <a:ahLst/>
                <a:cxnLst/>
                <a:rect l="l" t="t" r="r" b="b"/>
                <a:pathLst>
                  <a:path w="1434751" h="420852">
                    <a:moveTo>
                      <a:pt x="0" y="0"/>
                    </a:moveTo>
                    <a:lnTo>
                      <a:pt x="1434751" y="0"/>
                    </a:lnTo>
                    <a:lnTo>
                      <a:pt x="1434751" y="420852"/>
                    </a:lnTo>
                    <a:lnTo>
                      <a:pt x="0" y="420852"/>
                    </a:lnTo>
                    <a:close/>
                  </a:path>
                </a:pathLst>
              </a:custGeom>
              <a:ln w="19050" cap="sq">
                <a:solidFill>
                  <a:srgbClr val="0E00A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57150"/>
                <a:ext cx="1434751" cy="36370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34" name="Freeform 34"/>
            <p:cNvSpPr/>
            <p:nvPr/>
          </p:nvSpPr>
          <p:spPr>
            <a:xfrm>
              <a:off x="2559929" y="6727356"/>
              <a:ext cx="844810" cy="877725"/>
            </a:xfrm>
            <a:custGeom>
              <a:avLst/>
              <a:gdLst/>
              <a:ahLst/>
              <a:cxnLst/>
              <a:rect l="l" t="t" r="r" b="b"/>
              <a:pathLst>
                <a:path w="844810" h="877725">
                  <a:moveTo>
                    <a:pt x="0" y="0"/>
                  </a:moveTo>
                  <a:lnTo>
                    <a:pt x="844811" y="0"/>
                  </a:lnTo>
                  <a:lnTo>
                    <a:pt x="844811" y="877725"/>
                  </a:lnTo>
                  <a:lnTo>
                    <a:pt x="0" y="8777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/>
            <p:cNvSpPr/>
            <p:nvPr/>
          </p:nvSpPr>
          <p:spPr>
            <a:xfrm>
              <a:off x="2498071" y="7938849"/>
              <a:ext cx="955041" cy="933553"/>
            </a:xfrm>
            <a:custGeom>
              <a:avLst/>
              <a:gdLst/>
              <a:ahLst/>
              <a:cxnLst/>
              <a:rect l="l" t="t" r="r" b="b"/>
              <a:pathLst>
                <a:path w="955041" h="933553">
                  <a:moveTo>
                    <a:pt x="0" y="0"/>
                  </a:moveTo>
                  <a:lnTo>
                    <a:pt x="955041" y="0"/>
                  </a:lnTo>
                  <a:lnTo>
                    <a:pt x="955041" y="933552"/>
                  </a:lnTo>
                  <a:lnTo>
                    <a:pt x="0" y="9335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TextBox 85"/>
            <p:cNvSpPr txBox="1"/>
            <p:nvPr/>
          </p:nvSpPr>
          <p:spPr>
            <a:xfrm>
              <a:off x="4102891" y="4372113"/>
              <a:ext cx="2118230" cy="6335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595"/>
                </a:lnSpc>
                <a:spcBef>
                  <a:spcPct val="0"/>
                </a:spcBef>
              </a:pPr>
              <a:r>
                <a:rPr lang="en-US" sz="1854" u="none" strike="noStrike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Separate credibility signals.</a:t>
              </a:r>
            </a:p>
          </p:txBody>
        </p:sp>
        <p:sp>
          <p:nvSpPr>
            <p:cNvPr id="86" name="TextBox 86"/>
            <p:cNvSpPr txBox="1"/>
            <p:nvPr/>
          </p:nvSpPr>
          <p:spPr>
            <a:xfrm>
              <a:off x="4102891" y="5467936"/>
              <a:ext cx="1960842" cy="9596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595"/>
                </a:lnSpc>
                <a:spcBef>
                  <a:spcPct val="0"/>
                </a:spcBef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Exp</a:t>
              </a:r>
              <a:r>
                <a:rPr lang="en-US" sz="1854" u="none" strike="noStrike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lainable and Human-Centred AI principles.</a:t>
              </a:r>
            </a:p>
          </p:txBody>
        </p:sp>
        <p:sp>
          <p:nvSpPr>
            <p:cNvPr id="87" name="TextBox 87"/>
            <p:cNvSpPr txBox="1"/>
            <p:nvPr/>
          </p:nvSpPr>
          <p:spPr>
            <a:xfrm>
              <a:off x="4102891" y="6802290"/>
              <a:ext cx="2264809" cy="6335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595"/>
                </a:lnSpc>
                <a:spcBef>
                  <a:spcPct val="0"/>
                </a:spcBef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AI su</a:t>
              </a:r>
              <a:r>
                <a:rPr lang="en-US" sz="1854" u="none" strike="noStrike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pport for disaster decisions.</a:t>
              </a:r>
            </a:p>
          </p:txBody>
        </p:sp>
        <p:sp>
          <p:nvSpPr>
            <p:cNvPr id="88" name="TextBox 88"/>
            <p:cNvSpPr txBox="1"/>
            <p:nvPr/>
          </p:nvSpPr>
          <p:spPr>
            <a:xfrm>
              <a:off x="4102891" y="7898113"/>
              <a:ext cx="1960842" cy="9596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595"/>
                </a:lnSpc>
                <a:spcBef>
                  <a:spcPct val="0"/>
                </a:spcBef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Stro</a:t>
              </a:r>
              <a:r>
                <a:rPr lang="en-US" sz="1854" u="none" strike="noStrike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ng technical performance measures.</a:t>
              </a:r>
            </a:p>
          </p:txBody>
        </p:sp>
        <p:sp>
          <p:nvSpPr>
            <p:cNvPr id="98" name="TextBox 98"/>
            <p:cNvSpPr txBox="1"/>
            <p:nvPr/>
          </p:nvSpPr>
          <p:spPr>
            <a:xfrm>
              <a:off x="4102891" y="3070153"/>
              <a:ext cx="1919309" cy="9654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95"/>
                </a:lnSpc>
                <a:spcBef>
                  <a:spcPct val="0"/>
                </a:spcBef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AI models for misinformation detection.</a:t>
              </a:r>
            </a:p>
          </p:txBody>
        </p:sp>
        <p:sp>
          <p:nvSpPr>
            <p:cNvPr id="99" name="TextBox 99"/>
            <p:cNvSpPr txBox="1"/>
            <p:nvPr/>
          </p:nvSpPr>
          <p:spPr>
            <a:xfrm>
              <a:off x="900196" y="2204224"/>
              <a:ext cx="5217438" cy="3733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60"/>
                </a:lnSpc>
                <a:spcBef>
                  <a:spcPct val="0"/>
                </a:spcBef>
              </a:pPr>
              <a:r>
                <a:rPr lang="en-US" sz="3000" b="1" u="none" strike="noStrike" spc="3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Current Research Provides</a:t>
              </a:r>
            </a:p>
          </p:txBody>
        </p:sp>
      </p:grp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EF7ABC68-8D04-4705-5A6D-707D153BED48}"/>
              </a:ext>
            </a:extLst>
          </p:cNvPr>
          <p:cNvGrpSpPr/>
          <p:nvPr/>
        </p:nvGrpSpPr>
        <p:grpSpPr>
          <a:xfrm>
            <a:off x="7651199" y="3487974"/>
            <a:ext cx="5331535" cy="6006243"/>
            <a:chOff x="7651199" y="3487974"/>
            <a:chExt cx="5331535" cy="6006243"/>
          </a:xfrm>
        </p:grpSpPr>
        <p:grpSp>
          <p:nvGrpSpPr>
            <p:cNvPr id="36" name="Group 36"/>
            <p:cNvGrpSpPr/>
            <p:nvPr/>
          </p:nvGrpSpPr>
          <p:grpSpPr>
            <a:xfrm>
              <a:off x="7651199" y="3487974"/>
              <a:ext cx="5331535" cy="1001021"/>
              <a:chOff x="0" y="0"/>
              <a:chExt cx="1767557" cy="331867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1767557" cy="331867"/>
              </a:xfrm>
              <a:custGeom>
                <a:avLst/>
                <a:gdLst/>
                <a:ahLst/>
                <a:cxnLst/>
                <a:rect l="l" t="t" r="r" b="b"/>
                <a:pathLst>
                  <a:path w="1767557" h="331867">
                    <a:moveTo>
                      <a:pt x="0" y="0"/>
                    </a:moveTo>
                    <a:lnTo>
                      <a:pt x="1767557" y="0"/>
                    </a:lnTo>
                    <a:lnTo>
                      <a:pt x="1767557" y="331867"/>
                    </a:lnTo>
                    <a:lnTo>
                      <a:pt x="0" y="331867"/>
                    </a:lnTo>
                    <a:close/>
                  </a:path>
                </a:pathLst>
              </a:custGeom>
              <a:solidFill>
                <a:srgbClr val="F8140F">
                  <a:alpha val="64706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57150"/>
                <a:ext cx="1767557" cy="27471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7651199" y="4536149"/>
              <a:ext cx="5331535" cy="906857"/>
              <a:chOff x="0" y="0"/>
              <a:chExt cx="7108713" cy="1209142"/>
            </a:xfrm>
          </p:grpSpPr>
          <p:grpSp>
            <p:nvGrpSpPr>
              <p:cNvPr id="40" name="Group 40"/>
              <p:cNvGrpSpPr/>
              <p:nvPr/>
            </p:nvGrpSpPr>
            <p:grpSpPr>
              <a:xfrm>
                <a:off x="462452" y="0"/>
                <a:ext cx="6646261" cy="1209142"/>
                <a:chOff x="0" y="0"/>
                <a:chExt cx="1572464" cy="286075"/>
              </a:xfrm>
            </p:grpSpPr>
            <p:sp>
              <p:nvSpPr>
                <p:cNvPr id="41" name="Freeform 41"/>
                <p:cNvSpPr/>
                <p:nvPr/>
              </p:nvSpPr>
              <p:spPr>
                <a:xfrm>
                  <a:off x="0" y="0"/>
                  <a:ext cx="1572464" cy="286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72464" h="286075">
                      <a:moveTo>
                        <a:pt x="0" y="0"/>
                      </a:moveTo>
                      <a:lnTo>
                        <a:pt x="1572464" y="0"/>
                      </a:lnTo>
                      <a:lnTo>
                        <a:pt x="1572464" y="286075"/>
                      </a:lnTo>
                      <a:lnTo>
                        <a:pt x="0" y="286075"/>
                      </a:lnTo>
                      <a:close/>
                    </a:path>
                  </a:pathLst>
                </a:custGeom>
                <a:ln w="19050" cap="sq">
                  <a:solidFill>
                    <a:srgbClr val="F8140F">
                      <a:alpha val="64706"/>
                    </a:srgbClr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2" name="TextBox 42"/>
                <p:cNvSpPr txBox="1"/>
                <p:nvPr/>
              </p:nvSpPr>
              <p:spPr>
                <a:xfrm>
                  <a:off x="0" y="57150"/>
                  <a:ext cx="1572464" cy="228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43" name="TextBox 43"/>
              <p:cNvSpPr txBox="1"/>
              <p:nvPr/>
            </p:nvSpPr>
            <p:spPr>
              <a:xfrm>
                <a:off x="992410" y="165854"/>
                <a:ext cx="5890585" cy="84045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595"/>
                  </a:lnSpc>
                  <a:spcBef>
                    <a:spcPct val="0"/>
                  </a:spcBef>
                </a:pPr>
                <a:r>
                  <a:rPr lang="en-US" sz="1854" spc="18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Emergency reports are often treated as simple true-or-false content.</a:t>
                </a:r>
              </a:p>
            </p:txBody>
          </p:sp>
          <p:grpSp>
            <p:nvGrpSpPr>
              <p:cNvPr id="44" name="Group 44"/>
              <p:cNvGrpSpPr/>
              <p:nvPr/>
            </p:nvGrpSpPr>
            <p:grpSpPr>
              <a:xfrm>
                <a:off x="0" y="0"/>
                <a:ext cx="278557" cy="1209142"/>
                <a:chOff x="0" y="0"/>
                <a:chExt cx="69262" cy="300649"/>
              </a:xfrm>
            </p:grpSpPr>
            <p:sp>
              <p:nvSpPr>
                <p:cNvPr id="45" name="Freeform 45"/>
                <p:cNvSpPr/>
                <p:nvPr/>
              </p:nvSpPr>
              <p:spPr>
                <a:xfrm>
                  <a:off x="0" y="0"/>
                  <a:ext cx="69262" cy="3006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262" h="300649">
                      <a:moveTo>
                        <a:pt x="0" y="0"/>
                      </a:moveTo>
                      <a:lnTo>
                        <a:pt x="69262" y="0"/>
                      </a:lnTo>
                      <a:lnTo>
                        <a:pt x="69262" y="300649"/>
                      </a:lnTo>
                      <a:lnTo>
                        <a:pt x="0" y="300649"/>
                      </a:lnTo>
                      <a:close/>
                    </a:path>
                  </a:pathLst>
                </a:custGeom>
                <a:solidFill>
                  <a:srgbClr val="F8140F">
                    <a:alpha val="64706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" name="TextBox 46"/>
                <p:cNvSpPr txBox="1"/>
                <p:nvPr/>
              </p:nvSpPr>
              <p:spPr>
                <a:xfrm>
                  <a:off x="0" y="57150"/>
                  <a:ext cx="69262" cy="243499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</p:grpSp>
        <p:grpSp>
          <p:nvGrpSpPr>
            <p:cNvPr id="47" name="Group 47"/>
            <p:cNvGrpSpPr/>
            <p:nvPr/>
          </p:nvGrpSpPr>
          <p:grpSpPr>
            <a:xfrm>
              <a:off x="7651199" y="5535331"/>
              <a:ext cx="5331535" cy="921019"/>
              <a:chOff x="0" y="0"/>
              <a:chExt cx="7108713" cy="1228025"/>
            </a:xfrm>
          </p:grpSpPr>
          <p:grpSp>
            <p:nvGrpSpPr>
              <p:cNvPr id="48" name="Group 48"/>
              <p:cNvGrpSpPr/>
              <p:nvPr/>
            </p:nvGrpSpPr>
            <p:grpSpPr>
              <a:xfrm>
                <a:off x="462452" y="2885"/>
                <a:ext cx="6646261" cy="1225140"/>
                <a:chOff x="0" y="0"/>
                <a:chExt cx="1572464" cy="289860"/>
              </a:xfrm>
            </p:grpSpPr>
            <p:sp>
              <p:nvSpPr>
                <p:cNvPr id="49" name="Freeform 49"/>
                <p:cNvSpPr/>
                <p:nvPr/>
              </p:nvSpPr>
              <p:spPr>
                <a:xfrm>
                  <a:off x="0" y="0"/>
                  <a:ext cx="1572464" cy="2898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72464" h="289860">
                      <a:moveTo>
                        <a:pt x="0" y="0"/>
                      </a:moveTo>
                      <a:lnTo>
                        <a:pt x="1572464" y="0"/>
                      </a:lnTo>
                      <a:lnTo>
                        <a:pt x="1572464" y="289860"/>
                      </a:lnTo>
                      <a:lnTo>
                        <a:pt x="0" y="289860"/>
                      </a:lnTo>
                      <a:close/>
                    </a:path>
                  </a:pathLst>
                </a:custGeom>
                <a:ln w="19050" cap="sq">
                  <a:solidFill>
                    <a:srgbClr val="F8140F">
                      <a:alpha val="64706"/>
                    </a:srgbClr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" name="TextBox 50"/>
                <p:cNvSpPr txBox="1"/>
                <p:nvPr/>
              </p:nvSpPr>
              <p:spPr>
                <a:xfrm>
                  <a:off x="0" y="57150"/>
                  <a:ext cx="1572464" cy="23271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51" name="TextBox 51"/>
              <p:cNvSpPr txBox="1"/>
              <p:nvPr/>
            </p:nvSpPr>
            <p:spPr>
              <a:xfrm>
                <a:off x="992410" y="191311"/>
                <a:ext cx="5890585" cy="83523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595"/>
                  </a:lnSpc>
                  <a:spcBef>
                    <a:spcPct val="0"/>
                  </a:spcBef>
                </a:pPr>
                <a:r>
                  <a:rPr lang="en-US" sz="1854" spc="18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Limited int</a:t>
                </a:r>
                <a:r>
                  <a:rPr lang="en-US" sz="1854" u="none" strike="noStrike" spc="18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egration of content, source and contextual evidence.</a:t>
                </a:r>
              </a:p>
            </p:txBody>
          </p:sp>
          <p:grpSp>
            <p:nvGrpSpPr>
              <p:cNvPr id="52" name="Group 52"/>
              <p:cNvGrpSpPr/>
              <p:nvPr/>
            </p:nvGrpSpPr>
            <p:grpSpPr>
              <a:xfrm>
                <a:off x="0" y="0"/>
                <a:ext cx="278557" cy="1206667"/>
                <a:chOff x="0" y="0"/>
                <a:chExt cx="69262" cy="300034"/>
              </a:xfrm>
            </p:grpSpPr>
            <p:sp>
              <p:nvSpPr>
                <p:cNvPr id="53" name="Freeform 53"/>
                <p:cNvSpPr/>
                <p:nvPr/>
              </p:nvSpPr>
              <p:spPr>
                <a:xfrm>
                  <a:off x="0" y="0"/>
                  <a:ext cx="69262" cy="3000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262" h="300034">
                      <a:moveTo>
                        <a:pt x="0" y="0"/>
                      </a:moveTo>
                      <a:lnTo>
                        <a:pt x="69262" y="0"/>
                      </a:lnTo>
                      <a:lnTo>
                        <a:pt x="69262" y="300034"/>
                      </a:lnTo>
                      <a:lnTo>
                        <a:pt x="0" y="300034"/>
                      </a:lnTo>
                      <a:close/>
                    </a:path>
                  </a:pathLst>
                </a:custGeom>
                <a:solidFill>
                  <a:srgbClr val="F8140F">
                    <a:alpha val="64706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" name="TextBox 54"/>
                <p:cNvSpPr txBox="1"/>
                <p:nvPr/>
              </p:nvSpPr>
              <p:spPr>
                <a:xfrm>
                  <a:off x="0" y="57150"/>
                  <a:ext cx="69262" cy="242884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</p:grpSp>
        <p:grpSp>
          <p:nvGrpSpPr>
            <p:cNvPr id="55" name="Group 55"/>
            <p:cNvGrpSpPr/>
            <p:nvPr/>
          </p:nvGrpSpPr>
          <p:grpSpPr>
            <a:xfrm>
              <a:off x="7651199" y="6548675"/>
              <a:ext cx="5331535" cy="918855"/>
              <a:chOff x="0" y="0"/>
              <a:chExt cx="7108713" cy="1225140"/>
            </a:xfrm>
          </p:grpSpPr>
          <p:grpSp>
            <p:nvGrpSpPr>
              <p:cNvPr id="56" name="Group 56"/>
              <p:cNvGrpSpPr/>
              <p:nvPr/>
            </p:nvGrpSpPr>
            <p:grpSpPr>
              <a:xfrm>
                <a:off x="462452" y="0"/>
                <a:ext cx="6646261" cy="1225140"/>
                <a:chOff x="0" y="0"/>
                <a:chExt cx="1572464" cy="289860"/>
              </a:xfrm>
            </p:grpSpPr>
            <p:sp>
              <p:nvSpPr>
                <p:cNvPr id="57" name="Freeform 57"/>
                <p:cNvSpPr/>
                <p:nvPr/>
              </p:nvSpPr>
              <p:spPr>
                <a:xfrm>
                  <a:off x="0" y="0"/>
                  <a:ext cx="1572464" cy="2898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72464" h="289860">
                      <a:moveTo>
                        <a:pt x="0" y="0"/>
                      </a:moveTo>
                      <a:lnTo>
                        <a:pt x="1572464" y="0"/>
                      </a:lnTo>
                      <a:lnTo>
                        <a:pt x="1572464" y="289860"/>
                      </a:lnTo>
                      <a:lnTo>
                        <a:pt x="0" y="289860"/>
                      </a:lnTo>
                      <a:close/>
                    </a:path>
                  </a:pathLst>
                </a:custGeom>
                <a:ln w="19050" cap="sq">
                  <a:solidFill>
                    <a:srgbClr val="F8140F">
                      <a:alpha val="64706"/>
                    </a:srgbClr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" name="TextBox 58"/>
                <p:cNvSpPr txBox="1"/>
                <p:nvPr/>
              </p:nvSpPr>
              <p:spPr>
                <a:xfrm>
                  <a:off x="0" y="57150"/>
                  <a:ext cx="1572464" cy="23271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59" name="TextBox 59"/>
              <p:cNvSpPr txBox="1"/>
              <p:nvPr/>
            </p:nvSpPr>
            <p:spPr>
              <a:xfrm>
                <a:off x="992410" y="181852"/>
                <a:ext cx="5890585" cy="84045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595"/>
                  </a:lnSpc>
                  <a:spcBef>
                    <a:spcPct val="0"/>
                  </a:spcBef>
                </a:pPr>
                <a:r>
                  <a:rPr lang="en-US" sz="1854" spc="18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These principles are rarely combined with community alert verification.</a:t>
                </a:r>
              </a:p>
            </p:txBody>
          </p:sp>
          <p:grpSp>
            <p:nvGrpSpPr>
              <p:cNvPr id="60" name="Group 60"/>
              <p:cNvGrpSpPr/>
              <p:nvPr/>
            </p:nvGrpSpPr>
            <p:grpSpPr>
              <a:xfrm>
                <a:off x="0" y="0"/>
                <a:ext cx="278557" cy="1225140"/>
                <a:chOff x="0" y="0"/>
                <a:chExt cx="69262" cy="304627"/>
              </a:xfrm>
            </p:grpSpPr>
            <p:sp>
              <p:nvSpPr>
                <p:cNvPr id="61" name="Freeform 61"/>
                <p:cNvSpPr/>
                <p:nvPr/>
              </p:nvSpPr>
              <p:spPr>
                <a:xfrm>
                  <a:off x="0" y="0"/>
                  <a:ext cx="69262" cy="3046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262" h="304627">
                      <a:moveTo>
                        <a:pt x="0" y="0"/>
                      </a:moveTo>
                      <a:lnTo>
                        <a:pt x="69262" y="0"/>
                      </a:lnTo>
                      <a:lnTo>
                        <a:pt x="69262" y="304627"/>
                      </a:lnTo>
                      <a:lnTo>
                        <a:pt x="0" y="304627"/>
                      </a:lnTo>
                      <a:close/>
                    </a:path>
                  </a:pathLst>
                </a:custGeom>
                <a:solidFill>
                  <a:srgbClr val="F8140F">
                    <a:alpha val="64706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" name="TextBox 62"/>
                <p:cNvSpPr txBox="1"/>
                <p:nvPr/>
              </p:nvSpPr>
              <p:spPr>
                <a:xfrm>
                  <a:off x="0" y="57150"/>
                  <a:ext cx="69262" cy="247477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</p:grpSp>
        <p:grpSp>
          <p:nvGrpSpPr>
            <p:cNvPr id="63" name="Group 63"/>
            <p:cNvGrpSpPr/>
            <p:nvPr/>
          </p:nvGrpSpPr>
          <p:grpSpPr>
            <a:xfrm>
              <a:off x="7651199" y="7559854"/>
              <a:ext cx="5331535" cy="921019"/>
              <a:chOff x="0" y="0"/>
              <a:chExt cx="7108713" cy="1228025"/>
            </a:xfrm>
          </p:grpSpPr>
          <p:grpSp>
            <p:nvGrpSpPr>
              <p:cNvPr id="64" name="Group 64"/>
              <p:cNvGrpSpPr/>
              <p:nvPr/>
            </p:nvGrpSpPr>
            <p:grpSpPr>
              <a:xfrm>
                <a:off x="462452" y="2885"/>
                <a:ext cx="6646261" cy="1225140"/>
                <a:chOff x="0" y="0"/>
                <a:chExt cx="1572464" cy="289860"/>
              </a:xfrm>
            </p:grpSpPr>
            <p:sp>
              <p:nvSpPr>
                <p:cNvPr id="65" name="Freeform 65"/>
                <p:cNvSpPr/>
                <p:nvPr/>
              </p:nvSpPr>
              <p:spPr>
                <a:xfrm>
                  <a:off x="0" y="0"/>
                  <a:ext cx="1572464" cy="2898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72464" h="289860">
                      <a:moveTo>
                        <a:pt x="0" y="0"/>
                      </a:moveTo>
                      <a:lnTo>
                        <a:pt x="1572464" y="0"/>
                      </a:lnTo>
                      <a:lnTo>
                        <a:pt x="1572464" y="289860"/>
                      </a:lnTo>
                      <a:lnTo>
                        <a:pt x="0" y="289860"/>
                      </a:lnTo>
                      <a:close/>
                    </a:path>
                  </a:pathLst>
                </a:custGeom>
                <a:ln w="19050" cap="sq">
                  <a:solidFill>
                    <a:srgbClr val="F8140F">
                      <a:alpha val="64706"/>
                    </a:srgbClr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" name="TextBox 66"/>
                <p:cNvSpPr txBox="1"/>
                <p:nvPr/>
              </p:nvSpPr>
              <p:spPr>
                <a:xfrm>
                  <a:off x="0" y="57150"/>
                  <a:ext cx="1572464" cy="23271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67" name="TextBox 67"/>
              <p:cNvSpPr txBox="1"/>
              <p:nvPr/>
            </p:nvSpPr>
            <p:spPr>
              <a:xfrm>
                <a:off x="992410" y="191311"/>
                <a:ext cx="5890585" cy="83523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595"/>
                  </a:lnSpc>
                  <a:spcBef>
                    <a:spcPct val="0"/>
                  </a:spcBef>
                </a:pPr>
                <a:r>
                  <a:rPr lang="en-US" sz="1854" spc="18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Limited f</a:t>
                </a:r>
                <a:r>
                  <a:rPr lang="en-US" sz="1854" u="none" strike="noStrike" spc="18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ocus on ordinary users reporting local incidents.</a:t>
                </a:r>
              </a:p>
            </p:txBody>
          </p:sp>
          <p:grpSp>
            <p:nvGrpSpPr>
              <p:cNvPr id="68" name="Group 68"/>
              <p:cNvGrpSpPr/>
              <p:nvPr/>
            </p:nvGrpSpPr>
            <p:grpSpPr>
              <a:xfrm>
                <a:off x="0" y="0"/>
                <a:ext cx="278557" cy="1206667"/>
                <a:chOff x="0" y="0"/>
                <a:chExt cx="69262" cy="300034"/>
              </a:xfrm>
            </p:grpSpPr>
            <p:sp>
              <p:nvSpPr>
                <p:cNvPr id="69" name="Freeform 69"/>
                <p:cNvSpPr/>
                <p:nvPr/>
              </p:nvSpPr>
              <p:spPr>
                <a:xfrm>
                  <a:off x="0" y="0"/>
                  <a:ext cx="69262" cy="3000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262" h="300034">
                      <a:moveTo>
                        <a:pt x="0" y="0"/>
                      </a:moveTo>
                      <a:lnTo>
                        <a:pt x="69262" y="0"/>
                      </a:lnTo>
                      <a:lnTo>
                        <a:pt x="69262" y="300034"/>
                      </a:lnTo>
                      <a:lnTo>
                        <a:pt x="0" y="300034"/>
                      </a:lnTo>
                      <a:close/>
                    </a:path>
                  </a:pathLst>
                </a:custGeom>
                <a:solidFill>
                  <a:srgbClr val="F8140F">
                    <a:alpha val="64706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" name="TextBox 70"/>
                <p:cNvSpPr txBox="1"/>
                <p:nvPr/>
              </p:nvSpPr>
              <p:spPr>
                <a:xfrm>
                  <a:off x="0" y="57150"/>
                  <a:ext cx="69262" cy="242884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</p:grpSp>
        <p:grpSp>
          <p:nvGrpSpPr>
            <p:cNvPr id="71" name="Group 71"/>
            <p:cNvGrpSpPr/>
            <p:nvPr/>
          </p:nvGrpSpPr>
          <p:grpSpPr>
            <a:xfrm>
              <a:off x="7651199" y="8573198"/>
              <a:ext cx="5331535" cy="921019"/>
              <a:chOff x="0" y="0"/>
              <a:chExt cx="7108713" cy="1228025"/>
            </a:xfrm>
          </p:grpSpPr>
          <p:grpSp>
            <p:nvGrpSpPr>
              <p:cNvPr id="72" name="Group 72"/>
              <p:cNvGrpSpPr/>
              <p:nvPr/>
            </p:nvGrpSpPr>
            <p:grpSpPr>
              <a:xfrm>
                <a:off x="462452" y="2885"/>
                <a:ext cx="6646261" cy="1225140"/>
                <a:chOff x="0" y="0"/>
                <a:chExt cx="1572464" cy="289860"/>
              </a:xfrm>
            </p:grpSpPr>
            <p:sp>
              <p:nvSpPr>
                <p:cNvPr id="73" name="Freeform 73"/>
                <p:cNvSpPr/>
                <p:nvPr/>
              </p:nvSpPr>
              <p:spPr>
                <a:xfrm>
                  <a:off x="0" y="0"/>
                  <a:ext cx="1572464" cy="2898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72464" h="289860">
                      <a:moveTo>
                        <a:pt x="0" y="0"/>
                      </a:moveTo>
                      <a:lnTo>
                        <a:pt x="1572464" y="0"/>
                      </a:lnTo>
                      <a:lnTo>
                        <a:pt x="1572464" y="289860"/>
                      </a:lnTo>
                      <a:lnTo>
                        <a:pt x="0" y="289860"/>
                      </a:lnTo>
                      <a:close/>
                    </a:path>
                  </a:pathLst>
                </a:custGeom>
                <a:ln w="19050" cap="sq">
                  <a:solidFill>
                    <a:srgbClr val="F8140F">
                      <a:alpha val="64706"/>
                    </a:srgbClr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4" name="TextBox 74"/>
                <p:cNvSpPr txBox="1"/>
                <p:nvPr/>
              </p:nvSpPr>
              <p:spPr>
                <a:xfrm>
                  <a:off x="0" y="57150"/>
                  <a:ext cx="1572464" cy="23271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75" name="TextBox 75"/>
              <p:cNvSpPr txBox="1"/>
              <p:nvPr/>
            </p:nvSpPr>
            <p:spPr>
              <a:xfrm>
                <a:off x="992410" y="191311"/>
                <a:ext cx="5890585" cy="83523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595"/>
                  </a:lnSpc>
                  <a:spcBef>
                    <a:spcPct val="0"/>
                  </a:spcBef>
                </a:pPr>
                <a:r>
                  <a:rPr lang="en-US" sz="1854" spc="18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Insufficient </a:t>
                </a:r>
                <a:r>
                  <a:rPr lang="en-US" sz="1854" u="none" strike="noStrike" spc="18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attention to practical trust and human responsibility.</a:t>
                </a:r>
              </a:p>
            </p:txBody>
          </p:sp>
          <p:grpSp>
            <p:nvGrpSpPr>
              <p:cNvPr id="76" name="Group 76"/>
              <p:cNvGrpSpPr/>
              <p:nvPr/>
            </p:nvGrpSpPr>
            <p:grpSpPr>
              <a:xfrm>
                <a:off x="0" y="0"/>
                <a:ext cx="278557" cy="1206667"/>
                <a:chOff x="0" y="0"/>
                <a:chExt cx="69262" cy="300034"/>
              </a:xfrm>
            </p:grpSpPr>
            <p:sp>
              <p:nvSpPr>
                <p:cNvPr id="77" name="Freeform 77"/>
                <p:cNvSpPr/>
                <p:nvPr/>
              </p:nvSpPr>
              <p:spPr>
                <a:xfrm>
                  <a:off x="0" y="0"/>
                  <a:ext cx="69262" cy="3000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262" h="300034">
                      <a:moveTo>
                        <a:pt x="0" y="0"/>
                      </a:moveTo>
                      <a:lnTo>
                        <a:pt x="69262" y="0"/>
                      </a:lnTo>
                      <a:lnTo>
                        <a:pt x="69262" y="300034"/>
                      </a:lnTo>
                      <a:lnTo>
                        <a:pt x="0" y="300034"/>
                      </a:lnTo>
                      <a:close/>
                    </a:path>
                  </a:pathLst>
                </a:custGeom>
                <a:solidFill>
                  <a:srgbClr val="F8140F">
                    <a:alpha val="64706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8" name="TextBox 78"/>
                <p:cNvSpPr txBox="1"/>
                <p:nvPr/>
              </p:nvSpPr>
              <p:spPr>
                <a:xfrm>
                  <a:off x="0" y="57150"/>
                  <a:ext cx="69262" cy="242884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</p:grpSp>
        <p:sp>
          <p:nvSpPr>
            <p:cNvPr id="100" name="TextBox 100"/>
            <p:cNvSpPr txBox="1"/>
            <p:nvPr/>
          </p:nvSpPr>
          <p:spPr>
            <a:xfrm>
              <a:off x="8068839" y="3839894"/>
              <a:ext cx="3841313" cy="3733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760"/>
                </a:lnSpc>
                <a:spcBef>
                  <a:spcPct val="0"/>
                </a:spcBef>
              </a:pPr>
              <a:r>
                <a:rPr lang="en-US" sz="3000" b="1" spc="3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Missing </a:t>
              </a:r>
              <a:r>
                <a:rPr lang="en-US" sz="3000" b="1" u="none" strike="noStrike" spc="3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Connection</a:t>
              </a:r>
            </a:p>
          </p:txBody>
        </p:sp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6B4DC2A2-4B65-4757-CDAC-55B673BD1E54}"/>
              </a:ext>
            </a:extLst>
          </p:cNvPr>
          <p:cNvGrpSpPr/>
          <p:nvPr/>
        </p:nvGrpSpPr>
        <p:grpSpPr>
          <a:xfrm>
            <a:off x="13468509" y="4000500"/>
            <a:ext cx="3790791" cy="5493717"/>
            <a:chOff x="13468509" y="4000500"/>
            <a:chExt cx="3790791" cy="5493717"/>
          </a:xfrm>
        </p:grpSpPr>
        <p:grpSp>
          <p:nvGrpSpPr>
            <p:cNvPr id="79" name="Group 79"/>
            <p:cNvGrpSpPr/>
            <p:nvPr/>
          </p:nvGrpSpPr>
          <p:grpSpPr>
            <a:xfrm>
              <a:off x="13468509" y="4488995"/>
              <a:ext cx="3790791" cy="5005222"/>
              <a:chOff x="0" y="0"/>
              <a:chExt cx="1256756" cy="1659375"/>
            </a:xfrm>
          </p:grpSpPr>
          <p:sp>
            <p:nvSpPr>
              <p:cNvPr id="80" name="Freeform 80"/>
              <p:cNvSpPr/>
              <p:nvPr/>
            </p:nvSpPr>
            <p:spPr>
              <a:xfrm>
                <a:off x="0" y="0"/>
                <a:ext cx="1256756" cy="1659375"/>
              </a:xfrm>
              <a:custGeom>
                <a:avLst/>
                <a:gdLst/>
                <a:ahLst/>
                <a:cxnLst/>
                <a:rect l="l" t="t" r="r" b="b"/>
                <a:pathLst>
                  <a:path w="1256756" h="1659375">
                    <a:moveTo>
                      <a:pt x="0" y="0"/>
                    </a:moveTo>
                    <a:lnTo>
                      <a:pt x="1256756" y="0"/>
                    </a:lnTo>
                    <a:lnTo>
                      <a:pt x="1256756" y="1659375"/>
                    </a:lnTo>
                    <a:lnTo>
                      <a:pt x="0" y="1659375"/>
                    </a:lnTo>
                    <a:close/>
                  </a:path>
                </a:pathLst>
              </a:custGeom>
              <a:solidFill>
                <a:srgbClr val="F8140F">
                  <a:alpha val="64706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" name="TextBox 81"/>
              <p:cNvSpPr txBox="1"/>
              <p:nvPr/>
            </p:nvSpPr>
            <p:spPr>
              <a:xfrm>
                <a:off x="0" y="57150"/>
                <a:ext cx="1256756" cy="16022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101" name="TextBox 101"/>
            <p:cNvSpPr txBox="1"/>
            <p:nvPr/>
          </p:nvSpPr>
          <p:spPr>
            <a:xfrm>
              <a:off x="13745464" y="4883558"/>
              <a:ext cx="3274982" cy="4451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40"/>
                </a:lnSpc>
              </a:pPr>
              <a:r>
                <a:rPr lang="en-US" sz="2100" spc="21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Current knowledge remains divided across separate technical and human-</a:t>
              </a:r>
              <a:r>
                <a:rPr lang="en-US" sz="2100" spc="21" dirty="0" err="1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centred</a:t>
              </a:r>
              <a:r>
                <a:rPr lang="en-US" sz="2100" spc="21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fields. There is no clear integrated approach for assessing user-generated community emergency reports before wider distribution [5], [12], [13].</a:t>
              </a:r>
            </a:p>
            <a:p>
              <a:pPr algn="l">
                <a:lnSpc>
                  <a:spcPts val="2940"/>
                </a:lnSpc>
                <a:spcBef>
                  <a:spcPct val="0"/>
                </a:spcBef>
              </a:pPr>
              <a:endParaRPr lang="en-US" sz="2100" spc="21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endParaRPr>
            </a:p>
          </p:txBody>
        </p:sp>
        <p:sp>
          <p:nvSpPr>
            <p:cNvPr id="102" name="TextBox 102"/>
            <p:cNvSpPr txBox="1"/>
            <p:nvPr/>
          </p:nvSpPr>
          <p:spPr>
            <a:xfrm>
              <a:off x="13868400" y="4000500"/>
              <a:ext cx="3041298" cy="35907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ctr">
                <a:lnSpc>
                  <a:spcPts val="2760"/>
                </a:lnSpc>
                <a:spcBef>
                  <a:spcPct val="0"/>
                </a:spcBef>
              </a:pPr>
              <a:r>
                <a:rPr lang="en-US" sz="3000" b="1" spc="30" dirty="0">
                  <a:solidFill>
                    <a:srgbClr val="F8140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Res</a:t>
              </a:r>
              <a:r>
                <a:rPr lang="en-US" sz="3000" b="1" u="none" strike="noStrike" spc="30" dirty="0">
                  <a:solidFill>
                    <a:srgbClr val="F8140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earch gap:</a:t>
              </a:r>
            </a:p>
          </p:txBody>
        </p:sp>
      </p:grp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CE299D19-43DE-9FCF-0855-89FAC30B942E}"/>
              </a:ext>
            </a:extLst>
          </p:cNvPr>
          <p:cNvGrpSpPr/>
          <p:nvPr/>
        </p:nvGrpSpPr>
        <p:grpSpPr>
          <a:xfrm>
            <a:off x="7616896" y="1780150"/>
            <a:ext cx="10671104" cy="878237"/>
            <a:chOff x="7616896" y="1780150"/>
            <a:chExt cx="10671104" cy="878237"/>
          </a:xfrm>
        </p:grpSpPr>
        <p:grpSp>
          <p:nvGrpSpPr>
            <p:cNvPr id="82" name="Group 82"/>
            <p:cNvGrpSpPr/>
            <p:nvPr/>
          </p:nvGrpSpPr>
          <p:grpSpPr>
            <a:xfrm>
              <a:off x="7827750" y="1852304"/>
              <a:ext cx="10460250" cy="681301"/>
              <a:chOff x="0" y="0"/>
              <a:chExt cx="3467873" cy="225871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0" y="0"/>
                <a:ext cx="3467873" cy="225871"/>
              </a:xfrm>
              <a:custGeom>
                <a:avLst/>
                <a:gdLst/>
                <a:ahLst/>
                <a:cxnLst/>
                <a:rect l="l" t="t" r="r" b="b"/>
                <a:pathLst>
                  <a:path w="3467873" h="225871">
                    <a:moveTo>
                      <a:pt x="0" y="0"/>
                    </a:moveTo>
                    <a:lnTo>
                      <a:pt x="3467873" y="0"/>
                    </a:lnTo>
                    <a:lnTo>
                      <a:pt x="3467873" y="225871"/>
                    </a:lnTo>
                    <a:lnTo>
                      <a:pt x="0" y="225871"/>
                    </a:lnTo>
                    <a:close/>
                  </a:path>
                </a:pathLst>
              </a:custGeom>
              <a:solidFill>
                <a:srgbClr val="0E00AD">
                  <a:alpha val="60000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4" name="TextBox 84"/>
              <p:cNvSpPr txBox="1"/>
              <p:nvPr/>
            </p:nvSpPr>
            <p:spPr>
              <a:xfrm>
                <a:off x="0" y="57150"/>
                <a:ext cx="3467873" cy="1687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103" name="Freeform 103"/>
            <p:cNvSpPr/>
            <p:nvPr/>
          </p:nvSpPr>
          <p:spPr>
            <a:xfrm rot="-5400000">
              <a:off x="11712808" y="-2315762"/>
              <a:ext cx="878237" cy="9070062"/>
            </a:xfrm>
            <a:custGeom>
              <a:avLst/>
              <a:gdLst/>
              <a:ahLst/>
              <a:cxnLst/>
              <a:rect l="l" t="t" r="r" b="b"/>
              <a:pathLst>
                <a:path w="878237" h="9070062">
                  <a:moveTo>
                    <a:pt x="0" y="0"/>
                  </a:moveTo>
                  <a:lnTo>
                    <a:pt x="878237" y="0"/>
                  </a:lnTo>
                  <a:lnTo>
                    <a:pt x="878237" y="9070062"/>
                  </a:lnTo>
                  <a:lnTo>
                    <a:pt x="0" y="90700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-773730" t="-11846" r="-762204" b="-933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TextBox 104"/>
            <p:cNvSpPr txBox="1"/>
            <p:nvPr/>
          </p:nvSpPr>
          <p:spPr>
            <a:xfrm>
              <a:off x="11811071" y="2057444"/>
              <a:ext cx="5836361" cy="3472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76"/>
                </a:lnSpc>
              </a:pPr>
              <a:r>
                <a:rPr lang="en-US" sz="2800" b="1" i="1" spc="28" dirty="0">
                  <a:solidFill>
                    <a:srgbClr val="FFFFFF"/>
                  </a:solidFill>
                  <a:latin typeface="Open Sauce Bold Italics"/>
                  <a:ea typeface="Open Sauce Bold Italics"/>
                  <a:cs typeface="Open Sauce Bold Italics"/>
                  <a:sym typeface="Open Sauce Bold Italics"/>
                </a:rPr>
                <a:t>Where Is the Research Gap?</a:t>
              </a:r>
            </a:p>
          </p:txBody>
        </p:sp>
      </p:grpSp>
      <p:sp>
        <p:nvSpPr>
          <p:cNvPr id="105" name="Freeform 105"/>
          <p:cNvSpPr/>
          <p:nvPr/>
        </p:nvSpPr>
        <p:spPr>
          <a:xfrm rot="-9498617">
            <a:off x="6790290" y="1679180"/>
            <a:ext cx="1653212" cy="1831813"/>
          </a:xfrm>
          <a:custGeom>
            <a:avLst/>
            <a:gdLst/>
            <a:ahLst/>
            <a:cxnLst/>
            <a:rect l="l" t="t" r="r" b="b"/>
            <a:pathLst>
              <a:path w="1653212" h="1831813">
                <a:moveTo>
                  <a:pt x="0" y="0"/>
                </a:moveTo>
                <a:lnTo>
                  <a:pt x="1653211" y="0"/>
                </a:lnTo>
                <a:lnTo>
                  <a:pt x="1653211" y="1831813"/>
                </a:lnTo>
                <a:lnTo>
                  <a:pt x="0" y="18318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F49366E2-2378-5E8A-8CE9-4FFE012BBC5D}"/>
              </a:ext>
            </a:extLst>
          </p:cNvPr>
          <p:cNvGrpSpPr/>
          <p:nvPr/>
        </p:nvGrpSpPr>
        <p:grpSpPr>
          <a:xfrm>
            <a:off x="1035944" y="726757"/>
            <a:ext cx="16206491" cy="756285"/>
            <a:chOff x="1035944" y="726757"/>
            <a:chExt cx="16206491" cy="756285"/>
          </a:xfrm>
        </p:grpSpPr>
        <p:grpSp>
          <p:nvGrpSpPr>
            <p:cNvPr id="2" name="Group 2"/>
            <p:cNvGrpSpPr/>
            <p:nvPr/>
          </p:nvGrpSpPr>
          <p:grpSpPr>
            <a:xfrm>
              <a:off x="14102265" y="803323"/>
              <a:ext cx="3140170" cy="476006"/>
              <a:chOff x="0" y="0"/>
              <a:chExt cx="4186893" cy="634674"/>
            </a:xfrm>
          </p:grpSpPr>
          <p:sp>
            <p:nvSpPr>
              <p:cNvPr id="3" name="Freeform 3"/>
              <p:cNvSpPr/>
              <p:nvPr/>
            </p:nvSpPr>
            <p:spPr>
              <a:xfrm>
                <a:off x="0" y="0"/>
                <a:ext cx="1178050" cy="634674"/>
              </a:xfrm>
              <a:custGeom>
                <a:avLst/>
                <a:gdLst/>
                <a:ahLst/>
                <a:cxnLst/>
                <a:rect l="l" t="t" r="r" b="b"/>
                <a:pathLst>
                  <a:path w="1178050" h="634674">
                    <a:moveTo>
                      <a:pt x="0" y="0"/>
                    </a:moveTo>
                    <a:lnTo>
                      <a:pt x="1178050" y="0"/>
                    </a:lnTo>
                    <a:lnTo>
                      <a:pt x="1178050" y="634674"/>
                    </a:lnTo>
                    <a:lnTo>
                      <a:pt x="0" y="63467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alphaModFix amt="60000"/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" name="Freeform 4"/>
              <p:cNvSpPr/>
              <p:nvPr/>
            </p:nvSpPr>
            <p:spPr>
              <a:xfrm>
                <a:off x="1004481" y="0"/>
                <a:ext cx="1178050" cy="634674"/>
              </a:xfrm>
              <a:custGeom>
                <a:avLst/>
                <a:gdLst/>
                <a:ahLst/>
                <a:cxnLst/>
                <a:rect l="l" t="t" r="r" b="b"/>
                <a:pathLst>
                  <a:path w="1178050" h="634674">
                    <a:moveTo>
                      <a:pt x="0" y="0"/>
                    </a:moveTo>
                    <a:lnTo>
                      <a:pt x="1178050" y="0"/>
                    </a:lnTo>
                    <a:lnTo>
                      <a:pt x="1178050" y="634674"/>
                    </a:lnTo>
                    <a:lnTo>
                      <a:pt x="0" y="63467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alphaModFix amt="43999"/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2004362" y="0"/>
                <a:ext cx="1178050" cy="634674"/>
              </a:xfrm>
              <a:custGeom>
                <a:avLst/>
                <a:gdLst/>
                <a:ahLst/>
                <a:cxnLst/>
                <a:rect l="l" t="t" r="r" b="b"/>
                <a:pathLst>
                  <a:path w="1178050" h="634674">
                    <a:moveTo>
                      <a:pt x="0" y="0"/>
                    </a:moveTo>
                    <a:lnTo>
                      <a:pt x="1178050" y="0"/>
                    </a:lnTo>
                    <a:lnTo>
                      <a:pt x="1178050" y="634674"/>
                    </a:lnTo>
                    <a:lnTo>
                      <a:pt x="0" y="63467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alphaModFix amt="31000"/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Freeform 6"/>
              <p:cNvSpPr/>
              <p:nvPr/>
            </p:nvSpPr>
            <p:spPr>
              <a:xfrm>
                <a:off x="3008843" y="0"/>
                <a:ext cx="1178050" cy="634674"/>
              </a:xfrm>
              <a:custGeom>
                <a:avLst/>
                <a:gdLst/>
                <a:ahLst/>
                <a:cxnLst/>
                <a:rect l="l" t="t" r="r" b="b"/>
                <a:pathLst>
                  <a:path w="1178050" h="634674">
                    <a:moveTo>
                      <a:pt x="0" y="0"/>
                    </a:moveTo>
                    <a:lnTo>
                      <a:pt x="1178050" y="0"/>
                    </a:lnTo>
                    <a:lnTo>
                      <a:pt x="1178050" y="634674"/>
                    </a:lnTo>
                    <a:lnTo>
                      <a:pt x="0" y="63467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alphaModFix amt="18999"/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 rot="-10800000">
              <a:off x="1035944" y="786996"/>
              <a:ext cx="3355576" cy="508658"/>
              <a:chOff x="0" y="0"/>
              <a:chExt cx="4474102" cy="678211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1258861" cy="678211"/>
              </a:xfrm>
              <a:custGeom>
                <a:avLst/>
                <a:gdLst/>
                <a:ahLst/>
                <a:cxnLst/>
                <a:rect l="l" t="t" r="r" b="b"/>
                <a:pathLst>
                  <a:path w="1258861" h="678211">
                    <a:moveTo>
                      <a:pt x="0" y="0"/>
                    </a:moveTo>
                    <a:lnTo>
                      <a:pt x="1258861" y="0"/>
                    </a:lnTo>
                    <a:lnTo>
                      <a:pt x="1258861" y="678211"/>
                    </a:lnTo>
                    <a:lnTo>
                      <a:pt x="0" y="67821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alphaModFix amt="10199"/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Freeform 9"/>
              <p:cNvSpPr/>
              <p:nvPr/>
            </p:nvSpPr>
            <p:spPr>
              <a:xfrm>
                <a:off x="1073385" y="0"/>
                <a:ext cx="1258861" cy="678211"/>
              </a:xfrm>
              <a:custGeom>
                <a:avLst/>
                <a:gdLst/>
                <a:ahLst/>
                <a:cxnLst/>
                <a:rect l="l" t="t" r="r" b="b"/>
                <a:pathLst>
                  <a:path w="1258861" h="678211">
                    <a:moveTo>
                      <a:pt x="0" y="0"/>
                    </a:moveTo>
                    <a:lnTo>
                      <a:pt x="1258861" y="0"/>
                    </a:lnTo>
                    <a:lnTo>
                      <a:pt x="1258861" y="678211"/>
                    </a:lnTo>
                    <a:lnTo>
                      <a:pt x="0" y="67821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alphaModFix amt="23000"/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Freeform 10"/>
              <p:cNvSpPr/>
              <p:nvPr/>
            </p:nvSpPr>
            <p:spPr>
              <a:xfrm>
                <a:off x="2141856" y="0"/>
                <a:ext cx="1258861" cy="678211"/>
              </a:xfrm>
              <a:custGeom>
                <a:avLst/>
                <a:gdLst/>
                <a:ahLst/>
                <a:cxnLst/>
                <a:rect l="l" t="t" r="r" b="b"/>
                <a:pathLst>
                  <a:path w="1258861" h="678211">
                    <a:moveTo>
                      <a:pt x="0" y="0"/>
                    </a:moveTo>
                    <a:lnTo>
                      <a:pt x="1258861" y="0"/>
                    </a:lnTo>
                    <a:lnTo>
                      <a:pt x="1258861" y="678211"/>
                    </a:lnTo>
                    <a:lnTo>
                      <a:pt x="0" y="67821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alphaModFix amt="34000"/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Freeform 11"/>
              <p:cNvSpPr/>
              <p:nvPr/>
            </p:nvSpPr>
            <p:spPr>
              <a:xfrm>
                <a:off x="3215241" y="0"/>
                <a:ext cx="1258861" cy="678211"/>
              </a:xfrm>
              <a:custGeom>
                <a:avLst/>
                <a:gdLst/>
                <a:ahLst/>
                <a:cxnLst/>
                <a:rect l="l" t="t" r="r" b="b"/>
                <a:pathLst>
                  <a:path w="1258861" h="678211">
                    <a:moveTo>
                      <a:pt x="0" y="0"/>
                    </a:moveTo>
                    <a:lnTo>
                      <a:pt x="1258861" y="0"/>
                    </a:lnTo>
                    <a:lnTo>
                      <a:pt x="1258861" y="678211"/>
                    </a:lnTo>
                    <a:lnTo>
                      <a:pt x="0" y="67821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alphaModFix amt="49000"/>
                  <a:extLs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6" name="TextBox 106"/>
            <p:cNvSpPr txBox="1"/>
            <p:nvPr/>
          </p:nvSpPr>
          <p:spPr>
            <a:xfrm>
              <a:off x="5948585" y="726757"/>
              <a:ext cx="6243415" cy="7562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520"/>
                </a:lnSpc>
              </a:pPr>
              <a:r>
                <a:rPr lang="en-US" sz="6000" b="1" spc="60" dirty="0">
                  <a:solidFill>
                    <a:srgbClr val="F8140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Research Gap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>
            <a:extLst>
              <a:ext uri="{FF2B5EF4-FFF2-40B4-BE49-F238E27FC236}">
                <a16:creationId xmlns:a16="http://schemas.microsoft.com/office/drawing/2014/main" id="{4E05A2B9-1916-D08A-6407-E43923602948}"/>
              </a:ext>
            </a:extLst>
          </p:cNvPr>
          <p:cNvGrpSpPr/>
          <p:nvPr/>
        </p:nvGrpSpPr>
        <p:grpSpPr>
          <a:xfrm>
            <a:off x="1738803" y="5574919"/>
            <a:ext cx="15362574" cy="2515951"/>
            <a:chOff x="1738803" y="5574919"/>
            <a:chExt cx="15362574" cy="2515951"/>
          </a:xfrm>
        </p:grpSpPr>
        <p:grpSp>
          <p:nvGrpSpPr>
            <p:cNvPr id="4" name="Group 4"/>
            <p:cNvGrpSpPr/>
            <p:nvPr/>
          </p:nvGrpSpPr>
          <p:grpSpPr>
            <a:xfrm>
              <a:off x="7345519" y="5574919"/>
              <a:ext cx="1876886" cy="2311781"/>
              <a:chOff x="0" y="0"/>
              <a:chExt cx="2502514" cy="3082375"/>
            </a:xfrm>
          </p:grpSpPr>
          <p:grpSp>
            <p:nvGrpSpPr>
              <p:cNvPr id="5" name="Group 5"/>
              <p:cNvGrpSpPr/>
              <p:nvPr/>
            </p:nvGrpSpPr>
            <p:grpSpPr>
              <a:xfrm>
                <a:off x="290201" y="0"/>
                <a:ext cx="1922112" cy="1922112"/>
                <a:chOff x="0" y="0"/>
                <a:chExt cx="6350000" cy="6350000"/>
              </a:xfrm>
            </p:grpSpPr>
            <p:sp>
              <p:nvSpPr>
                <p:cNvPr id="6" name="Freeform 6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" name="Freeform 7"/>
              <p:cNvSpPr/>
              <p:nvPr/>
            </p:nvSpPr>
            <p:spPr>
              <a:xfrm>
                <a:off x="645456" y="265544"/>
                <a:ext cx="1253551" cy="1236315"/>
              </a:xfrm>
              <a:custGeom>
                <a:avLst/>
                <a:gdLst/>
                <a:ahLst/>
                <a:cxnLst/>
                <a:rect l="l" t="t" r="r" b="b"/>
                <a:pathLst>
                  <a:path w="1253551" h="1236315">
                    <a:moveTo>
                      <a:pt x="0" y="0"/>
                    </a:moveTo>
                    <a:lnTo>
                      <a:pt x="1253551" y="0"/>
                    </a:lnTo>
                    <a:lnTo>
                      <a:pt x="1253551" y="1236315"/>
                    </a:lnTo>
                    <a:lnTo>
                      <a:pt x="0" y="1236315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2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2605744"/>
                <a:ext cx="2502514" cy="47663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ctr">
                  <a:lnSpc>
                    <a:spcPts val="2783"/>
                  </a:lnSpc>
                  <a:spcBef>
                    <a:spcPct val="0"/>
                  </a:spcBef>
                </a:pPr>
                <a:r>
                  <a:rPr lang="en-US" sz="2400" b="1" u="none" strike="noStrike" spc="100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Screening</a:t>
                </a:r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1738803" y="5599289"/>
              <a:ext cx="1903296" cy="2491581"/>
              <a:chOff x="0" y="0"/>
              <a:chExt cx="2537727" cy="3322108"/>
            </a:xfrm>
          </p:grpSpPr>
          <p:grpSp>
            <p:nvGrpSpPr>
              <p:cNvPr id="10" name="Group 10"/>
              <p:cNvGrpSpPr/>
              <p:nvPr/>
            </p:nvGrpSpPr>
            <p:grpSpPr>
              <a:xfrm>
                <a:off x="307808" y="0"/>
                <a:ext cx="1922112" cy="1922112"/>
                <a:chOff x="0" y="0"/>
                <a:chExt cx="6350000" cy="6350000"/>
              </a:xfrm>
            </p:grpSpPr>
            <p:sp>
              <p:nvSpPr>
                <p:cNvPr id="11" name="Freeform 11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2" name="Freeform 12"/>
              <p:cNvSpPr/>
              <p:nvPr/>
            </p:nvSpPr>
            <p:spPr>
              <a:xfrm>
                <a:off x="652065" y="404893"/>
                <a:ext cx="1177304" cy="1180255"/>
              </a:xfrm>
              <a:custGeom>
                <a:avLst/>
                <a:gdLst/>
                <a:ahLst/>
                <a:cxnLst/>
                <a:rect l="l" t="t" r="r" b="b"/>
                <a:pathLst>
                  <a:path w="1177304" h="1180255">
                    <a:moveTo>
                      <a:pt x="0" y="0"/>
                    </a:moveTo>
                    <a:lnTo>
                      <a:pt x="1177304" y="0"/>
                    </a:lnTo>
                    <a:lnTo>
                      <a:pt x="1177304" y="1180255"/>
                    </a:lnTo>
                    <a:lnTo>
                      <a:pt x="0" y="1180255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2375577"/>
                <a:ext cx="2537727" cy="94653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2783"/>
                  </a:lnSpc>
                </a:pPr>
                <a:r>
                  <a:rPr lang="en-US" sz="2400" b="1" spc="10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Research Questions</a:t>
                </a:r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4495224" y="5574919"/>
              <a:ext cx="1976228" cy="2491581"/>
              <a:chOff x="0" y="0"/>
              <a:chExt cx="2634970" cy="3322108"/>
            </a:xfrm>
          </p:grpSpPr>
          <p:grpSp>
            <p:nvGrpSpPr>
              <p:cNvPr id="15" name="Group 15"/>
              <p:cNvGrpSpPr/>
              <p:nvPr/>
            </p:nvGrpSpPr>
            <p:grpSpPr>
              <a:xfrm>
                <a:off x="356429" y="0"/>
                <a:ext cx="1922112" cy="1922112"/>
                <a:chOff x="0" y="0"/>
                <a:chExt cx="6350000" cy="6350000"/>
              </a:xfrm>
            </p:grpSpPr>
            <p:sp>
              <p:nvSpPr>
                <p:cNvPr id="16" name="Freeform 16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7" name="Freeform 17"/>
              <p:cNvSpPr/>
              <p:nvPr/>
            </p:nvSpPr>
            <p:spPr>
              <a:xfrm>
                <a:off x="741247" y="404893"/>
                <a:ext cx="1250964" cy="1102412"/>
              </a:xfrm>
              <a:custGeom>
                <a:avLst/>
                <a:gdLst/>
                <a:ahLst/>
                <a:cxnLst/>
                <a:rect l="l" t="t" r="r" b="b"/>
                <a:pathLst>
                  <a:path w="1250964" h="1102412">
                    <a:moveTo>
                      <a:pt x="0" y="0"/>
                    </a:moveTo>
                    <a:lnTo>
                      <a:pt x="1250964" y="0"/>
                    </a:lnTo>
                    <a:lnTo>
                      <a:pt x="1250964" y="1102412"/>
                    </a:lnTo>
                    <a:lnTo>
                      <a:pt x="0" y="1102412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2375577"/>
                <a:ext cx="2634970" cy="94653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ctr">
                  <a:lnSpc>
                    <a:spcPts val="2783"/>
                  </a:lnSpc>
                  <a:spcBef>
                    <a:spcPct val="0"/>
                  </a:spcBef>
                </a:pPr>
                <a:r>
                  <a:rPr lang="en-US" sz="2400" b="1" u="none" strike="noStrike" spc="10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Database Search</a:t>
                </a:r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0153622" y="5574919"/>
              <a:ext cx="1441584" cy="2491581"/>
              <a:chOff x="0" y="0"/>
              <a:chExt cx="1922112" cy="3322108"/>
            </a:xfrm>
          </p:grpSpPr>
          <p:grpSp>
            <p:nvGrpSpPr>
              <p:cNvPr id="20" name="Group 20"/>
              <p:cNvGrpSpPr/>
              <p:nvPr/>
            </p:nvGrpSpPr>
            <p:grpSpPr>
              <a:xfrm>
                <a:off x="0" y="0"/>
                <a:ext cx="1922112" cy="1922112"/>
                <a:chOff x="0" y="0"/>
                <a:chExt cx="6350000" cy="6350000"/>
              </a:xfrm>
            </p:grpSpPr>
            <p:sp>
              <p:nvSpPr>
                <p:cNvPr id="21" name="Freeform 21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2" name="Freeform 22"/>
              <p:cNvSpPr/>
              <p:nvPr/>
            </p:nvSpPr>
            <p:spPr>
              <a:xfrm>
                <a:off x="533380" y="465779"/>
                <a:ext cx="855353" cy="1041525"/>
              </a:xfrm>
              <a:custGeom>
                <a:avLst/>
                <a:gdLst/>
                <a:ahLst/>
                <a:cxnLst/>
                <a:rect l="l" t="t" r="r" b="b"/>
                <a:pathLst>
                  <a:path w="855353" h="1041525">
                    <a:moveTo>
                      <a:pt x="0" y="0"/>
                    </a:moveTo>
                    <a:lnTo>
                      <a:pt x="855352" y="0"/>
                    </a:lnTo>
                    <a:lnTo>
                      <a:pt x="855352" y="1041526"/>
                    </a:lnTo>
                    <a:lnTo>
                      <a:pt x="0" y="104152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80093" y="2375577"/>
                <a:ext cx="1761926" cy="94653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ctr">
                  <a:lnSpc>
                    <a:spcPts val="2783"/>
                  </a:lnSpc>
                  <a:spcBef>
                    <a:spcPct val="0"/>
                  </a:spcBef>
                </a:pPr>
                <a:r>
                  <a:rPr lang="en-US" sz="2400" b="1" u="none" strike="noStrike" spc="100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 Quality Check </a:t>
                </a:r>
              </a:p>
            </p:txBody>
          </p:sp>
        </p:grpSp>
        <p:grpSp>
          <p:nvGrpSpPr>
            <p:cNvPr id="24" name="Group 24"/>
            <p:cNvGrpSpPr/>
            <p:nvPr/>
          </p:nvGrpSpPr>
          <p:grpSpPr>
            <a:xfrm>
              <a:off x="12619708" y="5574919"/>
              <a:ext cx="1771961" cy="2491581"/>
              <a:chOff x="0" y="0"/>
              <a:chExt cx="2362615" cy="3322108"/>
            </a:xfrm>
          </p:grpSpPr>
          <p:grpSp>
            <p:nvGrpSpPr>
              <p:cNvPr id="25" name="Group 25"/>
              <p:cNvGrpSpPr/>
              <p:nvPr/>
            </p:nvGrpSpPr>
            <p:grpSpPr>
              <a:xfrm>
                <a:off x="220251" y="0"/>
                <a:ext cx="1922112" cy="1922112"/>
                <a:chOff x="0" y="0"/>
                <a:chExt cx="6350000" cy="6350000"/>
              </a:xfrm>
            </p:grpSpPr>
            <p:sp>
              <p:nvSpPr>
                <p:cNvPr id="26" name="Freeform 26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7" name="Freeform 27"/>
              <p:cNvSpPr/>
              <p:nvPr/>
            </p:nvSpPr>
            <p:spPr>
              <a:xfrm flipH="1">
                <a:off x="590044" y="307876"/>
                <a:ext cx="1182527" cy="1206660"/>
              </a:xfrm>
              <a:custGeom>
                <a:avLst/>
                <a:gdLst/>
                <a:ahLst/>
                <a:cxnLst/>
                <a:rect l="l" t="t" r="r" b="b"/>
                <a:pathLst>
                  <a:path w="1182527" h="1206660">
                    <a:moveTo>
                      <a:pt x="1182527" y="0"/>
                    </a:moveTo>
                    <a:lnTo>
                      <a:pt x="0" y="0"/>
                    </a:lnTo>
                    <a:lnTo>
                      <a:pt x="0" y="1206660"/>
                    </a:lnTo>
                    <a:lnTo>
                      <a:pt x="1182527" y="1206660"/>
                    </a:lnTo>
                    <a:lnTo>
                      <a:pt x="1182527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2375577"/>
                <a:ext cx="2362615" cy="94653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ctr">
                  <a:lnSpc>
                    <a:spcPts val="2783"/>
                  </a:lnSpc>
                  <a:spcBef>
                    <a:spcPct val="0"/>
                  </a:spcBef>
                </a:pPr>
                <a:r>
                  <a:rPr lang="en-US" sz="2400" b="1" u="none" strike="noStrike" spc="10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 Thematic Analysis</a:t>
                </a:r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5143877" y="5574919"/>
              <a:ext cx="1957500" cy="2311781"/>
              <a:chOff x="0" y="0"/>
              <a:chExt cx="2610000" cy="3082375"/>
            </a:xfrm>
          </p:grpSpPr>
          <p:grpSp>
            <p:nvGrpSpPr>
              <p:cNvPr id="30" name="Group 30"/>
              <p:cNvGrpSpPr/>
              <p:nvPr/>
            </p:nvGrpSpPr>
            <p:grpSpPr>
              <a:xfrm>
                <a:off x="343944" y="0"/>
                <a:ext cx="1922112" cy="1922112"/>
                <a:chOff x="0" y="0"/>
                <a:chExt cx="6350000" cy="6350000"/>
              </a:xfrm>
            </p:grpSpPr>
            <p:sp>
              <p:nvSpPr>
                <p:cNvPr id="31" name="Freeform 31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32" name="Freeform 32"/>
              <p:cNvSpPr/>
              <p:nvPr/>
            </p:nvSpPr>
            <p:spPr>
              <a:xfrm>
                <a:off x="645045" y="249910"/>
                <a:ext cx="1370711" cy="1367284"/>
              </a:xfrm>
              <a:custGeom>
                <a:avLst/>
                <a:gdLst/>
                <a:ahLst/>
                <a:cxnLst/>
                <a:rect l="l" t="t" r="r" b="b"/>
                <a:pathLst>
                  <a:path w="1370711" h="1367284">
                    <a:moveTo>
                      <a:pt x="0" y="0"/>
                    </a:moveTo>
                    <a:lnTo>
                      <a:pt x="1370711" y="0"/>
                    </a:lnTo>
                    <a:lnTo>
                      <a:pt x="1370711" y="1367284"/>
                    </a:lnTo>
                    <a:lnTo>
                      <a:pt x="0" y="136728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2605744"/>
                <a:ext cx="2610000" cy="47663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ctr">
                  <a:lnSpc>
                    <a:spcPts val="2783"/>
                  </a:lnSpc>
                  <a:spcBef>
                    <a:spcPct val="0"/>
                  </a:spcBef>
                </a:pPr>
                <a:r>
                  <a:rPr lang="en-US" sz="2400" b="1" spc="100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Fram</a:t>
                </a:r>
                <a:r>
                  <a:rPr lang="en-US" sz="2400" b="1" u="none" strike="noStrike" spc="100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ework</a:t>
                </a:r>
              </a:p>
            </p:txBody>
          </p:sp>
        </p:grpSp>
        <p:sp>
          <p:nvSpPr>
            <p:cNvPr id="34" name="Freeform 34"/>
            <p:cNvSpPr/>
            <p:nvPr/>
          </p:nvSpPr>
          <p:spPr>
            <a:xfrm>
              <a:off x="3708847" y="6127012"/>
              <a:ext cx="729227" cy="392871"/>
            </a:xfrm>
            <a:custGeom>
              <a:avLst/>
              <a:gdLst/>
              <a:ahLst/>
              <a:cxnLst/>
              <a:rect l="l" t="t" r="r" b="b"/>
              <a:pathLst>
                <a:path w="729227" h="392871">
                  <a:moveTo>
                    <a:pt x="0" y="0"/>
                  </a:moveTo>
                  <a:lnTo>
                    <a:pt x="729227" y="0"/>
                  </a:lnTo>
                  <a:lnTo>
                    <a:pt x="729227" y="392871"/>
                  </a:lnTo>
                  <a:lnTo>
                    <a:pt x="0" y="3928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/>
            <p:cNvSpPr/>
            <p:nvPr/>
          </p:nvSpPr>
          <p:spPr>
            <a:xfrm>
              <a:off x="6490502" y="6127012"/>
              <a:ext cx="729227" cy="392871"/>
            </a:xfrm>
            <a:custGeom>
              <a:avLst/>
              <a:gdLst/>
              <a:ahLst/>
              <a:cxnLst/>
              <a:rect l="l" t="t" r="r" b="b"/>
              <a:pathLst>
                <a:path w="729227" h="392871">
                  <a:moveTo>
                    <a:pt x="0" y="0"/>
                  </a:moveTo>
                  <a:lnTo>
                    <a:pt x="729226" y="0"/>
                  </a:lnTo>
                  <a:lnTo>
                    <a:pt x="729226" y="392871"/>
                  </a:lnTo>
                  <a:lnTo>
                    <a:pt x="0" y="3928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/>
            <p:cNvSpPr/>
            <p:nvPr/>
          </p:nvSpPr>
          <p:spPr>
            <a:xfrm>
              <a:off x="9195796" y="6127012"/>
              <a:ext cx="729227" cy="392871"/>
            </a:xfrm>
            <a:custGeom>
              <a:avLst/>
              <a:gdLst/>
              <a:ahLst/>
              <a:cxnLst/>
              <a:rect l="l" t="t" r="r" b="b"/>
              <a:pathLst>
                <a:path w="729227" h="392871">
                  <a:moveTo>
                    <a:pt x="0" y="0"/>
                  </a:moveTo>
                  <a:lnTo>
                    <a:pt x="729226" y="0"/>
                  </a:lnTo>
                  <a:lnTo>
                    <a:pt x="729226" y="392871"/>
                  </a:lnTo>
                  <a:lnTo>
                    <a:pt x="0" y="3928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/>
            <p:cNvSpPr/>
            <p:nvPr/>
          </p:nvSpPr>
          <p:spPr>
            <a:xfrm>
              <a:off x="11823806" y="6127012"/>
              <a:ext cx="729227" cy="392871"/>
            </a:xfrm>
            <a:custGeom>
              <a:avLst/>
              <a:gdLst/>
              <a:ahLst/>
              <a:cxnLst/>
              <a:rect l="l" t="t" r="r" b="b"/>
              <a:pathLst>
                <a:path w="729227" h="392871">
                  <a:moveTo>
                    <a:pt x="0" y="0"/>
                  </a:moveTo>
                  <a:lnTo>
                    <a:pt x="729227" y="0"/>
                  </a:lnTo>
                  <a:lnTo>
                    <a:pt x="729227" y="392871"/>
                  </a:lnTo>
                  <a:lnTo>
                    <a:pt x="0" y="3928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/>
            <p:cNvSpPr/>
            <p:nvPr/>
          </p:nvSpPr>
          <p:spPr>
            <a:xfrm>
              <a:off x="14458344" y="6127012"/>
              <a:ext cx="729227" cy="392871"/>
            </a:xfrm>
            <a:custGeom>
              <a:avLst/>
              <a:gdLst/>
              <a:ahLst/>
              <a:cxnLst/>
              <a:rect l="l" t="t" r="r" b="b"/>
              <a:pathLst>
                <a:path w="729227" h="392871">
                  <a:moveTo>
                    <a:pt x="0" y="0"/>
                  </a:moveTo>
                  <a:lnTo>
                    <a:pt x="729227" y="0"/>
                  </a:lnTo>
                  <a:lnTo>
                    <a:pt x="729227" y="392871"/>
                  </a:lnTo>
                  <a:lnTo>
                    <a:pt x="0" y="3928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65EF732-3A83-7F11-76E1-B3ACC5207A97}"/>
              </a:ext>
            </a:extLst>
          </p:cNvPr>
          <p:cNvGrpSpPr/>
          <p:nvPr/>
        </p:nvGrpSpPr>
        <p:grpSpPr>
          <a:xfrm>
            <a:off x="0" y="8491933"/>
            <a:ext cx="18288000" cy="1757159"/>
            <a:chOff x="0" y="8491933"/>
            <a:chExt cx="18288000" cy="1757159"/>
          </a:xfrm>
        </p:grpSpPr>
        <p:sp>
          <p:nvSpPr>
            <p:cNvPr id="2" name="Freeform 2"/>
            <p:cNvSpPr/>
            <p:nvPr/>
          </p:nvSpPr>
          <p:spPr>
            <a:xfrm>
              <a:off x="0" y="8491933"/>
              <a:ext cx="18288000" cy="1757159"/>
            </a:xfrm>
            <a:custGeom>
              <a:avLst/>
              <a:gdLst/>
              <a:ahLst/>
              <a:cxnLst/>
              <a:rect l="l" t="t" r="r" b="b"/>
              <a:pathLst>
                <a:path w="18288000" h="1757159">
                  <a:moveTo>
                    <a:pt x="0" y="0"/>
                  </a:moveTo>
                  <a:lnTo>
                    <a:pt x="18288000" y="0"/>
                  </a:lnTo>
                  <a:lnTo>
                    <a:pt x="18288000" y="1757159"/>
                  </a:lnTo>
                  <a:lnTo>
                    <a:pt x="0" y="17571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l="-25189" t="-381412" b="-10653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" name="Freeform 3"/>
            <p:cNvSpPr/>
            <p:nvPr/>
          </p:nvSpPr>
          <p:spPr>
            <a:xfrm>
              <a:off x="1548547" y="8834833"/>
              <a:ext cx="1094279" cy="1094279"/>
            </a:xfrm>
            <a:custGeom>
              <a:avLst/>
              <a:gdLst/>
              <a:ahLst/>
              <a:cxnLst/>
              <a:rect l="l" t="t" r="r" b="b"/>
              <a:pathLst>
                <a:path w="1094279" h="1094279">
                  <a:moveTo>
                    <a:pt x="0" y="0"/>
                  </a:moveTo>
                  <a:lnTo>
                    <a:pt x="1094279" y="0"/>
                  </a:lnTo>
                  <a:lnTo>
                    <a:pt x="1094279" y="1094279"/>
                  </a:lnTo>
                  <a:lnTo>
                    <a:pt x="0" y="10942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3462929" y="8815783"/>
              <a:ext cx="12745356" cy="10887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92"/>
                </a:lnSpc>
              </a:pPr>
              <a:r>
                <a:rPr lang="en-US" sz="2200" spc="22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This study proposes an integrated conceptual framework that combines credibility assessment, information verification, explainable AI and human oversight to support more trustworthy community emergency alerts.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4521352" y="726757"/>
            <a:ext cx="9283396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20"/>
              </a:lnSpc>
            </a:pPr>
            <a:r>
              <a:rPr lang="en-US" sz="6000" b="1" spc="60" dirty="0">
                <a:solidFill>
                  <a:srgbClr val="F8140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Research Methodology</a:t>
            </a:r>
          </a:p>
        </p:txBody>
      </p:sp>
      <p:grpSp>
        <p:nvGrpSpPr>
          <p:cNvPr id="41" name="Group 41"/>
          <p:cNvGrpSpPr/>
          <p:nvPr/>
        </p:nvGrpSpPr>
        <p:grpSpPr>
          <a:xfrm>
            <a:off x="-1" y="1665617"/>
            <a:ext cx="18149317" cy="930243"/>
            <a:chOff x="0" y="0"/>
            <a:chExt cx="24384000" cy="1240324"/>
          </a:xfrm>
        </p:grpSpPr>
        <p:grpSp>
          <p:nvGrpSpPr>
            <p:cNvPr id="42" name="Group 42"/>
            <p:cNvGrpSpPr/>
            <p:nvPr/>
          </p:nvGrpSpPr>
          <p:grpSpPr>
            <a:xfrm rot="-10800000">
              <a:off x="11457418" y="166377"/>
              <a:ext cx="12671160" cy="908401"/>
              <a:chOff x="0" y="0"/>
              <a:chExt cx="3150640" cy="225871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3150640" cy="225871"/>
              </a:xfrm>
              <a:custGeom>
                <a:avLst/>
                <a:gdLst/>
                <a:ahLst/>
                <a:cxnLst/>
                <a:rect l="l" t="t" r="r" b="b"/>
                <a:pathLst>
                  <a:path w="3150640" h="225871">
                    <a:moveTo>
                      <a:pt x="0" y="0"/>
                    </a:moveTo>
                    <a:lnTo>
                      <a:pt x="3150640" y="0"/>
                    </a:lnTo>
                    <a:lnTo>
                      <a:pt x="3150640" y="225871"/>
                    </a:lnTo>
                    <a:lnTo>
                      <a:pt x="0" y="225871"/>
                    </a:lnTo>
                    <a:close/>
                  </a:path>
                </a:pathLst>
              </a:custGeom>
              <a:solidFill>
                <a:srgbClr val="0E00AD">
                  <a:alpha val="60000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57150"/>
                <a:ext cx="3150640" cy="1687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45" name="Freeform 45"/>
            <p:cNvSpPr/>
            <p:nvPr/>
          </p:nvSpPr>
          <p:spPr>
            <a:xfrm rot="5400000">
              <a:off x="18304939" y="-4908077"/>
              <a:ext cx="1170983" cy="10987138"/>
            </a:xfrm>
            <a:custGeom>
              <a:avLst/>
              <a:gdLst/>
              <a:ahLst/>
              <a:cxnLst/>
              <a:rect l="l" t="t" r="r" b="b"/>
              <a:pathLst>
                <a:path w="1170983" h="10987138">
                  <a:moveTo>
                    <a:pt x="0" y="0"/>
                  </a:moveTo>
                  <a:lnTo>
                    <a:pt x="1170984" y="0"/>
                  </a:lnTo>
                  <a:lnTo>
                    <a:pt x="1170984" y="10987138"/>
                  </a:lnTo>
                  <a:lnTo>
                    <a:pt x="0" y="109871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-629642" t="-6166" r="-620132" b="-3883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6" name="Group 46"/>
            <p:cNvGrpSpPr/>
            <p:nvPr/>
          </p:nvGrpSpPr>
          <p:grpSpPr>
            <a:xfrm>
              <a:off x="226391" y="165546"/>
              <a:ext cx="11231027" cy="908401"/>
              <a:chOff x="0" y="0"/>
              <a:chExt cx="2792556" cy="225871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2792556" cy="225871"/>
              </a:xfrm>
              <a:custGeom>
                <a:avLst/>
                <a:gdLst/>
                <a:ahLst/>
                <a:cxnLst/>
                <a:rect l="l" t="t" r="r" b="b"/>
                <a:pathLst>
                  <a:path w="2792556" h="225871">
                    <a:moveTo>
                      <a:pt x="0" y="0"/>
                    </a:moveTo>
                    <a:lnTo>
                      <a:pt x="2792556" y="0"/>
                    </a:lnTo>
                    <a:lnTo>
                      <a:pt x="2792556" y="225871"/>
                    </a:lnTo>
                    <a:lnTo>
                      <a:pt x="0" y="225871"/>
                    </a:lnTo>
                    <a:close/>
                  </a:path>
                </a:pathLst>
              </a:custGeom>
              <a:solidFill>
                <a:srgbClr val="0E00AD">
                  <a:alpha val="60000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0" y="57150"/>
                <a:ext cx="2792556" cy="1687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49" name="Freeform 49"/>
            <p:cNvSpPr/>
            <p:nvPr/>
          </p:nvSpPr>
          <p:spPr>
            <a:xfrm rot="-5400000">
              <a:off x="4283709" y="-4214368"/>
              <a:ext cx="1170983" cy="9738401"/>
            </a:xfrm>
            <a:custGeom>
              <a:avLst/>
              <a:gdLst/>
              <a:ahLst/>
              <a:cxnLst/>
              <a:rect l="l" t="t" r="r" b="b"/>
              <a:pathLst>
                <a:path w="1170983" h="9738401">
                  <a:moveTo>
                    <a:pt x="0" y="0"/>
                  </a:moveTo>
                  <a:lnTo>
                    <a:pt x="1170983" y="0"/>
                  </a:lnTo>
                  <a:lnTo>
                    <a:pt x="1170983" y="9738402"/>
                  </a:lnTo>
                  <a:lnTo>
                    <a:pt x="0" y="97384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-508980" t="-2118" r="-50115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705613" y="365184"/>
              <a:ext cx="11215096" cy="4883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76"/>
                </a:lnSpc>
              </a:pPr>
              <a:r>
                <a:rPr lang="en-US" sz="2800" b="1" i="1" spc="28">
                  <a:solidFill>
                    <a:srgbClr val="FFFFFF"/>
                  </a:solidFill>
                  <a:latin typeface="Open Sauce Bold Italics"/>
                  <a:ea typeface="Open Sauce Bold Italics"/>
                  <a:cs typeface="Open Sauce Bold Italics"/>
                  <a:sym typeface="Open Sauce Bold Italics"/>
                </a:rPr>
                <a:t>How will this research answer the objectives?</a:t>
              </a:r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FC1E16CE-E6E7-29F3-1DC7-A75BC37F822D}"/>
              </a:ext>
            </a:extLst>
          </p:cNvPr>
          <p:cNvGrpSpPr/>
          <p:nvPr/>
        </p:nvGrpSpPr>
        <p:grpSpPr>
          <a:xfrm>
            <a:off x="2666568" y="2862561"/>
            <a:ext cx="13579573" cy="2267331"/>
            <a:chOff x="2666568" y="2862561"/>
            <a:chExt cx="13579573" cy="2267331"/>
          </a:xfrm>
        </p:grpSpPr>
        <p:grpSp>
          <p:nvGrpSpPr>
            <p:cNvPr id="51" name="Group 51"/>
            <p:cNvGrpSpPr/>
            <p:nvPr/>
          </p:nvGrpSpPr>
          <p:grpSpPr>
            <a:xfrm>
              <a:off x="2666568" y="2911298"/>
              <a:ext cx="6477432" cy="2218594"/>
              <a:chOff x="0" y="0"/>
              <a:chExt cx="8636576" cy="2958125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404511" y="1630296"/>
                <a:ext cx="8232065" cy="1325218"/>
              </a:xfrm>
              <a:custGeom>
                <a:avLst/>
                <a:gdLst/>
                <a:ahLst/>
                <a:cxnLst/>
                <a:rect l="l" t="t" r="r" b="b"/>
                <a:pathLst>
                  <a:path w="8232065" h="1325218">
                    <a:moveTo>
                      <a:pt x="0" y="0"/>
                    </a:moveTo>
                    <a:lnTo>
                      <a:pt x="8232065" y="0"/>
                    </a:lnTo>
                    <a:lnTo>
                      <a:pt x="8232065" y="1325218"/>
                    </a:lnTo>
                    <a:lnTo>
                      <a:pt x="0" y="132521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2">
                  <a:alphaModFix amt="12000"/>
                </a:blip>
                <a:stretch>
                  <a:fillRect l="-23774" t="-237915" r="-14181" b="-48790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Freeform 53"/>
              <p:cNvSpPr/>
              <p:nvPr/>
            </p:nvSpPr>
            <p:spPr>
              <a:xfrm>
                <a:off x="404511" y="0"/>
                <a:ext cx="8232065" cy="1325601"/>
              </a:xfrm>
              <a:custGeom>
                <a:avLst/>
                <a:gdLst/>
                <a:ahLst/>
                <a:cxnLst/>
                <a:rect l="l" t="t" r="r" b="b"/>
                <a:pathLst>
                  <a:path w="8232065" h="1325601">
                    <a:moveTo>
                      <a:pt x="0" y="0"/>
                    </a:moveTo>
                    <a:lnTo>
                      <a:pt x="8232065" y="0"/>
                    </a:lnTo>
                    <a:lnTo>
                      <a:pt x="8232065" y="1325601"/>
                    </a:lnTo>
                    <a:lnTo>
                      <a:pt x="0" y="132560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2">
                  <a:alphaModFix amt="12000"/>
                </a:blip>
                <a:stretch>
                  <a:fillRect l="-23774" t="-239105" r="-14181" b="-47488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54" name="Group 54"/>
              <p:cNvGrpSpPr/>
              <p:nvPr/>
            </p:nvGrpSpPr>
            <p:grpSpPr>
              <a:xfrm>
                <a:off x="0" y="0"/>
                <a:ext cx="269830" cy="1325601"/>
                <a:chOff x="0" y="0"/>
                <a:chExt cx="53300" cy="261847"/>
              </a:xfrm>
            </p:grpSpPr>
            <p:sp>
              <p:nvSpPr>
                <p:cNvPr id="55" name="Freeform 55"/>
                <p:cNvSpPr/>
                <p:nvPr/>
              </p:nvSpPr>
              <p:spPr>
                <a:xfrm>
                  <a:off x="0" y="0"/>
                  <a:ext cx="53300" cy="2618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300" h="261847">
                      <a:moveTo>
                        <a:pt x="0" y="0"/>
                      </a:moveTo>
                      <a:lnTo>
                        <a:pt x="53300" y="0"/>
                      </a:lnTo>
                      <a:lnTo>
                        <a:pt x="53300" y="261847"/>
                      </a:lnTo>
                      <a:lnTo>
                        <a:pt x="0" y="261847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" name="TextBox 56"/>
                <p:cNvSpPr txBox="1"/>
                <p:nvPr/>
              </p:nvSpPr>
              <p:spPr>
                <a:xfrm>
                  <a:off x="0" y="57150"/>
                  <a:ext cx="53300" cy="204697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57" name="TextBox 57"/>
              <p:cNvSpPr txBox="1"/>
              <p:nvPr/>
            </p:nvSpPr>
            <p:spPr>
              <a:xfrm>
                <a:off x="781868" y="1775242"/>
                <a:ext cx="7715972" cy="99722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066"/>
                  </a:lnSpc>
                  <a:spcBef>
                    <a:spcPct val="0"/>
                  </a:spcBef>
                </a:pPr>
                <a:r>
                  <a:rPr lang="en-US" sz="2190" spc="21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A Systematic Literature Review is used to collect and compare recent evidence. </a:t>
                </a:r>
              </a:p>
            </p:txBody>
          </p:sp>
          <p:sp>
            <p:nvSpPr>
              <p:cNvPr id="58" name="TextBox 58"/>
              <p:cNvSpPr txBox="1"/>
              <p:nvPr/>
            </p:nvSpPr>
            <p:spPr>
              <a:xfrm>
                <a:off x="834858" y="145138"/>
                <a:ext cx="6777058" cy="99722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066"/>
                  </a:lnSpc>
                  <a:spcBef>
                    <a:spcPct val="0"/>
                  </a:spcBef>
                </a:pPr>
                <a:r>
                  <a:rPr lang="en-US" sz="2190" spc="21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This study uses secondary qualitative research. </a:t>
                </a:r>
              </a:p>
            </p:txBody>
          </p:sp>
          <p:grpSp>
            <p:nvGrpSpPr>
              <p:cNvPr id="59" name="Group 59"/>
              <p:cNvGrpSpPr/>
              <p:nvPr/>
            </p:nvGrpSpPr>
            <p:grpSpPr>
              <a:xfrm>
                <a:off x="0" y="1632524"/>
                <a:ext cx="269830" cy="1325601"/>
                <a:chOff x="0" y="0"/>
                <a:chExt cx="53300" cy="261847"/>
              </a:xfrm>
            </p:grpSpPr>
            <p:sp>
              <p:nvSpPr>
                <p:cNvPr id="60" name="Freeform 60"/>
                <p:cNvSpPr/>
                <p:nvPr/>
              </p:nvSpPr>
              <p:spPr>
                <a:xfrm>
                  <a:off x="0" y="0"/>
                  <a:ext cx="53300" cy="2618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300" h="261847">
                      <a:moveTo>
                        <a:pt x="0" y="0"/>
                      </a:moveTo>
                      <a:lnTo>
                        <a:pt x="53300" y="0"/>
                      </a:lnTo>
                      <a:lnTo>
                        <a:pt x="53300" y="261847"/>
                      </a:lnTo>
                      <a:lnTo>
                        <a:pt x="0" y="261847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" name="TextBox 61"/>
                <p:cNvSpPr txBox="1"/>
                <p:nvPr/>
              </p:nvSpPr>
              <p:spPr>
                <a:xfrm>
                  <a:off x="0" y="57150"/>
                  <a:ext cx="53300" cy="204697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</p:grpSp>
        <p:grpSp>
          <p:nvGrpSpPr>
            <p:cNvPr id="62" name="Group 62"/>
            <p:cNvGrpSpPr/>
            <p:nvPr/>
          </p:nvGrpSpPr>
          <p:grpSpPr>
            <a:xfrm>
              <a:off x="9560409" y="2862561"/>
              <a:ext cx="6685732" cy="2218594"/>
              <a:chOff x="0" y="0"/>
              <a:chExt cx="8914310" cy="2958125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417029" y="30300"/>
                <a:ext cx="8497281" cy="1325218"/>
              </a:xfrm>
              <a:custGeom>
                <a:avLst/>
                <a:gdLst/>
                <a:ahLst/>
                <a:cxnLst/>
                <a:rect l="l" t="t" r="r" b="b"/>
                <a:pathLst>
                  <a:path w="8497281" h="1325218">
                    <a:moveTo>
                      <a:pt x="0" y="0"/>
                    </a:moveTo>
                    <a:lnTo>
                      <a:pt x="8497281" y="0"/>
                    </a:lnTo>
                    <a:lnTo>
                      <a:pt x="8497281" y="1325218"/>
                    </a:lnTo>
                    <a:lnTo>
                      <a:pt x="0" y="132521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2">
                  <a:alphaModFix amt="12000"/>
                </a:blip>
                <a:stretch>
                  <a:fillRect l="-21970" t="-239921" r="-12611" b="-49478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" name="Freeform 64"/>
              <p:cNvSpPr/>
              <p:nvPr/>
            </p:nvSpPr>
            <p:spPr>
              <a:xfrm>
                <a:off x="417029" y="1630296"/>
                <a:ext cx="8497281" cy="1325218"/>
              </a:xfrm>
              <a:custGeom>
                <a:avLst/>
                <a:gdLst/>
                <a:ahLst/>
                <a:cxnLst/>
                <a:rect l="l" t="t" r="r" b="b"/>
                <a:pathLst>
                  <a:path w="8497281" h="1325218">
                    <a:moveTo>
                      <a:pt x="0" y="0"/>
                    </a:moveTo>
                    <a:lnTo>
                      <a:pt x="8497281" y="0"/>
                    </a:lnTo>
                    <a:lnTo>
                      <a:pt x="8497281" y="1325218"/>
                    </a:lnTo>
                    <a:lnTo>
                      <a:pt x="0" y="132521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12">
                  <a:alphaModFix amt="12000"/>
                </a:blip>
                <a:stretch>
                  <a:fillRect l="-22513" t="-239921" r="-12068" b="-49478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" name="TextBox 65"/>
              <p:cNvSpPr txBox="1"/>
              <p:nvPr/>
            </p:nvSpPr>
            <p:spPr>
              <a:xfrm>
                <a:off x="747665" y="175247"/>
                <a:ext cx="7625850" cy="101369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066"/>
                  </a:lnSpc>
                  <a:spcBef>
                    <a:spcPct val="0"/>
                  </a:spcBef>
                </a:pPr>
                <a:r>
                  <a:rPr lang="en-US" sz="2190" spc="21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PRISMA supports a clear and repeatable selection process [14]–[15]. </a:t>
                </a:r>
              </a:p>
            </p:txBody>
          </p:sp>
          <p:sp>
            <p:nvSpPr>
              <p:cNvPr id="66" name="TextBox 66"/>
              <p:cNvSpPr txBox="1"/>
              <p:nvPr/>
            </p:nvSpPr>
            <p:spPr>
              <a:xfrm>
                <a:off x="747665" y="1777662"/>
                <a:ext cx="8166645" cy="101369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066"/>
                  </a:lnSpc>
                  <a:spcBef>
                    <a:spcPct val="0"/>
                  </a:spcBef>
                </a:pPr>
                <a:r>
                  <a:rPr lang="en-US" sz="2190" spc="21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Thematic analysis will identify key patterns, gaps and practical implications. </a:t>
                </a:r>
              </a:p>
            </p:txBody>
          </p:sp>
          <p:grpSp>
            <p:nvGrpSpPr>
              <p:cNvPr id="67" name="Group 67"/>
              <p:cNvGrpSpPr/>
              <p:nvPr/>
            </p:nvGrpSpPr>
            <p:grpSpPr>
              <a:xfrm>
                <a:off x="0" y="0"/>
                <a:ext cx="269830" cy="1325601"/>
                <a:chOff x="0" y="0"/>
                <a:chExt cx="53300" cy="261847"/>
              </a:xfrm>
            </p:grpSpPr>
            <p:sp>
              <p:nvSpPr>
                <p:cNvPr id="68" name="Freeform 68"/>
                <p:cNvSpPr/>
                <p:nvPr/>
              </p:nvSpPr>
              <p:spPr>
                <a:xfrm>
                  <a:off x="0" y="0"/>
                  <a:ext cx="53300" cy="2618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300" h="261847">
                      <a:moveTo>
                        <a:pt x="0" y="0"/>
                      </a:moveTo>
                      <a:lnTo>
                        <a:pt x="53300" y="0"/>
                      </a:lnTo>
                      <a:lnTo>
                        <a:pt x="53300" y="261847"/>
                      </a:lnTo>
                      <a:lnTo>
                        <a:pt x="0" y="261847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" name="TextBox 69"/>
                <p:cNvSpPr txBox="1"/>
                <p:nvPr/>
              </p:nvSpPr>
              <p:spPr>
                <a:xfrm>
                  <a:off x="0" y="57150"/>
                  <a:ext cx="53300" cy="204697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grpSp>
            <p:nvGrpSpPr>
              <p:cNvPr id="70" name="Group 70"/>
              <p:cNvGrpSpPr/>
              <p:nvPr/>
            </p:nvGrpSpPr>
            <p:grpSpPr>
              <a:xfrm>
                <a:off x="0" y="1632524"/>
                <a:ext cx="269830" cy="1325601"/>
                <a:chOff x="0" y="0"/>
                <a:chExt cx="53300" cy="261847"/>
              </a:xfrm>
            </p:grpSpPr>
            <p:sp>
              <p:nvSpPr>
                <p:cNvPr id="71" name="Freeform 71"/>
                <p:cNvSpPr/>
                <p:nvPr/>
              </p:nvSpPr>
              <p:spPr>
                <a:xfrm>
                  <a:off x="0" y="0"/>
                  <a:ext cx="53300" cy="2618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300" h="261847">
                      <a:moveTo>
                        <a:pt x="0" y="0"/>
                      </a:moveTo>
                      <a:lnTo>
                        <a:pt x="53300" y="0"/>
                      </a:lnTo>
                      <a:lnTo>
                        <a:pt x="53300" y="261847"/>
                      </a:lnTo>
                      <a:lnTo>
                        <a:pt x="0" y="261847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" name="TextBox 72"/>
                <p:cNvSpPr txBox="1"/>
                <p:nvPr/>
              </p:nvSpPr>
              <p:spPr>
                <a:xfrm>
                  <a:off x="0" y="57150"/>
                  <a:ext cx="53300" cy="204697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</p:grp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76325" y="1483043"/>
            <a:ext cx="16430625" cy="56413"/>
          </a:xfrm>
          <a:prstGeom prst="line">
            <a:avLst/>
          </a:prstGeom>
          <a:ln w="38100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76325" y="4871069"/>
            <a:ext cx="5886588" cy="4020769"/>
            <a:chOff x="0" y="0"/>
            <a:chExt cx="7848785" cy="5361025"/>
          </a:xfrm>
        </p:grpSpPr>
        <p:sp>
          <p:nvSpPr>
            <p:cNvPr id="4" name="TextBox 4"/>
            <p:cNvSpPr txBox="1"/>
            <p:nvPr/>
          </p:nvSpPr>
          <p:spPr>
            <a:xfrm>
              <a:off x="555264" y="74895"/>
              <a:ext cx="6946835" cy="10034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spc="22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Databases: </a:t>
              </a:r>
              <a:r>
                <a:rPr lang="en-US" sz="2245" b="1" spc="22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IEEE Xplore, Scopus </a:t>
              </a:r>
              <a:r>
                <a:rPr lang="en-US" sz="2245" spc="22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and</a:t>
              </a:r>
              <a:r>
                <a:rPr lang="en-US" sz="2245" b="1" spc="22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ScienceDirect</a:t>
              </a:r>
              <a:r>
                <a:rPr lang="en-US" sz="2245" spc="22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. </a:t>
              </a:r>
            </a:p>
          </p:txBody>
        </p:sp>
        <p:grpSp>
          <p:nvGrpSpPr>
            <p:cNvPr id="5" name="Group 5"/>
            <p:cNvGrpSpPr/>
            <p:nvPr/>
          </p:nvGrpSpPr>
          <p:grpSpPr>
            <a:xfrm>
              <a:off x="0" y="0"/>
              <a:ext cx="278557" cy="1160552"/>
              <a:chOff x="0" y="0"/>
              <a:chExt cx="69262" cy="288567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9262" cy="288567"/>
              </a:xfrm>
              <a:custGeom>
                <a:avLst/>
                <a:gdLst/>
                <a:ahLst/>
                <a:cxnLst/>
                <a:rect l="l" t="t" r="r" b="b"/>
                <a:pathLst>
                  <a:path w="69262" h="288567">
                    <a:moveTo>
                      <a:pt x="0" y="0"/>
                    </a:moveTo>
                    <a:lnTo>
                      <a:pt x="69262" y="0"/>
                    </a:lnTo>
                    <a:lnTo>
                      <a:pt x="69262" y="288567"/>
                    </a:lnTo>
                    <a:lnTo>
                      <a:pt x="0" y="288567"/>
                    </a:lnTo>
                    <a:close/>
                  </a:path>
                </a:pathLst>
              </a:custGeom>
              <a:solidFill>
                <a:srgbClr val="F8140F">
                  <a:alpha val="64706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57150"/>
                <a:ext cx="69262" cy="23141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8" name="TextBox 8"/>
            <p:cNvSpPr txBox="1"/>
            <p:nvPr/>
          </p:nvSpPr>
          <p:spPr>
            <a:xfrm>
              <a:off x="500946" y="1626454"/>
              <a:ext cx="6360821" cy="4827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spc="22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Publication period:</a:t>
              </a:r>
              <a:r>
                <a:rPr lang="en-US" sz="2245" b="1" spc="22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2023–2026</a:t>
              </a:r>
              <a:r>
                <a:rPr lang="en-US" sz="2245" spc="22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. </a:t>
              </a:r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0" y="1513536"/>
              <a:ext cx="278557" cy="781545"/>
              <a:chOff x="0" y="0"/>
              <a:chExt cx="69262" cy="194328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9262" cy="194328"/>
              </a:xfrm>
              <a:custGeom>
                <a:avLst/>
                <a:gdLst/>
                <a:ahLst/>
                <a:cxnLst/>
                <a:rect l="l" t="t" r="r" b="b"/>
                <a:pathLst>
                  <a:path w="69262" h="194328">
                    <a:moveTo>
                      <a:pt x="0" y="0"/>
                    </a:moveTo>
                    <a:lnTo>
                      <a:pt x="69262" y="0"/>
                    </a:lnTo>
                    <a:lnTo>
                      <a:pt x="69262" y="194328"/>
                    </a:lnTo>
                    <a:lnTo>
                      <a:pt x="0" y="194328"/>
                    </a:lnTo>
                    <a:close/>
                  </a:path>
                </a:pathLst>
              </a:custGeom>
              <a:solidFill>
                <a:srgbClr val="F8140F">
                  <a:alpha val="64706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57150"/>
                <a:ext cx="69262" cy="13717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12" name="TextBox 12"/>
            <p:cNvSpPr txBox="1"/>
            <p:nvPr/>
          </p:nvSpPr>
          <p:spPr>
            <a:xfrm>
              <a:off x="500946" y="2722960"/>
              <a:ext cx="6901627" cy="10212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spc="22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Search focus: AI, misinformation, credibility, trust, emergency alerts. </a:t>
              </a:r>
            </a:p>
          </p:txBody>
        </p:sp>
        <p:grpSp>
          <p:nvGrpSpPr>
            <p:cNvPr id="13" name="Group 13"/>
            <p:cNvGrpSpPr/>
            <p:nvPr/>
          </p:nvGrpSpPr>
          <p:grpSpPr>
            <a:xfrm>
              <a:off x="0" y="2648065"/>
              <a:ext cx="278557" cy="1179988"/>
              <a:chOff x="0" y="0"/>
              <a:chExt cx="69262" cy="29340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9262" cy="293400"/>
              </a:xfrm>
              <a:custGeom>
                <a:avLst/>
                <a:gdLst/>
                <a:ahLst/>
                <a:cxnLst/>
                <a:rect l="l" t="t" r="r" b="b"/>
                <a:pathLst>
                  <a:path w="69262" h="293400">
                    <a:moveTo>
                      <a:pt x="0" y="0"/>
                    </a:moveTo>
                    <a:lnTo>
                      <a:pt x="69262" y="0"/>
                    </a:lnTo>
                    <a:lnTo>
                      <a:pt x="69262" y="293400"/>
                    </a:lnTo>
                    <a:lnTo>
                      <a:pt x="0" y="293400"/>
                    </a:lnTo>
                    <a:close/>
                  </a:path>
                </a:pathLst>
              </a:custGeom>
              <a:solidFill>
                <a:srgbClr val="F8140F">
                  <a:alpha val="64706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57150"/>
                <a:ext cx="69262" cy="2362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486824" y="4241355"/>
              <a:ext cx="7361961" cy="10212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spc="22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Only relevant, peer-reviewed, full-text English studies will be included. </a:t>
              </a:r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0" y="4181037"/>
              <a:ext cx="278557" cy="1179988"/>
              <a:chOff x="0" y="0"/>
              <a:chExt cx="69262" cy="2934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9262" cy="293400"/>
              </a:xfrm>
              <a:custGeom>
                <a:avLst/>
                <a:gdLst/>
                <a:ahLst/>
                <a:cxnLst/>
                <a:rect l="l" t="t" r="r" b="b"/>
                <a:pathLst>
                  <a:path w="69262" h="293400">
                    <a:moveTo>
                      <a:pt x="0" y="0"/>
                    </a:moveTo>
                    <a:lnTo>
                      <a:pt x="69262" y="0"/>
                    </a:lnTo>
                    <a:lnTo>
                      <a:pt x="69262" y="293400"/>
                    </a:lnTo>
                    <a:lnTo>
                      <a:pt x="0" y="293400"/>
                    </a:lnTo>
                    <a:close/>
                  </a:path>
                </a:pathLst>
              </a:custGeom>
              <a:solidFill>
                <a:srgbClr val="F8140F">
                  <a:alpha val="64706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57150"/>
                <a:ext cx="69262" cy="2362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</p:grpSp>
      <p:grpSp>
        <p:nvGrpSpPr>
          <p:cNvPr id="20" name="Group 20"/>
          <p:cNvGrpSpPr/>
          <p:nvPr/>
        </p:nvGrpSpPr>
        <p:grpSpPr>
          <a:xfrm>
            <a:off x="0" y="3387966"/>
            <a:ext cx="10047671" cy="1134842"/>
            <a:chOff x="0" y="0"/>
            <a:chExt cx="3331091" cy="376233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331091" cy="376233"/>
            </a:xfrm>
            <a:custGeom>
              <a:avLst/>
              <a:gdLst/>
              <a:ahLst/>
              <a:cxnLst/>
              <a:rect l="l" t="t" r="r" b="b"/>
              <a:pathLst>
                <a:path w="3331091" h="376233">
                  <a:moveTo>
                    <a:pt x="0" y="0"/>
                  </a:moveTo>
                  <a:lnTo>
                    <a:pt x="3331091" y="0"/>
                  </a:lnTo>
                  <a:lnTo>
                    <a:pt x="3331091" y="376233"/>
                  </a:lnTo>
                  <a:lnTo>
                    <a:pt x="0" y="376233"/>
                  </a:lnTo>
                  <a:close/>
                </a:path>
              </a:pathLst>
            </a:custGeom>
            <a:ln w="38100" cap="sq">
              <a:solidFill>
                <a:srgbClr val="FCA3A1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57150"/>
              <a:ext cx="3331091" cy="3190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3026892" y="1863431"/>
            <a:ext cx="4192686" cy="7713961"/>
            <a:chOff x="0" y="0"/>
            <a:chExt cx="5590248" cy="10285281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5590248" cy="10285281"/>
            </a:xfrm>
            <a:custGeom>
              <a:avLst/>
              <a:gdLst/>
              <a:ahLst/>
              <a:cxnLst/>
              <a:rect l="l" t="t" r="r" b="b"/>
              <a:pathLst>
                <a:path w="5590248" h="10285281">
                  <a:moveTo>
                    <a:pt x="0" y="0"/>
                  </a:moveTo>
                  <a:lnTo>
                    <a:pt x="5590248" y="0"/>
                  </a:lnTo>
                  <a:lnTo>
                    <a:pt x="5590248" y="10285281"/>
                  </a:lnTo>
                  <a:lnTo>
                    <a:pt x="0" y="102852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l="-3700" r="-370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73376" y="531121"/>
              <a:ext cx="1833839" cy="8681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18"/>
                </a:lnSpc>
              </a:pPr>
              <a:r>
                <a:rPr lang="en-US" sz="1998" b="1" spc="19">
                  <a:solidFill>
                    <a:srgbClr val="6F972E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Records identified 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02494" y="4401029"/>
              <a:ext cx="2283305" cy="11195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61"/>
                </a:lnSpc>
              </a:pPr>
              <a:r>
                <a:rPr lang="en-US" sz="1726" b="1" spc="17">
                  <a:solidFill>
                    <a:srgbClr val="0072C5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Titles and Abstracts Screened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502494" y="8444724"/>
              <a:ext cx="2283305" cy="8681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18"/>
                </a:lnSpc>
              </a:pPr>
              <a:r>
                <a:rPr lang="en-US" sz="1998" b="1" spc="19">
                  <a:solidFill>
                    <a:srgbClr val="333A97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Studies Included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2845316" y="6275835"/>
              <a:ext cx="2283305" cy="11524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80"/>
                </a:lnSpc>
              </a:pPr>
              <a:r>
                <a:rPr lang="en-US" sz="1816" b="1" spc="18">
                  <a:solidFill>
                    <a:srgbClr val="27549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Full-text Studies Assessed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2845316" y="2603710"/>
              <a:ext cx="2283305" cy="8681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618"/>
                </a:lnSpc>
              </a:pPr>
              <a:r>
                <a:rPr lang="en-US" sz="1998" b="1" spc="19">
                  <a:solidFill>
                    <a:srgbClr val="178C1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Duplicates removed 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7773598" y="5066475"/>
            <a:ext cx="4548147" cy="3629956"/>
            <a:chOff x="0" y="0"/>
            <a:chExt cx="6064196" cy="4839941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1474114"/>
              <a:ext cx="3032098" cy="731297"/>
              <a:chOff x="0" y="0"/>
              <a:chExt cx="717375" cy="173020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717375" cy="173020"/>
              </a:xfrm>
              <a:custGeom>
                <a:avLst/>
                <a:gdLst/>
                <a:ahLst/>
                <a:cxnLst/>
                <a:rect l="l" t="t" r="r" b="b"/>
                <a:pathLst>
                  <a:path w="717375" h="173020">
                    <a:moveTo>
                      <a:pt x="0" y="0"/>
                    </a:moveTo>
                    <a:lnTo>
                      <a:pt x="717375" y="0"/>
                    </a:lnTo>
                    <a:lnTo>
                      <a:pt x="717375" y="173020"/>
                    </a:lnTo>
                    <a:lnTo>
                      <a:pt x="0" y="173020"/>
                    </a:lnTo>
                    <a:close/>
                  </a:path>
                </a:pathLst>
              </a:custGeom>
              <a:ln w="19050" cap="sq">
                <a:solidFill>
                  <a:srgbClr val="0E00A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57150"/>
                <a:ext cx="717375" cy="1158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34" name="Group 34"/>
            <p:cNvGrpSpPr/>
            <p:nvPr/>
          </p:nvGrpSpPr>
          <p:grpSpPr>
            <a:xfrm>
              <a:off x="0" y="711859"/>
              <a:ext cx="3032098" cy="809949"/>
              <a:chOff x="0" y="0"/>
              <a:chExt cx="753921" cy="201391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753921" cy="201391"/>
              </a:xfrm>
              <a:custGeom>
                <a:avLst/>
                <a:gdLst/>
                <a:ahLst/>
                <a:cxnLst/>
                <a:rect l="l" t="t" r="r" b="b"/>
                <a:pathLst>
                  <a:path w="753921" h="201391">
                    <a:moveTo>
                      <a:pt x="0" y="0"/>
                    </a:moveTo>
                    <a:lnTo>
                      <a:pt x="753921" y="0"/>
                    </a:lnTo>
                    <a:lnTo>
                      <a:pt x="753921" y="201391"/>
                    </a:lnTo>
                    <a:lnTo>
                      <a:pt x="0" y="201391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57150"/>
                <a:ext cx="753921" cy="14424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3032098" y="1474114"/>
              <a:ext cx="3032098" cy="731297"/>
              <a:chOff x="0" y="0"/>
              <a:chExt cx="717375" cy="173020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717375" cy="173020"/>
              </a:xfrm>
              <a:custGeom>
                <a:avLst/>
                <a:gdLst/>
                <a:ahLst/>
                <a:cxnLst/>
                <a:rect l="l" t="t" r="r" b="b"/>
                <a:pathLst>
                  <a:path w="717375" h="173020">
                    <a:moveTo>
                      <a:pt x="0" y="0"/>
                    </a:moveTo>
                    <a:lnTo>
                      <a:pt x="717375" y="0"/>
                    </a:lnTo>
                    <a:lnTo>
                      <a:pt x="717375" y="173020"/>
                    </a:lnTo>
                    <a:lnTo>
                      <a:pt x="0" y="173020"/>
                    </a:lnTo>
                    <a:close/>
                  </a:path>
                </a:pathLst>
              </a:custGeom>
              <a:ln w="19050" cap="sq">
                <a:solidFill>
                  <a:srgbClr val="FA6663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57150"/>
                <a:ext cx="717375" cy="1158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0" y="2183546"/>
              <a:ext cx="3032098" cy="682265"/>
              <a:chOff x="0" y="0"/>
              <a:chExt cx="717375" cy="161420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717375" cy="161420"/>
              </a:xfrm>
              <a:custGeom>
                <a:avLst/>
                <a:gdLst/>
                <a:ahLst/>
                <a:cxnLst/>
                <a:rect l="l" t="t" r="r" b="b"/>
                <a:pathLst>
                  <a:path w="717375" h="161420">
                    <a:moveTo>
                      <a:pt x="0" y="0"/>
                    </a:moveTo>
                    <a:lnTo>
                      <a:pt x="717375" y="0"/>
                    </a:lnTo>
                    <a:lnTo>
                      <a:pt x="717375" y="161420"/>
                    </a:lnTo>
                    <a:lnTo>
                      <a:pt x="0" y="161420"/>
                    </a:lnTo>
                    <a:close/>
                  </a:path>
                </a:pathLst>
              </a:custGeom>
              <a:ln w="19050" cap="sq">
                <a:solidFill>
                  <a:srgbClr val="0E00A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57150"/>
                <a:ext cx="717375" cy="1042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3032098" y="2183546"/>
              <a:ext cx="3032098" cy="682265"/>
              <a:chOff x="0" y="0"/>
              <a:chExt cx="717375" cy="161420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717375" cy="161420"/>
              </a:xfrm>
              <a:custGeom>
                <a:avLst/>
                <a:gdLst/>
                <a:ahLst/>
                <a:cxnLst/>
                <a:rect l="l" t="t" r="r" b="b"/>
                <a:pathLst>
                  <a:path w="717375" h="161420">
                    <a:moveTo>
                      <a:pt x="0" y="0"/>
                    </a:moveTo>
                    <a:lnTo>
                      <a:pt x="717375" y="0"/>
                    </a:lnTo>
                    <a:lnTo>
                      <a:pt x="717375" y="161420"/>
                    </a:lnTo>
                    <a:lnTo>
                      <a:pt x="0" y="161420"/>
                    </a:lnTo>
                    <a:close/>
                  </a:path>
                </a:pathLst>
              </a:custGeom>
              <a:ln w="19050" cap="sq">
                <a:solidFill>
                  <a:srgbClr val="FA6663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57150"/>
                <a:ext cx="717375" cy="1042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46" name="Group 46"/>
            <p:cNvGrpSpPr/>
            <p:nvPr/>
          </p:nvGrpSpPr>
          <p:grpSpPr>
            <a:xfrm>
              <a:off x="0" y="2840411"/>
              <a:ext cx="3032098" cy="682265"/>
              <a:chOff x="0" y="0"/>
              <a:chExt cx="717375" cy="161420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0" y="0"/>
                <a:ext cx="717375" cy="161420"/>
              </a:xfrm>
              <a:custGeom>
                <a:avLst/>
                <a:gdLst/>
                <a:ahLst/>
                <a:cxnLst/>
                <a:rect l="l" t="t" r="r" b="b"/>
                <a:pathLst>
                  <a:path w="717375" h="161420">
                    <a:moveTo>
                      <a:pt x="0" y="0"/>
                    </a:moveTo>
                    <a:lnTo>
                      <a:pt x="717375" y="0"/>
                    </a:lnTo>
                    <a:lnTo>
                      <a:pt x="717375" y="161420"/>
                    </a:lnTo>
                    <a:lnTo>
                      <a:pt x="0" y="161420"/>
                    </a:lnTo>
                    <a:close/>
                  </a:path>
                </a:pathLst>
              </a:custGeom>
              <a:ln w="19050" cap="sq">
                <a:solidFill>
                  <a:srgbClr val="0E00A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TextBox 48"/>
              <p:cNvSpPr txBox="1"/>
              <p:nvPr/>
            </p:nvSpPr>
            <p:spPr>
              <a:xfrm>
                <a:off x="0" y="57150"/>
                <a:ext cx="717375" cy="1042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49" name="Group 49"/>
            <p:cNvGrpSpPr/>
            <p:nvPr/>
          </p:nvGrpSpPr>
          <p:grpSpPr>
            <a:xfrm>
              <a:off x="3032098" y="2840411"/>
              <a:ext cx="3032098" cy="682265"/>
              <a:chOff x="0" y="0"/>
              <a:chExt cx="717375" cy="161420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717375" cy="161420"/>
              </a:xfrm>
              <a:custGeom>
                <a:avLst/>
                <a:gdLst/>
                <a:ahLst/>
                <a:cxnLst/>
                <a:rect l="l" t="t" r="r" b="b"/>
                <a:pathLst>
                  <a:path w="717375" h="161420">
                    <a:moveTo>
                      <a:pt x="0" y="0"/>
                    </a:moveTo>
                    <a:lnTo>
                      <a:pt x="717375" y="0"/>
                    </a:lnTo>
                    <a:lnTo>
                      <a:pt x="717375" y="161420"/>
                    </a:lnTo>
                    <a:lnTo>
                      <a:pt x="0" y="161420"/>
                    </a:lnTo>
                    <a:close/>
                  </a:path>
                </a:pathLst>
              </a:custGeom>
              <a:ln w="19050" cap="sq">
                <a:solidFill>
                  <a:srgbClr val="FA6663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TextBox 51"/>
              <p:cNvSpPr txBox="1"/>
              <p:nvPr/>
            </p:nvSpPr>
            <p:spPr>
              <a:xfrm>
                <a:off x="0" y="57150"/>
                <a:ext cx="717375" cy="1042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52" name="Group 52"/>
            <p:cNvGrpSpPr/>
            <p:nvPr/>
          </p:nvGrpSpPr>
          <p:grpSpPr>
            <a:xfrm>
              <a:off x="0" y="3500181"/>
              <a:ext cx="3032098" cy="682265"/>
              <a:chOff x="0" y="0"/>
              <a:chExt cx="717375" cy="161420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717375" cy="161420"/>
              </a:xfrm>
              <a:custGeom>
                <a:avLst/>
                <a:gdLst/>
                <a:ahLst/>
                <a:cxnLst/>
                <a:rect l="l" t="t" r="r" b="b"/>
                <a:pathLst>
                  <a:path w="717375" h="161420">
                    <a:moveTo>
                      <a:pt x="0" y="0"/>
                    </a:moveTo>
                    <a:lnTo>
                      <a:pt x="717375" y="0"/>
                    </a:lnTo>
                    <a:lnTo>
                      <a:pt x="717375" y="161420"/>
                    </a:lnTo>
                    <a:lnTo>
                      <a:pt x="0" y="161420"/>
                    </a:lnTo>
                    <a:close/>
                  </a:path>
                </a:pathLst>
              </a:custGeom>
              <a:ln w="19050" cap="sq">
                <a:solidFill>
                  <a:srgbClr val="0E00A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" name="TextBox 54"/>
              <p:cNvSpPr txBox="1"/>
              <p:nvPr/>
            </p:nvSpPr>
            <p:spPr>
              <a:xfrm>
                <a:off x="0" y="57150"/>
                <a:ext cx="717375" cy="1042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55" name="Group 55"/>
            <p:cNvGrpSpPr/>
            <p:nvPr/>
          </p:nvGrpSpPr>
          <p:grpSpPr>
            <a:xfrm>
              <a:off x="3032098" y="3500181"/>
              <a:ext cx="3032098" cy="682265"/>
              <a:chOff x="0" y="0"/>
              <a:chExt cx="717375" cy="161420"/>
            </a:xfrm>
          </p:grpSpPr>
          <p:sp>
            <p:nvSpPr>
              <p:cNvPr id="56" name="Freeform 56"/>
              <p:cNvSpPr/>
              <p:nvPr/>
            </p:nvSpPr>
            <p:spPr>
              <a:xfrm>
                <a:off x="0" y="0"/>
                <a:ext cx="717375" cy="161420"/>
              </a:xfrm>
              <a:custGeom>
                <a:avLst/>
                <a:gdLst/>
                <a:ahLst/>
                <a:cxnLst/>
                <a:rect l="l" t="t" r="r" b="b"/>
                <a:pathLst>
                  <a:path w="717375" h="161420">
                    <a:moveTo>
                      <a:pt x="0" y="0"/>
                    </a:moveTo>
                    <a:lnTo>
                      <a:pt x="717375" y="0"/>
                    </a:lnTo>
                    <a:lnTo>
                      <a:pt x="717375" y="161420"/>
                    </a:lnTo>
                    <a:lnTo>
                      <a:pt x="0" y="161420"/>
                    </a:lnTo>
                    <a:close/>
                  </a:path>
                </a:pathLst>
              </a:custGeom>
              <a:ln w="19050" cap="sq">
                <a:solidFill>
                  <a:srgbClr val="FA6663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" name="TextBox 57"/>
              <p:cNvSpPr txBox="1"/>
              <p:nvPr/>
            </p:nvSpPr>
            <p:spPr>
              <a:xfrm>
                <a:off x="0" y="57150"/>
                <a:ext cx="717375" cy="1042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58" name="Group 58"/>
            <p:cNvGrpSpPr/>
            <p:nvPr/>
          </p:nvGrpSpPr>
          <p:grpSpPr>
            <a:xfrm>
              <a:off x="0" y="4157676"/>
              <a:ext cx="3032098" cy="682265"/>
              <a:chOff x="0" y="0"/>
              <a:chExt cx="717375" cy="161420"/>
            </a:xfrm>
          </p:grpSpPr>
          <p:sp>
            <p:nvSpPr>
              <p:cNvPr id="59" name="Freeform 59"/>
              <p:cNvSpPr/>
              <p:nvPr/>
            </p:nvSpPr>
            <p:spPr>
              <a:xfrm>
                <a:off x="0" y="0"/>
                <a:ext cx="717375" cy="161420"/>
              </a:xfrm>
              <a:custGeom>
                <a:avLst/>
                <a:gdLst/>
                <a:ahLst/>
                <a:cxnLst/>
                <a:rect l="l" t="t" r="r" b="b"/>
                <a:pathLst>
                  <a:path w="717375" h="161420">
                    <a:moveTo>
                      <a:pt x="0" y="0"/>
                    </a:moveTo>
                    <a:lnTo>
                      <a:pt x="717375" y="0"/>
                    </a:lnTo>
                    <a:lnTo>
                      <a:pt x="717375" y="161420"/>
                    </a:lnTo>
                    <a:lnTo>
                      <a:pt x="0" y="161420"/>
                    </a:lnTo>
                    <a:close/>
                  </a:path>
                </a:pathLst>
              </a:custGeom>
              <a:ln w="19050" cap="sq">
                <a:solidFill>
                  <a:srgbClr val="0E00AD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" name="TextBox 60"/>
              <p:cNvSpPr txBox="1"/>
              <p:nvPr/>
            </p:nvSpPr>
            <p:spPr>
              <a:xfrm>
                <a:off x="0" y="57150"/>
                <a:ext cx="717375" cy="1042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61" name="Group 61"/>
            <p:cNvGrpSpPr/>
            <p:nvPr/>
          </p:nvGrpSpPr>
          <p:grpSpPr>
            <a:xfrm>
              <a:off x="3032098" y="4157676"/>
              <a:ext cx="3032098" cy="682265"/>
              <a:chOff x="0" y="0"/>
              <a:chExt cx="717375" cy="161420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0" y="0"/>
                <a:ext cx="717375" cy="161420"/>
              </a:xfrm>
              <a:custGeom>
                <a:avLst/>
                <a:gdLst/>
                <a:ahLst/>
                <a:cxnLst/>
                <a:rect l="l" t="t" r="r" b="b"/>
                <a:pathLst>
                  <a:path w="717375" h="161420">
                    <a:moveTo>
                      <a:pt x="0" y="0"/>
                    </a:moveTo>
                    <a:lnTo>
                      <a:pt x="717375" y="0"/>
                    </a:lnTo>
                    <a:lnTo>
                      <a:pt x="717375" y="161420"/>
                    </a:lnTo>
                    <a:lnTo>
                      <a:pt x="0" y="161420"/>
                    </a:lnTo>
                    <a:close/>
                  </a:path>
                </a:pathLst>
              </a:custGeom>
              <a:ln w="19050" cap="sq">
                <a:solidFill>
                  <a:srgbClr val="FA6663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" name="TextBox 63"/>
              <p:cNvSpPr txBox="1"/>
              <p:nvPr/>
            </p:nvSpPr>
            <p:spPr>
              <a:xfrm>
                <a:off x="0" y="57150"/>
                <a:ext cx="717375" cy="1042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64" name="TextBox 64"/>
            <p:cNvSpPr txBox="1"/>
            <p:nvPr/>
          </p:nvSpPr>
          <p:spPr>
            <a:xfrm>
              <a:off x="370392" y="1538884"/>
              <a:ext cx="2458530" cy="31719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949"/>
                </a:lnSpc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Peer-reviewed</a:t>
              </a:r>
            </a:p>
            <a:p>
              <a:pPr algn="l">
                <a:lnSpc>
                  <a:spcPts val="3949"/>
                </a:lnSpc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English</a:t>
              </a:r>
            </a:p>
            <a:p>
              <a:pPr algn="l">
                <a:lnSpc>
                  <a:spcPts val="3949"/>
                </a:lnSpc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Full text</a:t>
              </a:r>
            </a:p>
            <a:p>
              <a:pPr algn="l">
                <a:lnSpc>
                  <a:spcPts val="3949"/>
                </a:lnSpc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Relevant topic</a:t>
              </a:r>
            </a:p>
            <a:p>
              <a:pPr algn="l">
                <a:lnSpc>
                  <a:spcPts val="3949"/>
                </a:lnSpc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2023–2026</a:t>
              </a:r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564957" y="998069"/>
              <a:ext cx="1902183" cy="3756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036"/>
                </a:lnSpc>
                <a:spcBef>
                  <a:spcPct val="0"/>
                </a:spcBef>
              </a:pPr>
              <a:r>
                <a:rPr lang="en-US" sz="2213" b="1" spc="22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Included</a:t>
              </a: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3356981" y="1538884"/>
              <a:ext cx="2458530" cy="31719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949"/>
                </a:lnSpc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Non-academic</a:t>
              </a:r>
            </a:p>
            <a:p>
              <a:pPr algn="l">
                <a:lnSpc>
                  <a:spcPts val="3949"/>
                </a:lnSpc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Non-English</a:t>
              </a:r>
            </a:p>
            <a:p>
              <a:pPr algn="l">
                <a:lnSpc>
                  <a:spcPts val="3949"/>
                </a:lnSpc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Abstract only</a:t>
              </a:r>
            </a:p>
            <a:p>
              <a:pPr algn="l">
                <a:lnSpc>
                  <a:spcPts val="3949"/>
                </a:lnSpc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Irrelevant topic</a:t>
              </a:r>
            </a:p>
            <a:p>
              <a:pPr algn="l">
                <a:lnSpc>
                  <a:spcPts val="3949"/>
                </a:lnSpc>
              </a:pPr>
              <a:r>
                <a:rPr lang="en-US" sz="1854" spc="18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Before 2023</a:t>
              </a:r>
            </a:p>
          </p:txBody>
        </p:sp>
        <p:grpSp>
          <p:nvGrpSpPr>
            <p:cNvPr id="67" name="Group 67"/>
            <p:cNvGrpSpPr/>
            <p:nvPr/>
          </p:nvGrpSpPr>
          <p:grpSpPr>
            <a:xfrm>
              <a:off x="3032098" y="702075"/>
              <a:ext cx="3032098" cy="809949"/>
              <a:chOff x="0" y="0"/>
              <a:chExt cx="753921" cy="201391"/>
            </a:xfrm>
          </p:grpSpPr>
          <p:sp>
            <p:nvSpPr>
              <p:cNvPr id="68" name="Freeform 68"/>
              <p:cNvSpPr/>
              <p:nvPr/>
            </p:nvSpPr>
            <p:spPr>
              <a:xfrm>
                <a:off x="0" y="0"/>
                <a:ext cx="753921" cy="201391"/>
              </a:xfrm>
              <a:custGeom>
                <a:avLst/>
                <a:gdLst/>
                <a:ahLst/>
                <a:cxnLst/>
                <a:rect l="l" t="t" r="r" b="b"/>
                <a:pathLst>
                  <a:path w="753921" h="201391">
                    <a:moveTo>
                      <a:pt x="0" y="0"/>
                    </a:moveTo>
                    <a:lnTo>
                      <a:pt x="753921" y="0"/>
                    </a:lnTo>
                    <a:lnTo>
                      <a:pt x="753921" y="201391"/>
                    </a:lnTo>
                    <a:lnTo>
                      <a:pt x="0" y="201391"/>
                    </a:lnTo>
                    <a:close/>
                  </a:path>
                </a:pathLst>
              </a:custGeom>
              <a:solidFill>
                <a:srgbClr val="FA666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" name="TextBox 69"/>
              <p:cNvSpPr txBox="1"/>
              <p:nvPr/>
            </p:nvSpPr>
            <p:spPr>
              <a:xfrm>
                <a:off x="0" y="57150"/>
                <a:ext cx="753921" cy="14424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70" name="TextBox 70"/>
            <p:cNvSpPr txBox="1"/>
            <p:nvPr/>
          </p:nvSpPr>
          <p:spPr>
            <a:xfrm>
              <a:off x="3597055" y="988285"/>
              <a:ext cx="1902183" cy="3756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036"/>
                </a:lnSpc>
                <a:spcBef>
                  <a:spcPct val="0"/>
                </a:spcBef>
              </a:pPr>
              <a:r>
                <a:rPr lang="en-US" sz="2213" b="1" spc="22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Excluded</a:t>
              </a:r>
            </a:p>
          </p:txBody>
        </p:sp>
        <p:sp>
          <p:nvSpPr>
            <p:cNvPr id="71" name="Freeform 71"/>
            <p:cNvSpPr/>
            <p:nvPr/>
          </p:nvSpPr>
          <p:spPr>
            <a:xfrm>
              <a:off x="1559300" y="0"/>
              <a:ext cx="2945596" cy="611580"/>
            </a:xfrm>
            <a:custGeom>
              <a:avLst/>
              <a:gdLst/>
              <a:ahLst/>
              <a:cxnLst/>
              <a:rect l="l" t="t" r="r" b="b"/>
              <a:pathLst>
                <a:path w="2945596" h="611580">
                  <a:moveTo>
                    <a:pt x="0" y="0"/>
                  </a:moveTo>
                  <a:lnTo>
                    <a:pt x="2945596" y="0"/>
                  </a:lnTo>
                  <a:lnTo>
                    <a:pt x="2945596" y="611580"/>
                  </a:lnTo>
                  <a:lnTo>
                    <a:pt x="0" y="6115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188907" b="-19272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" name="Freeform 72"/>
          <p:cNvSpPr/>
          <p:nvPr/>
        </p:nvSpPr>
        <p:spPr>
          <a:xfrm>
            <a:off x="1076325" y="3694012"/>
            <a:ext cx="2042062" cy="487248"/>
          </a:xfrm>
          <a:custGeom>
            <a:avLst/>
            <a:gdLst/>
            <a:ahLst/>
            <a:cxnLst/>
            <a:rect l="l" t="t" r="r" b="b"/>
            <a:pathLst>
              <a:path w="2042062" h="487248">
                <a:moveTo>
                  <a:pt x="0" y="0"/>
                </a:moveTo>
                <a:lnTo>
                  <a:pt x="2042062" y="0"/>
                </a:lnTo>
                <a:lnTo>
                  <a:pt x="2042062" y="487248"/>
                </a:lnTo>
                <a:lnTo>
                  <a:pt x="0" y="48724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5102" t="-114662" r="-33160" b="-10443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3" name="Freeform 73"/>
          <p:cNvSpPr/>
          <p:nvPr/>
        </p:nvSpPr>
        <p:spPr>
          <a:xfrm>
            <a:off x="4019619" y="3694012"/>
            <a:ext cx="1465556" cy="470581"/>
          </a:xfrm>
          <a:custGeom>
            <a:avLst/>
            <a:gdLst/>
            <a:ahLst/>
            <a:cxnLst/>
            <a:rect l="l" t="t" r="r" b="b"/>
            <a:pathLst>
              <a:path w="1465556" h="470581">
                <a:moveTo>
                  <a:pt x="0" y="0"/>
                </a:moveTo>
                <a:lnTo>
                  <a:pt x="1465556" y="0"/>
                </a:lnTo>
                <a:lnTo>
                  <a:pt x="1465556" y="470581"/>
                </a:lnTo>
                <a:lnTo>
                  <a:pt x="0" y="47058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4" name="Freeform 74"/>
          <p:cNvSpPr/>
          <p:nvPr/>
        </p:nvSpPr>
        <p:spPr>
          <a:xfrm>
            <a:off x="6390050" y="3561484"/>
            <a:ext cx="3179900" cy="787807"/>
          </a:xfrm>
          <a:custGeom>
            <a:avLst/>
            <a:gdLst/>
            <a:ahLst/>
            <a:cxnLst/>
            <a:rect l="l" t="t" r="r" b="b"/>
            <a:pathLst>
              <a:path w="3179900" h="787807">
                <a:moveTo>
                  <a:pt x="0" y="0"/>
                </a:moveTo>
                <a:lnTo>
                  <a:pt x="3179900" y="0"/>
                </a:lnTo>
                <a:lnTo>
                  <a:pt x="3179900" y="787806"/>
                </a:lnTo>
                <a:lnTo>
                  <a:pt x="0" y="78780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62729" b="-6151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5" name="Group 75"/>
          <p:cNvGrpSpPr/>
          <p:nvPr/>
        </p:nvGrpSpPr>
        <p:grpSpPr>
          <a:xfrm>
            <a:off x="0" y="1728679"/>
            <a:ext cx="11750320" cy="878237"/>
            <a:chOff x="0" y="0"/>
            <a:chExt cx="15667094" cy="1170983"/>
          </a:xfrm>
        </p:grpSpPr>
        <p:grpSp>
          <p:nvGrpSpPr>
            <p:cNvPr id="76" name="Group 76"/>
            <p:cNvGrpSpPr/>
            <p:nvPr/>
          </p:nvGrpSpPr>
          <p:grpSpPr>
            <a:xfrm rot="-10800000">
              <a:off x="0" y="166377"/>
              <a:ext cx="15357522" cy="908401"/>
              <a:chOff x="0" y="0"/>
              <a:chExt cx="3818594" cy="225871"/>
            </a:xfrm>
          </p:grpSpPr>
          <p:sp>
            <p:nvSpPr>
              <p:cNvPr id="77" name="Freeform 77"/>
              <p:cNvSpPr/>
              <p:nvPr/>
            </p:nvSpPr>
            <p:spPr>
              <a:xfrm>
                <a:off x="0" y="0"/>
                <a:ext cx="3818594" cy="225871"/>
              </a:xfrm>
              <a:custGeom>
                <a:avLst/>
                <a:gdLst/>
                <a:ahLst/>
                <a:cxnLst/>
                <a:rect l="l" t="t" r="r" b="b"/>
                <a:pathLst>
                  <a:path w="3818594" h="225871">
                    <a:moveTo>
                      <a:pt x="0" y="0"/>
                    </a:moveTo>
                    <a:lnTo>
                      <a:pt x="3818594" y="0"/>
                    </a:lnTo>
                    <a:lnTo>
                      <a:pt x="3818594" y="225871"/>
                    </a:lnTo>
                    <a:lnTo>
                      <a:pt x="0" y="225871"/>
                    </a:lnTo>
                    <a:close/>
                  </a:path>
                </a:pathLst>
              </a:custGeom>
              <a:solidFill>
                <a:srgbClr val="0E00AD">
                  <a:alpha val="60000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" name="TextBox 78"/>
              <p:cNvSpPr txBox="1"/>
              <p:nvPr/>
            </p:nvSpPr>
            <p:spPr>
              <a:xfrm>
                <a:off x="0" y="57150"/>
                <a:ext cx="3818594" cy="1687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79" name="Freeform 79"/>
            <p:cNvSpPr/>
            <p:nvPr/>
          </p:nvSpPr>
          <p:spPr>
            <a:xfrm rot="5400000">
              <a:off x="8423364" y="-6072747"/>
              <a:ext cx="1170983" cy="13316477"/>
            </a:xfrm>
            <a:custGeom>
              <a:avLst/>
              <a:gdLst/>
              <a:ahLst/>
              <a:cxnLst/>
              <a:rect l="l" t="t" r="r" b="b"/>
              <a:pathLst>
                <a:path w="1170983" h="13316477">
                  <a:moveTo>
                    <a:pt x="0" y="0"/>
                  </a:moveTo>
                  <a:lnTo>
                    <a:pt x="1170983" y="0"/>
                  </a:lnTo>
                  <a:lnTo>
                    <a:pt x="1170983" y="13316477"/>
                  </a:lnTo>
                  <a:lnTo>
                    <a:pt x="0" y="133164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773730" t="-6166" r="-762204" b="-38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0" name="TextBox 80"/>
          <p:cNvSpPr txBox="1"/>
          <p:nvPr/>
        </p:nvSpPr>
        <p:spPr>
          <a:xfrm>
            <a:off x="1855825" y="726757"/>
            <a:ext cx="15123449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20"/>
              </a:lnSpc>
            </a:pPr>
            <a:r>
              <a:rPr lang="en-US" sz="6000" b="1" spc="60" dirty="0">
                <a:solidFill>
                  <a:srgbClr val="F8140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Data Collection and Selection Process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1076325" y="2071285"/>
            <a:ext cx="5465088" cy="347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6"/>
              </a:lnSpc>
            </a:pPr>
            <a:r>
              <a:rPr lang="en-US" sz="2800" b="1" i="1" spc="28">
                <a:solidFill>
                  <a:srgbClr val="FFFFFF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What evidence will be used?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316072" y="1539456"/>
            <a:ext cx="16190878" cy="0"/>
          </a:xfrm>
          <a:prstGeom prst="line">
            <a:avLst/>
          </a:prstGeom>
          <a:ln w="38100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10800000">
            <a:off x="4491161" y="2319983"/>
            <a:ext cx="13796839" cy="865232"/>
            <a:chOff x="0" y="0"/>
            <a:chExt cx="18395785" cy="1153642"/>
          </a:xfrm>
        </p:grpSpPr>
        <p:grpSp>
          <p:nvGrpSpPr>
            <p:cNvPr id="4" name="Group 4"/>
            <p:cNvGrpSpPr/>
            <p:nvPr/>
          </p:nvGrpSpPr>
          <p:grpSpPr>
            <a:xfrm rot="-10800000">
              <a:off x="0" y="163913"/>
              <a:ext cx="18032296" cy="894949"/>
              <a:chOff x="0" y="0"/>
              <a:chExt cx="6996868" cy="347257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6996868" cy="347257"/>
              </a:xfrm>
              <a:custGeom>
                <a:avLst/>
                <a:gdLst/>
                <a:ahLst/>
                <a:cxnLst/>
                <a:rect l="l" t="t" r="r" b="b"/>
                <a:pathLst>
                  <a:path w="6996868" h="347257">
                    <a:moveTo>
                      <a:pt x="0" y="0"/>
                    </a:moveTo>
                    <a:lnTo>
                      <a:pt x="6996868" y="0"/>
                    </a:lnTo>
                    <a:lnTo>
                      <a:pt x="6996868" y="347257"/>
                    </a:lnTo>
                    <a:lnTo>
                      <a:pt x="0" y="347257"/>
                    </a:lnTo>
                    <a:close/>
                  </a:path>
                </a:pathLst>
              </a:custGeom>
              <a:solidFill>
                <a:srgbClr val="0E00AD">
                  <a:alpha val="60000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57150"/>
                <a:ext cx="6996868" cy="29010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7" name="Freeform 7"/>
            <p:cNvSpPr/>
            <p:nvPr/>
          </p:nvSpPr>
          <p:spPr>
            <a:xfrm rot="5400000">
              <a:off x="10001080" y="-7241063"/>
              <a:ext cx="1153642" cy="15635768"/>
            </a:xfrm>
            <a:custGeom>
              <a:avLst/>
              <a:gdLst/>
              <a:ahLst/>
              <a:cxnLst/>
              <a:rect l="l" t="t" r="r" b="b"/>
              <a:pathLst>
                <a:path w="1153642" h="15635768">
                  <a:moveTo>
                    <a:pt x="0" y="0"/>
                  </a:moveTo>
                  <a:lnTo>
                    <a:pt x="1153642" y="0"/>
                  </a:lnTo>
                  <a:lnTo>
                    <a:pt x="1153642" y="15635768"/>
                  </a:lnTo>
                  <a:lnTo>
                    <a:pt x="0" y="156357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860978" t="-2118" r="-8482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5239313" y="764120"/>
            <a:ext cx="7561725" cy="756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6000" b="1" spc="60" dirty="0">
                <a:solidFill>
                  <a:srgbClr val="F8140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Evaluation Process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905305" y="1777691"/>
            <a:ext cx="15123449" cy="474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80"/>
              </a:lnSpc>
            </a:pPr>
            <a:r>
              <a:rPr lang="en-US" sz="4000" b="1" spc="40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Evaluation and Analyses Process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09234" y="2580819"/>
            <a:ext cx="6176051" cy="347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6"/>
              </a:lnSpc>
            </a:pPr>
            <a:r>
              <a:rPr lang="en-US" sz="2800" b="1" i="1" spc="28">
                <a:solidFill>
                  <a:srgbClr val="FFFFFF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How will the studies be judged?</a:t>
            </a: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5018728F-B5A2-0274-38B3-BFDFE7F2D471}"/>
              </a:ext>
            </a:extLst>
          </p:cNvPr>
          <p:cNvGrpSpPr/>
          <p:nvPr/>
        </p:nvGrpSpPr>
        <p:grpSpPr>
          <a:xfrm>
            <a:off x="1028700" y="3328090"/>
            <a:ext cx="5886589" cy="5129384"/>
            <a:chOff x="1028700" y="3328090"/>
            <a:chExt cx="5886589" cy="5129384"/>
          </a:xfrm>
        </p:grpSpPr>
        <p:grpSp>
          <p:nvGrpSpPr>
            <p:cNvPr id="8" name="Group 8"/>
            <p:cNvGrpSpPr/>
            <p:nvPr/>
          </p:nvGrpSpPr>
          <p:grpSpPr>
            <a:xfrm>
              <a:off x="1028700" y="3328090"/>
              <a:ext cx="208918" cy="1246912"/>
              <a:chOff x="0" y="0"/>
              <a:chExt cx="69262" cy="413387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69262" cy="413387"/>
              </a:xfrm>
              <a:custGeom>
                <a:avLst/>
                <a:gdLst/>
                <a:ahLst/>
                <a:cxnLst/>
                <a:rect l="l" t="t" r="r" b="b"/>
                <a:pathLst>
                  <a:path w="69262" h="413387">
                    <a:moveTo>
                      <a:pt x="0" y="0"/>
                    </a:moveTo>
                    <a:lnTo>
                      <a:pt x="69262" y="0"/>
                    </a:lnTo>
                    <a:lnTo>
                      <a:pt x="69262" y="413387"/>
                    </a:lnTo>
                    <a:lnTo>
                      <a:pt x="0" y="413387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57150"/>
                <a:ext cx="69262" cy="35623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1028700" y="4841702"/>
              <a:ext cx="208918" cy="913479"/>
              <a:chOff x="0" y="0"/>
              <a:chExt cx="69262" cy="302845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9262" cy="302844"/>
              </a:xfrm>
              <a:custGeom>
                <a:avLst/>
                <a:gdLst/>
                <a:ahLst/>
                <a:cxnLst/>
                <a:rect l="l" t="t" r="r" b="b"/>
                <a:pathLst>
                  <a:path w="69262" h="302844">
                    <a:moveTo>
                      <a:pt x="0" y="0"/>
                    </a:moveTo>
                    <a:lnTo>
                      <a:pt x="69262" y="0"/>
                    </a:lnTo>
                    <a:lnTo>
                      <a:pt x="69262" y="302844"/>
                    </a:lnTo>
                    <a:lnTo>
                      <a:pt x="0" y="302844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57150"/>
                <a:ext cx="69262" cy="2456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177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28700" y="6021881"/>
              <a:ext cx="208918" cy="884991"/>
              <a:chOff x="0" y="0"/>
              <a:chExt cx="69262" cy="29340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69262" cy="293400"/>
              </a:xfrm>
              <a:custGeom>
                <a:avLst/>
                <a:gdLst/>
                <a:ahLst/>
                <a:cxnLst/>
                <a:rect l="l" t="t" r="r" b="b"/>
                <a:pathLst>
                  <a:path w="69262" h="293400">
                    <a:moveTo>
                      <a:pt x="0" y="0"/>
                    </a:moveTo>
                    <a:lnTo>
                      <a:pt x="69262" y="0"/>
                    </a:lnTo>
                    <a:lnTo>
                      <a:pt x="69262" y="293400"/>
                    </a:lnTo>
                    <a:lnTo>
                      <a:pt x="0" y="293400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57150"/>
                <a:ext cx="69262" cy="2362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177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1028700" y="7171610"/>
              <a:ext cx="208918" cy="1285864"/>
              <a:chOff x="0" y="0"/>
              <a:chExt cx="69262" cy="426301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9262" cy="426301"/>
              </a:xfrm>
              <a:custGeom>
                <a:avLst/>
                <a:gdLst/>
                <a:ahLst/>
                <a:cxnLst/>
                <a:rect l="l" t="t" r="r" b="b"/>
                <a:pathLst>
                  <a:path w="69262" h="426301">
                    <a:moveTo>
                      <a:pt x="0" y="0"/>
                    </a:moveTo>
                    <a:lnTo>
                      <a:pt x="69262" y="0"/>
                    </a:lnTo>
                    <a:lnTo>
                      <a:pt x="69262" y="426301"/>
                    </a:lnTo>
                    <a:lnTo>
                      <a:pt x="0" y="426301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57150"/>
                <a:ext cx="69262" cy="36915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177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1404410" y="4916865"/>
              <a:ext cx="4770616" cy="7621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spc="22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Evidence will be recorded in a structured extraction matrix. 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404410" y="6068527"/>
              <a:ext cx="5176221" cy="7754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spc="22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analysis will compare studies, not only describe them. 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393818" y="7207323"/>
              <a:ext cx="5521471" cy="11726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spc="22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final judgement will focus on what is useful, risky and transferable to community alerts [14], [15], [16]. 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445148" y="3374736"/>
              <a:ext cx="5210126" cy="11526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spc="22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Each study will be checked for aim, method, data source, findings and relevance. </a:t>
              </a:r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ECC33347-89D0-85BD-5EC2-1F759B2DC175}"/>
              </a:ext>
            </a:extLst>
          </p:cNvPr>
          <p:cNvGrpSpPr/>
          <p:nvPr/>
        </p:nvGrpSpPr>
        <p:grpSpPr>
          <a:xfrm>
            <a:off x="7192061" y="8457474"/>
            <a:ext cx="10559936" cy="1503409"/>
            <a:chOff x="7192061" y="8457474"/>
            <a:chExt cx="10559936" cy="1503409"/>
          </a:xfrm>
        </p:grpSpPr>
        <p:sp>
          <p:nvSpPr>
            <p:cNvPr id="20" name="Freeform 20"/>
            <p:cNvSpPr/>
            <p:nvPr/>
          </p:nvSpPr>
          <p:spPr>
            <a:xfrm>
              <a:off x="7192061" y="8457474"/>
              <a:ext cx="10559936" cy="1503409"/>
            </a:xfrm>
            <a:custGeom>
              <a:avLst/>
              <a:gdLst/>
              <a:ahLst/>
              <a:cxnLst/>
              <a:rect l="l" t="t" r="r" b="b"/>
              <a:pathLst>
                <a:path w="10559936" h="1503409">
                  <a:moveTo>
                    <a:pt x="0" y="0"/>
                  </a:moveTo>
                  <a:lnTo>
                    <a:pt x="10559936" y="0"/>
                  </a:lnTo>
                  <a:lnTo>
                    <a:pt x="10559936" y="1503409"/>
                  </a:lnTo>
                  <a:lnTo>
                    <a:pt x="0" y="15034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54767" t="-380168" r="-34588" b="-12001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7757524" y="8595782"/>
              <a:ext cx="1053101" cy="1053101"/>
            </a:xfrm>
            <a:custGeom>
              <a:avLst/>
              <a:gdLst/>
              <a:ahLst/>
              <a:cxnLst/>
              <a:rect l="l" t="t" r="r" b="b"/>
              <a:pathLst>
                <a:path w="1053101" h="1053101">
                  <a:moveTo>
                    <a:pt x="0" y="0"/>
                  </a:moveTo>
                  <a:lnTo>
                    <a:pt x="1053101" y="0"/>
                  </a:lnTo>
                  <a:lnTo>
                    <a:pt x="1053101" y="1053101"/>
                  </a:lnTo>
                  <a:lnTo>
                    <a:pt x="0" y="10531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9050655" y="8853464"/>
              <a:ext cx="8345958" cy="76211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u="none" strike="noStrike" spc="22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Higher-quality studies will support the main findings, while weaker evidence will be interpreted with caution.</a:t>
              </a:r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12379F76-1515-9C8B-9BCB-E3BB1097AD8E}"/>
              </a:ext>
            </a:extLst>
          </p:cNvPr>
          <p:cNvGrpSpPr/>
          <p:nvPr/>
        </p:nvGrpSpPr>
        <p:grpSpPr>
          <a:xfrm>
            <a:off x="8542376" y="3425097"/>
            <a:ext cx="8351805" cy="4678194"/>
            <a:chOff x="8542376" y="3425097"/>
            <a:chExt cx="8351805" cy="4678194"/>
          </a:xfrm>
        </p:grpSpPr>
        <p:sp>
          <p:nvSpPr>
            <p:cNvPr id="31" name="Freeform 31"/>
            <p:cNvSpPr/>
            <p:nvPr/>
          </p:nvSpPr>
          <p:spPr>
            <a:xfrm>
              <a:off x="8542376" y="3425097"/>
              <a:ext cx="8351805" cy="4678194"/>
            </a:xfrm>
            <a:custGeom>
              <a:avLst/>
              <a:gdLst/>
              <a:ahLst/>
              <a:cxnLst/>
              <a:rect l="l" t="t" r="r" b="b"/>
              <a:pathLst>
                <a:path w="11138772" h="6237592">
                  <a:moveTo>
                    <a:pt x="0" y="0"/>
                  </a:moveTo>
                  <a:lnTo>
                    <a:pt x="11138772" y="0"/>
                  </a:lnTo>
                  <a:lnTo>
                    <a:pt x="11138772" y="6237592"/>
                  </a:lnTo>
                  <a:lnTo>
                    <a:pt x="0" y="62375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alphaModFix amt="10999"/>
              </a:blip>
              <a:stretch>
                <a:fillRect l="-142082" t="-186018" r="-112858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32"/>
            <p:cNvSpPr/>
            <p:nvPr/>
          </p:nvSpPr>
          <p:spPr>
            <a:xfrm>
              <a:off x="9687468" y="3613566"/>
              <a:ext cx="573448" cy="822147"/>
            </a:xfrm>
            <a:custGeom>
              <a:avLst/>
              <a:gdLst/>
              <a:ahLst/>
              <a:cxnLst/>
              <a:rect l="l" t="t" r="r" b="b"/>
              <a:pathLst>
                <a:path w="764597" h="1096196">
                  <a:moveTo>
                    <a:pt x="0" y="0"/>
                  </a:moveTo>
                  <a:lnTo>
                    <a:pt x="764597" y="0"/>
                  </a:lnTo>
                  <a:lnTo>
                    <a:pt x="764597" y="1096197"/>
                  </a:lnTo>
                  <a:lnTo>
                    <a:pt x="0" y="109619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/>
            <p:cNvSpPr/>
            <p:nvPr/>
          </p:nvSpPr>
          <p:spPr>
            <a:xfrm>
              <a:off x="13804396" y="4293817"/>
              <a:ext cx="727829" cy="727829"/>
            </a:xfrm>
            <a:custGeom>
              <a:avLst/>
              <a:gdLst/>
              <a:ahLst/>
              <a:cxnLst/>
              <a:rect l="l" t="t" r="r" b="b"/>
              <a:pathLst>
                <a:path w="970439" h="970439">
                  <a:moveTo>
                    <a:pt x="0" y="0"/>
                  </a:moveTo>
                  <a:lnTo>
                    <a:pt x="970439" y="0"/>
                  </a:lnTo>
                  <a:lnTo>
                    <a:pt x="970439" y="970439"/>
                  </a:lnTo>
                  <a:lnTo>
                    <a:pt x="0" y="9704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>
              <a:off x="9277403" y="5021646"/>
              <a:ext cx="1087556" cy="840680"/>
            </a:xfrm>
            <a:custGeom>
              <a:avLst/>
              <a:gdLst/>
              <a:ahLst/>
              <a:cxnLst/>
              <a:rect l="l" t="t" r="r" b="b"/>
              <a:pathLst>
                <a:path w="1189580" h="1009656">
                  <a:moveTo>
                    <a:pt x="0" y="0"/>
                  </a:moveTo>
                  <a:lnTo>
                    <a:pt x="1189580" y="0"/>
                  </a:lnTo>
                  <a:lnTo>
                    <a:pt x="1189580" y="1009657"/>
                  </a:lnTo>
                  <a:lnTo>
                    <a:pt x="0" y="100965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/>
            <p:cNvSpPr/>
            <p:nvPr/>
          </p:nvSpPr>
          <p:spPr>
            <a:xfrm>
              <a:off x="14630400" y="5833204"/>
              <a:ext cx="892005" cy="763779"/>
            </a:xfrm>
            <a:custGeom>
              <a:avLst/>
              <a:gdLst/>
              <a:ahLst/>
              <a:cxnLst/>
              <a:rect l="l" t="t" r="r" b="b"/>
              <a:pathLst>
                <a:path w="1189340" h="1018372">
                  <a:moveTo>
                    <a:pt x="0" y="0"/>
                  </a:moveTo>
                  <a:lnTo>
                    <a:pt x="1189339" y="0"/>
                  </a:lnTo>
                  <a:lnTo>
                    <a:pt x="1189339" y="1018372"/>
                  </a:lnTo>
                  <a:lnTo>
                    <a:pt x="0" y="10183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416989" y="4610556"/>
              <a:ext cx="3208616" cy="3620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42395" lvl="1"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b="1" u="none" strike="noStrike" spc="22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2. Relevance Check.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416989" y="3989489"/>
              <a:ext cx="3643611" cy="3620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84790" lvl="1" indent="-242395" algn="l">
                <a:lnSpc>
                  <a:spcPts val="3143"/>
                </a:lnSpc>
                <a:spcBef>
                  <a:spcPct val="0"/>
                </a:spcBef>
                <a:buAutoNum type="arabicPeriod"/>
              </a:pPr>
              <a:r>
                <a:rPr lang="en-US" sz="2245" b="1" spc="22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</a:t>
              </a:r>
              <a:r>
                <a:rPr lang="en-US" sz="2245" b="1" u="none" strike="noStrike" spc="22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Selected Studies.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364959" y="5231623"/>
              <a:ext cx="5021625" cy="3620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42395" lvl="1"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b="1" spc="22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3. Method and Evidenc</a:t>
              </a:r>
              <a:r>
                <a:rPr lang="en-US" sz="2245" b="1" u="none" strike="noStrike" spc="22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e Check.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364959" y="5852690"/>
              <a:ext cx="4158176" cy="3620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42395" lvl="1"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b="1" spc="22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4. Data Extraction in Exc</a:t>
              </a:r>
              <a:r>
                <a:rPr lang="en-US" sz="2245" b="1" u="none" strike="noStrike" spc="22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el.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364959" y="6473757"/>
              <a:ext cx="3437855" cy="3620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42395" lvl="1"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b="1" spc="22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5. Compar</a:t>
              </a:r>
              <a:r>
                <a:rPr lang="en-US" sz="2245" b="1" u="none" strike="noStrike" spc="22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e Findings.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364959" y="7094825"/>
              <a:ext cx="4791908" cy="3620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42395" lvl="1" algn="l">
                <a:lnSpc>
                  <a:spcPts val="3143"/>
                </a:lnSpc>
                <a:spcBef>
                  <a:spcPct val="0"/>
                </a:spcBef>
              </a:pPr>
              <a:r>
                <a:rPr lang="en-US" sz="2245" b="1" spc="22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6. Themes and Research Gaps.</a:t>
              </a:r>
            </a:p>
          </p:txBody>
        </p:sp>
        <p:sp>
          <p:nvSpPr>
            <p:cNvPr id="42" name="Freeform 42"/>
            <p:cNvSpPr/>
            <p:nvPr/>
          </p:nvSpPr>
          <p:spPr>
            <a:xfrm>
              <a:off x="9258352" y="6421665"/>
              <a:ext cx="1087557" cy="449977"/>
            </a:xfrm>
            <a:custGeom>
              <a:avLst/>
              <a:gdLst/>
              <a:ahLst/>
              <a:cxnLst/>
              <a:rect l="l" t="t" r="r" b="b"/>
              <a:pathLst>
                <a:path w="1450076" h="599969">
                  <a:moveTo>
                    <a:pt x="0" y="0"/>
                  </a:moveTo>
                  <a:lnTo>
                    <a:pt x="1450075" y="0"/>
                  </a:lnTo>
                  <a:lnTo>
                    <a:pt x="1450075" y="599969"/>
                  </a:lnTo>
                  <a:lnTo>
                    <a:pt x="0" y="5999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5930209" y="7230302"/>
              <a:ext cx="656265" cy="4886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763B89F0-8EA5-EA20-73A0-B08EFDB7033A}"/>
                </a:ext>
              </a:extLst>
            </p:cNvPr>
            <p:cNvGrpSpPr/>
            <p:nvPr/>
          </p:nvGrpSpPr>
          <p:grpSpPr>
            <a:xfrm>
              <a:off x="15240000" y="6915679"/>
              <a:ext cx="1132961" cy="944900"/>
              <a:chOff x="15156868" y="6915679"/>
              <a:chExt cx="1132961" cy="944900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15156868" y="6922949"/>
                <a:ext cx="1101474" cy="937630"/>
              </a:xfrm>
              <a:custGeom>
                <a:avLst/>
                <a:gdLst/>
                <a:ahLst/>
                <a:cxnLst/>
                <a:rect l="l" t="t" r="r" b="b"/>
                <a:pathLst>
                  <a:path w="1468632" h="1250173">
                    <a:moveTo>
                      <a:pt x="0" y="0"/>
                    </a:moveTo>
                    <a:lnTo>
                      <a:pt x="1468632" y="0"/>
                    </a:lnTo>
                    <a:lnTo>
                      <a:pt x="1468632" y="1250173"/>
                    </a:lnTo>
                    <a:lnTo>
                      <a:pt x="0" y="1250173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15558124" y="6955885"/>
                <a:ext cx="656265" cy="48860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5DC08B21-263E-4B0E-7E46-765776B8471A}"/>
                  </a:ext>
                </a:extLst>
              </p:cNvPr>
              <p:cNvSpPr/>
              <p:nvPr/>
            </p:nvSpPr>
            <p:spPr>
              <a:xfrm>
                <a:off x="15514171" y="6916598"/>
                <a:ext cx="520076" cy="52007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0" name="Freeform 50"/>
              <p:cNvSpPr/>
              <p:nvPr/>
            </p:nvSpPr>
            <p:spPr>
              <a:xfrm>
                <a:off x="15528952" y="6915679"/>
                <a:ext cx="760877" cy="760877"/>
              </a:xfrm>
              <a:custGeom>
                <a:avLst/>
                <a:gdLst/>
                <a:ahLst/>
                <a:cxnLst/>
                <a:rect l="l" t="t" r="r" b="b"/>
                <a:pathLst>
                  <a:path w="1014503" h="1014503">
                    <a:moveTo>
                      <a:pt x="0" y="0"/>
                    </a:moveTo>
                    <a:lnTo>
                      <a:pt x="1014503" y="0"/>
                    </a:lnTo>
                    <a:lnTo>
                      <a:pt x="1014503" y="1014503"/>
                    </a:lnTo>
                    <a:lnTo>
                      <a:pt x="0" y="1014503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76325" y="1483043"/>
            <a:ext cx="16430625" cy="56413"/>
          </a:xfrm>
          <a:prstGeom prst="line">
            <a:avLst/>
          </a:prstGeom>
          <a:ln w="38100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1728679"/>
            <a:ext cx="11750320" cy="878237"/>
            <a:chOff x="0" y="0"/>
            <a:chExt cx="15667094" cy="1170983"/>
          </a:xfrm>
        </p:grpSpPr>
        <p:grpSp>
          <p:nvGrpSpPr>
            <p:cNvPr id="4" name="Group 4"/>
            <p:cNvGrpSpPr/>
            <p:nvPr/>
          </p:nvGrpSpPr>
          <p:grpSpPr>
            <a:xfrm rot="-10800000">
              <a:off x="0" y="166377"/>
              <a:ext cx="15357522" cy="908401"/>
              <a:chOff x="0" y="0"/>
              <a:chExt cx="3818594" cy="225871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3818594" cy="225871"/>
              </a:xfrm>
              <a:custGeom>
                <a:avLst/>
                <a:gdLst/>
                <a:ahLst/>
                <a:cxnLst/>
                <a:rect l="l" t="t" r="r" b="b"/>
                <a:pathLst>
                  <a:path w="3818594" h="225871">
                    <a:moveTo>
                      <a:pt x="0" y="0"/>
                    </a:moveTo>
                    <a:lnTo>
                      <a:pt x="3818594" y="0"/>
                    </a:lnTo>
                    <a:lnTo>
                      <a:pt x="3818594" y="225871"/>
                    </a:lnTo>
                    <a:lnTo>
                      <a:pt x="0" y="225871"/>
                    </a:lnTo>
                    <a:close/>
                  </a:path>
                </a:pathLst>
              </a:custGeom>
              <a:solidFill>
                <a:srgbClr val="0E00AD">
                  <a:alpha val="60000"/>
                </a:srgbClr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57150"/>
                <a:ext cx="3818594" cy="1687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7" name="Freeform 7"/>
            <p:cNvSpPr/>
            <p:nvPr/>
          </p:nvSpPr>
          <p:spPr>
            <a:xfrm rot="5400000">
              <a:off x="8423364" y="-6072747"/>
              <a:ext cx="1170983" cy="13316477"/>
            </a:xfrm>
            <a:custGeom>
              <a:avLst/>
              <a:gdLst/>
              <a:ahLst/>
              <a:cxnLst/>
              <a:rect l="l" t="t" r="r" b="b"/>
              <a:pathLst>
                <a:path w="1170983" h="13316477">
                  <a:moveTo>
                    <a:pt x="0" y="0"/>
                  </a:moveTo>
                  <a:lnTo>
                    <a:pt x="1170983" y="0"/>
                  </a:lnTo>
                  <a:lnTo>
                    <a:pt x="1170983" y="13316477"/>
                  </a:lnTo>
                  <a:lnTo>
                    <a:pt x="0" y="133164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773730" t="-6166" r="-762204" b="-38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220155" y="6420378"/>
            <a:ext cx="1777591" cy="2631695"/>
            <a:chOff x="0" y="0"/>
            <a:chExt cx="486648" cy="72047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86648" cy="720474"/>
            </a:xfrm>
            <a:custGeom>
              <a:avLst/>
              <a:gdLst/>
              <a:ahLst/>
              <a:cxnLst/>
              <a:rect l="l" t="t" r="r" b="b"/>
              <a:pathLst>
                <a:path w="486648" h="720474">
                  <a:moveTo>
                    <a:pt x="0" y="0"/>
                  </a:moveTo>
                  <a:lnTo>
                    <a:pt x="486648" y="0"/>
                  </a:lnTo>
                  <a:lnTo>
                    <a:pt x="486648" y="720474"/>
                  </a:lnTo>
                  <a:lnTo>
                    <a:pt x="0" y="720474"/>
                  </a:lnTo>
                  <a:close/>
                </a:path>
              </a:pathLst>
            </a:custGeom>
            <a:solidFill>
              <a:srgbClr val="387D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57150"/>
              <a:ext cx="486648" cy="6633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225754" y="8181468"/>
            <a:ext cx="1777591" cy="870605"/>
            <a:chOff x="0" y="0"/>
            <a:chExt cx="486648" cy="23834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86648" cy="238344"/>
            </a:xfrm>
            <a:custGeom>
              <a:avLst/>
              <a:gdLst/>
              <a:ahLst/>
              <a:cxnLst/>
              <a:rect l="l" t="t" r="r" b="b"/>
              <a:pathLst>
                <a:path w="486648" h="238344">
                  <a:moveTo>
                    <a:pt x="0" y="0"/>
                  </a:moveTo>
                  <a:lnTo>
                    <a:pt x="486648" y="0"/>
                  </a:lnTo>
                  <a:lnTo>
                    <a:pt x="486648" y="238344"/>
                  </a:lnTo>
                  <a:lnTo>
                    <a:pt x="0" y="238344"/>
                  </a:lnTo>
                  <a:close/>
                </a:path>
              </a:pathLst>
            </a:custGeom>
            <a:solidFill>
              <a:srgbClr val="2F669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57150"/>
              <a:ext cx="486648" cy="181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110944" y="6420378"/>
            <a:ext cx="1771652" cy="2640088"/>
            <a:chOff x="0" y="0"/>
            <a:chExt cx="485022" cy="72277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85022" cy="722772"/>
            </a:xfrm>
            <a:custGeom>
              <a:avLst/>
              <a:gdLst/>
              <a:ahLst/>
              <a:cxnLst/>
              <a:rect l="l" t="t" r="r" b="b"/>
              <a:pathLst>
                <a:path w="485022" h="722772">
                  <a:moveTo>
                    <a:pt x="0" y="0"/>
                  </a:moveTo>
                  <a:lnTo>
                    <a:pt x="485022" y="0"/>
                  </a:lnTo>
                  <a:lnTo>
                    <a:pt x="485022" y="722772"/>
                  </a:lnTo>
                  <a:lnTo>
                    <a:pt x="0" y="722772"/>
                  </a:lnTo>
                  <a:close/>
                </a:path>
              </a:pathLst>
            </a:custGeom>
            <a:solidFill>
              <a:srgbClr val="646DA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57150"/>
              <a:ext cx="485022" cy="6656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7118621" y="8189861"/>
            <a:ext cx="1771652" cy="870605"/>
            <a:chOff x="0" y="0"/>
            <a:chExt cx="485022" cy="238344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85022" cy="238344"/>
            </a:xfrm>
            <a:custGeom>
              <a:avLst/>
              <a:gdLst/>
              <a:ahLst/>
              <a:cxnLst/>
              <a:rect l="l" t="t" r="r" b="b"/>
              <a:pathLst>
                <a:path w="485022" h="238344">
                  <a:moveTo>
                    <a:pt x="0" y="0"/>
                  </a:moveTo>
                  <a:lnTo>
                    <a:pt x="485022" y="0"/>
                  </a:lnTo>
                  <a:lnTo>
                    <a:pt x="485022" y="238344"/>
                  </a:lnTo>
                  <a:lnTo>
                    <a:pt x="0" y="238344"/>
                  </a:lnTo>
                  <a:close/>
                </a:path>
              </a:pathLst>
            </a:custGeom>
            <a:solidFill>
              <a:srgbClr val="474E7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57150"/>
              <a:ext cx="485022" cy="181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1338824" y="6420378"/>
            <a:ext cx="1777591" cy="2640088"/>
            <a:chOff x="0" y="0"/>
            <a:chExt cx="486648" cy="722772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486648" cy="722772"/>
            </a:xfrm>
            <a:custGeom>
              <a:avLst/>
              <a:gdLst/>
              <a:ahLst/>
              <a:cxnLst/>
              <a:rect l="l" t="t" r="r" b="b"/>
              <a:pathLst>
                <a:path w="486648" h="722772">
                  <a:moveTo>
                    <a:pt x="0" y="0"/>
                  </a:moveTo>
                  <a:lnTo>
                    <a:pt x="486648" y="0"/>
                  </a:lnTo>
                  <a:lnTo>
                    <a:pt x="486648" y="722772"/>
                  </a:lnTo>
                  <a:lnTo>
                    <a:pt x="0" y="722772"/>
                  </a:lnTo>
                  <a:close/>
                </a:path>
              </a:pathLst>
            </a:custGeom>
            <a:solidFill>
              <a:srgbClr val="11AD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57150"/>
              <a:ext cx="486648" cy="6656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1346527" y="8189861"/>
            <a:ext cx="1777591" cy="870605"/>
            <a:chOff x="0" y="0"/>
            <a:chExt cx="486648" cy="238344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486648" cy="238344"/>
            </a:xfrm>
            <a:custGeom>
              <a:avLst/>
              <a:gdLst/>
              <a:ahLst/>
              <a:cxnLst/>
              <a:rect l="l" t="t" r="r" b="b"/>
              <a:pathLst>
                <a:path w="486648" h="238344">
                  <a:moveTo>
                    <a:pt x="0" y="0"/>
                  </a:moveTo>
                  <a:lnTo>
                    <a:pt x="486648" y="0"/>
                  </a:lnTo>
                  <a:lnTo>
                    <a:pt x="486648" y="238344"/>
                  </a:lnTo>
                  <a:lnTo>
                    <a:pt x="0" y="238344"/>
                  </a:lnTo>
                  <a:close/>
                </a:path>
              </a:pathLst>
            </a:custGeom>
            <a:solidFill>
              <a:srgbClr val="0E91B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57150"/>
              <a:ext cx="486648" cy="181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3467018" y="6420378"/>
            <a:ext cx="1777591" cy="2631695"/>
            <a:chOff x="0" y="0"/>
            <a:chExt cx="486648" cy="72047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486648" cy="720474"/>
            </a:xfrm>
            <a:custGeom>
              <a:avLst/>
              <a:gdLst/>
              <a:ahLst/>
              <a:cxnLst/>
              <a:rect l="l" t="t" r="r" b="b"/>
              <a:pathLst>
                <a:path w="486648" h="720474">
                  <a:moveTo>
                    <a:pt x="0" y="0"/>
                  </a:moveTo>
                  <a:lnTo>
                    <a:pt x="486648" y="0"/>
                  </a:lnTo>
                  <a:lnTo>
                    <a:pt x="486648" y="720474"/>
                  </a:lnTo>
                  <a:lnTo>
                    <a:pt x="0" y="720474"/>
                  </a:lnTo>
                  <a:close/>
                </a:path>
              </a:pathLst>
            </a:custGeom>
            <a:solidFill>
              <a:srgbClr val="4CB88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57150"/>
              <a:ext cx="486648" cy="6633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474721" y="8189861"/>
            <a:ext cx="1777591" cy="870605"/>
            <a:chOff x="0" y="0"/>
            <a:chExt cx="486648" cy="238344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486648" cy="238344"/>
            </a:xfrm>
            <a:custGeom>
              <a:avLst/>
              <a:gdLst/>
              <a:ahLst/>
              <a:cxnLst/>
              <a:rect l="l" t="t" r="r" b="b"/>
              <a:pathLst>
                <a:path w="486648" h="238344">
                  <a:moveTo>
                    <a:pt x="0" y="0"/>
                  </a:moveTo>
                  <a:lnTo>
                    <a:pt x="486648" y="0"/>
                  </a:lnTo>
                  <a:lnTo>
                    <a:pt x="486648" y="238344"/>
                  </a:lnTo>
                  <a:lnTo>
                    <a:pt x="0" y="238344"/>
                  </a:lnTo>
                  <a:close/>
                </a:path>
              </a:pathLst>
            </a:custGeom>
            <a:solidFill>
              <a:srgbClr val="40A07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57150"/>
              <a:ext cx="486648" cy="181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5595212" y="6420378"/>
            <a:ext cx="1777591" cy="2640088"/>
            <a:chOff x="0" y="0"/>
            <a:chExt cx="486648" cy="722772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486648" cy="722772"/>
            </a:xfrm>
            <a:custGeom>
              <a:avLst/>
              <a:gdLst/>
              <a:ahLst/>
              <a:cxnLst/>
              <a:rect l="l" t="t" r="r" b="b"/>
              <a:pathLst>
                <a:path w="486648" h="722772">
                  <a:moveTo>
                    <a:pt x="0" y="0"/>
                  </a:moveTo>
                  <a:lnTo>
                    <a:pt x="486648" y="0"/>
                  </a:lnTo>
                  <a:lnTo>
                    <a:pt x="486648" y="722772"/>
                  </a:lnTo>
                  <a:lnTo>
                    <a:pt x="0" y="722772"/>
                  </a:lnTo>
                  <a:close/>
                </a:path>
              </a:pathLst>
            </a:custGeom>
            <a:solidFill>
              <a:srgbClr val="87BE3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57150"/>
              <a:ext cx="486648" cy="6656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5602915" y="8189861"/>
            <a:ext cx="1777591" cy="870605"/>
            <a:chOff x="0" y="0"/>
            <a:chExt cx="486648" cy="238344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486648" cy="238344"/>
            </a:xfrm>
            <a:custGeom>
              <a:avLst/>
              <a:gdLst/>
              <a:ahLst/>
              <a:cxnLst/>
              <a:rect l="l" t="t" r="r" b="b"/>
              <a:pathLst>
                <a:path w="486648" h="238344">
                  <a:moveTo>
                    <a:pt x="0" y="0"/>
                  </a:moveTo>
                  <a:lnTo>
                    <a:pt x="486648" y="0"/>
                  </a:lnTo>
                  <a:lnTo>
                    <a:pt x="486648" y="238344"/>
                  </a:lnTo>
                  <a:lnTo>
                    <a:pt x="0" y="238344"/>
                  </a:lnTo>
                  <a:close/>
                </a:path>
              </a:pathLst>
            </a:custGeom>
            <a:solidFill>
              <a:srgbClr val="6D993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57150"/>
              <a:ext cx="486648" cy="181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sp>
        <p:nvSpPr>
          <p:cNvPr id="38" name="Freeform 38"/>
          <p:cNvSpPr/>
          <p:nvPr/>
        </p:nvSpPr>
        <p:spPr>
          <a:xfrm>
            <a:off x="7442316" y="6498519"/>
            <a:ext cx="1181125" cy="1682950"/>
          </a:xfrm>
          <a:custGeom>
            <a:avLst/>
            <a:gdLst/>
            <a:ahLst/>
            <a:cxnLst/>
            <a:rect l="l" t="t" r="r" b="b"/>
            <a:pathLst>
              <a:path w="1181125" h="1682950">
                <a:moveTo>
                  <a:pt x="0" y="0"/>
                </a:moveTo>
                <a:lnTo>
                  <a:pt x="1181125" y="0"/>
                </a:lnTo>
                <a:lnTo>
                  <a:pt x="1181125" y="1682949"/>
                </a:lnTo>
                <a:lnTo>
                  <a:pt x="0" y="16829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>
            <a:off x="9522148" y="6798988"/>
            <a:ext cx="1135552" cy="1135552"/>
          </a:xfrm>
          <a:custGeom>
            <a:avLst/>
            <a:gdLst/>
            <a:ahLst/>
            <a:cxnLst/>
            <a:rect l="l" t="t" r="r" b="b"/>
            <a:pathLst>
              <a:path w="1135552" h="1135552">
                <a:moveTo>
                  <a:pt x="0" y="0"/>
                </a:moveTo>
                <a:lnTo>
                  <a:pt x="1135552" y="0"/>
                </a:lnTo>
                <a:lnTo>
                  <a:pt x="1135552" y="1135552"/>
                </a:lnTo>
                <a:lnTo>
                  <a:pt x="0" y="11355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>
            <a:off x="11554038" y="6685094"/>
            <a:ext cx="1412788" cy="1363340"/>
          </a:xfrm>
          <a:custGeom>
            <a:avLst/>
            <a:gdLst/>
            <a:ahLst/>
            <a:cxnLst/>
            <a:rect l="l" t="t" r="r" b="b"/>
            <a:pathLst>
              <a:path w="1412788" h="1363340">
                <a:moveTo>
                  <a:pt x="0" y="0"/>
                </a:moveTo>
                <a:lnTo>
                  <a:pt x="1412787" y="0"/>
                </a:lnTo>
                <a:lnTo>
                  <a:pt x="1412787" y="1363340"/>
                </a:lnTo>
                <a:lnTo>
                  <a:pt x="0" y="13633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Freeform 41"/>
          <p:cNvSpPr/>
          <p:nvPr/>
        </p:nvSpPr>
        <p:spPr>
          <a:xfrm>
            <a:off x="13690100" y="6636763"/>
            <a:ext cx="1406461" cy="1406461"/>
          </a:xfrm>
          <a:custGeom>
            <a:avLst/>
            <a:gdLst/>
            <a:ahLst/>
            <a:cxnLst/>
            <a:rect l="l" t="t" r="r" b="b"/>
            <a:pathLst>
              <a:path w="1406461" h="1406461">
                <a:moveTo>
                  <a:pt x="0" y="0"/>
                </a:moveTo>
                <a:lnTo>
                  <a:pt x="1406461" y="0"/>
                </a:lnTo>
                <a:lnTo>
                  <a:pt x="1406461" y="1406461"/>
                </a:lnTo>
                <a:lnTo>
                  <a:pt x="0" y="14064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2" name="Group 42"/>
          <p:cNvGrpSpPr/>
          <p:nvPr/>
        </p:nvGrpSpPr>
        <p:grpSpPr>
          <a:xfrm>
            <a:off x="15969685" y="6690607"/>
            <a:ext cx="1150464" cy="1359339"/>
            <a:chOff x="0" y="0"/>
            <a:chExt cx="1533951" cy="1812453"/>
          </a:xfrm>
        </p:grpSpPr>
        <p:sp>
          <p:nvSpPr>
            <p:cNvPr id="43" name="Freeform 43"/>
            <p:cNvSpPr/>
            <p:nvPr/>
          </p:nvSpPr>
          <p:spPr>
            <a:xfrm>
              <a:off x="0" y="528441"/>
              <a:ext cx="1141165" cy="1284011"/>
            </a:xfrm>
            <a:custGeom>
              <a:avLst/>
              <a:gdLst/>
              <a:ahLst/>
              <a:cxnLst/>
              <a:rect l="l" t="t" r="r" b="b"/>
              <a:pathLst>
                <a:path w="1141165" h="1284011">
                  <a:moveTo>
                    <a:pt x="0" y="0"/>
                  </a:moveTo>
                  <a:lnTo>
                    <a:pt x="1141165" y="0"/>
                  </a:lnTo>
                  <a:lnTo>
                    <a:pt x="1141165" y="1284012"/>
                  </a:lnTo>
                  <a:lnTo>
                    <a:pt x="0" y="12840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44"/>
            <p:cNvSpPr/>
            <p:nvPr/>
          </p:nvSpPr>
          <p:spPr>
            <a:xfrm>
              <a:off x="680624" y="0"/>
              <a:ext cx="853328" cy="701862"/>
            </a:xfrm>
            <a:custGeom>
              <a:avLst/>
              <a:gdLst/>
              <a:ahLst/>
              <a:cxnLst/>
              <a:rect l="l" t="t" r="r" b="b"/>
              <a:pathLst>
                <a:path w="853328" h="701862">
                  <a:moveTo>
                    <a:pt x="0" y="0"/>
                  </a:moveTo>
                  <a:lnTo>
                    <a:pt x="853327" y="0"/>
                  </a:lnTo>
                  <a:lnTo>
                    <a:pt x="853327" y="701862"/>
                  </a:lnTo>
                  <a:lnTo>
                    <a:pt x="0" y="7018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Freeform 45"/>
          <p:cNvSpPr/>
          <p:nvPr/>
        </p:nvSpPr>
        <p:spPr>
          <a:xfrm>
            <a:off x="7083314" y="3507709"/>
            <a:ext cx="10269562" cy="1561151"/>
          </a:xfrm>
          <a:custGeom>
            <a:avLst/>
            <a:gdLst/>
            <a:ahLst/>
            <a:cxnLst/>
            <a:rect l="l" t="t" r="r" b="b"/>
            <a:pathLst>
              <a:path w="10269562" h="1561151">
                <a:moveTo>
                  <a:pt x="0" y="0"/>
                </a:moveTo>
                <a:lnTo>
                  <a:pt x="10269561" y="0"/>
                </a:lnTo>
                <a:lnTo>
                  <a:pt x="10269561" y="1561151"/>
                </a:lnTo>
                <a:lnTo>
                  <a:pt x="0" y="156115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46059" t="-352207" r="-41258" b="-10382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Freeform 46"/>
          <p:cNvSpPr/>
          <p:nvPr/>
        </p:nvSpPr>
        <p:spPr>
          <a:xfrm>
            <a:off x="7583731" y="3739914"/>
            <a:ext cx="1002719" cy="1002719"/>
          </a:xfrm>
          <a:custGeom>
            <a:avLst/>
            <a:gdLst/>
            <a:ahLst/>
            <a:cxnLst/>
            <a:rect l="l" t="t" r="r" b="b"/>
            <a:pathLst>
              <a:path w="1002719" h="1002719">
                <a:moveTo>
                  <a:pt x="0" y="0"/>
                </a:moveTo>
                <a:lnTo>
                  <a:pt x="1002718" y="0"/>
                </a:lnTo>
                <a:lnTo>
                  <a:pt x="1002718" y="1002719"/>
                </a:lnTo>
                <a:lnTo>
                  <a:pt x="0" y="100271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7" name="Group 47"/>
          <p:cNvGrpSpPr/>
          <p:nvPr/>
        </p:nvGrpSpPr>
        <p:grpSpPr>
          <a:xfrm>
            <a:off x="0" y="3412053"/>
            <a:ext cx="6216539" cy="882210"/>
            <a:chOff x="0" y="0"/>
            <a:chExt cx="8288718" cy="1176280"/>
          </a:xfrm>
        </p:grpSpPr>
        <p:grpSp>
          <p:nvGrpSpPr>
            <p:cNvPr id="48" name="Group 48"/>
            <p:cNvGrpSpPr/>
            <p:nvPr/>
          </p:nvGrpSpPr>
          <p:grpSpPr>
            <a:xfrm>
              <a:off x="0" y="0"/>
              <a:ext cx="8288718" cy="1176280"/>
              <a:chOff x="0" y="0"/>
              <a:chExt cx="1894399" cy="268840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1894399" cy="268840"/>
              </a:xfrm>
              <a:custGeom>
                <a:avLst/>
                <a:gdLst/>
                <a:ahLst/>
                <a:cxnLst/>
                <a:rect l="l" t="t" r="r" b="b"/>
                <a:pathLst>
                  <a:path w="1894399" h="268840">
                    <a:moveTo>
                      <a:pt x="0" y="0"/>
                    </a:moveTo>
                    <a:lnTo>
                      <a:pt x="1894399" y="0"/>
                    </a:lnTo>
                    <a:lnTo>
                      <a:pt x="1894399" y="268840"/>
                    </a:lnTo>
                    <a:lnTo>
                      <a:pt x="0" y="268840"/>
                    </a:lnTo>
                    <a:close/>
                  </a:path>
                </a:pathLst>
              </a:custGeom>
              <a:solidFill>
                <a:srgbClr val="2B1FB7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TextBox 50"/>
              <p:cNvSpPr txBox="1"/>
              <p:nvPr/>
            </p:nvSpPr>
            <p:spPr>
              <a:xfrm>
                <a:off x="0" y="57150"/>
                <a:ext cx="1894399" cy="2116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51" name="TextBox 51"/>
            <p:cNvSpPr txBox="1"/>
            <p:nvPr/>
          </p:nvSpPr>
          <p:spPr>
            <a:xfrm>
              <a:off x="1348982" y="186128"/>
              <a:ext cx="6061060" cy="7754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32"/>
                </a:lnSpc>
                <a:spcBef>
                  <a:spcPct val="0"/>
                </a:spcBef>
              </a:pPr>
              <a:r>
                <a:rPr lang="en-US" sz="1737" spc="17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outcome is a conceptual framework for more trustworthy community alerts. 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0" y="4523976"/>
            <a:ext cx="6216539" cy="875237"/>
            <a:chOff x="0" y="0"/>
            <a:chExt cx="8288718" cy="1166982"/>
          </a:xfrm>
        </p:grpSpPr>
        <p:grpSp>
          <p:nvGrpSpPr>
            <p:cNvPr id="53" name="Group 53"/>
            <p:cNvGrpSpPr/>
            <p:nvPr/>
          </p:nvGrpSpPr>
          <p:grpSpPr>
            <a:xfrm>
              <a:off x="0" y="0"/>
              <a:ext cx="8288718" cy="1166982"/>
              <a:chOff x="0" y="0"/>
              <a:chExt cx="1894399" cy="266716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1894399" cy="266716"/>
              </a:xfrm>
              <a:custGeom>
                <a:avLst/>
                <a:gdLst/>
                <a:ahLst/>
                <a:cxnLst/>
                <a:rect l="l" t="t" r="r" b="b"/>
                <a:pathLst>
                  <a:path w="1894399" h="266716">
                    <a:moveTo>
                      <a:pt x="0" y="0"/>
                    </a:moveTo>
                    <a:lnTo>
                      <a:pt x="1894399" y="0"/>
                    </a:lnTo>
                    <a:lnTo>
                      <a:pt x="1894399" y="266716"/>
                    </a:lnTo>
                    <a:lnTo>
                      <a:pt x="0" y="266716"/>
                    </a:lnTo>
                    <a:close/>
                  </a:path>
                </a:pathLst>
              </a:custGeom>
              <a:solidFill>
                <a:srgbClr val="2B1FB7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0" y="57150"/>
                <a:ext cx="1894399" cy="20956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56" name="TextBox 56"/>
            <p:cNvSpPr txBox="1"/>
            <p:nvPr/>
          </p:nvSpPr>
          <p:spPr>
            <a:xfrm>
              <a:off x="1325371" y="181478"/>
              <a:ext cx="6396227" cy="78636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432"/>
                </a:lnSpc>
                <a:spcBef>
                  <a:spcPct val="0"/>
                </a:spcBef>
              </a:pPr>
              <a:r>
                <a:rPr lang="en-GB" sz="1737" spc="17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framework connects technical verification with practical human oversight.</a:t>
              </a:r>
              <a:endParaRPr lang="en-US" sz="1737" spc="17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0" y="5628926"/>
            <a:ext cx="6216539" cy="1177485"/>
            <a:chOff x="0" y="0"/>
            <a:chExt cx="8288718" cy="1569980"/>
          </a:xfrm>
        </p:grpSpPr>
        <p:grpSp>
          <p:nvGrpSpPr>
            <p:cNvPr id="58" name="Group 58"/>
            <p:cNvGrpSpPr/>
            <p:nvPr/>
          </p:nvGrpSpPr>
          <p:grpSpPr>
            <a:xfrm>
              <a:off x="0" y="0"/>
              <a:ext cx="8288718" cy="1569980"/>
              <a:chOff x="0" y="0"/>
              <a:chExt cx="1894399" cy="358821"/>
            </a:xfrm>
          </p:grpSpPr>
          <p:sp>
            <p:nvSpPr>
              <p:cNvPr id="59" name="Freeform 59"/>
              <p:cNvSpPr/>
              <p:nvPr/>
            </p:nvSpPr>
            <p:spPr>
              <a:xfrm>
                <a:off x="0" y="0"/>
                <a:ext cx="1894399" cy="358821"/>
              </a:xfrm>
              <a:custGeom>
                <a:avLst/>
                <a:gdLst/>
                <a:ahLst/>
                <a:cxnLst/>
                <a:rect l="l" t="t" r="r" b="b"/>
                <a:pathLst>
                  <a:path w="1894399" h="358821">
                    <a:moveTo>
                      <a:pt x="0" y="0"/>
                    </a:moveTo>
                    <a:lnTo>
                      <a:pt x="1894399" y="0"/>
                    </a:lnTo>
                    <a:lnTo>
                      <a:pt x="1894399" y="358821"/>
                    </a:lnTo>
                    <a:lnTo>
                      <a:pt x="0" y="358821"/>
                    </a:lnTo>
                    <a:close/>
                  </a:path>
                </a:pathLst>
              </a:custGeom>
              <a:solidFill>
                <a:srgbClr val="2B1FB7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" name="TextBox 60"/>
              <p:cNvSpPr txBox="1"/>
              <p:nvPr/>
            </p:nvSpPr>
            <p:spPr>
              <a:xfrm>
                <a:off x="0" y="57150"/>
                <a:ext cx="1894399" cy="30167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61" name="TextBox 61"/>
            <p:cNvSpPr txBox="1"/>
            <p:nvPr/>
          </p:nvSpPr>
          <p:spPr>
            <a:xfrm>
              <a:off x="1325372" y="171224"/>
              <a:ext cx="5514562" cy="1198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32"/>
                </a:lnSpc>
                <a:spcBef>
                  <a:spcPct val="0"/>
                </a:spcBef>
              </a:pPr>
              <a:r>
                <a:rPr lang="en-US" sz="1737" spc="17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framework combines credibility assessment, verification, explainable AI and human review. 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0" y="7036124"/>
            <a:ext cx="6216539" cy="900118"/>
            <a:chOff x="0" y="0"/>
            <a:chExt cx="8288718" cy="1200158"/>
          </a:xfrm>
        </p:grpSpPr>
        <p:grpSp>
          <p:nvGrpSpPr>
            <p:cNvPr id="63" name="Group 63"/>
            <p:cNvGrpSpPr/>
            <p:nvPr/>
          </p:nvGrpSpPr>
          <p:grpSpPr>
            <a:xfrm>
              <a:off x="0" y="0"/>
              <a:ext cx="8288718" cy="1200158"/>
              <a:chOff x="0" y="0"/>
              <a:chExt cx="1894399" cy="274298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1894399" cy="274298"/>
              </a:xfrm>
              <a:custGeom>
                <a:avLst/>
                <a:gdLst/>
                <a:ahLst/>
                <a:cxnLst/>
                <a:rect l="l" t="t" r="r" b="b"/>
                <a:pathLst>
                  <a:path w="1894399" h="274298">
                    <a:moveTo>
                      <a:pt x="0" y="0"/>
                    </a:moveTo>
                    <a:lnTo>
                      <a:pt x="1894399" y="0"/>
                    </a:lnTo>
                    <a:lnTo>
                      <a:pt x="1894399" y="274298"/>
                    </a:lnTo>
                    <a:lnTo>
                      <a:pt x="0" y="274298"/>
                    </a:lnTo>
                    <a:close/>
                  </a:path>
                </a:pathLst>
              </a:custGeom>
              <a:solidFill>
                <a:srgbClr val="2B1FB7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" name="TextBox 65"/>
              <p:cNvSpPr txBox="1"/>
              <p:nvPr/>
            </p:nvSpPr>
            <p:spPr>
              <a:xfrm>
                <a:off x="0" y="57150"/>
                <a:ext cx="1894399" cy="2171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66" name="TextBox 66"/>
            <p:cNvSpPr txBox="1"/>
            <p:nvPr/>
          </p:nvSpPr>
          <p:spPr>
            <a:xfrm>
              <a:off x="1435100" y="191182"/>
              <a:ext cx="5695786" cy="7892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32"/>
                </a:lnSpc>
                <a:spcBef>
                  <a:spcPct val="0"/>
                </a:spcBef>
              </a:pPr>
              <a:r>
                <a:rPr lang="en-US" sz="1737" spc="17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AI will support decisions, not replace human responsibility. </a:t>
              </a:r>
            </a:p>
          </p:txBody>
        </p:sp>
      </p:grpSp>
      <p:sp>
        <p:nvSpPr>
          <p:cNvPr id="67" name="TextBox 67"/>
          <p:cNvSpPr txBox="1"/>
          <p:nvPr/>
        </p:nvSpPr>
        <p:spPr>
          <a:xfrm>
            <a:off x="1582275" y="706309"/>
            <a:ext cx="15123449" cy="586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4"/>
              </a:lnSpc>
            </a:pPr>
            <a:r>
              <a:rPr lang="en-US" sz="4700" b="1" spc="47" dirty="0">
                <a:solidFill>
                  <a:srgbClr val="F8140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Expected Output: AI-Supported Trust Framework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1076325" y="2071285"/>
            <a:ext cx="6495862" cy="347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6"/>
              </a:lnSpc>
            </a:pPr>
            <a:r>
              <a:rPr lang="en-US" sz="2800" b="1" i="1" spc="28">
                <a:solidFill>
                  <a:srgbClr val="FFFFFF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What will this research produce?</a:t>
            </a:r>
          </a:p>
        </p:txBody>
      </p:sp>
      <p:grpSp>
        <p:nvGrpSpPr>
          <p:cNvPr id="69" name="Group 69"/>
          <p:cNvGrpSpPr/>
          <p:nvPr/>
        </p:nvGrpSpPr>
        <p:grpSpPr>
          <a:xfrm>
            <a:off x="0" y="8165955"/>
            <a:ext cx="6216539" cy="900118"/>
            <a:chOff x="0" y="0"/>
            <a:chExt cx="8288718" cy="1200158"/>
          </a:xfrm>
        </p:grpSpPr>
        <p:grpSp>
          <p:nvGrpSpPr>
            <p:cNvPr id="70" name="Group 70"/>
            <p:cNvGrpSpPr/>
            <p:nvPr/>
          </p:nvGrpSpPr>
          <p:grpSpPr>
            <a:xfrm>
              <a:off x="0" y="0"/>
              <a:ext cx="8288718" cy="1200158"/>
              <a:chOff x="0" y="0"/>
              <a:chExt cx="1894399" cy="274298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1894399" cy="274298"/>
              </a:xfrm>
              <a:custGeom>
                <a:avLst/>
                <a:gdLst/>
                <a:ahLst/>
                <a:cxnLst/>
                <a:rect l="l" t="t" r="r" b="b"/>
                <a:pathLst>
                  <a:path w="1894399" h="274298">
                    <a:moveTo>
                      <a:pt x="0" y="0"/>
                    </a:moveTo>
                    <a:lnTo>
                      <a:pt x="1894399" y="0"/>
                    </a:lnTo>
                    <a:lnTo>
                      <a:pt x="1894399" y="274298"/>
                    </a:lnTo>
                    <a:lnTo>
                      <a:pt x="0" y="274298"/>
                    </a:lnTo>
                    <a:close/>
                  </a:path>
                </a:pathLst>
              </a:custGeom>
              <a:solidFill>
                <a:srgbClr val="2B1FB7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" name="TextBox 72"/>
              <p:cNvSpPr txBox="1"/>
              <p:nvPr/>
            </p:nvSpPr>
            <p:spPr>
              <a:xfrm>
                <a:off x="0" y="57150"/>
                <a:ext cx="1894399" cy="2171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73" name="TextBox 73"/>
            <p:cNvSpPr txBox="1"/>
            <p:nvPr/>
          </p:nvSpPr>
          <p:spPr>
            <a:xfrm>
              <a:off x="1371600" y="191182"/>
              <a:ext cx="5706033" cy="7892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32"/>
                </a:lnSpc>
                <a:spcBef>
                  <a:spcPct val="0"/>
                </a:spcBef>
              </a:pPr>
              <a:r>
                <a:rPr lang="en-US" sz="1737" spc="17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This can guide future improvement of the </a:t>
              </a:r>
              <a:r>
                <a:rPr lang="en-US" sz="1737" spc="17" dirty="0" err="1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Neighbour</a:t>
              </a:r>
              <a:r>
                <a:rPr lang="en-US" sz="1737" spc="17" dirty="0">
                  <a:solidFill>
                    <a:srgbClr val="FFFFFF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Alert platform [12],[13]. </a:t>
              </a:r>
            </a:p>
          </p:txBody>
        </p:sp>
      </p:grpSp>
      <p:sp>
        <p:nvSpPr>
          <p:cNvPr id="74" name="TextBox 74"/>
          <p:cNvSpPr txBox="1"/>
          <p:nvPr/>
        </p:nvSpPr>
        <p:spPr>
          <a:xfrm>
            <a:off x="9377736" y="8467349"/>
            <a:ext cx="1456263" cy="267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112"/>
              </a:lnSpc>
              <a:spcBef>
                <a:spcPct val="0"/>
              </a:spcBef>
            </a:pPr>
            <a:r>
              <a:rPr lang="en-US" sz="1821" b="1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AI Ch</a:t>
            </a:r>
            <a:r>
              <a:rPr lang="en-US" sz="1821" b="1" u="none" strike="noStrike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ecks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7185309" y="8353456"/>
            <a:ext cx="1638276" cy="534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112"/>
              </a:lnSpc>
              <a:spcBef>
                <a:spcPct val="0"/>
              </a:spcBef>
            </a:pPr>
            <a:r>
              <a:rPr lang="en-US" sz="1821" b="1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U</a:t>
            </a:r>
            <a:r>
              <a:rPr lang="en-US" sz="1821" b="1" u="none" strike="noStrike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ser</a:t>
            </a:r>
          </a:p>
          <a:p>
            <a:pPr marL="0" lvl="0" indent="0" algn="ctr">
              <a:lnSpc>
                <a:spcPts val="2112"/>
              </a:lnSpc>
              <a:spcBef>
                <a:spcPct val="0"/>
              </a:spcBef>
            </a:pPr>
            <a:r>
              <a:rPr lang="en-US" sz="1821" b="1" u="none" strike="noStrike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Report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11525831" y="8354213"/>
            <a:ext cx="1440994" cy="534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112"/>
              </a:lnSpc>
              <a:spcBef>
                <a:spcPct val="0"/>
              </a:spcBef>
            </a:pPr>
            <a:r>
              <a:rPr lang="en-US" sz="1821" b="1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Credibi</a:t>
            </a:r>
            <a:r>
              <a:rPr lang="en-US" sz="1821" b="1" u="none" strike="noStrike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lity Score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13732763" y="8354969"/>
            <a:ext cx="1344748" cy="5331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112"/>
              </a:lnSpc>
              <a:spcBef>
                <a:spcPct val="0"/>
              </a:spcBef>
            </a:pPr>
            <a:r>
              <a:rPr lang="en-US" sz="1821" b="1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Hu</a:t>
            </a:r>
            <a:r>
              <a:rPr lang="en-US" sz="1821" b="1" u="none" strike="noStrike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man Review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15881936" y="8354213"/>
            <a:ext cx="1238213" cy="534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112"/>
              </a:lnSpc>
              <a:spcBef>
                <a:spcPct val="0"/>
              </a:spcBef>
            </a:pPr>
            <a:r>
              <a:rPr lang="en-US" sz="1821" b="1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Trust</a:t>
            </a:r>
            <a:r>
              <a:rPr lang="en-US" sz="1821" b="1" u="none" strike="noStrike" spc="7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ed Alert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9020122" y="3854909"/>
            <a:ext cx="7747816" cy="734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24"/>
              </a:lnSpc>
              <a:spcBef>
                <a:spcPct val="0"/>
              </a:spcBef>
            </a:pPr>
            <a:r>
              <a:rPr lang="en-US" sz="2160" spc="2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F</a:t>
            </a:r>
            <a:r>
              <a:rPr lang="en-US" sz="2160" u="none" strike="noStrike" spc="2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inal decisions remain under human oversight, while AI improves speed, consistency and trustworthiness.</a:t>
            </a:r>
          </a:p>
        </p:txBody>
      </p:sp>
      <p:sp>
        <p:nvSpPr>
          <p:cNvPr id="80" name="Freeform 80"/>
          <p:cNvSpPr/>
          <p:nvPr/>
        </p:nvSpPr>
        <p:spPr>
          <a:xfrm>
            <a:off x="8667668" y="8494972"/>
            <a:ext cx="483310" cy="260384"/>
          </a:xfrm>
          <a:custGeom>
            <a:avLst/>
            <a:gdLst/>
            <a:ahLst/>
            <a:cxnLst/>
            <a:rect l="l" t="t" r="r" b="b"/>
            <a:pathLst>
              <a:path w="483310" h="260384">
                <a:moveTo>
                  <a:pt x="0" y="0"/>
                </a:moveTo>
                <a:lnTo>
                  <a:pt x="483311" y="0"/>
                </a:lnTo>
                <a:lnTo>
                  <a:pt x="483311" y="260383"/>
                </a:lnTo>
                <a:lnTo>
                  <a:pt x="0" y="260383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1" name="Freeform 81"/>
          <p:cNvSpPr/>
          <p:nvPr/>
        </p:nvSpPr>
        <p:spPr>
          <a:xfrm>
            <a:off x="10792929" y="8494972"/>
            <a:ext cx="483310" cy="260384"/>
          </a:xfrm>
          <a:custGeom>
            <a:avLst/>
            <a:gdLst/>
            <a:ahLst/>
            <a:cxnLst/>
            <a:rect l="l" t="t" r="r" b="b"/>
            <a:pathLst>
              <a:path w="483310" h="260384">
                <a:moveTo>
                  <a:pt x="0" y="0"/>
                </a:moveTo>
                <a:lnTo>
                  <a:pt x="483310" y="0"/>
                </a:lnTo>
                <a:lnTo>
                  <a:pt x="483310" y="260383"/>
                </a:lnTo>
                <a:lnTo>
                  <a:pt x="0" y="260383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2" name="Freeform 82"/>
          <p:cNvSpPr/>
          <p:nvPr/>
        </p:nvSpPr>
        <p:spPr>
          <a:xfrm>
            <a:off x="12914539" y="8494972"/>
            <a:ext cx="483310" cy="260384"/>
          </a:xfrm>
          <a:custGeom>
            <a:avLst/>
            <a:gdLst/>
            <a:ahLst/>
            <a:cxnLst/>
            <a:rect l="l" t="t" r="r" b="b"/>
            <a:pathLst>
              <a:path w="483310" h="260384">
                <a:moveTo>
                  <a:pt x="0" y="0"/>
                </a:moveTo>
                <a:lnTo>
                  <a:pt x="483311" y="0"/>
                </a:lnTo>
                <a:lnTo>
                  <a:pt x="483311" y="260383"/>
                </a:lnTo>
                <a:lnTo>
                  <a:pt x="0" y="260383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3" name="Freeform 83"/>
          <p:cNvSpPr/>
          <p:nvPr/>
        </p:nvSpPr>
        <p:spPr>
          <a:xfrm>
            <a:off x="15036150" y="8494972"/>
            <a:ext cx="483310" cy="260384"/>
          </a:xfrm>
          <a:custGeom>
            <a:avLst/>
            <a:gdLst/>
            <a:ahLst/>
            <a:cxnLst/>
            <a:rect l="l" t="t" r="r" b="b"/>
            <a:pathLst>
              <a:path w="483310" h="260384">
                <a:moveTo>
                  <a:pt x="0" y="0"/>
                </a:moveTo>
                <a:lnTo>
                  <a:pt x="483310" y="0"/>
                </a:lnTo>
                <a:lnTo>
                  <a:pt x="483310" y="260383"/>
                </a:lnTo>
                <a:lnTo>
                  <a:pt x="0" y="260383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76325" y="1353287"/>
            <a:ext cx="16430625" cy="56413"/>
          </a:xfrm>
          <a:prstGeom prst="line">
            <a:avLst/>
          </a:prstGeom>
          <a:ln w="38100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582275" y="706309"/>
            <a:ext cx="15123449" cy="586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4"/>
              </a:lnSpc>
            </a:pPr>
            <a:r>
              <a:rPr lang="en-US" sz="4700" b="1" spc="47" dirty="0">
                <a:solidFill>
                  <a:srgbClr val="F8140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Project Planning and Resource Management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4114C97-21FF-684E-5389-4BF9FF28DB30}"/>
              </a:ext>
            </a:extLst>
          </p:cNvPr>
          <p:cNvGrpSpPr/>
          <p:nvPr/>
        </p:nvGrpSpPr>
        <p:grpSpPr>
          <a:xfrm>
            <a:off x="0" y="1539023"/>
            <a:ext cx="17526000" cy="8111468"/>
            <a:chOff x="0" y="1539023"/>
            <a:chExt cx="17526000" cy="8111468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1539023"/>
              <a:ext cx="11750320" cy="878237"/>
              <a:chOff x="0" y="0"/>
              <a:chExt cx="15667094" cy="1170983"/>
            </a:xfrm>
          </p:grpSpPr>
          <p:grpSp>
            <p:nvGrpSpPr>
              <p:cNvPr id="4" name="Group 4"/>
              <p:cNvGrpSpPr/>
              <p:nvPr/>
            </p:nvGrpSpPr>
            <p:grpSpPr>
              <a:xfrm rot="-10800000">
                <a:off x="0" y="166377"/>
                <a:ext cx="15357522" cy="908401"/>
                <a:chOff x="0" y="0"/>
                <a:chExt cx="3818594" cy="225871"/>
              </a:xfrm>
            </p:grpSpPr>
            <p:sp>
              <p:nvSpPr>
                <p:cNvPr id="5" name="Freeform 5"/>
                <p:cNvSpPr/>
                <p:nvPr/>
              </p:nvSpPr>
              <p:spPr>
                <a:xfrm>
                  <a:off x="0" y="0"/>
                  <a:ext cx="3818594" cy="2258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18594" h="225871">
                      <a:moveTo>
                        <a:pt x="0" y="0"/>
                      </a:moveTo>
                      <a:lnTo>
                        <a:pt x="3818594" y="0"/>
                      </a:lnTo>
                      <a:lnTo>
                        <a:pt x="3818594" y="225871"/>
                      </a:lnTo>
                      <a:lnTo>
                        <a:pt x="0" y="225871"/>
                      </a:lnTo>
                      <a:close/>
                    </a:path>
                  </a:pathLst>
                </a:custGeom>
                <a:solidFill>
                  <a:srgbClr val="0E00AD">
                    <a:alpha val="60000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" name="TextBox 6"/>
                <p:cNvSpPr txBox="1"/>
                <p:nvPr/>
              </p:nvSpPr>
              <p:spPr>
                <a:xfrm>
                  <a:off x="0" y="57150"/>
                  <a:ext cx="3818594" cy="168721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7" name="Freeform 7"/>
              <p:cNvSpPr/>
              <p:nvPr/>
            </p:nvSpPr>
            <p:spPr>
              <a:xfrm rot="5400000">
                <a:off x="8423364" y="-6072747"/>
                <a:ext cx="1170983" cy="13316477"/>
              </a:xfrm>
              <a:custGeom>
                <a:avLst/>
                <a:gdLst/>
                <a:ahLst/>
                <a:cxnLst/>
                <a:rect l="l" t="t" r="r" b="b"/>
                <a:pathLst>
                  <a:path w="1170983" h="13316477">
                    <a:moveTo>
                      <a:pt x="0" y="0"/>
                    </a:moveTo>
                    <a:lnTo>
                      <a:pt x="1170983" y="0"/>
                    </a:lnTo>
                    <a:lnTo>
                      <a:pt x="1170983" y="13316477"/>
                    </a:lnTo>
                    <a:lnTo>
                      <a:pt x="0" y="1331647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/>
                <a:stretch>
                  <a:fillRect l="-773730" t="-6166" r="-762204" b="-3883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F26E3355-F275-FA20-965F-9433B27B3E0E}"/>
                </a:ext>
              </a:extLst>
            </p:cNvPr>
            <p:cNvGrpSpPr/>
            <p:nvPr/>
          </p:nvGrpSpPr>
          <p:grpSpPr>
            <a:xfrm>
              <a:off x="1066800" y="1881629"/>
              <a:ext cx="16459200" cy="7768862"/>
              <a:chOff x="1066800" y="1881629"/>
              <a:chExt cx="16459200" cy="7768862"/>
            </a:xfrm>
          </p:grpSpPr>
          <p:sp>
            <p:nvSpPr>
              <p:cNvPr id="9" name="TextBox 9"/>
              <p:cNvSpPr txBox="1"/>
              <p:nvPr/>
            </p:nvSpPr>
            <p:spPr>
              <a:xfrm>
                <a:off x="1076325" y="1881629"/>
                <a:ext cx="6495862" cy="67107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576"/>
                  </a:lnSpc>
                </a:pPr>
                <a:r>
                  <a:rPr lang="en-US" sz="2800" b="1" i="1" spc="28" dirty="0">
                    <a:solidFill>
                      <a:srgbClr val="FFFFFF"/>
                    </a:solidFill>
                    <a:latin typeface="Open Sauce Bold Italics"/>
                    <a:ea typeface="Open Sauce Bold Italics"/>
                    <a:cs typeface="Open Sauce Bold Italics"/>
                    <a:sym typeface="Open Sauce Bold Italics"/>
                  </a:rPr>
                  <a:t>How will the project be managed?</a:t>
                </a:r>
              </a:p>
              <a:p>
                <a:pPr algn="l">
                  <a:lnSpc>
                    <a:spcPts val="2576"/>
                  </a:lnSpc>
                </a:pPr>
                <a:endParaRPr lang="en-US" sz="2800" b="1" i="1" spc="28" dirty="0">
                  <a:solidFill>
                    <a:srgbClr val="FFFFFF"/>
                  </a:solidFill>
                  <a:latin typeface="Open Sauce Bold Italics"/>
                  <a:ea typeface="Open Sauce Bold Italics"/>
                  <a:cs typeface="Open Sauce Bold Italics"/>
                  <a:sym typeface="Open Sauce Bold Italics"/>
                </a:endParaRPr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14757985" y="4118910"/>
                <a:ext cx="2636002" cy="1203663"/>
              </a:xfrm>
              <a:prstGeom prst="rect">
                <a:avLst/>
              </a:prstGeom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l">
                  <a:lnSpc>
                    <a:spcPts val="2351"/>
                  </a:lnSpc>
                  <a:spcBef>
                    <a:spcPct val="0"/>
                  </a:spcBef>
                </a:pPr>
                <a:r>
                  <a:rPr lang="en-US" sz="1679" spc="16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Main resources include academic databases, PRISMA, Rayyan/Excel and referencing tools. </a:t>
                </a:r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14788466" y="6239174"/>
                <a:ext cx="2737534" cy="1203663"/>
              </a:xfrm>
              <a:prstGeom prst="rect">
                <a:avLst/>
              </a:prstGeom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l">
                  <a:lnSpc>
                    <a:spcPts val="2351"/>
                  </a:lnSpc>
                  <a:spcBef>
                    <a:spcPct val="0"/>
                  </a:spcBef>
                </a:pPr>
                <a:r>
                  <a:rPr lang="en-US" sz="1679" spc="16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Time will be managed through screening, extraction, analysis and framework development. </a:t>
                </a:r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14788465" y="8359437"/>
                <a:ext cx="2463215" cy="1203663"/>
              </a:xfrm>
              <a:prstGeom prst="rect">
                <a:avLst/>
              </a:prstGeom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l">
                  <a:lnSpc>
                    <a:spcPts val="2351"/>
                  </a:lnSpc>
                  <a:spcBef>
                    <a:spcPct val="0"/>
                  </a:spcBef>
                </a:pPr>
                <a:r>
                  <a:rPr lang="en-US" sz="1679" spc="16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Each stage produces evidence for the final proposal and presentation. </a:t>
                </a:r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14757985" y="2614199"/>
                <a:ext cx="2463215" cy="588110"/>
              </a:xfrm>
              <a:prstGeom prst="rect">
                <a:avLst/>
              </a:prstGeom>
            </p:spPr>
            <p:txBody>
              <a:bodyPr wrap="square" lIns="0" tIns="0" rIns="0" bIns="0" rtlCol="0" anchor="ctr">
                <a:spAutoFit/>
              </a:bodyPr>
              <a:lstStyle/>
              <a:p>
                <a:pPr algn="l">
                  <a:lnSpc>
                    <a:spcPts val="2351"/>
                  </a:lnSpc>
                  <a:spcBef>
                    <a:spcPct val="0"/>
                  </a:spcBef>
                </a:pPr>
                <a:r>
                  <a:rPr lang="en-US" sz="1679" spc="16" dirty="0">
                    <a:solidFill>
                      <a:srgbClr val="0E00AD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The project will follow clear research phases. </a:t>
                </a:r>
              </a:p>
            </p:txBody>
          </p:sp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C46E82EE-0038-6A33-99DF-0F04813DE10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66800" y="2659546"/>
                <a:ext cx="13411200" cy="6990945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5C206-A56F-3084-AD15-C44D7EA42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B5A96CC4-BF82-9DA2-5323-CF5F669B4DF9}"/>
              </a:ext>
            </a:extLst>
          </p:cNvPr>
          <p:cNvGrpSpPr/>
          <p:nvPr/>
        </p:nvGrpSpPr>
        <p:grpSpPr>
          <a:xfrm>
            <a:off x="152400" y="778324"/>
            <a:ext cx="18135600" cy="8924023"/>
            <a:chOff x="152400" y="778324"/>
            <a:chExt cx="18135600" cy="8924023"/>
          </a:xfrm>
        </p:grpSpPr>
        <p:grpSp>
          <p:nvGrpSpPr>
            <p:cNvPr id="13" name="Group 16">
              <a:extLst>
                <a:ext uri="{FF2B5EF4-FFF2-40B4-BE49-F238E27FC236}">
                  <a16:creationId xmlns:a16="http://schemas.microsoft.com/office/drawing/2014/main" id="{3328ED98-827D-D932-5C6D-1DC41FB61EA7}"/>
                </a:ext>
              </a:extLst>
            </p:cNvPr>
            <p:cNvGrpSpPr/>
            <p:nvPr/>
          </p:nvGrpSpPr>
          <p:grpSpPr>
            <a:xfrm>
              <a:off x="1447799" y="3467100"/>
              <a:ext cx="11091491" cy="801689"/>
              <a:chOff x="0" y="0"/>
              <a:chExt cx="2359715" cy="331867"/>
            </a:xfrm>
          </p:grpSpPr>
          <p:sp>
            <p:nvSpPr>
              <p:cNvPr id="14" name="Freeform 17">
                <a:extLst>
                  <a:ext uri="{FF2B5EF4-FFF2-40B4-BE49-F238E27FC236}">
                    <a16:creationId xmlns:a16="http://schemas.microsoft.com/office/drawing/2014/main" id="{37EC6F46-C8D5-4989-8479-A8A94DC9CD35}"/>
                  </a:ext>
                </a:extLst>
              </p:cNvPr>
              <p:cNvSpPr/>
              <p:nvPr/>
            </p:nvSpPr>
            <p:spPr>
              <a:xfrm>
                <a:off x="0" y="0"/>
                <a:ext cx="1961598" cy="331867"/>
              </a:xfrm>
              <a:custGeom>
                <a:avLst/>
                <a:gdLst/>
                <a:ahLst/>
                <a:cxnLst/>
                <a:rect l="l" t="t" r="r" b="b"/>
                <a:pathLst>
                  <a:path w="2359715" h="331867">
                    <a:moveTo>
                      <a:pt x="0" y="0"/>
                    </a:moveTo>
                    <a:lnTo>
                      <a:pt x="2359715" y="0"/>
                    </a:lnTo>
                    <a:lnTo>
                      <a:pt x="2359715" y="331867"/>
                    </a:lnTo>
                    <a:lnTo>
                      <a:pt x="0" y="331867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8">
                <a:extLst>
                  <a:ext uri="{FF2B5EF4-FFF2-40B4-BE49-F238E27FC236}">
                    <a16:creationId xmlns:a16="http://schemas.microsoft.com/office/drawing/2014/main" id="{5248554E-C42A-2EBF-2AA0-9DE2704763EC}"/>
                  </a:ext>
                </a:extLst>
              </p:cNvPr>
              <p:cNvSpPr txBox="1"/>
              <p:nvPr/>
            </p:nvSpPr>
            <p:spPr>
              <a:xfrm>
                <a:off x="0" y="57150"/>
                <a:ext cx="2359715" cy="27471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779"/>
                  </a:lnSpc>
                </a:pPr>
                <a:endParaRPr/>
              </a:p>
            </p:txBody>
          </p:sp>
        </p:grp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EDE03DAC-3359-5990-BE11-A47D561589D6}"/>
                </a:ext>
              </a:extLst>
            </p:cNvPr>
            <p:cNvSpPr/>
            <p:nvPr/>
          </p:nvSpPr>
          <p:spPr>
            <a:xfrm>
              <a:off x="1447799" y="6780211"/>
              <a:ext cx="13030201" cy="801689"/>
            </a:xfrm>
            <a:custGeom>
              <a:avLst/>
              <a:gdLst/>
              <a:ahLst/>
              <a:cxnLst/>
              <a:rect l="l" t="t" r="r" b="b"/>
              <a:pathLst>
                <a:path w="2359715" h="331867">
                  <a:moveTo>
                    <a:pt x="0" y="0"/>
                  </a:moveTo>
                  <a:lnTo>
                    <a:pt x="2359715" y="0"/>
                  </a:lnTo>
                  <a:lnTo>
                    <a:pt x="2359715" y="331867"/>
                  </a:lnTo>
                  <a:lnTo>
                    <a:pt x="0" y="331867"/>
                  </a:lnTo>
                  <a:close/>
                </a:path>
              </a:pathLst>
            </a:custGeom>
            <a:solidFill>
              <a:srgbClr val="0E00A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" name="AutoShape 2">
              <a:extLst>
                <a:ext uri="{FF2B5EF4-FFF2-40B4-BE49-F238E27FC236}">
                  <a16:creationId xmlns:a16="http://schemas.microsoft.com/office/drawing/2014/main" id="{184DBE8F-5585-47BD-6CB8-B1C63DC0FD67}"/>
                </a:ext>
              </a:extLst>
            </p:cNvPr>
            <p:cNvSpPr/>
            <p:nvPr/>
          </p:nvSpPr>
          <p:spPr>
            <a:xfrm>
              <a:off x="1316072" y="1539456"/>
              <a:ext cx="15600328" cy="55232"/>
            </a:xfrm>
            <a:prstGeom prst="line">
              <a:avLst/>
            </a:prstGeom>
            <a:ln w="38100" cap="flat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3" name="Group 3">
              <a:extLst>
                <a:ext uri="{FF2B5EF4-FFF2-40B4-BE49-F238E27FC236}">
                  <a16:creationId xmlns:a16="http://schemas.microsoft.com/office/drawing/2014/main" id="{A50067F3-1E5E-FB76-34D9-3D457F0A65DE}"/>
                </a:ext>
              </a:extLst>
            </p:cNvPr>
            <p:cNvGrpSpPr/>
            <p:nvPr/>
          </p:nvGrpSpPr>
          <p:grpSpPr>
            <a:xfrm rot="-10800000">
              <a:off x="152400" y="2319983"/>
              <a:ext cx="18135600" cy="865232"/>
              <a:chOff x="0" y="0"/>
              <a:chExt cx="18395785" cy="1153642"/>
            </a:xfrm>
          </p:grpSpPr>
          <p:grpSp>
            <p:nvGrpSpPr>
              <p:cNvPr id="4" name="Group 4">
                <a:extLst>
                  <a:ext uri="{FF2B5EF4-FFF2-40B4-BE49-F238E27FC236}">
                    <a16:creationId xmlns:a16="http://schemas.microsoft.com/office/drawing/2014/main" id="{456AFF1A-3A27-827D-6A53-3C5FCC377013}"/>
                  </a:ext>
                </a:extLst>
              </p:cNvPr>
              <p:cNvGrpSpPr/>
              <p:nvPr/>
            </p:nvGrpSpPr>
            <p:grpSpPr>
              <a:xfrm rot="-10800000">
                <a:off x="0" y="163913"/>
                <a:ext cx="18032296" cy="894949"/>
                <a:chOff x="0" y="0"/>
                <a:chExt cx="6996868" cy="347257"/>
              </a:xfrm>
            </p:grpSpPr>
            <p:sp>
              <p:nvSpPr>
                <p:cNvPr id="5" name="Freeform 5">
                  <a:extLst>
                    <a:ext uri="{FF2B5EF4-FFF2-40B4-BE49-F238E27FC236}">
                      <a16:creationId xmlns:a16="http://schemas.microsoft.com/office/drawing/2014/main" id="{D38667C1-014B-D96D-2690-416189F70CAC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6996868" cy="3472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96868" h="347257">
                      <a:moveTo>
                        <a:pt x="0" y="0"/>
                      </a:moveTo>
                      <a:lnTo>
                        <a:pt x="6996868" y="0"/>
                      </a:lnTo>
                      <a:lnTo>
                        <a:pt x="6996868" y="347257"/>
                      </a:lnTo>
                      <a:lnTo>
                        <a:pt x="0" y="347257"/>
                      </a:lnTo>
                      <a:close/>
                    </a:path>
                  </a:pathLst>
                </a:custGeom>
                <a:solidFill>
                  <a:srgbClr val="0E00AD">
                    <a:alpha val="60000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" name="TextBox 6">
                  <a:extLst>
                    <a:ext uri="{FF2B5EF4-FFF2-40B4-BE49-F238E27FC236}">
                      <a16:creationId xmlns:a16="http://schemas.microsoft.com/office/drawing/2014/main" id="{D75DF2DA-AAAD-FFAA-1C08-196EB0F0A446}"/>
                    </a:ext>
                  </a:extLst>
                </p:cNvPr>
                <p:cNvSpPr txBox="1"/>
                <p:nvPr/>
              </p:nvSpPr>
              <p:spPr>
                <a:xfrm>
                  <a:off x="0" y="57150"/>
                  <a:ext cx="6996868" cy="290107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779"/>
                    </a:lnSpc>
                  </a:pPr>
                  <a:endParaRPr/>
                </a:p>
              </p:txBody>
            </p:sp>
          </p:grpSp>
          <p:sp>
            <p:nvSpPr>
              <p:cNvPr id="7" name="Freeform 7">
                <a:extLst>
                  <a:ext uri="{FF2B5EF4-FFF2-40B4-BE49-F238E27FC236}">
                    <a16:creationId xmlns:a16="http://schemas.microsoft.com/office/drawing/2014/main" id="{434F7A8E-EF5D-CEC7-B694-17D485750B12}"/>
                  </a:ext>
                </a:extLst>
              </p:cNvPr>
              <p:cNvSpPr/>
              <p:nvPr/>
            </p:nvSpPr>
            <p:spPr>
              <a:xfrm rot="5400000">
                <a:off x="10001080" y="-7241063"/>
                <a:ext cx="1153642" cy="15635768"/>
              </a:xfrm>
              <a:custGeom>
                <a:avLst/>
                <a:gdLst/>
                <a:ahLst/>
                <a:cxnLst/>
                <a:rect l="l" t="t" r="r" b="b"/>
                <a:pathLst>
                  <a:path w="1153642" h="15635768">
                    <a:moveTo>
                      <a:pt x="0" y="0"/>
                    </a:moveTo>
                    <a:lnTo>
                      <a:pt x="1153642" y="0"/>
                    </a:lnTo>
                    <a:lnTo>
                      <a:pt x="1153642" y="15635768"/>
                    </a:lnTo>
                    <a:lnTo>
                      <a:pt x="0" y="1563576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/>
                <a:stretch>
                  <a:fillRect l="-860978" t="-2118" r="-848231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2" name="TextBox 22">
              <a:extLst>
                <a:ext uri="{FF2B5EF4-FFF2-40B4-BE49-F238E27FC236}">
                  <a16:creationId xmlns:a16="http://schemas.microsoft.com/office/drawing/2014/main" id="{8A7717BE-4F78-656C-D2D2-12E3254A0EF2}"/>
                </a:ext>
              </a:extLst>
            </p:cNvPr>
            <p:cNvSpPr txBox="1"/>
            <p:nvPr/>
          </p:nvSpPr>
          <p:spPr>
            <a:xfrm>
              <a:off x="4944567" y="778324"/>
              <a:ext cx="8933887" cy="70589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5520"/>
                </a:lnSpc>
              </a:pPr>
              <a:r>
                <a:rPr lang="en-US" sz="6000" b="1" spc="60" dirty="0">
                  <a:solidFill>
                    <a:srgbClr val="F8140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Impact and Limitations</a:t>
              </a:r>
            </a:p>
          </p:txBody>
        </p:sp>
        <p:sp>
          <p:nvSpPr>
            <p:cNvPr id="24" name="TextBox 24">
              <a:extLst>
                <a:ext uri="{FF2B5EF4-FFF2-40B4-BE49-F238E27FC236}">
                  <a16:creationId xmlns:a16="http://schemas.microsoft.com/office/drawing/2014/main" id="{FFBEB343-4147-31C3-FAB2-6B3A568E48BF}"/>
                </a:ext>
              </a:extLst>
            </p:cNvPr>
            <p:cNvSpPr txBox="1"/>
            <p:nvPr/>
          </p:nvSpPr>
          <p:spPr>
            <a:xfrm>
              <a:off x="8931206" y="2580819"/>
              <a:ext cx="8354079" cy="33342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576"/>
                </a:lnSpc>
              </a:pPr>
              <a:r>
                <a:rPr lang="en-GB" sz="2800" b="1" i="1" spc="28" dirty="0">
                  <a:solidFill>
                    <a:srgbClr val="FFFFFF"/>
                  </a:solidFill>
                  <a:latin typeface="Open Sauce Bold Italics"/>
                  <a:ea typeface="Open Sauce Bold Italics"/>
                  <a:cs typeface="Open Sauce Bold Italics"/>
                  <a:sym typeface="Open Sauce Bold Italics"/>
                </a:rPr>
                <a:t>What are the value and limits of the project?</a:t>
              </a:r>
              <a:endParaRPr lang="en-US" sz="2800" b="1" i="1" spc="28" dirty="0">
                <a:solidFill>
                  <a:srgbClr val="FFFFFF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endParaRPr>
            </a:p>
          </p:txBody>
        </p:sp>
        <p:sp>
          <p:nvSpPr>
            <p:cNvPr id="28" name="TextBox 28">
              <a:extLst>
                <a:ext uri="{FF2B5EF4-FFF2-40B4-BE49-F238E27FC236}">
                  <a16:creationId xmlns:a16="http://schemas.microsoft.com/office/drawing/2014/main" id="{99A43EAF-82DC-A536-82D1-C59988442E58}"/>
                </a:ext>
              </a:extLst>
            </p:cNvPr>
            <p:cNvSpPr txBox="1"/>
            <p:nvPr/>
          </p:nvSpPr>
          <p:spPr>
            <a:xfrm>
              <a:off x="3345990" y="3695700"/>
              <a:ext cx="9062156" cy="231601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143"/>
                </a:lnSpc>
                <a:spcBef>
                  <a:spcPct val="0"/>
                </a:spcBef>
              </a:pPr>
              <a:r>
                <a:rPr lang="en-GB" sz="2800" b="1" spc="22" dirty="0">
                  <a:solidFill>
                    <a:schemeClr val="bg1"/>
                  </a:solidFill>
                  <a:latin typeface="Open Sauce Bold" panose="020B0604020202020204" charset="0"/>
                  <a:ea typeface="Open Sauce"/>
                  <a:cs typeface="Open Sauce"/>
                  <a:sym typeface="Open Sauce"/>
                </a:rPr>
                <a:t>IMPACT</a:t>
              </a:r>
            </a:p>
            <a:p>
              <a:pPr algn="ctr">
                <a:lnSpc>
                  <a:spcPts val="3143"/>
                </a:lnSpc>
                <a:spcBef>
                  <a:spcPct val="0"/>
                </a:spcBef>
              </a:pPr>
              <a:endParaRPr lang="en-GB" sz="2800" b="1" spc="22" dirty="0">
                <a:solidFill>
                  <a:schemeClr val="bg1"/>
                </a:solidFill>
                <a:latin typeface="Open Sauce"/>
                <a:ea typeface="Open Sauce"/>
                <a:cs typeface="Open Sauce"/>
                <a:sym typeface="Open Sauce"/>
              </a:endParaRPr>
            </a:p>
            <a:p>
              <a:pPr>
                <a:lnSpc>
                  <a:spcPct val="150000"/>
                </a:lnSpc>
                <a:spcBef>
                  <a:spcPts val="500"/>
                </a:spcBef>
                <a:tabLst>
                  <a:tab pos="533400" algn="l"/>
                </a:tabLst>
              </a:pPr>
              <a:r>
                <a:rPr lang="en-GB" sz="2000" spc="22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Supports more reliable community emergency reporting. </a:t>
              </a:r>
            </a:p>
            <a:p>
              <a:pPr>
                <a:lnSpc>
                  <a:spcPct val="150000"/>
                </a:lnSpc>
                <a:spcBef>
                  <a:spcPts val="500"/>
                </a:spcBef>
                <a:tabLst>
                  <a:tab pos="533400" algn="l"/>
                </a:tabLst>
              </a:pPr>
              <a:r>
                <a:rPr lang="en-GB" sz="2000" spc="22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May reduce false or misleading alerts. </a:t>
              </a:r>
            </a:p>
            <a:p>
              <a:pPr>
                <a:lnSpc>
                  <a:spcPct val="150000"/>
                </a:lnSpc>
                <a:spcBef>
                  <a:spcPts val="500"/>
                </a:spcBef>
                <a:tabLst>
                  <a:tab pos="533400" algn="l"/>
                </a:tabLst>
              </a:pPr>
              <a:r>
                <a:rPr lang="en-GB" sz="2000" spc="22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Helps build public trust through clearer AI explanations. </a:t>
              </a:r>
            </a:p>
          </p:txBody>
        </p:sp>
        <p:sp>
          <p:nvSpPr>
            <p:cNvPr id="56" name="TextBox 10">
              <a:extLst>
                <a:ext uri="{FF2B5EF4-FFF2-40B4-BE49-F238E27FC236}">
                  <a16:creationId xmlns:a16="http://schemas.microsoft.com/office/drawing/2014/main" id="{89845AB3-ED10-5160-21A0-222D6640BBA8}"/>
                </a:ext>
              </a:extLst>
            </p:cNvPr>
            <p:cNvSpPr txBox="1"/>
            <p:nvPr/>
          </p:nvSpPr>
          <p:spPr>
            <a:xfrm>
              <a:off x="5600201" y="6861826"/>
              <a:ext cx="11087599" cy="2840521"/>
            </a:xfrm>
            <a:prstGeom prst="rect">
              <a:avLst/>
            </a:prstGeom>
          </p:spPr>
          <p:txBody>
            <a:bodyPr wrap="square" lIns="0" tIns="0" rIns="0" bIns="0" rtlCol="0" anchor="ctr">
              <a:spAutoFit/>
            </a:bodyPr>
            <a:lstStyle/>
            <a:p>
              <a:pPr>
                <a:lnSpc>
                  <a:spcPct val="150000"/>
                </a:lnSpc>
                <a:spcBef>
                  <a:spcPts val="500"/>
                </a:spcBef>
              </a:pPr>
              <a:r>
                <a:rPr lang="en-GB" sz="2500" b="1" spc="16" dirty="0">
                  <a:solidFill>
                    <a:schemeClr val="bg1"/>
                  </a:solidFill>
                  <a:latin typeface="Open Sauce Bold" panose="020B0604020202020204" charset="0"/>
                  <a:ea typeface="Open Sauce"/>
                  <a:cs typeface="Open Sauce"/>
                  <a:sym typeface="Open Sauce"/>
                </a:rPr>
                <a:t>LIMITATIONS</a:t>
              </a:r>
            </a:p>
            <a:p>
              <a:pPr>
                <a:lnSpc>
                  <a:spcPct val="150000"/>
                </a:lnSpc>
                <a:spcBef>
                  <a:spcPts val="500"/>
                </a:spcBef>
              </a:pPr>
              <a:endParaRPr lang="en-GB" sz="2500" b="1" spc="16" dirty="0">
                <a:solidFill>
                  <a:schemeClr val="bg1"/>
                </a:solidFill>
                <a:latin typeface="Open Sauce"/>
                <a:ea typeface="Open Sauce"/>
                <a:cs typeface="Open Sauce"/>
                <a:sym typeface="Open Sauce"/>
              </a:endParaRPr>
            </a:p>
            <a:p>
              <a:pPr algn="l">
                <a:lnSpc>
                  <a:spcPct val="150000"/>
                </a:lnSpc>
                <a:spcBef>
                  <a:spcPts val="500"/>
                </a:spcBef>
                <a:tabLst>
                  <a:tab pos="533400" algn="l"/>
                </a:tabLst>
              </a:pPr>
              <a:r>
                <a:rPr lang="en-GB" sz="2000" spc="16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Based on literature only at this stage. </a:t>
              </a:r>
            </a:p>
            <a:p>
              <a:pPr algn="l">
                <a:lnSpc>
                  <a:spcPct val="150000"/>
                </a:lnSpc>
                <a:spcBef>
                  <a:spcPts val="500"/>
                </a:spcBef>
                <a:tabLst>
                  <a:tab pos="533400" algn="l"/>
                </a:tabLst>
              </a:pPr>
              <a:r>
                <a:rPr lang="en-GB" sz="2000" spc="16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No live user testing yet. </a:t>
              </a:r>
            </a:p>
            <a:p>
              <a:pPr algn="l">
                <a:lnSpc>
                  <a:spcPct val="150000"/>
                </a:lnSpc>
                <a:spcBef>
                  <a:spcPts val="500"/>
                </a:spcBef>
                <a:tabLst>
                  <a:tab pos="533400" algn="l"/>
                </a:tabLst>
              </a:pPr>
              <a:r>
                <a:rPr lang="en-GB" sz="2000" spc="16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AI methods may change quickly, so the framework may need updates</a:t>
              </a:r>
              <a:r>
                <a:rPr lang="en-GB" sz="2500" spc="16" dirty="0">
                  <a:solidFill>
                    <a:srgbClr val="0E00AD"/>
                  </a:solidFill>
                  <a:latin typeface="Open Sauce"/>
                  <a:ea typeface="Open Sauce"/>
                  <a:cs typeface="Open Sauce"/>
                  <a:sym typeface="Open Sauce"/>
                </a:rPr>
                <a:t>. </a:t>
              </a:r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28A38DD9-2409-5CFB-4434-8BB4844C8A84}"/>
              </a:ext>
            </a:extLst>
          </p:cNvPr>
          <p:cNvGrpSpPr/>
          <p:nvPr/>
        </p:nvGrpSpPr>
        <p:grpSpPr>
          <a:xfrm>
            <a:off x="0" y="0"/>
            <a:ext cx="1230706" cy="10287000"/>
            <a:chOff x="0" y="0"/>
            <a:chExt cx="324137" cy="2709333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2C21C74C-7190-CEAA-16E1-EF0295D14280}"/>
                </a:ext>
              </a:extLst>
            </p:cNvPr>
            <p:cNvSpPr/>
            <p:nvPr/>
          </p:nvSpPr>
          <p:spPr>
            <a:xfrm>
              <a:off x="0" y="0"/>
              <a:ext cx="324137" cy="2709333"/>
            </a:xfrm>
            <a:custGeom>
              <a:avLst/>
              <a:gdLst/>
              <a:ahLst/>
              <a:cxnLst/>
              <a:rect l="l" t="t" r="r" b="b"/>
              <a:pathLst>
                <a:path w="324137" h="2709333">
                  <a:moveTo>
                    <a:pt x="0" y="0"/>
                  </a:moveTo>
                  <a:lnTo>
                    <a:pt x="324137" y="0"/>
                  </a:lnTo>
                  <a:lnTo>
                    <a:pt x="32413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004A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F1100039-EB64-DED9-8E55-B93CF0834AFD}"/>
                </a:ext>
              </a:extLst>
            </p:cNvPr>
            <p:cNvSpPr txBox="1"/>
            <p:nvPr/>
          </p:nvSpPr>
          <p:spPr>
            <a:xfrm>
              <a:off x="0" y="57150"/>
              <a:ext cx="324137" cy="26521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779"/>
                </a:lnSpc>
              </a:pPr>
              <a:endParaRPr/>
            </a:p>
          </p:txBody>
        </p:sp>
      </p:grpSp>
      <p:sp>
        <p:nvSpPr>
          <p:cNvPr id="29" name="Freeform 12">
            <a:extLst>
              <a:ext uri="{FF2B5EF4-FFF2-40B4-BE49-F238E27FC236}">
                <a16:creationId xmlns:a16="http://schemas.microsoft.com/office/drawing/2014/main" id="{3F000558-7F42-0DAB-5877-1AF29BA5D53C}"/>
              </a:ext>
            </a:extLst>
          </p:cNvPr>
          <p:cNvSpPr/>
          <p:nvPr/>
        </p:nvSpPr>
        <p:spPr>
          <a:xfrm>
            <a:off x="2928660" y="4659765"/>
            <a:ext cx="200237" cy="255136"/>
          </a:xfrm>
          <a:custGeom>
            <a:avLst/>
            <a:gdLst/>
            <a:ahLst/>
            <a:cxnLst/>
            <a:rect l="l" t="t" r="r" b="b"/>
            <a:pathLst>
              <a:path w="69262" h="302844">
                <a:moveTo>
                  <a:pt x="0" y="0"/>
                </a:moveTo>
                <a:lnTo>
                  <a:pt x="69262" y="0"/>
                </a:lnTo>
                <a:lnTo>
                  <a:pt x="69262" y="302844"/>
                </a:lnTo>
                <a:lnTo>
                  <a:pt x="0" y="302844"/>
                </a:lnTo>
                <a:close/>
              </a:path>
            </a:pathLst>
          </a:custGeom>
          <a:solidFill>
            <a:srgbClr val="0E00AD"/>
          </a:solidFill>
        </p:spPr>
        <p:txBody>
          <a:bodyPr/>
          <a:lstStyle/>
          <a:p>
            <a:endParaRPr lang="en-GB"/>
          </a:p>
        </p:txBody>
      </p:sp>
      <p:sp>
        <p:nvSpPr>
          <p:cNvPr id="31" name="Freeform 12">
            <a:extLst>
              <a:ext uri="{FF2B5EF4-FFF2-40B4-BE49-F238E27FC236}">
                <a16:creationId xmlns:a16="http://schemas.microsoft.com/office/drawing/2014/main" id="{DC51F585-99C0-5C57-DD0B-C4D7FCD65CF3}"/>
              </a:ext>
            </a:extLst>
          </p:cNvPr>
          <p:cNvSpPr/>
          <p:nvPr/>
        </p:nvSpPr>
        <p:spPr>
          <a:xfrm>
            <a:off x="2928659" y="5178309"/>
            <a:ext cx="200237" cy="255136"/>
          </a:xfrm>
          <a:custGeom>
            <a:avLst/>
            <a:gdLst/>
            <a:ahLst/>
            <a:cxnLst/>
            <a:rect l="l" t="t" r="r" b="b"/>
            <a:pathLst>
              <a:path w="69262" h="302844">
                <a:moveTo>
                  <a:pt x="0" y="0"/>
                </a:moveTo>
                <a:lnTo>
                  <a:pt x="69262" y="0"/>
                </a:lnTo>
                <a:lnTo>
                  <a:pt x="69262" y="302844"/>
                </a:lnTo>
                <a:lnTo>
                  <a:pt x="0" y="302844"/>
                </a:lnTo>
                <a:close/>
              </a:path>
            </a:pathLst>
          </a:custGeom>
          <a:solidFill>
            <a:srgbClr val="0E00AD"/>
          </a:solidFill>
        </p:spPr>
        <p:txBody>
          <a:bodyPr/>
          <a:lstStyle/>
          <a:p>
            <a:endParaRPr lang="en-GB"/>
          </a:p>
        </p:txBody>
      </p:sp>
      <p:sp>
        <p:nvSpPr>
          <p:cNvPr id="33" name="Freeform 12">
            <a:extLst>
              <a:ext uri="{FF2B5EF4-FFF2-40B4-BE49-F238E27FC236}">
                <a16:creationId xmlns:a16="http://schemas.microsoft.com/office/drawing/2014/main" id="{B5CA425F-DF55-4A03-C332-B9B561930E3E}"/>
              </a:ext>
            </a:extLst>
          </p:cNvPr>
          <p:cNvSpPr/>
          <p:nvPr/>
        </p:nvSpPr>
        <p:spPr>
          <a:xfrm>
            <a:off x="2928659" y="5696638"/>
            <a:ext cx="200237" cy="255136"/>
          </a:xfrm>
          <a:custGeom>
            <a:avLst/>
            <a:gdLst/>
            <a:ahLst/>
            <a:cxnLst/>
            <a:rect l="l" t="t" r="r" b="b"/>
            <a:pathLst>
              <a:path w="69262" h="302844">
                <a:moveTo>
                  <a:pt x="0" y="0"/>
                </a:moveTo>
                <a:lnTo>
                  <a:pt x="69262" y="0"/>
                </a:lnTo>
                <a:lnTo>
                  <a:pt x="69262" y="302844"/>
                </a:lnTo>
                <a:lnTo>
                  <a:pt x="0" y="302844"/>
                </a:lnTo>
                <a:close/>
              </a:path>
            </a:pathLst>
          </a:custGeom>
          <a:solidFill>
            <a:srgbClr val="0E00AD"/>
          </a:solidFill>
        </p:spPr>
        <p:txBody>
          <a:bodyPr/>
          <a:lstStyle/>
          <a:p>
            <a:endParaRPr lang="en-GB"/>
          </a:p>
        </p:txBody>
      </p:sp>
      <p:sp>
        <p:nvSpPr>
          <p:cNvPr id="35" name="Freeform 12">
            <a:extLst>
              <a:ext uri="{FF2B5EF4-FFF2-40B4-BE49-F238E27FC236}">
                <a16:creationId xmlns:a16="http://schemas.microsoft.com/office/drawing/2014/main" id="{18FB9A20-2044-D256-1F03-BE4316EB03E7}"/>
              </a:ext>
            </a:extLst>
          </p:cNvPr>
          <p:cNvSpPr/>
          <p:nvPr/>
        </p:nvSpPr>
        <p:spPr>
          <a:xfrm>
            <a:off x="5182872" y="8282554"/>
            <a:ext cx="200237" cy="255136"/>
          </a:xfrm>
          <a:custGeom>
            <a:avLst/>
            <a:gdLst/>
            <a:ahLst/>
            <a:cxnLst/>
            <a:rect l="l" t="t" r="r" b="b"/>
            <a:pathLst>
              <a:path w="69262" h="302844">
                <a:moveTo>
                  <a:pt x="0" y="0"/>
                </a:moveTo>
                <a:lnTo>
                  <a:pt x="69262" y="0"/>
                </a:lnTo>
                <a:lnTo>
                  <a:pt x="69262" y="302844"/>
                </a:lnTo>
                <a:lnTo>
                  <a:pt x="0" y="302844"/>
                </a:lnTo>
                <a:close/>
              </a:path>
            </a:pathLst>
          </a:custGeom>
          <a:solidFill>
            <a:srgbClr val="0E00AD"/>
          </a:solidFill>
        </p:spPr>
        <p:txBody>
          <a:bodyPr/>
          <a:lstStyle/>
          <a:p>
            <a:endParaRPr lang="en-GB"/>
          </a:p>
        </p:txBody>
      </p:sp>
      <p:sp>
        <p:nvSpPr>
          <p:cNvPr id="37" name="Freeform 12">
            <a:extLst>
              <a:ext uri="{FF2B5EF4-FFF2-40B4-BE49-F238E27FC236}">
                <a16:creationId xmlns:a16="http://schemas.microsoft.com/office/drawing/2014/main" id="{280FB881-47DA-F364-A4C9-860A4531021B}"/>
              </a:ext>
            </a:extLst>
          </p:cNvPr>
          <p:cNvSpPr/>
          <p:nvPr/>
        </p:nvSpPr>
        <p:spPr>
          <a:xfrm>
            <a:off x="5182871" y="8801098"/>
            <a:ext cx="200237" cy="255136"/>
          </a:xfrm>
          <a:custGeom>
            <a:avLst/>
            <a:gdLst/>
            <a:ahLst/>
            <a:cxnLst/>
            <a:rect l="l" t="t" r="r" b="b"/>
            <a:pathLst>
              <a:path w="69262" h="302844">
                <a:moveTo>
                  <a:pt x="0" y="0"/>
                </a:moveTo>
                <a:lnTo>
                  <a:pt x="69262" y="0"/>
                </a:lnTo>
                <a:lnTo>
                  <a:pt x="69262" y="302844"/>
                </a:lnTo>
                <a:lnTo>
                  <a:pt x="0" y="302844"/>
                </a:lnTo>
                <a:close/>
              </a:path>
            </a:pathLst>
          </a:custGeom>
          <a:solidFill>
            <a:srgbClr val="0E00AD"/>
          </a:solidFill>
        </p:spPr>
        <p:txBody>
          <a:bodyPr/>
          <a:lstStyle/>
          <a:p>
            <a:endParaRPr lang="en-GB"/>
          </a:p>
        </p:txBody>
      </p:sp>
      <p:sp>
        <p:nvSpPr>
          <p:cNvPr id="39" name="Freeform 12">
            <a:extLst>
              <a:ext uri="{FF2B5EF4-FFF2-40B4-BE49-F238E27FC236}">
                <a16:creationId xmlns:a16="http://schemas.microsoft.com/office/drawing/2014/main" id="{5421C080-799A-5A28-0454-3E049B0208F5}"/>
              </a:ext>
            </a:extLst>
          </p:cNvPr>
          <p:cNvSpPr/>
          <p:nvPr/>
        </p:nvSpPr>
        <p:spPr>
          <a:xfrm>
            <a:off x="5182871" y="9384164"/>
            <a:ext cx="200237" cy="255136"/>
          </a:xfrm>
          <a:custGeom>
            <a:avLst/>
            <a:gdLst/>
            <a:ahLst/>
            <a:cxnLst/>
            <a:rect l="l" t="t" r="r" b="b"/>
            <a:pathLst>
              <a:path w="69262" h="302844">
                <a:moveTo>
                  <a:pt x="0" y="0"/>
                </a:moveTo>
                <a:lnTo>
                  <a:pt x="69262" y="0"/>
                </a:lnTo>
                <a:lnTo>
                  <a:pt x="69262" y="302844"/>
                </a:lnTo>
                <a:lnTo>
                  <a:pt x="0" y="302844"/>
                </a:lnTo>
                <a:close/>
              </a:path>
            </a:pathLst>
          </a:custGeom>
          <a:solidFill>
            <a:srgbClr val="0E00AD"/>
          </a:solid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0650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00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42018" y="9036790"/>
            <a:ext cx="430204" cy="625751"/>
          </a:xfrm>
          <a:custGeom>
            <a:avLst/>
            <a:gdLst/>
            <a:ahLst/>
            <a:cxnLst/>
            <a:rect l="l" t="t" r="r" b="b"/>
            <a:pathLst>
              <a:path w="430204" h="625751">
                <a:moveTo>
                  <a:pt x="0" y="0"/>
                </a:moveTo>
                <a:lnTo>
                  <a:pt x="430204" y="0"/>
                </a:lnTo>
                <a:lnTo>
                  <a:pt x="430204" y="625751"/>
                </a:lnTo>
                <a:lnTo>
                  <a:pt x="0" y="6257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0" y="673827"/>
            <a:ext cx="5296640" cy="9127690"/>
          </a:xfrm>
          <a:custGeom>
            <a:avLst/>
            <a:gdLst/>
            <a:ahLst/>
            <a:cxnLst/>
            <a:rect l="l" t="t" r="r" b="b"/>
            <a:pathLst>
              <a:path w="5296640" h="9127690">
                <a:moveTo>
                  <a:pt x="0" y="0"/>
                </a:moveTo>
                <a:lnTo>
                  <a:pt x="5296640" y="0"/>
                </a:lnTo>
                <a:lnTo>
                  <a:pt x="5296640" y="9127689"/>
                </a:lnTo>
                <a:lnTo>
                  <a:pt x="0" y="912768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949" r="-80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5296640" cy="7274101"/>
          </a:xfrm>
          <a:custGeom>
            <a:avLst/>
            <a:gdLst/>
            <a:ahLst/>
            <a:cxnLst/>
            <a:rect l="l" t="t" r="r" b="b"/>
            <a:pathLst>
              <a:path w="5296640" h="7274101">
                <a:moveTo>
                  <a:pt x="0" y="0"/>
                </a:moveTo>
                <a:lnTo>
                  <a:pt x="5296640" y="0"/>
                </a:lnTo>
                <a:lnTo>
                  <a:pt x="5296640" y="7274101"/>
                </a:lnTo>
                <a:lnTo>
                  <a:pt x="0" y="727410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53030" r="-3008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0" y="0"/>
            <a:ext cx="5296640" cy="10287000"/>
            <a:chOff x="0" y="0"/>
            <a:chExt cx="1319132" cy="256198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19132" cy="2561985"/>
            </a:xfrm>
            <a:custGeom>
              <a:avLst/>
              <a:gdLst/>
              <a:ahLst/>
              <a:cxnLst/>
              <a:rect l="l" t="t" r="r" b="b"/>
              <a:pathLst>
                <a:path w="1319132" h="2561985">
                  <a:moveTo>
                    <a:pt x="0" y="0"/>
                  </a:moveTo>
                  <a:lnTo>
                    <a:pt x="1319132" y="0"/>
                  </a:lnTo>
                  <a:lnTo>
                    <a:pt x="1319132" y="2561985"/>
                  </a:lnTo>
                  <a:lnTo>
                    <a:pt x="0" y="2561985"/>
                  </a:lnTo>
                  <a:close/>
                </a:path>
              </a:pathLst>
            </a:custGeom>
            <a:solidFill>
              <a:srgbClr val="0E00AD">
                <a:alpha val="65882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486400" y="2146313"/>
            <a:ext cx="12039599" cy="61827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3400" indent="-533400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[1] C. Lee, T. Comes, M. Finn, H. Pak, C. Hsu and A. Mostafavi,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"Roadmap Toward Responsible AI in Crisis Resilience and Management,"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vol. 14, pp. 11200–11215, 2026. </a:t>
            </a:r>
          </a:p>
          <a:p>
            <a:pPr marL="533400" indent="-533400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[2] A. Sadiq, R. B. Dougherty, J. Tyler and R. Entress,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"Public alert and warning system literature review in the USA: Identifying research gaps and lessons for practice,"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Natural Hazards, vol. 117, no. 2, pp. 1711–1744, 2023. </a:t>
            </a:r>
          </a:p>
          <a:p>
            <a:pPr marL="533400" indent="-533400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[3] I. S. Stewart,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"Advancing disaster risk communications,"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Earth-Science Reviews, vol. 249, Art. 104677, 2024. </a:t>
            </a:r>
          </a:p>
          <a:p>
            <a:pPr marL="533400" indent="-533400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[4] R. Vicari and N.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Komendantova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"Systematic meta-analysis of research on AI tools to deal with misinformation on social media during natural and anthropogenic hazards and disasters,"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vol. 10, no. 1, p. 332, 2023. </a:t>
            </a:r>
          </a:p>
          <a:p>
            <a:pPr marL="533400" indent="-533400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[5] I.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Srba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"A survey on automatic credibility assessment using textual credibility signals in the era of large language models,"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vol. 17, no. 2, pp. 1–80, 2026. </a:t>
            </a:r>
          </a:p>
          <a:p>
            <a:pPr marL="533400" indent="-533400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[6] S. Schmager, I. O. Pappas and P.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Vassilakopoulou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"Understanding Human-Centred AI: a review of its defining elements and a research agenda,"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vol. 44, no. 15, pp. 3771–3810, 2025. </a:t>
            </a:r>
          </a:p>
          <a:p>
            <a:pPr marL="533400" indent="-533400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[7] A.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Bodaghi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 A. Schmitt, P.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Watine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B. C. Fung,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"A literature review on detecting, verifying, and mitigating online misinformation,"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vol. 11, no. 4, pp. 5119–5145, 2023. </a:t>
            </a:r>
          </a:p>
          <a:p>
            <a:pPr marL="533400" indent="-533400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[8] E. Hashmi, S. Y.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Yayilgan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M. Yamin, S. Ali and M. Abomhara,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"Advancing fake news detection: Hybrid deep learning with </a:t>
            </a:r>
            <a:r>
              <a:rPr lang="en-GB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FastText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explainable AI,"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vol. 12, pp. 44462–44480, 2024. 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0" y="8687684"/>
            <a:ext cx="18288000" cy="1599316"/>
            <a:chOff x="0" y="0"/>
            <a:chExt cx="13382900" cy="117035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382899" cy="1170357"/>
            </a:xfrm>
            <a:custGeom>
              <a:avLst/>
              <a:gdLst/>
              <a:ahLst/>
              <a:cxnLst/>
              <a:rect l="l" t="t" r="r" b="b"/>
              <a:pathLst>
                <a:path w="13382899" h="1170357">
                  <a:moveTo>
                    <a:pt x="0" y="0"/>
                  </a:moveTo>
                  <a:lnTo>
                    <a:pt x="13382899" y="0"/>
                  </a:lnTo>
                  <a:lnTo>
                    <a:pt x="13382899" y="1170357"/>
                  </a:lnTo>
                  <a:lnTo>
                    <a:pt x="0" y="1170357"/>
                  </a:ln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257507" y="1009955"/>
            <a:ext cx="4967419" cy="83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65"/>
              </a:lnSpc>
            </a:pPr>
            <a:r>
              <a:rPr lang="en-US" sz="6592" b="1" spc="65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00A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E573C1-5BC8-4EFA-AEE9-9FAAFDCB8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5C11A33-F5A7-ED82-B2C6-413978FEE122}"/>
              </a:ext>
            </a:extLst>
          </p:cNvPr>
          <p:cNvSpPr/>
          <p:nvPr/>
        </p:nvSpPr>
        <p:spPr>
          <a:xfrm>
            <a:off x="1442018" y="9036790"/>
            <a:ext cx="430204" cy="625751"/>
          </a:xfrm>
          <a:custGeom>
            <a:avLst/>
            <a:gdLst/>
            <a:ahLst/>
            <a:cxnLst/>
            <a:rect l="l" t="t" r="r" b="b"/>
            <a:pathLst>
              <a:path w="430204" h="625751">
                <a:moveTo>
                  <a:pt x="0" y="0"/>
                </a:moveTo>
                <a:lnTo>
                  <a:pt x="430204" y="0"/>
                </a:lnTo>
                <a:lnTo>
                  <a:pt x="430204" y="625751"/>
                </a:lnTo>
                <a:lnTo>
                  <a:pt x="0" y="6257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3E0CE369-BF73-FF18-1339-73B4A20D777B}"/>
              </a:ext>
            </a:extLst>
          </p:cNvPr>
          <p:cNvSpPr/>
          <p:nvPr/>
        </p:nvSpPr>
        <p:spPr>
          <a:xfrm>
            <a:off x="0" y="673827"/>
            <a:ext cx="5296640" cy="9127690"/>
          </a:xfrm>
          <a:custGeom>
            <a:avLst/>
            <a:gdLst/>
            <a:ahLst/>
            <a:cxnLst/>
            <a:rect l="l" t="t" r="r" b="b"/>
            <a:pathLst>
              <a:path w="5296640" h="9127690">
                <a:moveTo>
                  <a:pt x="0" y="0"/>
                </a:moveTo>
                <a:lnTo>
                  <a:pt x="5296640" y="0"/>
                </a:lnTo>
                <a:lnTo>
                  <a:pt x="5296640" y="9127689"/>
                </a:lnTo>
                <a:lnTo>
                  <a:pt x="0" y="912768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949" r="-80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00AF7251-5832-79E6-33FE-2E9598A74558}"/>
              </a:ext>
            </a:extLst>
          </p:cNvPr>
          <p:cNvSpPr/>
          <p:nvPr/>
        </p:nvSpPr>
        <p:spPr>
          <a:xfrm>
            <a:off x="0" y="0"/>
            <a:ext cx="5296640" cy="7274101"/>
          </a:xfrm>
          <a:custGeom>
            <a:avLst/>
            <a:gdLst/>
            <a:ahLst/>
            <a:cxnLst/>
            <a:rect l="l" t="t" r="r" b="b"/>
            <a:pathLst>
              <a:path w="5296640" h="7274101">
                <a:moveTo>
                  <a:pt x="0" y="0"/>
                </a:moveTo>
                <a:lnTo>
                  <a:pt x="5296640" y="0"/>
                </a:lnTo>
                <a:lnTo>
                  <a:pt x="5296640" y="7274101"/>
                </a:lnTo>
                <a:lnTo>
                  <a:pt x="0" y="727410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53030" r="-3008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1F5856CD-72A9-5F5A-6B0F-65B9C65836F2}"/>
              </a:ext>
            </a:extLst>
          </p:cNvPr>
          <p:cNvGrpSpPr/>
          <p:nvPr/>
        </p:nvGrpSpPr>
        <p:grpSpPr>
          <a:xfrm>
            <a:off x="0" y="0"/>
            <a:ext cx="5296640" cy="10287000"/>
            <a:chOff x="0" y="0"/>
            <a:chExt cx="1319132" cy="2561985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1359DDF9-23A0-3187-20FF-7771A0428AB4}"/>
                </a:ext>
              </a:extLst>
            </p:cNvPr>
            <p:cNvSpPr/>
            <p:nvPr/>
          </p:nvSpPr>
          <p:spPr>
            <a:xfrm>
              <a:off x="0" y="0"/>
              <a:ext cx="1319132" cy="2561985"/>
            </a:xfrm>
            <a:custGeom>
              <a:avLst/>
              <a:gdLst/>
              <a:ahLst/>
              <a:cxnLst/>
              <a:rect l="l" t="t" r="r" b="b"/>
              <a:pathLst>
                <a:path w="1319132" h="2561985">
                  <a:moveTo>
                    <a:pt x="0" y="0"/>
                  </a:moveTo>
                  <a:lnTo>
                    <a:pt x="1319132" y="0"/>
                  </a:lnTo>
                  <a:lnTo>
                    <a:pt x="1319132" y="2561985"/>
                  </a:lnTo>
                  <a:lnTo>
                    <a:pt x="0" y="2561985"/>
                  </a:lnTo>
                  <a:close/>
                </a:path>
              </a:pathLst>
            </a:custGeom>
            <a:solidFill>
              <a:srgbClr val="0E00AD">
                <a:alpha val="65882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>
            <a:extLst>
              <a:ext uri="{FF2B5EF4-FFF2-40B4-BE49-F238E27FC236}">
                <a16:creationId xmlns:a16="http://schemas.microsoft.com/office/drawing/2014/main" id="{1DE1B5E2-B6F8-9B61-C7FA-0D046988BBCC}"/>
              </a:ext>
            </a:extLst>
          </p:cNvPr>
          <p:cNvSpPr txBox="1"/>
          <p:nvPr/>
        </p:nvSpPr>
        <p:spPr>
          <a:xfrm>
            <a:off x="5486400" y="2146313"/>
            <a:ext cx="12039599" cy="61827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41325" indent="-441325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[9] M. Kaufhold,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"Exploring the evolving landscape of human-centred crisis informatics: current challenges and future trends,"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vol. 23, no. 2, pp. 155–163, 2024. </a:t>
            </a:r>
          </a:p>
          <a:p>
            <a:pPr marL="441325" indent="-441325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[10] Y. Gong, L. Shang and D. Wang,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"Integrating social explanations into explainable artificial intelligence (XAI) for combating misinformation: Vision and challenges,"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vol. 11, no. 5, pp. 6705–6726, 2024. </a:t>
            </a:r>
          </a:p>
          <a:p>
            <a:pPr marL="441325" indent="-441325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[11] A. Kumar and J. W. Taylor,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"Feature importance in the age of explainable AI: Case study of detecting fake news &amp; misinformation via a multi-modal framework,"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European Journal of Operational Research, vol. 317, no. 2, pp. 401–413, 2024. </a:t>
            </a:r>
          </a:p>
          <a:p>
            <a:pPr marL="441325" indent="-441325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[12] E. A.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Domfeh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C. L. Dancy,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"Human-AI Use Patterns for Decision-Making in Disaster Scenarios: A Systematic Review,"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2025. </a:t>
            </a:r>
          </a:p>
          <a:p>
            <a:pPr marL="441325" indent="-441325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[13] J.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Visave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"Transparency in AI for emergency management: building trust and accountability,"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AI and Ethics, vol. 5, no. 4, pp. 3967–3980, 2025. </a:t>
            </a:r>
          </a:p>
          <a:p>
            <a:pPr marL="441325" indent="-441325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[14] E. A. Akl et al.,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"Extension of the PRISMA 2020 statement for living systematic reviews (PRISMA-LSR): checklist and explanation,"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BMJ, vol. 387, 2024. </a:t>
            </a:r>
          </a:p>
          <a:p>
            <a:pPr marL="441325" indent="-441325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[15] S. Agrawal et al.,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"Analysis and recommendation system-based on PRISMA checklist to write systematic review,"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vol. 61, Art. 100866, 2024. </a:t>
            </a:r>
          </a:p>
          <a:p>
            <a:pPr marL="441325" indent="-441325" algn="just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[16] I. Kushnir,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"Thematic analysis in the area of education: a practical guide,"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vol. 12, no. 1, Art. 2471645, 2025. </a:t>
            </a:r>
          </a:p>
        </p:txBody>
      </p:sp>
      <p:grpSp>
        <p:nvGrpSpPr>
          <p:cNvPr id="8" name="Group 8">
            <a:extLst>
              <a:ext uri="{FF2B5EF4-FFF2-40B4-BE49-F238E27FC236}">
                <a16:creationId xmlns:a16="http://schemas.microsoft.com/office/drawing/2014/main" id="{AB249386-B94F-796A-7A0E-283149B3DB63}"/>
              </a:ext>
            </a:extLst>
          </p:cNvPr>
          <p:cNvGrpSpPr/>
          <p:nvPr/>
        </p:nvGrpSpPr>
        <p:grpSpPr>
          <a:xfrm>
            <a:off x="0" y="8687684"/>
            <a:ext cx="18288000" cy="1599316"/>
            <a:chOff x="0" y="0"/>
            <a:chExt cx="13382900" cy="1170357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4B5B5284-4109-23DA-792A-577CEC85A035}"/>
                </a:ext>
              </a:extLst>
            </p:cNvPr>
            <p:cNvSpPr/>
            <p:nvPr/>
          </p:nvSpPr>
          <p:spPr>
            <a:xfrm>
              <a:off x="0" y="0"/>
              <a:ext cx="13382899" cy="1170357"/>
            </a:xfrm>
            <a:custGeom>
              <a:avLst/>
              <a:gdLst/>
              <a:ahLst/>
              <a:cxnLst/>
              <a:rect l="l" t="t" r="r" b="b"/>
              <a:pathLst>
                <a:path w="13382899" h="1170357">
                  <a:moveTo>
                    <a:pt x="0" y="0"/>
                  </a:moveTo>
                  <a:lnTo>
                    <a:pt x="13382899" y="0"/>
                  </a:lnTo>
                  <a:lnTo>
                    <a:pt x="13382899" y="1170357"/>
                  </a:lnTo>
                  <a:lnTo>
                    <a:pt x="0" y="1170357"/>
                  </a:ln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E28BB3A9-E9EE-37BA-0FBE-95E81451D4D4}"/>
              </a:ext>
            </a:extLst>
          </p:cNvPr>
          <p:cNvSpPr txBox="1"/>
          <p:nvPr/>
        </p:nvSpPr>
        <p:spPr>
          <a:xfrm>
            <a:off x="6257507" y="1009955"/>
            <a:ext cx="4967419" cy="83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65"/>
              </a:lnSpc>
            </a:pPr>
            <a:r>
              <a:rPr lang="en-US" sz="6592" b="1" spc="65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652568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11520918" cy="648051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520918" cy="6480516"/>
            </a:xfrm>
            <a:custGeom>
              <a:avLst/>
              <a:gdLst/>
              <a:ahLst/>
              <a:cxnLst/>
              <a:rect l="l" t="t" r="r" b="b"/>
              <a:pathLst>
                <a:path w="11520918" h="6480516">
                  <a:moveTo>
                    <a:pt x="0" y="0"/>
                  </a:moveTo>
                  <a:lnTo>
                    <a:pt x="11520918" y="0"/>
                  </a:lnTo>
                  <a:lnTo>
                    <a:pt x="11520918" y="6480516"/>
                  </a:lnTo>
                  <a:lnTo>
                    <a:pt x="0" y="6480516"/>
                  </a:lnTo>
                  <a:close/>
                </a:path>
              </a:pathLst>
            </a:custGeom>
            <a:solidFill>
              <a:srgbClr val="EFEFF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28700" y="1028700"/>
            <a:ext cx="16230600" cy="8229600"/>
            <a:chOff x="0" y="0"/>
            <a:chExt cx="10224815" cy="518441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224815" cy="5184413"/>
            </a:xfrm>
            <a:custGeom>
              <a:avLst/>
              <a:gdLst/>
              <a:ahLst/>
              <a:cxnLst/>
              <a:rect l="l" t="t" r="r" b="b"/>
              <a:pathLst>
                <a:path w="10224815" h="5184413">
                  <a:moveTo>
                    <a:pt x="0" y="0"/>
                  </a:moveTo>
                  <a:lnTo>
                    <a:pt x="10224815" y="0"/>
                  </a:lnTo>
                  <a:lnTo>
                    <a:pt x="10224815" y="5184413"/>
                  </a:lnTo>
                  <a:lnTo>
                    <a:pt x="0" y="5184413"/>
                  </a:lnTo>
                  <a:close/>
                </a:path>
              </a:pathLst>
            </a:custGeom>
            <a:solidFill>
              <a:srgbClr val="0E00A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91760" y="3175686"/>
            <a:ext cx="9504480" cy="3935628"/>
            <a:chOff x="0" y="0"/>
            <a:chExt cx="12672641" cy="5247504"/>
          </a:xfrm>
        </p:grpSpPr>
        <p:sp>
          <p:nvSpPr>
            <p:cNvPr id="7" name="TextBox 7"/>
            <p:cNvSpPr txBox="1"/>
            <p:nvPr/>
          </p:nvSpPr>
          <p:spPr>
            <a:xfrm>
              <a:off x="2411558" y="142875"/>
              <a:ext cx="10261083" cy="51046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9842"/>
                </a:lnSpc>
              </a:pPr>
              <a:r>
                <a:rPr lang="en-US" sz="9463" b="1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THANK YOU</a:t>
              </a:r>
            </a:p>
            <a:p>
              <a:pPr algn="ctr">
                <a:lnSpc>
                  <a:spcPts val="9842"/>
                </a:lnSpc>
              </a:pPr>
              <a:r>
                <a:rPr lang="en-US" sz="9463" b="1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FOR LISTENING!</a:t>
              </a:r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1149848"/>
              <a:ext cx="3367935" cy="3821770"/>
            </a:xfrm>
            <a:custGeom>
              <a:avLst/>
              <a:gdLst/>
              <a:ahLst/>
              <a:cxnLst/>
              <a:rect l="l" t="t" r="r" b="b"/>
              <a:pathLst>
                <a:path w="3367935" h="3821770">
                  <a:moveTo>
                    <a:pt x="0" y="0"/>
                  </a:moveTo>
                  <a:lnTo>
                    <a:pt x="3367935" y="0"/>
                  </a:lnTo>
                  <a:lnTo>
                    <a:pt x="3367935" y="3821770"/>
                  </a:lnTo>
                  <a:lnTo>
                    <a:pt x="0" y="38217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77000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1850</Words>
  <Application>Microsoft Office PowerPoint</Application>
  <PresentationFormat>Custom</PresentationFormat>
  <Paragraphs>188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Open Sauce Bold Italics</vt:lpstr>
      <vt:lpstr>Arial</vt:lpstr>
      <vt:lpstr>Calibri</vt:lpstr>
      <vt:lpstr>Open Sauce</vt:lpstr>
      <vt:lpstr>Aptos</vt:lpstr>
      <vt:lpstr>Open Sauce Bold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Proposal Nadejda Toma 2026</dc:title>
  <cp:lastModifiedBy>Nadejda Toma (2232920)</cp:lastModifiedBy>
  <cp:revision>21</cp:revision>
  <dcterms:created xsi:type="dcterms:W3CDTF">2006-08-16T00:00:00Z</dcterms:created>
  <dcterms:modified xsi:type="dcterms:W3CDTF">2026-07-13T10:59:03Z</dcterms:modified>
  <dc:identifier>DAHPKrppOCA</dc:identifier>
</cp:coreProperties>
</file>