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7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6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539858-AA3B-4BAD-B435-29EE2E38936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C969CFC-8AF5-4495-80D5-CE52DC2DD3E7}">
      <dgm:prSet/>
      <dgm:spPr/>
      <dgm:t>
        <a:bodyPr/>
        <a:lstStyle/>
        <a:p>
          <a:r>
            <a:rPr lang="en-US" b="0" i="0" baseline="0"/>
            <a:t>Case study: Amira, 3 years old, recently joined nursery</a:t>
          </a:r>
          <a:endParaRPr lang="en-US"/>
        </a:p>
      </dgm:t>
    </dgm:pt>
    <dgm:pt modelId="{21A85AEE-8849-4C7C-9303-FC09FF27F906}" type="parTrans" cxnId="{E0FEC9AC-B9E4-4084-B072-50E2D7BDA7CB}">
      <dgm:prSet/>
      <dgm:spPr/>
      <dgm:t>
        <a:bodyPr/>
        <a:lstStyle/>
        <a:p>
          <a:endParaRPr lang="en-US"/>
        </a:p>
      </dgm:t>
    </dgm:pt>
    <dgm:pt modelId="{BBD399A8-02AB-484E-B7BB-D05C221945F7}" type="sibTrans" cxnId="{E0FEC9AC-B9E4-4084-B072-50E2D7BDA7CB}">
      <dgm:prSet/>
      <dgm:spPr/>
      <dgm:t>
        <a:bodyPr/>
        <a:lstStyle/>
        <a:p>
          <a:endParaRPr lang="en-US"/>
        </a:p>
      </dgm:t>
    </dgm:pt>
    <dgm:pt modelId="{BC56C10E-AE4A-463E-8E59-7A8D0E3DBD0B}">
      <dgm:prSet/>
      <dgm:spPr/>
      <dgm:t>
        <a:bodyPr/>
        <a:lstStyle/>
        <a:p>
          <a:r>
            <a:rPr lang="en-US" b="0" i="0" baseline="0"/>
            <a:t>Signs of anxiety, limited verbal communication, avoids group play</a:t>
          </a:r>
          <a:endParaRPr lang="en-US"/>
        </a:p>
      </dgm:t>
    </dgm:pt>
    <dgm:pt modelId="{6F63316B-67FD-47C8-BD24-0EE342597DAC}" type="parTrans" cxnId="{7845F667-E625-406D-806D-55BA037B67C2}">
      <dgm:prSet/>
      <dgm:spPr/>
      <dgm:t>
        <a:bodyPr/>
        <a:lstStyle/>
        <a:p>
          <a:endParaRPr lang="en-US"/>
        </a:p>
      </dgm:t>
    </dgm:pt>
    <dgm:pt modelId="{7AC72C37-2704-463B-B1FB-868E52A027BD}" type="sibTrans" cxnId="{7845F667-E625-406D-806D-55BA037B67C2}">
      <dgm:prSet/>
      <dgm:spPr/>
      <dgm:t>
        <a:bodyPr/>
        <a:lstStyle/>
        <a:p>
          <a:endParaRPr lang="en-US"/>
        </a:p>
      </dgm:t>
    </dgm:pt>
    <dgm:pt modelId="{371458BB-948F-4657-8861-2636D59601B6}">
      <dgm:prSet/>
      <dgm:spPr/>
      <dgm:t>
        <a:bodyPr/>
        <a:lstStyle/>
        <a:p>
          <a:r>
            <a:rPr lang="en-US" b="0" i="0" baseline="0"/>
            <a:t>Aim: Apply Erikson’s psychosocial theory to understand and support her development</a:t>
          </a:r>
          <a:endParaRPr lang="en-US"/>
        </a:p>
      </dgm:t>
    </dgm:pt>
    <dgm:pt modelId="{1D5E2C53-DA0D-4E7C-8AA6-1EB551C48CEE}" type="parTrans" cxnId="{3D8953D4-62C4-4A32-A16A-03859B182A41}">
      <dgm:prSet/>
      <dgm:spPr/>
      <dgm:t>
        <a:bodyPr/>
        <a:lstStyle/>
        <a:p>
          <a:endParaRPr lang="en-US"/>
        </a:p>
      </dgm:t>
    </dgm:pt>
    <dgm:pt modelId="{9F7EB347-E89C-41D5-B0E7-1FD56D4C5DB6}" type="sibTrans" cxnId="{3D8953D4-62C4-4A32-A16A-03859B182A41}">
      <dgm:prSet/>
      <dgm:spPr/>
      <dgm:t>
        <a:bodyPr/>
        <a:lstStyle/>
        <a:p>
          <a:endParaRPr lang="en-US"/>
        </a:p>
      </dgm:t>
    </dgm:pt>
    <dgm:pt modelId="{67A89FCC-56F7-4F92-9F77-19771C37A922}" type="pres">
      <dgm:prSet presAssocID="{8F539858-AA3B-4BAD-B435-29EE2E389363}" presName="linear" presStyleCnt="0">
        <dgm:presLayoutVars>
          <dgm:animLvl val="lvl"/>
          <dgm:resizeHandles val="exact"/>
        </dgm:presLayoutVars>
      </dgm:prSet>
      <dgm:spPr/>
    </dgm:pt>
    <dgm:pt modelId="{AAA02FBF-3D45-404B-9E94-AB5D8B1ED584}" type="pres">
      <dgm:prSet presAssocID="{7C969CFC-8AF5-4495-80D5-CE52DC2DD3E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9FEF94B-7ECF-4E89-A155-2CA7EF6C1BBD}" type="pres">
      <dgm:prSet presAssocID="{BBD399A8-02AB-484E-B7BB-D05C221945F7}" presName="spacer" presStyleCnt="0"/>
      <dgm:spPr/>
    </dgm:pt>
    <dgm:pt modelId="{E6A85D9A-85DC-4DA1-9D6E-1BA252D1EB5C}" type="pres">
      <dgm:prSet presAssocID="{BC56C10E-AE4A-463E-8E59-7A8D0E3DBD0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692E2CA-C7DB-4791-9B9E-8E239FFE34DC}" type="pres">
      <dgm:prSet presAssocID="{7AC72C37-2704-463B-B1FB-868E52A027BD}" presName="spacer" presStyleCnt="0"/>
      <dgm:spPr/>
    </dgm:pt>
    <dgm:pt modelId="{F32434D6-A632-4056-9D41-0264F4DB2FFD}" type="pres">
      <dgm:prSet presAssocID="{371458BB-948F-4657-8861-2636D59601B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0116700-CBE4-4885-ABE9-35F8DE908D73}" type="presOf" srcId="{7C969CFC-8AF5-4495-80D5-CE52DC2DD3E7}" destId="{AAA02FBF-3D45-404B-9E94-AB5D8B1ED584}" srcOrd="0" destOrd="0" presId="urn:microsoft.com/office/officeart/2005/8/layout/vList2"/>
    <dgm:cxn modelId="{7845F667-E625-406D-806D-55BA037B67C2}" srcId="{8F539858-AA3B-4BAD-B435-29EE2E389363}" destId="{BC56C10E-AE4A-463E-8E59-7A8D0E3DBD0B}" srcOrd="1" destOrd="0" parTransId="{6F63316B-67FD-47C8-BD24-0EE342597DAC}" sibTransId="{7AC72C37-2704-463B-B1FB-868E52A027BD}"/>
    <dgm:cxn modelId="{E3427999-19AA-423B-AF9D-630377126B27}" type="presOf" srcId="{8F539858-AA3B-4BAD-B435-29EE2E389363}" destId="{67A89FCC-56F7-4F92-9F77-19771C37A922}" srcOrd="0" destOrd="0" presId="urn:microsoft.com/office/officeart/2005/8/layout/vList2"/>
    <dgm:cxn modelId="{CFC9FC9C-DB81-4BB3-B184-25C37E413FC5}" type="presOf" srcId="{371458BB-948F-4657-8861-2636D59601B6}" destId="{F32434D6-A632-4056-9D41-0264F4DB2FFD}" srcOrd="0" destOrd="0" presId="urn:microsoft.com/office/officeart/2005/8/layout/vList2"/>
    <dgm:cxn modelId="{E0FEC9AC-B9E4-4084-B072-50E2D7BDA7CB}" srcId="{8F539858-AA3B-4BAD-B435-29EE2E389363}" destId="{7C969CFC-8AF5-4495-80D5-CE52DC2DD3E7}" srcOrd="0" destOrd="0" parTransId="{21A85AEE-8849-4C7C-9303-FC09FF27F906}" sibTransId="{BBD399A8-02AB-484E-B7BB-D05C221945F7}"/>
    <dgm:cxn modelId="{3D8953D4-62C4-4A32-A16A-03859B182A41}" srcId="{8F539858-AA3B-4BAD-B435-29EE2E389363}" destId="{371458BB-948F-4657-8861-2636D59601B6}" srcOrd="2" destOrd="0" parTransId="{1D5E2C53-DA0D-4E7C-8AA6-1EB551C48CEE}" sibTransId="{9F7EB347-E89C-41D5-B0E7-1FD56D4C5DB6}"/>
    <dgm:cxn modelId="{3A1875D5-BD9D-4B43-8939-049966F5FD96}" type="presOf" srcId="{BC56C10E-AE4A-463E-8E59-7A8D0E3DBD0B}" destId="{E6A85D9A-85DC-4DA1-9D6E-1BA252D1EB5C}" srcOrd="0" destOrd="0" presId="urn:microsoft.com/office/officeart/2005/8/layout/vList2"/>
    <dgm:cxn modelId="{998CF38C-171F-499B-BB2D-ED632A457F8A}" type="presParOf" srcId="{67A89FCC-56F7-4F92-9F77-19771C37A922}" destId="{AAA02FBF-3D45-404B-9E94-AB5D8B1ED584}" srcOrd="0" destOrd="0" presId="urn:microsoft.com/office/officeart/2005/8/layout/vList2"/>
    <dgm:cxn modelId="{C1461D12-9C09-4808-8C0B-ECFBE57812B2}" type="presParOf" srcId="{67A89FCC-56F7-4F92-9F77-19771C37A922}" destId="{79FEF94B-7ECF-4E89-A155-2CA7EF6C1BBD}" srcOrd="1" destOrd="0" presId="urn:microsoft.com/office/officeart/2005/8/layout/vList2"/>
    <dgm:cxn modelId="{FB1D593D-C47C-444D-90C0-19702C404DB9}" type="presParOf" srcId="{67A89FCC-56F7-4F92-9F77-19771C37A922}" destId="{E6A85D9A-85DC-4DA1-9D6E-1BA252D1EB5C}" srcOrd="2" destOrd="0" presId="urn:microsoft.com/office/officeart/2005/8/layout/vList2"/>
    <dgm:cxn modelId="{5ECF68CA-06D0-45A8-BC77-E98C5DE29E49}" type="presParOf" srcId="{67A89FCC-56F7-4F92-9F77-19771C37A922}" destId="{E692E2CA-C7DB-4791-9B9E-8E239FFE34DC}" srcOrd="3" destOrd="0" presId="urn:microsoft.com/office/officeart/2005/8/layout/vList2"/>
    <dgm:cxn modelId="{04328769-F82D-4D86-B79B-8642944C6813}" type="presParOf" srcId="{67A89FCC-56F7-4F92-9F77-19771C37A922}" destId="{F32434D6-A632-4056-9D41-0264F4DB2FF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0CC8C3-408D-4DBB-8C2B-345D24BCD3C4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43A175B-4F12-423E-8B7C-A63BCA249F51}">
      <dgm:prSet/>
      <dgm:spPr/>
      <dgm:t>
        <a:bodyPr/>
        <a:lstStyle/>
        <a:p>
          <a:r>
            <a:rPr lang="en-US" b="0" i="0" baseline="0"/>
            <a:t>Erik Erikson (1950) proposed </a:t>
          </a:r>
          <a:r>
            <a:rPr lang="en-US" b="1" i="0" baseline="0"/>
            <a:t>eight psychosocial stages</a:t>
          </a:r>
          <a:r>
            <a:rPr lang="en-US" b="0" i="0" baseline="0"/>
            <a:t> across the lifespan</a:t>
          </a:r>
          <a:endParaRPr lang="en-US"/>
        </a:p>
      </dgm:t>
    </dgm:pt>
    <dgm:pt modelId="{AE04E25B-A315-4BF4-9C8D-471E60FF00C2}" type="parTrans" cxnId="{E54B9D94-1F11-457A-A7F5-43377CCABD1D}">
      <dgm:prSet/>
      <dgm:spPr/>
      <dgm:t>
        <a:bodyPr/>
        <a:lstStyle/>
        <a:p>
          <a:endParaRPr lang="en-US"/>
        </a:p>
      </dgm:t>
    </dgm:pt>
    <dgm:pt modelId="{C887147B-8309-4E3B-91E9-DF9527C3758F}" type="sibTrans" cxnId="{E54B9D94-1F11-457A-A7F5-43377CCABD1D}">
      <dgm:prSet/>
      <dgm:spPr/>
      <dgm:t>
        <a:bodyPr/>
        <a:lstStyle/>
        <a:p>
          <a:endParaRPr lang="en-US"/>
        </a:p>
      </dgm:t>
    </dgm:pt>
    <dgm:pt modelId="{425FF498-CDBC-4EE2-8A90-3E474513889B}">
      <dgm:prSet/>
      <dgm:spPr/>
      <dgm:t>
        <a:bodyPr/>
        <a:lstStyle/>
        <a:p>
          <a:r>
            <a:rPr lang="en-US" b="0" i="0" baseline="0"/>
            <a:t>Each stage involves a </a:t>
          </a:r>
          <a:r>
            <a:rPr lang="en-US" b="1" i="0" baseline="0"/>
            <a:t>conflict</a:t>
          </a:r>
          <a:r>
            <a:rPr lang="en-US" b="0" i="0" baseline="0"/>
            <a:t> that must be resolved for healthy development</a:t>
          </a:r>
          <a:endParaRPr lang="en-US"/>
        </a:p>
      </dgm:t>
    </dgm:pt>
    <dgm:pt modelId="{BEECBFF3-79BD-49E5-B84E-BC4E95366DB4}" type="parTrans" cxnId="{263CE8C4-D7D8-4993-AF1B-F3F893636789}">
      <dgm:prSet/>
      <dgm:spPr/>
      <dgm:t>
        <a:bodyPr/>
        <a:lstStyle/>
        <a:p>
          <a:endParaRPr lang="en-US"/>
        </a:p>
      </dgm:t>
    </dgm:pt>
    <dgm:pt modelId="{E002E1EE-4167-4209-B41C-971E0C8C067E}" type="sibTrans" cxnId="{263CE8C4-D7D8-4993-AF1B-F3F893636789}">
      <dgm:prSet/>
      <dgm:spPr/>
      <dgm:t>
        <a:bodyPr/>
        <a:lstStyle/>
        <a:p>
          <a:endParaRPr lang="en-US"/>
        </a:p>
      </dgm:t>
    </dgm:pt>
    <dgm:pt modelId="{599CEA2D-0518-48F0-A6F6-6BADCDFF34A4}">
      <dgm:prSet/>
      <dgm:spPr/>
      <dgm:t>
        <a:bodyPr/>
        <a:lstStyle/>
        <a:p>
          <a:r>
            <a:rPr lang="en-US" b="0" i="0" baseline="0"/>
            <a:t>Successful resolution = sense of competence; failure = insecurity or guilt</a:t>
          </a:r>
          <a:endParaRPr lang="en-US"/>
        </a:p>
      </dgm:t>
    </dgm:pt>
    <dgm:pt modelId="{485AE909-C29E-4009-89A8-B029C28706BF}" type="parTrans" cxnId="{3CE9D53B-33B0-4E3E-B13D-578BEE4D20AE}">
      <dgm:prSet/>
      <dgm:spPr/>
      <dgm:t>
        <a:bodyPr/>
        <a:lstStyle/>
        <a:p>
          <a:endParaRPr lang="en-US"/>
        </a:p>
      </dgm:t>
    </dgm:pt>
    <dgm:pt modelId="{4362D250-95B3-4B5F-8CF8-3FA564C040C0}" type="sibTrans" cxnId="{3CE9D53B-33B0-4E3E-B13D-578BEE4D20AE}">
      <dgm:prSet/>
      <dgm:spPr/>
      <dgm:t>
        <a:bodyPr/>
        <a:lstStyle/>
        <a:p>
          <a:endParaRPr lang="en-US"/>
        </a:p>
      </dgm:t>
    </dgm:pt>
    <dgm:pt modelId="{A0FDB22A-246A-4086-AA8C-490B6C2EACAC}" type="pres">
      <dgm:prSet presAssocID="{910CC8C3-408D-4DBB-8C2B-345D24BCD3C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536B498-1720-43C1-81FE-E2E4D3CF8C10}" type="pres">
      <dgm:prSet presAssocID="{B43A175B-4F12-423E-8B7C-A63BCA249F51}" presName="root" presStyleCnt="0"/>
      <dgm:spPr/>
    </dgm:pt>
    <dgm:pt modelId="{0F70B8BE-947E-473D-ADA2-F5A4A2DBE1BD}" type="pres">
      <dgm:prSet presAssocID="{B43A175B-4F12-423E-8B7C-A63BCA249F51}" presName="rootComposite" presStyleCnt="0"/>
      <dgm:spPr/>
    </dgm:pt>
    <dgm:pt modelId="{B25DE9E7-D580-48B7-96DD-4A090B3D4FCF}" type="pres">
      <dgm:prSet presAssocID="{B43A175B-4F12-423E-8B7C-A63BCA249F51}" presName="rootText" presStyleLbl="node1" presStyleIdx="0" presStyleCnt="3"/>
      <dgm:spPr/>
    </dgm:pt>
    <dgm:pt modelId="{39BDEE2E-733B-4BB4-922A-E9775A523660}" type="pres">
      <dgm:prSet presAssocID="{B43A175B-4F12-423E-8B7C-A63BCA249F51}" presName="rootConnector" presStyleLbl="node1" presStyleIdx="0" presStyleCnt="3"/>
      <dgm:spPr/>
    </dgm:pt>
    <dgm:pt modelId="{23EC5ED8-AF66-4A30-BD55-B744C9D99D4E}" type="pres">
      <dgm:prSet presAssocID="{B43A175B-4F12-423E-8B7C-A63BCA249F51}" presName="childShape" presStyleCnt="0"/>
      <dgm:spPr/>
    </dgm:pt>
    <dgm:pt modelId="{A48CBE8C-C1D4-4055-99A1-1B40C055EC61}" type="pres">
      <dgm:prSet presAssocID="{425FF498-CDBC-4EE2-8A90-3E474513889B}" presName="root" presStyleCnt="0"/>
      <dgm:spPr/>
    </dgm:pt>
    <dgm:pt modelId="{6EB50EE6-997E-4667-AB33-89A38CBF405D}" type="pres">
      <dgm:prSet presAssocID="{425FF498-CDBC-4EE2-8A90-3E474513889B}" presName="rootComposite" presStyleCnt="0"/>
      <dgm:spPr/>
    </dgm:pt>
    <dgm:pt modelId="{D8BFC0FB-FDBD-45F0-BCD1-DD3C06049C8B}" type="pres">
      <dgm:prSet presAssocID="{425FF498-CDBC-4EE2-8A90-3E474513889B}" presName="rootText" presStyleLbl="node1" presStyleIdx="1" presStyleCnt="3"/>
      <dgm:spPr/>
    </dgm:pt>
    <dgm:pt modelId="{206D783C-E330-4E4B-B97C-0FB07C2B821E}" type="pres">
      <dgm:prSet presAssocID="{425FF498-CDBC-4EE2-8A90-3E474513889B}" presName="rootConnector" presStyleLbl="node1" presStyleIdx="1" presStyleCnt="3"/>
      <dgm:spPr/>
    </dgm:pt>
    <dgm:pt modelId="{78B78CEC-9C34-4998-A214-7BBDE666CCDF}" type="pres">
      <dgm:prSet presAssocID="{425FF498-CDBC-4EE2-8A90-3E474513889B}" presName="childShape" presStyleCnt="0"/>
      <dgm:spPr/>
    </dgm:pt>
    <dgm:pt modelId="{BAF597D0-F586-4365-8294-7D519FA00CB7}" type="pres">
      <dgm:prSet presAssocID="{599CEA2D-0518-48F0-A6F6-6BADCDFF34A4}" presName="root" presStyleCnt="0"/>
      <dgm:spPr/>
    </dgm:pt>
    <dgm:pt modelId="{55723318-6DDD-4A8A-BEC1-4BE45C04185D}" type="pres">
      <dgm:prSet presAssocID="{599CEA2D-0518-48F0-A6F6-6BADCDFF34A4}" presName="rootComposite" presStyleCnt="0"/>
      <dgm:spPr/>
    </dgm:pt>
    <dgm:pt modelId="{DFA50D8D-6E50-404E-9427-43DF8A5C52CF}" type="pres">
      <dgm:prSet presAssocID="{599CEA2D-0518-48F0-A6F6-6BADCDFF34A4}" presName="rootText" presStyleLbl="node1" presStyleIdx="2" presStyleCnt="3"/>
      <dgm:spPr/>
    </dgm:pt>
    <dgm:pt modelId="{78835F8D-CA3A-48EC-AE38-01A704A65AE3}" type="pres">
      <dgm:prSet presAssocID="{599CEA2D-0518-48F0-A6F6-6BADCDFF34A4}" presName="rootConnector" presStyleLbl="node1" presStyleIdx="2" presStyleCnt="3"/>
      <dgm:spPr/>
    </dgm:pt>
    <dgm:pt modelId="{DC9CBC40-734D-49C9-ADB3-627C932498F1}" type="pres">
      <dgm:prSet presAssocID="{599CEA2D-0518-48F0-A6F6-6BADCDFF34A4}" presName="childShape" presStyleCnt="0"/>
      <dgm:spPr/>
    </dgm:pt>
  </dgm:ptLst>
  <dgm:cxnLst>
    <dgm:cxn modelId="{AC0F0703-7E26-4D6A-A6B7-034CFBE280E6}" type="presOf" srcId="{425FF498-CDBC-4EE2-8A90-3E474513889B}" destId="{D8BFC0FB-FDBD-45F0-BCD1-DD3C06049C8B}" srcOrd="0" destOrd="0" presId="urn:microsoft.com/office/officeart/2005/8/layout/hierarchy3"/>
    <dgm:cxn modelId="{5953CE21-114F-4CDE-85D9-FD6944589C25}" type="presOf" srcId="{599CEA2D-0518-48F0-A6F6-6BADCDFF34A4}" destId="{78835F8D-CA3A-48EC-AE38-01A704A65AE3}" srcOrd="1" destOrd="0" presId="urn:microsoft.com/office/officeart/2005/8/layout/hierarchy3"/>
    <dgm:cxn modelId="{63622D30-6F9F-403F-B563-B6E540B07CE1}" type="presOf" srcId="{B43A175B-4F12-423E-8B7C-A63BCA249F51}" destId="{B25DE9E7-D580-48B7-96DD-4A090B3D4FCF}" srcOrd="0" destOrd="0" presId="urn:microsoft.com/office/officeart/2005/8/layout/hierarchy3"/>
    <dgm:cxn modelId="{3CE9D53B-33B0-4E3E-B13D-578BEE4D20AE}" srcId="{910CC8C3-408D-4DBB-8C2B-345D24BCD3C4}" destId="{599CEA2D-0518-48F0-A6F6-6BADCDFF34A4}" srcOrd="2" destOrd="0" parTransId="{485AE909-C29E-4009-89A8-B029C28706BF}" sibTransId="{4362D250-95B3-4B5F-8CF8-3FA564C040C0}"/>
    <dgm:cxn modelId="{06B6C36E-E045-4FDF-8511-3357D7C3B0FD}" type="presOf" srcId="{599CEA2D-0518-48F0-A6F6-6BADCDFF34A4}" destId="{DFA50D8D-6E50-404E-9427-43DF8A5C52CF}" srcOrd="0" destOrd="0" presId="urn:microsoft.com/office/officeart/2005/8/layout/hierarchy3"/>
    <dgm:cxn modelId="{C4288658-20A7-498D-A412-CBD1BC985E4D}" type="presOf" srcId="{910CC8C3-408D-4DBB-8C2B-345D24BCD3C4}" destId="{A0FDB22A-246A-4086-AA8C-490B6C2EACAC}" srcOrd="0" destOrd="0" presId="urn:microsoft.com/office/officeart/2005/8/layout/hierarchy3"/>
    <dgm:cxn modelId="{E54B9D94-1F11-457A-A7F5-43377CCABD1D}" srcId="{910CC8C3-408D-4DBB-8C2B-345D24BCD3C4}" destId="{B43A175B-4F12-423E-8B7C-A63BCA249F51}" srcOrd="0" destOrd="0" parTransId="{AE04E25B-A315-4BF4-9C8D-471E60FF00C2}" sibTransId="{C887147B-8309-4E3B-91E9-DF9527C3758F}"/>
    <dgm:cxn modelId="{518C78B4-121A-4519-A006-43CC25B1308E}" type="presOf" srcId="{425FF498-CDBC-4EE2-8A90-3E474513889B}" destId="{206D783C-E330-4E4B-B97C-0FB07C2B821E}" srcOrd="1" destOrd="0" presId="urn:microsoft.com/office/officeart/2005/8/layout/hierarchy3"/>
    <dgm:cxn modelId="{EEFADCC0-3B51-40C8-BAF7-2CC7361831CB}" type="presOf" srcId="{B43A175B-4F12-423E-8B7C-A63BCA249F51}" destId="{39BDEE2E-733B-4BB4-922A-E9775A523660}" srcOrd="1" destOrd="0" presId="urn:microsoft.com/office/officeart/2005/8/layout/hierarchy3"/>
    <dgm:cxn modelId="{263CE8C4-D7D8-4993-AF1B-F3F893636789}" srcId="{910CC8C3-408D-4DBB-8C2B-345D24BCD3C4}" destId="{425FF498-CDBC-4EE2-8A90-3E474513889B}" srcOrd="1" destOrd="0" parTransId="{BEECBFF3-79BD-49E5-B84E-BC4E95366DB4}" sibTransId="{E002E1EE-4167-4209-B41C-971E0C8C067E}"/>
    <dgm:cxn modelId="{71241D1B-B507-47F0-8CBB-2B67CFB08EF6}" type="presParOf" srcId="{A0FDB22A-246A-4086-AA8C-490B6C2EACAC}" destId="{1536B498-1720-43C1-81FE-E2E4D3CF8C10}" srcOrd="0" destOrd="0" presId="urn:microsoft.com/office/officeart/2005/8/layout/hierarchy3"/>
    <dgm:cxn modelId="{39D3ECCF-143A-4B4B-9062-E14E1FDEC438}" type="presParOf" srcId="{1536B498-1720-43C1-81FE-E2E4D3CF8C10}" destId="{0F70B8BE-947E-473D-ADA2-F5A4A2DBE1BD}" srcOrd="0" destOrd="0" presId="urn:microsoft.com/office/officeart/2005/8/layout/hierarchy3"/>
    <dgm:cxn modelId="{2A694F0B-D45C-4C43-BC8F-60F15C11E03F}" type="presParOf" srcId="{0F70B8BE-947E-473D-ADA2-F5A4A2DBE1BD}" destId="{B25DE9E7-D580-48B7-96DD-4A090B3D4FCF}" srcOrd="0" destOrd="0" presId="urn:microsoft.com/office/officeart/2005/8/layout/hierarchy3"/>
    <dgm:cxn modelId="{FDB2AB18-8772-48E8-AC31-1DD183DEE2A4}" type="presParOf" srcId="{0F70B8BE-947E-473D-ADA2-F5A4A2DBE1BD}" destId="{39BDEE2E-733B-4BB4-922A-E9775A523660}" srcOrd="1" destOrd="0" presId="urn:microsoft.com/office/officeart/2005/8/layout/hierarchy3"/>
    <dgm:cxn modelId="{C154377F-1A38-4463-9159-F215BF7A482B}" type="presParOf" srcId="{1536B498-1720-43C1-81FE-E2E4D3CF8C10}" destId="{23EC5ED8-AF66-4A30-BD55-B744C9D99D4E}" srcOrd="1" destOrd="0" presId="urn:microsoft.com/office/officeart/2005/8/layout/hierarchy3"/>
    <dgm:cxn modelId="{4BF7035B-322D-410C-A619-B59209564B8F}" type="presParOf" srcId="{A0FDB22A-246A-4086-AA8C-490B6C2EACAC}" destId="{A48CBE8C-C1D4-4055-99A1-1B40C055EC61}" srcOrd="1" destOrd="0" presId="urn:microsoft.com/office/officeart/2005/8/layout/hierarchy3"/>
    <dgm:cxn modelId="{E64C41BB-F4E4-41E4-82A9-B2A2E43EFB77}" type="presParOf" srcId="{A48CBE8C-C1D4-4055-99A1-1B40C055EC61}" destId="{6EB50EE6-997E-4667-AB33-89A38CBF405D}" srcOrd="0" destOrd="0" presId="urn:microsoft.com/office/officeart/2005/8/layout/hierarchy3"/>
    <dgm:cxn modelId="{F800C6BD-A60B-4A12-BA33-94EFF9B210D4}" type="presParOf" srcId="{6EB50EE6-997E-4667-AB33-89A38CBF405D}" destId="{D8BFC0FB-FDBD-45F0-BCD1-DD3C06049C8B}" srcOrd="0" destOrd="0" presId="urn:microsoft.com/office/officeart/2005/8/layout/hierarchy3"/>
    <dgm:cxn modelId="{F3C0AF38-CEB4-4DBE-9061-FD31051DDA9F}" type="presParOf" srcId="{6EB50EE6-997E-4667-AB33-89A38CBF405D}" destId="{206D783C-E330-4E4B-B97C-0FB07C2B821E}" srcOrd="1" destOrd="0" presId="urn:microsoft.com/office/officeart/2005/8/layout/hierarchy3"/>
    <dgm:cxn modelId="{A854AA0D-CED0-489E-B8CD-8BDE837FD860}" type="presParOf" srcId="{A48CBE8C-C1D4-4055-99A1-1B40C055EC61}" destId="{78B78CEC-9C34-4998-A214-7BBDE666CCDF}" srcOrd="1" destOrd="0" presId="urn:microsoft.com/office/officeart/2005/8/layout/hierarchy3"/>
    <dgm:cxn modelId="{04C73482-F891-4266-81ED-D5D9A3DE4385}" type="presParOf" srcId="{A0FDB22A-246A-4086-AA8C-490B6C2EACAC}" destId="{BAF597D0-F586-4365-8294-7D519FA00CB7}" srcOrd="2" destOrd="0" presId="urn:microsoft.com/office/officeart/2005/8/layout/hierarchy3"/>
    <dgm:cxn modelId="{E5026C2A-4C4F-4F86-81C3-FE344657F11E}" type="presParOf" srcId="{BAF597D0-F586-4365-8294-7D519FA00CB7}" destId="{55723318-6DDD-4A8A-BEC1-4BE45C04185D}" srcOrd="0" destOrd="0" presId="urn:microsoft.com/office/officeart/2005/8/layout/hierarchy3"/>
    <dgm:cxn modelId="{DBA27EA8-7D04-44E6-B8F3-9B38391264B9}" type="presParOf" srcId="{55723318-6DDD-4A8A-BEC1-4BE45C04185D}" destId="{DFA50D8D-6E50-404E-9427-43DF8A5C52CF}" srcOrd="0" destOrd="0" presId="urn:microsoft.com/office/officeart/2005/8/layout/hierarchy3"/>
    <dgm:cxn modelId="{79E5ECB5-DDC3-44F8-AD86-3C9A1B67E3FF}" type="presParOf" srcId="{55723318-6DDD-4A8A-BEC1-4BE45C04185D}" destId="{78835F8D-CA3A-48EC-AE38-01A704A65AE3}" srcOrd="1" destOrd="0" presId="urn:microsoft.com/office/officeart/2005/8/layout/hierarchy3"/>
    <dgm:cxn modelId="{12B26F5A-FBF9-46CD-B18C-33C78370AEFA}" type="presParOf" srcId="{BAF597D0-F586-4365-8294-7D519FA00CB7}" destId="{DC9CBC40-734D-49C9-ADB3-627C932498F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1B69D7-C952-4914-993F-020BA6EFFB1B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4F04606-D2AD-4124-AA42-CE857FA0EB04}">
      <dgm:prSet/>
      <dgm:spPr/>
      <dgm:t>
        <a:bodyPr/>
        <a:lstStyle/>
        <a:p>
          <a:r>
            <a:rPr lang="en-US" b="0" i="0" baseline="0"/>
            <a:t>Each stage builds on the previous one</a:t>
          </a:r>
          <a:endParaRPr lang="en-US"/>
        </a:p>
      </dgm:t>
    </dgm:pt>
    <dgm:pt modelId="{0E1FD85A-01B5-4413-B4C4-744BD460C4D0}" type="parTrans" cxnId="{88590D72-5AF9-4E38-9A43-D40CBA824BFC}">
      <dgm:prSet/>
      <dgm:spPr/>
      <dgm:t>
        <a:bodyPr/>
        <a:lstStyle/>
        <a:p>
          <a:endParaRPr lang="en-US"/>
        </a:p>
      </dgm:t>
    </dgm:pt>
    <dgm:pt modelId="{3C24724C-E28A-4FB9-BEEF-E9EE3F606FDC}" type="sibTrans" cxnId="{88590D72-5AF9-4E38-9A43-D40CBA824BFC}">
      <dgm:prSet/>
      <dgm:spPr/>
      <dgm:t>
        <a:bodyPr/>
        <a:lstStyle/>
        <a:p>
          <a:endParaRPr lang="en-US"/>
        </a:p>
      </dgm:t>
    </dgm:pt>
    <dgm:pt modelId="{C8820190-1A20-4D4E-AFE0-6462720605A5}">
      <dgm:prSet/>
      <dgm:spPr/>
      <dgm:t>
        <a:bodyPr/>
        <a:lstStyle/>
        <a:p>
          <a:r>
            <a:rPr lang="en-US" b="0" i="0" baseline="0"/>
            <a:t>Stages relevant to Amira’s age:</a:t>
          </a:r>
          <a:endParaRPr lang="en-US"/>
        </a:p>
      </dgm:t>
    </dgm:pt>
    <dgm:pt modelId="{BA37879F-A3A5-4A65-AD64-AD2AB17EE2D5}" type="parTrans" cxnId="{14E2A83E-303D-413E-98B8-3D1D04D3F658}">
      <dgm:prSet/>
      <dgm:spPr/>
      <dgm:t>
        <a:bodyPr/>
        <a:lstStyle/>
        <a:p>
          <a:endParaRPr lang="en-US"/>
        </a:p>
      </dgm:t>
    </dgm:pt>
    <dgm:pt modelId="{C0F8CDEF-52B8-4A3D-8694-CD90BCAD136E}" type="sibTrans" cxnId="{14E2A83E-303D-413E-98B8-3D1D04D3F658}">
      <dgm:prSet/>
      <dgm:spPr/>
      <dgm:t>
        <a:bodyPr/>
        <a:lstStyle/>
        <a:p>
          <a:endParaRPr lang="en-US"/>
        </a:p>
      </dgm:t>
    </dgm:pt>
    <dgm:pt modelId="{8A9FA595-9EA7-4337-A69A-7DB438075716}">
      <dgm:prSet/>
      <dgm:spPr/>
      <dgm:t>
        <a:bodyPr/>
        <a:lstStyle/>
        <a:p>
          <a:r>
            <a:rPr lang="en-US" b="1" i="0" baseline="0"/>
            <a:t>Autonomy vs. Shame and Doubt (1–3 years)</a:t>
          </a:r>
          <a:endParaRPr lang="en-US"/>
        </a:p>
      </dgm:t>
    </dgm:pt>
    <dgm:pt modelId="{BB55EFD0-A760-4E69-9016-53EC00CBCB13}" type="parTrans" cxnId="{0346F5F3-28DE-4906-9F68-61B7C6A65AF6}">
      <dgm:prSet/>
      <dgm:spPr/>
      <dgm:t>
        <a:bodyPr/>
        <a:lstStyle/>
        <a:p>
          <a:endParaRPr lang="en-US"/>
        </a:p>
      </dgm:t>
    </dgm:pt>
    <dgm:pt modelId="{AA164BCD-956F-4F58-8016-C05921791D5C}" type="sibTrans" cxnId="{0346F5F3-28DE-4906-9F68-61B7C6A65AF6}">
      <dgm:prSet/>
      <dgm:spPr/>
      <dgm:t>
        <a:bodyPr/>
        <a:lstStyle/>
        <a:p>
          <a:endParaRPr lang="en-US"/>
        </a:p>
      </dgm:t>
    </dgm:pt>
    <dgm:pt modelId="{29740570-1CBA-4C3B-94B7-17781F123303}">
      <dgm:prSet/>
      <dgm:spPr/>
      <dgm:t>
        <a:bodyPr/>
        <a:lstStyle/>
        <a:p>
          <a:r>
            <a:rPr lang="en-US" b="1" i="0" baseline="0"/>
            <a:t>Initiative vs. Guilt (3–6 years)</a:t>
          </a:r>
          <a:endParaRPr lang="en-US"/>
        </a:p>
      </dgm:t>
    </dgm:pt>
    <dgm:pt modelId="{FD7B1491-F536-4AF6-9FE7-7A3E828C3467}" type="parTrans" cxnId="{F0101200-DAFA-4F56-8CD6-BB5875033DF4}">
      <dgm:prSet/>
      <dgm:spPr/>
      <dgm:t>
        <a:bodyPr/>
        <a:lstStyle/>
        <a:p>
          <a:endParaRPr lang="en-US"/>
        </a:p>
      </dgm:t>
    </dgm:pt>
    <dgm:pt modelId="{570F7A79-778E-4CA0-B924-63794987ECA9}" type="sibTrans" cxnId="{F0101200-DAFA-4F56-8CD6-BB5875033DF4}">
      <dgm:prSet/>
      <dgm:spPr/>
      <dgm:t>
        <a:bodyPr/>
        <a:lstStyle/>
        <a:p>
          <a:endParaRPr lang="en-US"/>
        </a:p>
      </dgm:t>
    </dgm:pt>
    <dgm:pt modelId="{B0F5DE33-0815-4449-905D-2300C8600459}">
      <dgm:prSet/>
      <dgm:spPr/>
      <dgm:t>
        <a:bodyPr/>
        <a:lstStyle/>
        <a:p>
          <a:r>
            <a:rPr lang="en-US" b="0" i="0" baseline="0"/>
            <a:t>Development depends on how caregivers respond to the child’s needs and actions</a:t>
          </a:r>
          <a:endParaRPr lang="en-US"/>
        </a:p>
      </dgm:t>
    </dgm:pt>
    <dgm:pt modelId="{B55A8A35-D157-48B3-8A8B-460BE97BE62B}" type="parTrans" cxnId="{4BB7CB1B-C05B-4E06-913F-2910F4F3CE31}">
      <dgm:prSet/>
      <dgm:spPr/>
      <dgm:t>
        <a:bodyPr/>
        <a:lstStyle/>
        <a:p>
          <a:endParaRPr lang="en-US"/>
        </a:p>
      </dgm:t>
    </dgm:pt>
    <dgm:pt modelId="{9AF99AE8-5983-4B2D-A15A-9FB4663E4403}" type="sibTrans" cxnId="{4BB7CB1B-C05B-4E06-913F-2910F4F3CE31}">
      <dgm:prSet/>
      <dgm:spPr/>
      <dgm:t>
        <a:bodyPr/>
        <a:lstStyle/>
        <a:p>
          <a:endParaRPr lang="en-US"/>
        </a:p>
      </dgm:t>
    </dgm:pt>
    <dgm:pt modelId="{44BE1581-F153-4C16-A884-D07116D7FA62}" type="pres">
      <dgm:prSet presAssocID="{9D1B69D7-C952-4914-993F-020BA6EFFB1B}" presName="diagram" presStyleCnt="0">
        <dgm:presLayoutVars>
          <dgm:dir/>
          <dgm:resizeHandles val="exact"/>
        </dgm:presLayoutVars>
      </dgm:prSet>
      <dgm:spPr/>
    </dgm:pt>
    <dgm:pt modelId="{D360B0D9-DEEB-454D-AB0A-B76C18A6E2E5}" type="pres">
      <dgm:prSet presAssocID="{74F04606-D2AD-4124-AA42-CE857FA0EB04}" presName="node" presStyleLbl="node1" presStyleIdx="0" presStyleCnt="5">
        <dgm:presLayoutVars>
          <dgm:bulletEnabled val="1"/>
        </dgm:presLayoutVars>
      </dgm:prSet>
      <dgm:spPr/>
    </dgm:pt>
    <dgm:pt modelId="{C37DD0F3-3B2E-46F4-87FC-658AE8AF6055}" type="pres">
      <dgm:prSet presAssocID="{3C24724C-E28A-4FB9-BEEF-E9EE3F606FDC}" presName="sibTrans" presStyleCnt="0"/>
      <dgm:spPr/>
    </dgm:pt>
    <dgm:pt modelId="{42AC8B41-EF01-4F59-A9D5-C9A36C70A535}" type="pres">
      <dgm:prSet presAssocID="{C8820190-1A20-4D4E-AFE0-6462720605A5}" presName="node" presStyleLbl="node1" presStyleIdx="1" presStyleCnt="5">
        <dgm:presLayoutVars>
          <dgm:bulletEnabled val="1"/>
        </dgm:presLayoutVars>
      </dgm:prSet>
      <dgm:spPr/>
    </dgm:pt>
    <dgm:pt modelId="{D7DEEB93-97A7-4B0D-A543-59F800ED6B85}" type="pres">
      <dgm:prSet presAssocID="{C0F8CDEF-52B8-4A3D-8694-CD90BCAD136E}" presName="sibTrans" presStyleCnt="0"/>
      <dgm:spPr/>
    </dgm:pt>
    <dgm:pt modelId="{95F70373-EC2C-4898-9B3F-4258F77651EF}" type="pres">
      <dgm:prSet presAssocID="{8A9FA595-9EA7-4337-A69A-7DB438075716}" presName="node" presStyleLbl="node1" presStyleIdx="2" presStyleCnt="5">
        <dgm:presLayoutVars>
          <dgm:bulletEnabled val="1"/>
        </dgm:presLayoutVars>
      </dgm:prSet>
      <dgm:spPr/>
    </dgm:pt>
    <dgm:pt modelId="{A2065399-6BE7-4254-8AB8-8DAD8C002FDF}" type="pres">
      <dgm:prSet presAssocID="{AA164BCD-956F-4F58-8016-C05921791D5C}" presName="sibTrans" presStyleCnt="0"/>
      <dgm:spPr/>
    </dgm:pt>
    <dgm:pt modelId="{79ADA924-1052-40EF-82B7-D0C77005DF31}" type="pres">
      <dgm:prSet presAssocID="{29740570-1CBA-4C3B-94B7-17781F123303}" presName="node" presStyleLbl="node1" presStyleIdx="3" presStyleCnt="5">
        <dgm:presLayoutVars>
          <dgm:bulletEnabled val="1"/>
        </dgm:presLayoutVars>
      </dgm:prSet>
      <dgm:spPr/>
    </dgm:pt>
    <dgm:pt modelId="{120202BE-0A38-4796-895E-DF5445CA4635}" type="pres">
      <dgm:prSet presAssocID="{570F7A79-778E-4CA0-B924-63794987ECA9}" presName="sibTrans" presStyleCnt="0"/>
      <dgm:spPr/>
    </dgm:pt>
    <dgm:pt modelId="{6BD34A7C-A68E-43F3-B3E5-E75A8968BE61}" type="pres">
      <dgm:prSet presAssocID="{B0F5DE33-0815-4449-905D-2300C8600459}" presName="node" presStyleLbl="node1" presStyleIdx="4" presStyleCnt="5">
        <dgm:presLayoutVars>
          <dgm:bulletEnabled val="1"/>
        </dgm:presLayoutVars>
      </dgm:prSet>
      <dgm:spPr/>
    </dgm:pt>
  </dgm:ptLst>
  <dgm:cxnLst>
    <dgm:cxn modelId="{F0101200-DAFA-4F56-8CD6-BB5875033DF4}" srcId="{9D1B69D7-C952-4914-993F-020BA6EFFB1B}" destId="{29740570-1CBA-4C3B-94B7-17781F123303}" srcOrd="3" destOrd="0" parTransId="{FD7B1491-F536-4AF6-9FE7-7A3E828C3467}" sibTransId="{570F7A79-778E-4CA0-B924-63794987ECA9}"/>
    <dgm:cxn modelId="{4BB7CB1B-C05B-4E06-913F-2910F4F3CE31}" srcId="{9D1B69D7-C952-4914-993F-020BA6EFFB1B}" destId="{B0F5DE33-0815-4449-905D-2300C8600459}" srcOrd="4" destOrd="0" parTransId="{B55A8A35-D157-48B3-8A8B-460BE97BE62B}" sibTransId="{9AF99AE8-5983-4B2D-A15A-9FB4663E4403}"/>
    <dgm:cxn modelId="{5A8AB42F-0A47-40E7-A238-74A3254A7CB0}" type="presOf" srcId="{B0F5DE33-0815-4449-905D-2300C8600459}" destId="{6BD34A7C-A68E-43F3-B3E5-E75A8968BE61}" srcOrd="0" destOrd="0" presId="urn:microsoft.com/office/officeart/2005/8/layout/default"/>
    <dgm:cxn modelId="{14E2A83E-303D-413E-98B8-3D1D04D3F658}" srcId="{9D1B69D7-C952-4914-993F-020BA6EFFB1B}" destId="{C8820190-1A20-4D4E-AFE0-6462720605A5}" srcOrd="1" destOrd="0" parTransId="{BA37879F-A3A5-4A65-AD64-AD2AB17EE2D5}" sibTransId="{C0F8CDEF-52B8-4A3D-8694-CD90BCAD136E}"/>
    <dgm:cxn modelId="{88590D72-5AF9-4E38-9A43-D40CBA824BFC}" srcId="{9D1B69D7-C952-4914-993F-020BA6EFFB1B}" destId="{74F04606-D2AD-4124-AA42-CE857FA0EB04}" srcOrd="0" destOrd="0" parTransId="{0E1FD85A-01B5-4413-B4C4-744BD460C4D0}" sibTransId="{3C24724C-E28A-4FB9-BEEF-E9EE3F606FDC}"/>
    <dgm:cxn modelId="{1BEFDD52-268F-4982-AB21-39EA03061CEF}" type="presOf" srcId="{29740570-1CBA-4C3B-94B7-17781F123303}" destId="{79ADA924-1052-40EF-82B7-D0C77005DF31}" srcOrd="0" destOrd="0" presId="urn:microsoft.com/office/officeart/2005/8/layout/default"/>
    <dgm:cxn modelId="{E6AD1B87-FBD2-4784-ACD5-9DFC67461A5F}" type="presOf" srcId="{74F04606-D2AD-4124-AA42-CE857FA0EB04}" destId="{D360B0D9-DEEB-454D-AB0A-B76C18A6E2E5}" srcOrd="0" destOrd="0" presId="urn:microsoft.com/office/officeart/2005/8/layout/default"/>
    <dgm:cxn modelId="{C982B2BE-0793-435E-AD10-51DB243CA104}" type="presOf" srcId="{9D1B69D7-C952-4914-993F-020BA6EFFB1B}" destId="{44BE1581-F153-4C16-A884-D07116D7FA62}" srcOrd="0" destOrd="0" presId="urn:microsoft.com/office/officeart/2005/8/layout/default"/>
    <dgm:cxn modelId="{B2A356BF-2B20-4F63-9F2B-704B6A7B42BE}" type="presOf" srcId="{8A9FA595-9EA7-4337-A69A-7DB438075716}" destId="{95F70373-EC2C-4898-9B3F-4258F77651EF}" srcOrd="0" destOrd="0" presId="urn:microsoft.com/office/officeart/2005/8/layout/default"/>
    <dgm:cxn modelId="{E9076AEF-677E-4800-BC90-2698827B03F3}" type="presOf" srcId="{C8820190-1A20-4D4E-AFE0-6462720605A5}" destId="{42AC8B41-EF01-4F59-A9D5-C9A36C70A535}" srcOrd="0" destOrd="0" presId="urn:microsoft.com/office/officeart/2005/8/layout/default"/>
    <dgm:cxn modelId="{0346F5F3-28DE-4906-9F68-61B7C6A65AF6}" srcId="{9D1B69D7-C952-4914-993F-020BA6EFFB1B}" destId="{8A9FA595-9EA7-4337-A69A-7DB438075716}" srcOrd="2" destOrd="0" parTransId="{BB55EFD0-A760-4E69-9016-53EC00CBCB13}" sibTransId="{AA164BCD-956F-4F58-8016-C05921791D5C}"/>
    <dgm:cxn modelId="{F1FFEF38-BFE8-4EA1-9B28-61430B9B9258}" type="presParOf" srcId="{44BE1581-F153-4C16-A884-D07116D7FA62}" destId="{D360B0D9-DEEB-454D-AB0A-B76C18A6E2E5}" srcOrd="0" destOrd="0" presId="urn:microsoft.com/office/officeart/2005/8/layout/default"/>
    <dgm:cxn modelId="{8419460B-733F-48FA-BF2A-86CA105169D2}" type="presParOf" srcId="{44BE1581-F153-4C16-A884-D07116D7FA62}" destId="{C37DD0F3-3B2E-46F4-87FC-658AE8AF6055}" srcOrd="1" destOrd="0" presId="urn:microsoft.com/office/officeart/2005/8/layout/default"/>
    <dgm:cxn modelId="{3090BD07-9B17-431E-868C-C5BA2EC9FEB4}" type="presParOf" srcId="{44BE1581-F153-4C16-A884-D07116D7FA62}" destId="{42AC8B41-EF01-4F59-A9D5-C9A36C70A535}" srcOrd="2" destOrd="0" presId="urn:microsoft.com/office/officeart/2005/8/layout/default"/>
    <dgm:cxn modelId="{888DAEE9-1F3A-4241-AE45-A1D55F91A7C7}" type="presParOf" srcId="{44BE1581-F153-4C16-A884-D07116D7FA62}" destId="{D7DEEB93-97A7-4B0D-A543-59F800ED6B85}" srcOrd="3" destOrd="0" presId="urn:microsoft.com/office/officeart/2005/8/layout/default"/>
    <dgm:cxn modelId="{41DFC3CE-95CF-4465-A64E-FB752B5081BC}" type="presParOf" srcId="{44BE1581-F153-4C16-A884-D07116D7FA62}" destId="{95F70373-EC2C-4898-9B3F-4258F77651EF}" srcOrd="4" destOrd="0" presId="urn:microsoft.com/office/officeart/2005/8/layout/default"/>
    <dgm:cxn modelId="{6E380C58-093E-4B84-91D2-846AACF75B95}" type="presParOf" srcId="{44BE1581-F153-4C16-A884-D07116D7FA62}" destId="{A2065399-6BE7-4254-8AB8-8DAD8C002FDF}" srcOrd="5" destOrd="0" presId="urn:microsoft.com/office/officeart/2005/8/layout/default"/>
    <dgm:cxn modelId="{AC364169-19E0-47C9-83B0-218A1EDC2B4B}" type="presParOf" srcId="{44BE1581-F153-4C16-A884-D07116D7FA62}" destId="{79ADA924-1052-40EF-82B7-D0C77005DF31}" srcOrd="6" destOrd="0" presId="urn:microsoft.com/office/officeart/2005/8/layout/default"/>
    <dgm:cxn modelId="{3C6D5D34-DEDF-446D-82B9-8DBBECDB7657}" type="presParOf" srcId="{44BE1581-F153-4C16-A884-D07116D7FA62}" destId="{120202BE-0A38-4796-895E-DF5445CA4635}" srcOrd="7" destOrd="0" presId="urn:microsoft.com/office/officeart/2005/8/layout/default"/>
    <dgm:cxn modelId="{C7869881-DC93-488A-8211-C62CAA53930D}" type="presParOf" srcId="{44BE1581-F153-4C16-A884-D07116D7FA62}" destId="{6BD34A7C-A68E-43F3-B3E5-E75A8968BE61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D16280-FE2D-40C9-84A6-1560865F003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E728D67-2CD5-4139-8F86-667C94813B04}">
      <dgm:prSet/>
      <dgm:spPr/>
      <dgm:t>
        <a:bodyPr/>
        <a:lstStyle/>
        <a:p>
          <a:r>
            <a:rPr lang="en-US" b="1" i="0" baseline="0"/>
            <a:t>Biological (Nature):</a:t>
          </a:r>
          <a:r>
            <a:rPr lang="en-US" b="0" i="0" baseline="0"/>
            <a:t> inborn temperament and readiness for independence</a:t>
          </a:r>
          <a:endParaRPr lang="en-US"/>
        </a:p>
      </dgm:t>
    </dgm:pt>
    <dgm:pt modelId="{79C37710-77AA-4385-9986-C2811976486C}" type="parTrans" cxnId="{C9F21C2D-478F-4365-ADAE-F4C98DA124B5}">
      <dgm:prSet/>
      <dgm:spPr/>
      <dgm:t>
        <a:bodyPr/>
        <a:lstStyle/>
        <a:p>
          <a:endParaRPr lang="en-US"/>
        </a:p>
      </dgm:t>
    </dgm:pt>
    <dgm:pt modelId="{846E9278-D807-4CA6-9661-1304792123D6}" type="sibTrans" cxnId="{C9F21C2D-478F-4365-ADAE-F4C98DA124B5}">
      <dgm:prSet/>
      <dgm:spPr/>
      <dgm:t>
        <a:bodyPr/>
        <a:lstStyle/>
        <a:p>
          <a:endParaRPr lang="en-US"/>
        </a:p>
      </dgm:t>
    </dgm:pt>
    <dgm:pt modelId="{B6C02217-375B-48A7-AA5C-C8A0B4AF741B}">
      <dgm:prSet/>
      <dgm:spPr/>
      <dgm:t>
        <a:bodyPr/>
        <a:lstStyle/>
        <a:p>
          <a:r>
            <a:rPr lang="en-US" b="1" i="0" baseline="0"/>
            <a:t>Environmental (Nurture):</a:t>
          </a:r>
          <a:r>
            <a:rPr lang="en-US" b="0" i="0" baseline="0"/>
            <a:t> caregiver support, opportunities, and feedback</a:t>
          </a:r>
          <a:endParaRPr lang="en-US"/>
        </a:p>
      </dgm:t>
    </dgm:pt>
    <dgm:pt modelId="{6C2443D9-F273-4155-A73A-1BDC17C73FD9}" type="parTrans" cxnId="{5624987B-782A-4A34-A244-1B16A0128269}">
      <dgm:prSet/>
      <dgm:spPr/>
      <dgm:t>
        <a:bodyPr/>
        <a:lstStyle/>
        <a:p>
          <a:endParaRPr lang="en-US"/>
        </a:p>
      </dgm:t>
    </dgm:pt>
    <dgm:pt modelId="{3E7549E0-8CA4-4856-AF37-4FC292CDDCB0}" type="sibTrans" cxnId="{5624987B-782A-4A34-A244-1B16A0128269}">
      <dgm:prSet/>
      <dgm:spPr/>
      <dgm:t>
        <a:bodyPr/>
        <a:lstStyle/>
        <a:p>
          <a:endParaRPr lang="en-US"/>
        </a:p>
      </dgm:t>
    </dgm:pt>
    <dgm:pt modelId="{8B474F97-E5CB-4FC1-8857-5C58F3C41AE7}">
      <dgm:prSet/>
      <dgm:spPr/>
      <dgm:t>
        <a:bodyPr/>
        <a:lstStyle/>
        <a:p>
          <a:r>
            <a:rPr lang="en-US" b="0" i="0" baseline="0"/>
            <a:t>Both influence how each psychosocial stage is resolved</a:t>
          </a:r>
          <a:endParaRPr lang="en-US"/>
        </a:p>
      </dgm:t>
    </dgm:pt>
    <dgm:pt modelId="{6EBF656C-1EDC-48D8-B977-F5E0EB647F91}" type="parTrans" cxnId="{30F82FBA-5996-4BFF-8103-3DBA58B02D41}">
      <dgm:prSet/>
      <dgm:spPr/>
      <dgm:t>
        <a:bodyPr/>
        <a:lstStyle/>
        <a:p>
          <a:endParaRPr lang="en-US"/>
        </a:p>
      </dgm:t>
    </dgm:pt>
    <dgm:pt modelId="{CF1CFD51-95B7-481F-A70E-D2286F72FD83}" type="sibTrans" cxnId="{30F82FBA-5996-4BFF-8103-3DBA58B02D41}">
      <dgm:prSet/>
      <dgm:spPr/>
      <dgm:t>
        <a:bodyPr/>
        <a:lstStyle/>
        <a:p>
          <a:endParaRPr lang="en-US"/>
        </a:p>
      </dgm:t>
    </dgm:pt>
    <dgm:pt modelId="{D034CD15-AD62-4A04-8913-599B1E623BF9}" type="pres">
      <dgm:prSet presAssocID="{5FD16280-FE2D-40C9-84A6-1560865F0031}" presName="linear" presStyleCnt="0">
        <dgm:presLayoutVars>
          <dgm:animLvl val="lvl"/>
          <dgm:resizeHandles val="exact"/>
        </dgm:presLayoutVars>
      </dgm:prSet>
      <dgm:spPr/>
    </dgm:pt>
    <dgm:pt modelId="{6F99648D-3F52-4BEE-9C45-FF01D4910F8B}" type="pres">
      <dgm:prSet presAssocID="{FE728D67-2CD5-4139-8F86-667C94813B0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C9CFFDD-47B4-4F7A-8D36-7F38DAAD8F15}" type="pres">
      <dgm:prSet presAssocID="{846E9278-D807-4CA6-9661-1304792123D6}" presName="spacer" presStyleCnt="0"/>
      <dgm:spPr/>
    </dgm:pt>
    <dgm:pt modelId="{D50428BB-03E0-40D2-8450-884A905994BE}" type="pres">
      <dgm:prSet presAssocID="{B6C02217-375B-48A7-AA5C-C8A0B4AF741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511C38B-AD8A-40E5-B8FA-DF4455872B18}" type="pres">
      <dgm:prSet presAssocID="{3E7549E0-8CA4-4856-AF37-4FC292CDDCB0}" presName="spacer" presStyleCnt="0"/>
      <dgm:spPr/>
    </dgm:pt>
    <dgm:pt modelId="{F7738195-C15B-4604-B14A-FAE8A9EF3133}" type="pres">
      <dgm:prSet presAssocID="{8B474F97-E5CB-4FC1-8857-5C58F3C41AE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834A725-C22B-4FC0-9DE2-ECBB19278D19}" type="presOf" srcId="{B6C02217-375B-48A7-AA5C-C8A0B4AF741B}" destId="{D50428BB-03E0-40D2-8450-884A905994BE}" srcOrd="0" destOrd="0" presId="urn:microsoft.com/office/officeart/2005/8/layout/vList2"/>
    <dgm:cxn modelId="{C9F21C2D-478F-4365-ADAE-F4C98DA124B5}" srcId="{5FD16280-FE2D-40C9-84A6-1560865F0031}" destId="{FE728D67-2CD5-4139-8F86-667C94813B04}" srcOrd="0" destOrd="0" parTransId="{79C37710-77AA-4385-9986-C2811976486C}" sibTransId="{846E9278-D807-4CA6-9661-1304792123D6}"/>
    <dgm:cxn modelId="{9134B068-FF16-4B5E-8DA1-CCF672516C8C}" type="presOf" srcId="{FE728D67-2CD5-4139-8F86-667C94813B04}" destId="{6F99648D-3F52-4BEE-9C45-FF01D4910F8B}" srcOrd="0" destOrd="0" presId="urn:microsoft.com/office/officeart/2005/8/layout/vList2"/>
    <dgm:cxn modelId="{36D20576-D387-4E46-B013-C470D24781C7}" type="presOf" srcId="{5FD16280-FE2D-40C9-84A6-1560865F0031}" destId="{D034CD15-AD62-4A04-8913-599B1E623BF9}" srcOrd="0" destOrd="0" presId="urn:microsoft.com/office/officeart/2005/8/layout/vList2"/>
    <dgm:cxn modelId="{5624987B-782A-4A34-A244-1B16A0128269}" srcId="{5FD16280-FE2D-40C9-84A6-1560865F0031}" destId="{B6C02217-375B-48A7-AA5C-C8A0B4AF741B}" srcOrd="1" destOrd="0" parTransId="{6C2443D9-F273-4155-A73A-1BDC17C73FD9}" sibTransId="{3E7549E0-8CA4-4856-AF37-4FC292CDDCB0}"/>
    <dgm:cxn modelId="{8F31F1B6-6A3D-4AAA-82BF-28BD9150A617}" type="presOf" srcId="{8B474F97-E5CB-4FC1-8857-5C58F3C41AE7}" destId="{F7738195-C15B-4604-B14A-FAE8A9EF3133}" srcOrd="0" destOrd="0" presId="urn:microsoft.com/office/officeart/2005/8/layout/vList2"/>
    <dgm:cxn modelId="{30F82FBA-5996-4BFF-8103-3DBA58B02D41}" srcId="{5FD16280-FE2D-40C9-84A6-1560865F0031}" destId="{8B474F97-E5CB-4FC1-8857-5C58F3C41AE7}" srcOrd="2" destOrd="0" parTransId="{6EBF656C-1EDC-48D8-B977-F5E0EB647F91}" sibTransId="{CF1CFD51-95B7-481F-A70E-D2286F72FD83}"/>
    <dgm:cxn modelId="{EBD243C5-A3A0-4629-83F4-B19B17A29BB0}" type="presParOf" srcId="{D034CD15-AD62-4A04-8913-599B1E623BF9}" destId="{6F99648D-3F52-4BEE-9C45-FF01D4910F8B}" srcOrd="0" destOrd="0" presId="urn:microsoft.com/office/officeart/2005/8/layout/vList2"/>
    <dgm:cxn modelId="{1DB70D4F-FA42-46EE-ABD4-7EF41E1E2B24}" type="presParOf" srcId="{D034CD15-AD62-4A04-8913-599B1E623BF9}" destId="{2C9CFFDD-47B4-4F7A-8D36-7F38DAAD8F15}" srcOrd="1" destOrd="0" presId="urn:microsoft.com/office/officeart/2005/8/layout/vList2"/>
    <dgm:cxn modelId="{81F73526-6D4A-4834-8AB6-4AD80548D7A3}" type="presParOf" srcId="{D034CD15-AD62-4A04-8913-599B1E623BF9}" destId="{D50428BB-03E0-40D2-8450-884A905994BE}" srcOrd="2" destOrd="0" presId="urn:microsoft.com/office/officeart/2005/8/layout/vList2"/>
    <dgm:cxn modelId="{081A1DA6-2078-4F1C-A71F-969FE4ECFF11}" type="presParOf" srcId="{D034CD15-AD62-4A04-8913-599B1E623BF9}" destId="{B511C38B-AD8A-40E5-B8FA-DF4455872B18}" srcOrd="3" destOrd="0" presId="urn:microsoft.com/office/officeart/2005/8/layout/vList2"/>
    <dgm:cxn modelId="{C45627F8-4254-47E7-AF15-97834E9DCC46}" type="presParOf" srcId="{D034CD15-AD62-4A04-8913-599B1E623BF9}" destId="{F7738195-C15B-4604-B14A-FAE8A9EF313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480ED3-C0E8-464F-A902-AD438AF84413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47F6C60-778A-48F9-BC3D-24FE95DCF4F9}">
      <dgm:prSet/>
      <dgm:spPr/>
      <dgm:t>
        <a:bodyPr/>
        <a:lstStyle/>
        <a:p>
          <a:r>
            <a:rPr lang="en-US" b="1"/>
            <a:t>Strengths:</a:t>
          </a:r>
          <a:endParaRPr lang="en-US"/>
        </a:p>
      </dgm:t>
    </dgm:pt>
    <dgm:pt modelId="{2EE134A7-2044-4430-A237-2AF1925AE0E7}" type="parTrans" cxnId="{F5779E16-BD40-44E7-9441-40C5843CC175}">
      <dgm:prSet/>
      <dgm:spPr/>
      <dgm:t>
        <a:bodyPr/>
        <a:lstStyle/>
        <a:p>
          <a:endParaRPr lang="en-US"/>
        </a:p>
      </dgm:t>
    </dgm:pt>
    <dgm:pt modelId="{7B0FEA28-4DF1-43CD-976E-5829B286BC2A}" type="sibTrans" cxnId="{F5779E16-BD40-44E7-9441-40C5843CC175}">
      <dgm:prSet/>
      <dgm:spPr/>
      <dgm:t>
        <a:bodyPr/>
        <a:lstStyle/>
        <a:p>
          <a:endParaRPr lang="en-US"/>
        </a:p>
      </dgm:t>
    </dgm:pt>
    <dgm:pt modelId="{FF467F06-A5D0-40B8-BF85-F5C2E10F31E7}">
      <dgm:prSet/>
      <dgm:spPr/>
      <dgm:t>
        <a:bodyPr/>
        <a:lstStyle/>
        <a:p>
          <a:r>
            <a:rPr lang="en-US"/>
            <a:t>Focuses on emotional and social development</a:t>
          </a:r>
        </a:p>
      </dgm:t>
    </dgm:pt>
    <dgm:pt modelId="{F05B4803-4DE5-487A-81F0-1028F5091E39}" type="parTrans" cxnId="{FE32E081-1FD8-4752-A926-AEACC64E9DDE}">
      <dgm:prSet/>
      <dgm:spPr/>
      <dgm:t>
        <a:bodyPr/>
        <a:lstStyle/>
        <a:p>
          <a:endParaRPr lang="en-US"/>
        </a:p>
      </dgm:t>
    </dgm:pt>
    <dgm:pt modelId="{27469016-68C4-4605-A48E-9AA671A5F713}" type="sibTrans" cxnId="{FE32E081-1FD8-4752-A926-AEACC64E9DDE}">
      <dgm:prSet/>
      <dgm:spPr/>
      <dgm:t>
        <a:bodyPr/>
        <a:lstStyle/>
        <a:p>
          <a:endParaRPr lang="en-US"/>
        </a:p>
      </dgm:t>
    </dgm:pt>
    <dgm:pt modelId="{2F9A995F-613A-4E6D-BDCD-EDA2AA7087B9}">
      <dgm:prSet/>
      <dgm:spPr/>
      <dgm:t>
        <a:bodyPr/>
        <a:lstStyle/>
        <a:p>
          <a:r>
            <a:rPr lang="en-US"/>
            <a:t>Highlights the role of relationships and environment</a:t>
          </a:r>
        </a:p>
      </dgm:t>
    </dgm:pt>
    <dgm:pt modelId="{D0D60990-F91D-442A-AF1F-64AF0BB299DE}" type="parTrans" cxnId="{9C5E2EF3-2DF0-4C38-87C2-AACD806D0602}">
      <dgm:prSet/>
      <dgm:spPr/>
      <dgm:t>
        <a:bodyPr/>
        <a:lstStyle/>
        <a:p>
          <a:endParaRPr lang="en-US"/>
        </a:p>
      </dgm:t>
    </dgm:pt>
    <dgm:pt modelId="{24466F26-704D-45CC-B213-4E351C1F2D59}" type="sibTrans" cxnId="{9C5E2EF3-2DF0-4C38-87C2-AACD806D0602}">
      <dgm:prSet/>
      <dgm:spPr/>
      <dgm:t>
        <a:bodyPr/>
        <a:lstStyle/>
        <a:p>
          <a:endParaRPr lang="en-US"/>
        </a:p>
      </dgm:t>
    </dgm:pt>
    <dgm:pt modelId="{6DF6A3CA-E817-4709-AEE9-A1D7A57C5CEC}">
      <dgm:prSet/>
      <dgm:spPr/>
      <dgm:t>
        <a:bodyPr/>
        <a:lstStyle/>
        <a:p>
          <a:r>
            <a:rPr lang="en-US"/>
            <a:t>Broad, lifespan perspective</a:t>
          </a:r>
        </a:p>
      </dgm:t>
    </dgm:pt>
    <dgm:pt modelId="{B1539EAE-35A9-49FD-9D93-32A772B37299}" type="parTrans" cxnId="{423B3AA4-BDC5-4F74-9491-B93FD04E27E2}">
      <dgm:prSet/>
      <dgm:spPr/>
      <dgm:t>
        <a:bodyPr/>
        <a:lstStyle/>
        <a:p>
          <a:endParaRPr lang="en-US"/>
        </a:p>
      </dgm:t>
    </dgm:pt>
    <dgm:pt modelId="{633F9190-C388-419F-9AB9-95C9F0306779}" type="sibTrans" cxnId="{423B3AA4-BDC5-4F74-9491-B93FD04E27E2}">
      <dgm:prSet/>
      <dgm:spPr/>
      <dgm:t>
        <a:bodyPr/>
        <a:lstStyle/>
        <a:p>
          <a:endParaRPr lang="en-US"/>
        </a:p>
      </dgm:t>
    </dgm:pt>
    <dgm:pt modelId="{7EA17A52-C98D-4048-ACE0-35CF28A427B6}">
      <dgm:prSet/>
      <dgm:spPr/>
      <dgm:t>
        <a:bodyPr/>
        <a:lstStyle/>
        <a:p>
          <a:r>
            <a:rPr lang="en-US" b="1"/>
            <a:t>Limitations:</a:t>
          </a:r>
          <a:endParaRPr lang="en-US"/>
        </a:p>
      </dgm:t>
    </dgm:pt>
    <dgm:pt modelId="{AE006685-A708-4FE6-88E4-B4B0BEFCB5BE}" type="parTrans" cxnId="{226E0104-8A2C-44A3-B733-5F81562EEA82}">
      <dgm:prSet/>
      <dgm:spPr/>
      <dgm:t>
        <a:bodyPr/>
        <a:lstStyle/>
        <a:p>
          <a:endParaRPr lang="en-US"/>
        </a:p>
      </dgm:t>
    </dgm:pt>
    <dgm:pt modelId="{A2C65E5C-92D4-433B-95AF-F9297FF4847E}" type="sibTrans" cxnId="{226E0104-8A2C-44A3-B733-5F81562EEA82}">
      <dgm:prSet/>
      <dgm:spPr/>
      <dgm:t>
        <a:bodyPr/>
        <a:lstStyle/>
        <a:p>
          <a:endParaRPr lang="en-US"/>
        </a:p>
      </dgm:t>
    </dgm:pt>
    <dgm:pt modelId="{676DD0F0-BF0F-4DF0-953D-B352CB348103}">
      <dgm:prSet/>
      <dgm:spPr/>
      <dgm:t>
        <a:bodyPr/>
        <a:lstStyle/>
        <a:p>
          <a:r>
            <a:rPr lang="en-US"/>
            <a:t>Stages are general and may not apply universally</a:t>
          </a:r>
        </a:p>
      </dgm:t>
    </dgm:pt>
    <dgm:pt modelId="{C24D5CBD-8D43-4F7B-8E1F-E0827E92E23D}" type="parTrans" cxnId="{41B3BE90-C730-4F78-804B-C951ED7283E7}">
      <dgm:prSet/>
      <dgm:spPr/>
      <dgm:t>
        <a:bodyPr/>
        <a:lstStyle/>
        <a:p>
          <a:endParaRPr lang="en-US"/>
        </a:p>
      </dgm:t>
    </dgm:pt>
    <dgm:pt modelId="{75A71DBB-8963-46FE-B301-9AB8A6DB527C}" type="sibTrans" cxnId="{41B3BE90-C730-4F78-804B-C951ED7283E7}">
      <dgm:prSet/>
      <dgm:spPr/>
      <dgm:t>
        <a:bodyPr/>
        <a:lstStyle/>
        <a:p>
          <a:endParaRPr lang="en-US"/>
        </a:p>
      </dgm:t>
    </dgm:pt>
    <dgm:pt modelId="{FEC3193F-DD66-4CD6-82E6-EDD4C8B6226F}">
      <dgm:prSet/>
      <dgm:spPr/>
      <dgm:t>
        <a:bodyPr/>
        <a:lstStyle/>
        <a:p>
          <a:r>
            <a:rPr lang="en-US"/>
            <a:t>Doesn’t fully explain the impact of early attachment bonds</a:t>
          </a:r>
        </a:p>
      </dgm:t>
    </dgm:pt>
    <dgm:pt modelId="{BD52890F-B277-48D4-BBF0-B915B92CE025}" type="parTrans" cxnId="{055698D2-5713-4E02-98B6-887AFEE65E06}">
      <dgm:prSet/>
      <dgm:spPr/>
      <dgm:t>
        <a:bodyPr/>
        <a:lstStyle/>
        <a:p>
          <a:endParaRPr lang="en-US"/>
        </a:p>
      </dgm:t>
    </dgm:pt>
    <dgm:pt modelId="{8B334655-ADB9-4B57-A474-898E169348E4}" type="sibTrans" cxnId="{055698D2-5713-4E02-98B6-887AFEE65E06}">
      <dgm:prSet/>
      <dgm:spPr/>
      <dgm:t>
        <a:bodyPr/>
        <a:lstStyle/>
        <a:p>
          <a:endParaRPr lang="en-US"/>
        </a:p>
      </dgm:t>
    </dgm:pt>
    <dgm:pt modelId="{F95E010C-A735-46CA-8E17-5E258EBF2052}">
      <dgm:prSet/>
      <dgm:spPr/>
      <dgm:t>
        <a:bodyPr/>
        <a:lstStyle/>
        <a:p>
          <a:r>
            <a:rPr lang="en-US"/>
            <a:t>Less focus on cultural differences</a:t>
          </a:r>
        </a:p>
      </dgm:t>
    </dgm:pt>
    <dgm:pt modelId="{69DCFD0A-BB73-4356-A7A6-EC7300B376D3}" type="parTrans" cxnId="{928FC93F-8AC7-4760-93DA-0D8EE9DFC58C}">
      <dgm:prSet/>
      <dgm:spPr/>
      <dgm:t>
        <a:bodyPr/>
        <a:lstStyle/>
        <a:p>
          <a:endParaRPr lang="en-US"/>
        </a:p>
      </dgm:t>
    </dgm:pt>
    <dgm:pt modelId="{B2DC8A22-6912-470F-8B22-DD7015F4955A}" type="sibTrans" cxnId="{928FC93F-8AC7-4760-93DA-0D8EE9DFC58C}">
      <dgm:prSet/>
      <dgm:spPr/>
      <dgm:t>
        <a:bodyPr/>
        <a:lstStyle/>
        <a:p>
          <a:endParaRPr lang="en-US"/>
        </a:p>
      </dgm:t>
    </dgm:pt>
    <dgm:pt modelId="{58C658BA-9B02-4D51-BB53-D39A1EAEDB04}" type="pres">
      <dgm:prSet presAssocID="{15480ED3-C0E8-464F-A902-AD438AF84413}" presName="linear" presStyleCnt="0">
        <dgm:presLayoutVars>
          <dgm:animLvl val="lvl"/>
          <dgm:resizeHandles val="exact"/>
        </dgm:presLayoutVars>
      </dgm:prSet>
      <dgm:spPr/>
    </dgm:pt>
    <dgm:pt modelId="{E769E3B8-A9B4-4139-A1D5-A44FD7DB1F6E}" type="pres">
      <dgm:prSet presAssocID="{E47F6C60-778A-48F9-BC3D-24FE95DCF4F9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B5D6E86D-3266-44F3-BA58-96FEB8461774}" type="pres">
      <dgm:prSet presAssocID="{7B0FEA28-4DF1-43CD-976E-5829B286BC2A}" presName="spacer" presStyleCnt="0"/>
      <dgm:spPr/>
    </dgm:pt>
    <dgm:pt modelId="{E19B7A00-FFEE-4791-B137-33E974369731}" type="pres">
      <dgm:prSet presAssocID="{FF467F06-A5D0-40B8-BF85-F5C2E10F31E7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B12B2736-0534-441A-8BCD-05ADA86EF533}" type="pres">
      <dgm:prSet presAssocID="{27469016-68C4-4605-A48E-9AA671A5F713}" presName="spacer" presStyleCnt="0"/>
      <dgm:spPr/>
    </dgm:pt>
    <dgm:pt modelId="{1D0B87D7-42D2-4754-96F3-C41ECB3CAAC8}" type="pres">
      <dgm:prSet presAssocID="{2F9A995F-613A-4E6D-BDCD-EDA2AA7087B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D6EBC9E9-7B8B-4016-B2E7-1CA85FAE7F9A}" type="pres">
      <dgm:prSet presAssocID="{24466F26-704D-45CC-B213-4E351C1F2D59}" presName="spacer" presStyleCnt="0"/>
      <dgm:spPr/>
    </dgm:pt>
    <dgm:pt modelId="{ABB1FED4-ADAB-4E1D-9AC2-1202FC2A28D6}" type="pres">
      <dgm:prSet presAssocID="{6DF6A3CA-E817-4709-AEE9-A1D7A57C5CEC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FC8155C-0056-41EE-AFD0-924E47A0AA5E}" type="pres">
      <dgm:prSet presAssocID="{633F9190-C388-419F-9AB9-95C9F0306779}" presName="spacer" presStyleCnt="0"/>
      <dgm:spPr/>
    </dgm:pt>
    <dgm:pt modelId="{6F70001C-4326-4523-A012-90AED583AE6D}" type="pres">
      <dgm:prSet presAssocID="{7EA17A52-C98D-4048-ACE0-35CF28A427B6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9C27ED7-A9E5-4D3B-83F7-730B3D849708}" type="pres">
      <dgm:prSet presAssocID="{A2C65E5C-92D4-433B-95AF-F9297FF4847E}" presName="spacer" presStyleCnt="0"/>
      <dgm:spPr/>
    </dgm:pt>
    <dgm:pt modelId="{D890BAD8-1521-47AC-80BE-75A61458AED0}" type="pres">
      <dgm:prSet presAssocID="{676DD0F0-BF0F-4DF0-953D-B352CB348103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1D823FF3-6092-41F4-95C7-869A00658866}" type="pres">
      <dgm:prSet presAssocID="{75A71DBB-8963-46FE-B301-9AB8A6DB527C}" presName="spacer" presStyleCnt="0"/>
      <dgm:spPr/>
    </dgm:pt>
    <dgm:pt modelId="{79B76AF1-8965-44A9-BE35-B2377AA7295F}" type="pres">
      <dgm:prSet presAssocID="{FEC3193F-DD66-4CD6-82E6-EDD4C8B6226F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8A8583DA-5B2C-482E-8E5B-2826FA20896B}" type="pres">
      <dgm:prSet presAssocID="{8B334655-ADB9-4B57-A474-898E169348E4}" presName="spacer" presStyleCnt="0"/>
      <dgm:spPr/>
    </dgm:pt>
    <dgm:pt modelId="{163131B8-2E1D-4406-926B-039A2BC8FCF5}" type="pres">
      <dgm:prSet presAssocID="{F95E010C-A735-46CA-8E17-5E258EBF2052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226E0104-8A2C-44A3-B733-5F81562EEA82}" srcId="{15480ED3-C0E8-464F-A902-AD438AF84413}" destId="{7EA17A52-C98D-4048-ACE0-35CF28A427B6}" srcOrd="4" destOrd="0" parTransId="{AE006685-A708-4FE6-88E4-B4B0BEFCB5BE}" sibTransId="{A2C65E5C-92D4-433B-95AF-F9297FF4847E}"/>
    <dgm:cxn modelId="{6D89BA09-56A5-4F55-B501-56C6FEA5E709}" type="presOf" srcId="{7EA17A52-C98D-4048-ACE0-35CF28A427B6}" destId="{6F70001C-4326-4523-A012-90AED583AE6D}" srcOrd="0" destOrd="0" presId="urn:microsoft.com/office/officeart/2005/8/layout/vList2"/>
    <dgm:cxn modelId="{F5779E16-BD40-44E7-9441-40C5843CC175}" srcId="{15480ED3-C0E8-464F-A902-AD438AF84413}" destId="{E47F6C60-778A-48F9-BC3D-24FE95DCF4F9}" srcOrd="0" destOrd="0" parTransId="{2EE134A7-2044-4430-A237-2AF1925AE0E7}" sibTransId="{7B0FEA28-4DF1-43CD-976E-5829B286BC2A}"/>
    <dgm:cxn modelId="{FE0C7618-451E-40B4-9720-3C1F01F88011}" type="presOf" srcId="{FF467F06-A5D0-40B8-BF85-F5C2E10F31E7}" destId="{E19B7A00-FFEE-4791-B137-33E974369731}" srcOrd="0" destOrd="0" presId="urn:microsoft.com/office/officeart/2005/8/layout/vList2"/>
    <dgm:cxn modelId="{10ADF32E-3106-46BB-A600-DAAE8D787357}" type="presOf" srcId="{6DF6A3CA-E817-4709-AEE9-A1D7A57C5CEC}" destId="{ABB1FED4-ADAB-4E1D-9AC2-1202FC2A28D6}" srcOrd="0" destOrd="0" presId="urn:microsoft.com/office/officeart/2005/8/layout/vList2"/>
    <dgm:cxn modelId="{928FC93F-8AC7-4760-93DA-0D8EE9DFC58C}" srcId="{15480ED3-C0E8-464F-A902-AD438AF84413}" destId="{F95E010C-A735-46CA-8E17-5E258EBF2052}" srcOrd="7" destOrd="0" parTransId="{69DCFD0A-BB73-4356-A7A6-EC7300B376D3}" sibTransId="{B2DC8A22-6912-470F-8B22-DD7015F4955A}"/>
    <dgm:cxn modelId="{78CD2263-75E3-4EA8-BA3B-54490F01FF93}" type="presOf" srcId="{F95E010C-A735-46CA-8E17-5E258EBF2052}" destId="{163131B8-2E1D-4406-926B-039A2BC8FCF5}" srcOrd="0" destOrd="0" presId="urn:microsoft.com/office/officeart/2005/8/layout/vList2"/>
    <dgm:cxn modelId="{21F6A34D-6108-47C0-812E-9614F5A42EA0}" type="presOf" srcId="{15480ED3-C0E8-464F-A902-AD438AF84413}" destId="{58C658BA-9B02-4D51-BB53-D39A1EAEDB04}" srcOrd="0" destOrd="0" presId="urn:microsoft.com/office/officeart/2005/8/layout/vList2"/>
    <dgm:cxn modelId="{FE32E081-1FD8-4752-A926-AEACC64E9DDE}" srcId="{15480ED3-C0E8-464F-A902-AD438AF84413}" destId="{FF467F06-A5D0-40B8-BF85-F5C2E10F31E7}" srcOrd="1" destOrd="0" parTransId="{F05B4803-4DE5-487A-81F0-1028F5091E39}" sibTransId="{27469016-68C4-4605-A48E-9AA671A5F713}"/>
    <dgm:cxn modelId="{F2A1998C-E47A-4466-933E-972D72D44A69}" type="presOf" srcId="{FEC3193F-DD66-4CD6-82E6-EDD4C8B6226F}" destId="{79B76AF1-8965-44A9-BE35-B2377AA7295F}" srcOrd="0" destOrd="0" presId="urn:microsoft.com/office/officeart/2005/8/layout/vList2"/>
    <dgm:cxn modelId="{41B3BE90-C730-4F78-804B-C951ED7283E7}" srcId="{15480ED3-C0E8-464F-A902-AD438AF84413}" destId="{676DD0F0-BF0F-4DF0-953D-B352CB348103}" srcOrd="5" destOrd="0" parTransId="{C24D5CBD-8D43-4F7B-8E1F-E0827E92E23D}" sibTransId="{75A71DBB-8963-46FE-B301-9AB8A6DB527C}"/>
    <dgm:cxn modelId="{423B3AA4-BDC5-4F74-9491-B93FD04E27E2}" srcId="{15480ED3-C0E8-464F-A902-AD438AF84413}" destId="{6DF6A3CA-E817-4709-AEE9-A1D7A57C5CEC}" srcOrd="3" destOrd="0" parTransId="{B1539EAE-35A9-49FD-9D93-32A772B37299}" sibTransId="{633F9190-C388-419F-9AB9-95C9F0306779}"/>
    <dgm:cxn modelId="{4BD650AB-22BA-4982-B2F9-A43247388BA7}" type="presOf" srcId="{E47F6C60-778A-48F9-BC3D-24FE95DCF4F9}" destId="{E769E3B8-A9B4-4139-A1D5-A44FD7DB1F6E}" srcOrd="0" destOrd="0" presId="urn:microsoft.com/office/officeart/2005/8/layout/vList2"/>
    <dgm:cxn modelId="{9A7D5CB0-7AB7-431C-AA92-F8C35C5156ED}" type="presOf" srcId="{676DD0F0-BF0F-4DF0-953D-B352CB348103}" destId="{D890BAD8-1521-47AC-80BE-75A61458AED0}" srcOrd="0" destOrd="0" presId="urn:microsoft.com/office/officeart/2005/8/layout/vList2"/>
    <dgm:cxn modelId="{055698D2-5713-4E02-98B6-887AFEE65E06}" srcId="{15480ED3-C0E8-464F-A902-AD438AF84413}" destId="{FEC3193F-DD66-4CD6-82E6-EDD4C8B6226F}" srcOrd="6" destOrd="0" parTransId="{BD52890F-B277-48D4-BBF0-B915B92CE025}" sibTransId="{8B334655-ADB9-4B57-A474-898E169348E4}"/>
    <dgm:cxn modelId="{398A68E1-F69A-4166-AC07-6E76CD3223AA}" type="presOf" srcId="{2F9A995F-613A-4E6D-BDCD-EDA2AA7087B9}" destId="{1D0B87D7-42D2-4754-96F3-C41ECB3CAAC8}" srcOrd="0" destOrd="0" presId="urn:microsoft.com/office/officeart/2005/8/layout/vList2"/>
    <dgm:cxn modelId="{9C5E2EF3-2DF0-4C38-87C2-AACD806D0602}" srcId="{15480ED3-C0E8-464F-A902-AD438AF84413}" destId="{2F9A995F-613A-4E6D-BDCD-EDA2AA7087B9}" srcOrd="2" destOrd="0" parTransId="{D0D60990-F91D-442A-AF1F-64AF0BB299DE}" sibTransId="{24466F26-704D-45CC-B213-4E351C1F2D59}"/>
    <dgm:cxn modelId="{A65CE161-4A8C-4801-8E80-8E170DF2027C}" type="presParOf" srcId="{58C658BA-9B02-4D51-BB53-D39A1EAEDB04}" destId="{E769E3B8-A9B4-4139-A1D5-A44FD7DB1F6E}" srcOrd="0" destOrd="0" presId="urn:microsoft.com/office/officeart/2005/8/layout/vList2"/>
    <dgm:cxn modelId="{B137165D-7F79-4872-9A4A-B77AE96EA0AD}" type="presParOf" srcId="{58C658BA-9B02-4D51-BB53-D39A1EAEDB04}" destId="{B5D6E86D-3266-44F3-BA58-96FEB8461774}" srcOrd="1" destOrd="0" presId="urn:microsoft.com/office/officeart/2005/8/layout/vList2"/>
    <dgm:cxn modelId="{47FCD06D-6032-4CE3-8957-F6C492A89EE4}" type="presParOf" srcId="{58C658BA-9B02-4D51-BB53-D39A1EAEDB04}" destId="{E19B7A00-FFEE-4791-B137-33E974369731}" srcOrd="2" destOrd="0" presId="urn:microsoft.com/office/officeart/2005/8/layout/vList2"/>
    <dgm:cxn modelId="{7F6D6C3E-5052-4EDC-9C2A-7C23202D0B69}" type="presParOf" srcId="{58C658BA-9B02-4D51-BB53-D39A1EAEDB04}" destId="{B12B2736-0534-441A-8BCD-05ADA86EF533}" srcOrd="3" destOrd="0" presId="urn:microsoft.com/office/officeart/2005/8/layout/vList2"/>
    <dgm:cxn modelId="{3C6046E5-124C-4B9D-9BAF-C800E68F9CE8}" type="presParOf" srcId="{58C658BA-9B02-4D51-BB53-D39A1EAEDB04}" destId="{1D0B87D7-42D2-4754-96F3-C41ECB3CAAC8}" srcOrd="4" destOrd="0" presId="urn:microsoft.com/office/officeart/2005/8/layout/vList2"/>
    <dgm:cxn modelId="{B19CD4F5-FB3D-45B7-AAB5-6B067B67AC36}" type="presParOf" srcId="{58C658BA-9B02-4D51-BB53-D39A1EAEDB04}" destId="{D6EBC9E9-7B8B-4016-B2E7-1CA85FAE7F9A}" srcOrd="5" destOrd="0" presId="urn:microsoft.com/office/officeart/2005/8/layout/vList2"/>
    <dgm:cxn modelId="{E8F0DA01-A7E4-4169-8FF8-5643BC5091AE}" type="presParOf" srcId="{58C658BA-9B02-4D51-BB53-D39A1EAEDB04}" destId="{ABB1FED4-ADAB-4E1D-9AC2-1202FC2A28D6}" srcOrd="6" destOrd="0" presId="urn:microsoft.com/office/officeart/2005/8/layout/vList2"/>
    <dgm:cxn modelId="{85EF3735-B3F0-4C40-A71F-BF258DE87B3E}" type="presParOf" srcId="{58C658BA-9B02-4D51-BB53-D39A1EAEDB04}" destId="{FFC8155C-0056-41EE-AFD0-924E47A0AA5E}" srcOrd="7" destOrd="0" presId="urn:microsoft.com/office/officeart/2005/8/layout/vList2"/>
    <dgm:cxn modelId="{305D24D5-F624-464D-A4AA-9AB0761FA064}" type="presParOf" srcId="{58C658BA-9B02-4D51-BB53-D39A1EAEDB04}" destId="{6F70001C-4326-4523-A012-90AED583AE6D}" srcOrd="8" destOrd="0" presId="urn:microsoft.com/office/officeart/2005/8/layout/vList2"/>
    <dgm:cxn modelId="{565C2AA0-ABD1-4977-8C23-5DDB021CB071}" type="presParOf" srcId="{58C658BA-9B02-4D51-BB53-D39A1EAEDB04}" destId="{C9C27ED7-A9E5-4D3B-83F7-730B3D849708}" srcOrd="9" destOrd="0" presId="urn:microsoft.com/office/officeart/2005/8/layout/vList2"/>
    <dgm:cxn modelId="{05497FA0-94AE-4D64-BC83-F0CE383C79AD}" type="presParOf" srcId="{58C658BA-9B02-4D51-BB53-D39A1EAEDB04}" destId="{D890BAD8-1521-47AC-80BE-75A61458AED0}" srcOrd="10" destOrd="0" presId="urn:microsoft.com/office/officeart/2005/8/layout/vList2"/>
    <dgm:cxn modelId="{DC9BC5E6-B0F2-4DC6-B976-B5AFC2C0AF50}" type="presParOf" srcId="{58C658BA-9B02-4D51-BB53-D39A1EAEDB04}" destId="{1D823FF3-6092-41F4-95C7-869A00658866}" srcOrd="11" destOrd="0" presId="urn:microsoft.com/office/officeart/2005/8/layout/vList2"/>
    <dgm:cxn modelId="{85857D9A-B6E7-4A2D-917B-CCBB79642A08}" type="presParOf" srcId="{58C658BA-9B02-4D51-BB53-D39A1EAEDB04}" destId="{79B76AF1-8965-44A9-BE35-B2377AA7295F}" srcOrd="12" destOrd="0" presId="urn:microsoft.com/office/officeart/2005/8/layout/vList2"/>
    <dgm:cxn modelId="{B783D389-FE61-440D-A057-5FABFEF3D202}" type="presParOf" srcId="{58C658BA-9B02-4D51-BB53-D39A1EAEDB04}" destId="{8A8583DA-5B2C-482E-8E5B-2826FA20896B}" srcOrd="13" destOrd="0" presId="urn:microsoft.com/office/officeart/2005/8/layout/vList2"/>
    <dgm:cxn modelId="{451AF4CA-16F2-44CC-97DC-ECE72C841062}" type="presParOf" srcId="{58C658BA-9B02-4D51-BB53-D39A1EAEDB04}" destId="{163131B8-2E1D-4406-926B-039A2BC8FCF5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23833F4-6D76-480F-A226-1A251F989167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FFAE278-1490-4F45-B271-091F5D1EB343}">
      <dgm:prSet/>
      <dgm:spPr/>
      <dgm:t>
        <a:bodyPr/>
        <a:lstStyle/>
        <a:p>
          <a:r>
            <a:rPr lang="en-US" b="0" i="0" baseline="0"/>
            <a:t>Erikson, E.H. (1950) </a:t>
          </a:r>
          <a:r>
            <a:rPr lang="en-US" b="0" i="1" baseline="0"/>
            <a:t>Childhood and Society.</a:t>
          </a:r>
          <a:r>
            <a:rPr lang="en-US" b="0" i="0" baseline="0"/>
            <a:t> New York: Norton (accessed by 8.10.2025</a:t>
          </a:r>
          <a:endParaRPr lang="en-US"/>
        </a:p>
      </dgm:t>
    </dgm:pt>
    <dgm:pt modelId="{E55A1B69-BE4A-41C7-AC46-34C191F1C271}" type="parTrans" cxnId="{03108D80-4FC4-4E1C-BF2E-64600487CA12}">
      <dgm:prSet/>
      <dgm:spPr/>
      <dgm:t>
        <a:bodyPr/>
        <a:lstStyle/>
        <a:p>
          <a:endParaRPr lang="en-US"/>
        </a:p>
      </dgm:t>
    </dgm:pt>
    <dgm:pt modelId="{D2554CC5-FD05-4BC5-A9A6-C6296EB80525}" type="sibTrans" cxnId="{03108D80-4FC4-4E1C-BF2E-64600487CA12}">
      <dgm:prSet/>
      <dgm:spPr/>
      <dgm:t>
        <a:bodyPr/>
        <a:lstStyle/>
        <a:p>
          <a:endParaRPr lang="en-US"/>
        </a:p>
      </dgm:t>
    </dgm:pt>
    <dgm:pt modelId="{EF17E689-79A6-4F00-B536-5994BD6C7417}">
      <dgm:prSet/>
      <dgm:spPr/>
      <dgm:t>
        <a:bodyPr/>
        <a:lstStyle/>
        <a:p>
          <a:r>
            <a:rPr lang="en-US" b="0" i="0" baseline="0"/>
            <a:t>Bee, H. &amp; Boyd, D. (2019) </a:t>
          </a:r>
          <a:r>
            <a:rPr lang="en-US" b="0" i="1" baseline="0"/>
            <a:t>The Developing Child.</a:t>
          </a:r>
          <a:r>
            <a:rPr lang="en-US" b="0" i="0" baseline="0"/>
            <a:t> 14th ed. Pearson(8.10.2025)</a:t>
          </a:r>
          <a:endParaRPr lang="en-US"/>
        </a:p>
      </dgm:t>
    </dgm:pt>
    <dgm:pt modelId="{CB23B771-C665-4526-94B9-01A9337D3984}" type="parTrans" cxnId="{92CFFF0B-78B8-4295-9C3F-64FAEDBE3987}">
      <dgm:prSet/>
      <dgm:spPr/>
      <dgm:t>
        <a:bodyPr/>
        <a:lstStyle/>
        <a:p>
          <a:endParaRPr lang="en-US"/>
        </a:p>
      </dgm:t>
    </dgm:pt>
    <dgm:pt modelId="{4747F8A5-F241-40A1-88CC-786BA9B4DE9F}" type="sibTrans" cxnId="{92CFFF0B-78B8-4295-9C3F-64FAEDBE3987}">
      <dgm:prSet/>
      <dgm:spPr/>
      <dgm:t>
        <a:bodyPr/>
        <a:lstStyle/>
        <a:p>
          <a:endParaRPr lang="en-US"/>
        </a:p>
      </dgm:t>
    </dgm:pt>
    <dgm:pt modelId="{3C3742DB-54DA-41EC-B90D-87078A9E7EE7}">
      <dgm:prSet/>
      <dgm:spPr/>
      <dgm:t>
        <a:bodyPr/>
        <a:lstStyle/>
        <a:p>
          <a:r>
            <a:rPr lang="en-US" b="0" i="0" baseline="0"/>
            <a:t>Berk, L. (2021) </a:t>
          </a:r>
          <a:r>
            <a:rPr lang="en-US" b="0" i="1" baseline="0"/>
            <a:t>Development Through the Lifespan.</a:t>
          </a:r>
          <a:r>
            <a:rPr lang="en-US" b="0" i="0" baseline="0"/>
            <a:t> 8th ed. Pearson</a:t>
          </a:r>
          <a:r>
            <a:rPr lang="en-US"/>
            <a:t>(9.10.2025</a:t>
          </a:r>
        </a:p>
      </dgm:t>
    </dgm:pt>
    <dgm:pt modelId="{8A9204DD-1995-465F-879B-E7783D10820F}" type="parTrans" cxnId="{4B7D8CDF-BBC1-4973-8D5F-F464A8BFC974}">
      <dgm:prSet/>
      <dgm:spPr/>
      <dgm:t>
        <a:bodyPr/>
        <a:lstStyle/>
        <a:p>
          <a:endParaRPr lang="en-US"/>
        </a:p>
      </dgm:t>
    </dgm:pt>
    <dgm:pt modelId="{58FFDCF9-4425-4826-86A0-B4071A75BC08}" type="sibTrans" cxnId="{4B7D8CDF-BBC1-4973-8D5F-F464A8BFC974}">
      <dgm:prSet/>
      <dgm:spPr/>
      <dgm:t>
        <a:bodyPr/>
        <a:lstStyle/>
        <a:p>
          <a:endParaRPr lang="en-US"/>
        </a:p>
      </dgm:t>
    </dgm:pt>
    <dgm:pt modelId="{348B0A27-E39E-4BA3-9FE1-10D5B714189B}">
      <dgm:prSet/>
      <dgm:spPr/>
      <dgm:t>
        <a:bodyPr/>
        <a:lstStyle/>
        <a:p>
          <a:r>
            <a:rPr lang="en-US" b="0" i="0" baseline="0"/>
            <a:t>Bowlby, J. (1969) </a:t>
          </a:r>
          <a:r>
            <a:rPr lang="en-US" b="0" i="1" baseline="0"/>
            <a:t>Attachment and Loss, Vol. 1: Attachment.</a:t>
          </a:r>
          <a:r>
            <a:rPr lang="en-US" b="0" i="0" baseline="0"/>
            <a:t> London: Hogarth Press.(10.10.2025)</a:t>
          </a:r>
          <a:endParaRPr lang="en-US"/>
        </a:p>
      </dgm:t>
    </dgm:pt>
    <dgm:pt modelId="{80210DE0-634F-4A96-8214-B8F4703D747D}" type="parTrans" cxnId="{2D93F7E7-6187-4DF1-9551-C41BB7E33A2D}">
      <dgm:prSet/>
      <dgm:spPr/>
      <dgm:t>
        <a:bodyPr/>
        <a:lstStyle/>
        <a:p>
          <a:endParaRPr lang="en-US"/>
        </a:p>
      </dgm:t>
    </dgm:pt>
    <dgm:pt modelId="{2F55F0B8-C77A-4089-8518-5EF2DEDC8154}" type="sibTrans" cxnId="{2D93F7E7-6187-4DF1-9551-C41BB7E33A2D}">
      <dgm:prSet/>
      <dgm:spPr/>
      <dgm:t>
        <a:bodyPr/>
        <a:lstStyle/>
        <a:p>
          <a:endParaRPr lang="en-US"/>
        </a:p>
      </dgm:t>
    </dgm:pt>
    <dgm:pt modelId="{091B3472-77F4-42C3-A60E-BAE2D9610A54}">
      <dgm:prSet/>
      <dgm:spPr/>
      <dgm:t>
        <a:bodyPr/>
        <a:lstStyle/>
        <a:p>
          <a:r>
            <a:rPr lang="en-US" b="0" i="0" baseline="0"/>
            <a:t>Cassidy, J. &amp; Shaver, P.R. (2016) </a:t>
          </a:r>
          <a:r>
            <a:rPr lang="en-US" b="0" i="1" baseline="0"/>
            <a:t>Handbook of Attachment: Theory, Research, and Clinical Applications.</a:t>
          </a:r>
          <a:r>
            <a:rPr lang="en-US" b="0" i="0" baseline="0"/>
            <a:t> 3rd ed. Guilford Press.(11.10.2025</a:t>
          </a:r>
          <a:endParaRPr lang="en-US"/>
        </a:p>
      </dgm:t>
    </dgm:pt>
    <dgm:pt modelId="{14E0C19C-C04E-4BB1-A088-C701CCF5D06D}" type="parTrans" cxnId="{F0F9837F-50EA-4181-B6D1-4D6166A124E1}">
      <dgm:prSet/>
      <dgm:spPr/>
      <dgm:t>
        <a:bodyPr/>
        <a:lstStyle/>
        <a:p>
          <a:endParaRPr lang="en-US"/>
        </a:p>
      </dgm:t>
    </dgm:pt>
    <dgm:pt modelId="{49705EDD-E085-4924-9A2A-BBC79B8E2D01}" type="sibTrans" cxnId="{F0F9837F-50EA-4181-B6D1-4D6166A124E1}">
      <dgm:prSet/>
      <dgm:spPr/>
      <dgm:t>
        <a:bodyPr/>
        <a:lstStyle/>
        <a:p>
          <a:endParaRPr lang="en-US"/>
        </a:p>
      </dgm:t>
    </dgm:pt>
    <dgm:pt modelId="{6EE1F104-E7E0-4DB7-AAEB-71F1141B3659}">
      <dgm:prSet/>
      <dgm:spPr/>
      <dgm:t>
        <a:bodyPr/>
        <a:lstStyle/>
        <a:p>
          <a:r>
            <a:rPr lang="en-US" b="0" i="0" baseline="0"/>
            <a:t>Department for Education (2021) </a:t>
          </a:r>
          <a:r>
            <a:rPr lang="en-US" b="0" i="1" baseline="0"/>
            <a:t>Statutory Framework for the Early Years Foundation Stage (EYFS).</a:t>
          </a:r>
          <a:r>
            <a:rPr lang="en-US" b="0" i="0" baseline="0"/>
            <a:t> London: DfE.(11.10.2025)</a:t>
          </a:r>
          <a:endParaRPr lang="en-US"/>
        </a:p>
      </dgm:t>
    </dgm:pt>
    <dgm:pt modelId="{2607F2E4-122B-4DED-90F3-8657D07C1B4A}" type="parTrans" cxnId="{8ABBC74D-9421-468D-ABC3-43F0F9821D0B}">
      <dgm:prSet/>
      <dgm:spPr/>
      <dgm:t>
        <a:bodyPr/>
        <a:lstStyle/>
        <a:p>
          <a:endParaRPr lang="en-US"/>
        </a:p>
      </dgm:t>
    </dgm:pt>
    <dgm:pt modelId="{2801ABC8-EB0D-40C4-8858-8F7D25811218}" type="sibTrans" cxnId="{8ABBC74D-9421-468D-ABC3-43F0F9821D0B}">
      <dgm:prSet/>
      <dgm:spPr/>
      <dgm:t>
        <a:bodyPr/>
        <a:lstStyle/>
        <a:p>
          <a:endParaRPr lang="en-US"/>
        </a:p>
      </dgm:t>
    </dgm:pt>
    <dgm:pt modelId="{F137C727-A44A-4402-AB82-315E9E3373CA}" type="pres">
      <dgm:prSet presAssocID="{623833F4-6D76-480F-A226-1A251F989167}" presName="linear" presStyleCnt="0">
        <dgm:presLayoutVars>
          <dgm:animLvl val="lvl"/>
          <dgm:resizeHandles val="exact"/>
        </dgm:presLayoutVars>
      </dgm:prSet>
      <dgm:spPr/>
    </dgm:pt>
    <dgm:pt modelId="{3E05B427-B879-40F4-8D1E-5A963DF08173}" type="pres">
      <dgm:prSet presAssocID="{9FFAE278-1490-4F45-B271-091F5D1EB34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85BF210D-CB49-4B40-84DE-901A4A316DD4}" type="pres">
      <dgm:prSet presAssocID="{D2554CC5-FD05-4BC5-A9A6-C6296EB80525}" presName="spacer" presStyleCnt="0"/>
      <dgm:spPr/>
    </dgm:pt>
    <dgm:pt modelId="{DFE4A6BA-6C96-4C50-A656-37F2E9D5C2AB}" type="pres">
      <dgm:prSet presAssocID="{EF17E689-79A6-4F00-B536-5994BD6C741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99BAE89-96FD-4B3C-881B-4C8A8381BA45}" type="pres">
      <dgm:prSet presAssocID="{4747F8A5-F241-40A1-88CC-786BA9B4DE9F}" presName="spacer" presStyleCnt="0"/>
      <dgm:spPr/>
    </dgm:pt>
    <dgm:pt modelId="{F623A944-1029-4198-A0A7-B2FF494BB402}" type="pres">
      <dgm:prSet presAssocID="{3C3742DB-54DA-41EC-B90D-87078A9E7EE7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B3A5002B-14F7-4C97-AFFA-8340A4DDDFC1}" type="pres">
      <dgm:prSet presAssocID="{58FFDCF9-4425-4826-86A0-B4071A75BC08}" presName="spacer" presStyleCnt="0"/>
      <dgm:spPr/>
    </dgm:pt>
    <dgm:pt modelId="{E3C11BF1-B5D6-4862-8C85-DCA6837EBD2F}" type="pres">
      <dgm:prSet presAssocID="{348B0A27-E39E-4BA3-9FE1-10D5B714189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B08F2A1-025B-4BB8-A8BE-78EAD7666EC9}" type="pres">
      <dgm:prSet presAssocID="{2F55F0B8-C77A-4089-8518-5EF2DEDC8154}" presName="spacer" presStyleCnt="0"/>
      <dgm:spPr/>
    </dgm:pt>
    <dgm:pt modelId="{A1B35D97-AA37-4782-8AC0-0769EBC17BAF}" type="pres">
      <dgm:prSet presAssocID="{091B3472-77F4-42C3-A60E-BAE2D9610A5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19F161A4-F413-446D-9A7A-411C8DC4D785}" type="pres">
      <dgm:prSet presAssocID="{49705EDD-E085-4924-9A2A-BBC79B8E2D01}" presName="spacer" presStyleCnt="0"/>
      <dgm:spPr/>
    </dgm:pt>
    <dgm:pt modelId="{0D2B1210-31BB-402A-AB54-5E060FA3FE00}" type="pres">
      <dgm:prSet presAssocID="{6EE1F104-E7E0-4DB7-AAEB-71F1141B3659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92CFFF0B-78B8-4295-9C3F-64FAEDBE3987}" srcId="{623833F4-6D76-480F-A226-1A251F989167}" destId="{EF17E689-79A6-4F00-B536-5994BD6C7417}" srcOrd="1" destOrd="0" parTransId="{CB23B771-C665-4526-94B9-01A9337D3984}" sibTransId="{4747F8A5-F241-40A1-88CC-786BA9B4DE9F}"/>
    <dgm:cxn modelId="{8ABBC74D-9421-468D-ABC3-43F0F9821D0B}" srcId="{623833F4-6D76-480F-A226-1A251F989167}" destId="{6EE1F104-E7E0-4DB7-AAEB-71F1141B3659}" srcOrd="5" destOrd="0" parTransId="{2607F2E4-122B-4DED-90F3-8657D07C1B4A}" sibTransId="{2801ABC8-EB0D-40C4-8858-8F7D25811218}"/>
    <dgm:cxn modelId="{C8756357-E6F6-45F8-9509-66C1B6FB649C}" type="presOf" srcId="{EF17E689-79A6-4F00-B536-5994BD6C7417}" destId="{DFE4A6BA-6C96-4C50-A656-37F2E9D5C2AB}" srcOrd="0" destOrd="0" presId="urn:microsoft.com/office/officeart/2005/8/layout/vList2"/>
    <dgm:cxn modelId="{F0F9837F-50EA-4181-B6D1-4D6166A124E1}" srcId="{623833F4-6D76-480F-A226-1A251F989167}" destId="{091B3472-77F4-42C3-A60E-BAE2D9610A54}" srcOrd="4" destOrd="0" parTransId="{14E0C19C-C04E-4BB1-A088-C701CCF5D06D}" sibTransId="{49705EDD-E085-4924-9A2A-BBC79B8E2D01}"/>
    <dgm:cxn modelId="{03108D80-4FC4-4E1C-BF2E-64600487CA12}" srcId="{623833F4-6D76-480F-A226-1A251F989167}" destId="{9FFAE278-1490-4F45-B271-091F5D1EB343}" srcOrd="0" destOrd="0" parTransId="{E55A1B69-BE4A-41C7-AC46-34C191F1C271}" sibTransId="{D2554CC5-FD05-4BC5-A9A6-C6296EB80525}"/>
    <dgm:cxn modelId="{83007DC8-690F-4F8B-B459-A42748F271D3}" type="presOf" srcId="{348B0A27-E39E-4BA3-9FE1-10D5B714189B}" destId="{E3C11BF1-B5D6-4862-8C85-DCA6837EBD2F}" srcOrd="0" destOrd="0" presId="urn:microsoft.com/office/officeart/2005/8/layout/vList2"/>
    <dgm:cxn modelId="{9D8B18C9-70E8-418F-8DAC-2439D4018FCE}" type="presOf" srcId="{9FFAE278-1490-4F45-B271-091F5D1EB343}" destId="{3E05B427-B879-40F4-8D1E-5A963DF08173}" srcOrd="0" destOrd="0" presId="urn:microsoft.com/office/officeart/2005/8/layout/vList2"/>
    <dgm:cxn modelId="{4B7D8CDF-BBC1-4973-8D5F-F464A8BFC974}" srcId="{623833F4-6D76-480F-A226-1A251F989167}" destId="{3C3742DB-54DA-41EC-B90D-87078A9E7EE7}" srcOrd="2" destOrd="0" parTransId="{8A9204DD-1995-465F-879B-E7783D10820F}" sibTransId="{58FFDCF9-4425-4826-86A0-B4071A75BC08}"/>
    <dgm:cxn modelId="{FA1B97E4-F5BB-4E34-A4D8-ED2A9F98F400}" type="presOf" srcId="{623833F4-6D76-480F-A226-1A251F989167}" destId="{F137C727-A44A-4402-AB82-315E9E3373CA}" srcOrd="0" destOrd="0" presId="urn:microsoft.com/office/officeart/2005/8/layout/vList2"/>
    <dgm:cxn modelId="{358A1DE6-FA05-4C47-93F8-DAB04146E8A1}" type="presOf" srcId="{6EE1F104-E7E0-4DB7-AAEB-71F1141B3659}" destId="{0D2B1210-31BB-402A-AB54-5E060FA3FE00}" srcOrd="0" destOrd="0" presId="urn:microsoft.com/office/officeart/2005/8/layout/vList2"/>
    <dgm:cxn modelId="{2D93F7E7-6187-4DF1-9551-C41BB7E33A2D}" srcId="{623833F4-6D76-480F-A226-1A251F989167}" destId="{348B0A27-E39E-4BA3-9FE1-10D5B714189B}" srcOrd="3" destOrd="0" parTransId="{80210DE0-634F-4A96-8214-B8F4703D747D}" sibTransId="{2F55F0B8-C77A-4089-8518-5EF2DEDC8154}"/>
    <dgm:cxn modelId="{501F58F0-6DDE-4A17-8830-4215CE501A9A}" type="presOf" srcId="{3C3742DB-54DA-41EC-B90D-87078A9E7EE7}" destId="{F623A944-1029-4198-A0A7-B2FF494BB402}" srcOrd="0" destOrd="0" presId="urn:microsoft.com/office/officeart/2005/8/layout/vList2"/>
    <dgm:cxn modelId="{F32332F4-6695-42FA-A1E3-FD1AED5B9F00}" type="presOf" srcId="{091B3472-77F4-42C3-A60E-BAE2D9610A54}" destId="{A1B35D97-AA37-4782-8AC0-0769EBC17BAF}" srcOrd="0" destOrd="0" presId="urn:microsoft.com/office/officeart/2005/8/layout/vList2"/>
    <dgm:cxn modelId="{E2AB543E-B678-4EA5-9B66-0141B0C901AA}" type="presParOf" srcId="{F137C727-A44A-4402-AB82-315E9E3373CA}" destId="{3E05B427-B879-40F4-8D1E-5A963DF08173}" srcOrd="0" destOrd="0" presId="urn:microsoft.com/office/officeart/2005/8/layout/vList2"/>
    <dgm:cxn modelId="{3AFA58B0-F43A-444B-9CB1-83A36C0829ED}" type="presParOf" srcId="{F137C727-A44A-4402-AB82-315E9E3373CA}" destId="{85BF210D-CB49-4B40-84DE-901A4A316DD4}" srcOrd="1" destOrd="0" presId="urn:microsoft.com/office/officeart/2005/8/layout/vList2"/>
    <dgm:cxn modelId="{BBDBF7A8-9353-4536-ACD6-BCEDB92BA79B}" type="presParOf" srcId="{F137C727-A44A-4402-AB82-315E9E3373CA}" destId="{DFE4A6BA-6C96-4C50-A656-37F2E9D5C2AB}" srcOrd="2" destOrd="0" presId="urn:microsoft.com/office/officeart/2005/8/layout/vList2"/>
    <dgm:cxn modelId="{220977D2-B480-4618-853C-8F5EECE2BCDA}" type="presParOf" srcId="{F137C727-A44A-4402-AB82-315E9E3373CA}" destId="{B99BAE89-96FD-4B3C-881B-4C8A8381BA45}" srcOrd="3" destOrd="0" presId="urn:microsoft.com/office/officeart/2005/8/layout/vList2"/>
    <dgm:cxn modelId="{0CE1C49E-2663-4548-AB82-BBF13985C7BD}" type="presParOf" srcId="{F137C727-A44A-4402-AB82-315E9E3373CA}" destId="{F623A944-1029-4198-A0A7-B2FF494BB402}" srcOrd="4" destOrd="0" presId="urn:microsoft.com/office/officeart/2005/8/layout/vList2"/>
    <dgm:cxn modelId="{31CA31EA-7ECF-4765-B986-23B89D5DDE62}" type="presParOf" srcId="{F137C727-A44A-4402-AB82-315E9E3373CA}" destId="{B3A5002B-14F7-4C97-AFFA-8340A4DDDFC1}" srcOrd="5" destOrd="0" presId="urn:microsoft.com/office/officeart/2005/8/layout/vList2"/>
    <dgm:cxn modelId="{77B0D04F-4583-4BC7-92B3-908C18A0AF22}" type="presParOf" srcId="{F137C727-A44A-4402-AB82-315E9E3373CA}" destId="{E3C11BF1-B5D6-4862-8C85-DCA6837EBD2F}" srcOrd="6" destOrd="0" presId="urn:microsoft.com/office/officeart/2005/8/layout/vList2"/>
    <dgm:cxn modelId="{B9C2796F-B29A-4C17-8DC3-521B26994E10}" type="presParOf" srcId="{F137C727-A44A-4402-AB82-315E9E3373CA}" destId="{4B08F2A1-025B-4BB8-A8BE-78EAD7666EC9}" srcOrd="7" destOrd="0" presId="urn:microsoft.com/office/officeart/2005/8/layout/vList2"/>
    <dgm:cxn modelId="{5A33EDDC-E0EE-4A0E-B18E-B4CD71484ED1}" type="presParOf" srcId="{F137C727-A44A-4402-AB82-315E9E3373CA}" destId="{A1B35D97-AA37-4782-8AC0-0769EBC17BAF}" srcOrd="8" destOrd="0" presId="urn:microsoft.com/office/officeart/2005/8/layout/vList2"/>
    <dgm:cxn modelId="{CB62F2CB-5ABA-4C8B-BF74-FBDE384FD9E8}" type="presParOf" srcId="{F137C727-A44A-4402-AB82-315E9E3373CA}" destId="{19F161A4-F413-446D-9A7A-411C8DC4D785}" srcOrd="9" destOrd="0" presId="urn:microsoft.com/office/officeart/2005/8/layout/vList2"/>
    <dgm:cxn modelId="{7CF020D0-A754-4207-BBDD-A6558E420446}" type="presParOf" srcId="{F137C727-A44A-4402-AB82-315E9E3373CA}" destId="{0D2B1210-31BB-402A-AB54-5E060FA3FE0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02FBF-3D45-404B-9E94-AB5D8B1ED584}">
      <dsp:nvSpPr>
        <dsp:cNvPr id="0" name=""/>
        <dsp:cNvSpPr/>
      </dsp:nvSpPr>
      <dsp:spPr>
        <a:xfrm>
          <a:off x="0" y="25013"/>
          <a:ext cx="10927829" cy="131756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0" i="0" kern="1200" baseline="0"/>
            <a:t>Case study: Amira, 3 years old, recently joined nursery</a:t>
          </a:r>
          <a:endParaRPr lang="en-US" sz="3300" kern="1200"/>
        </a:p>
      </dsp:txBody>
      <dsp:txXfrm>
        <a:off x="64318" y="89331"/>
        <a:ext cx="10799193" cy="1188930"/>
      </dsp:txXfrm>
    </dsp:sp>
    <dsp:sp modelId="{E6A85D9A-85DC-4DA1-9D6E-1BA252D1EB5C}">
      <dsp:nvSpPr>
        <dsp:cNvPr id="0" name=""/>
        <dsp:cNvSpPr/>
      </dsp:nvSpPr>
      <dsp:spPr>
        <a:xfrm>
          <a:off x="0" y="1437619"/>
          <a:ext cx="10927829" cy="131756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0" i="0" kern="1200" baseline="0"/>
            <a:t>Signs of anxiety, limited verbal communication, avoids group play</a:t>
          </a:r>
          <a:endParaRPr lang="en-US" sz="3300" kern="1200"/>
        </a:p>
      </dsp:txBody>
      <dsp:txXfrm>
        <a:off x="64318" y="1501937"/>
        <a:ext cx="10799193" cy="1188930"/>
      </dsp:txXfrm>
    </dsp:sp>
    <dsp:sp modelId="{F32434D6-A632-4056-9D41-0264F4DB2FFD}">
      <dsp:nvSpPr>
        <dsp:cNvPr id="0" name=""/>
        <dsp:cNvSpPr/>
      </dsp:nvSpPr>
      <dsp:spPr>
        <a:xfrm>
          <a:off x="0" y="2850225"/>
          <a:ext cx="10927829" cy="131756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0" i="0" kern="1200" baseline="0"/>
            <a:t>Aim: Apply Erikson’s psychosocial theory to understand and support her development</a:t>
          </a:r>
          <a:endParaRPr lang="en-US" sz="3300" kern="1200"/>
        </a:p>
      </dsp:txBody>
      <dsp:txXfrm>
        <a:off x="64318" y="2914543"/>
        <a:ext cx="10799193" cy="1188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5DE9E7-D580-48B7-96DD-4A090B3D4FCF}">
      <dsp:nvSpPr>
        <dsp:cNvPr id="0" name=""/>
        <dsp:cNvSpPr/>
      </dsp:nvSpPr>
      <dsp:spPr>
        <a:xfrm>
          <a:off x="1333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Erik Erikson (1950) proposed </a:t>
          </a:r>
          <a:r>
            <a:rPr lang="en-US" sz="2500" b="1" i="0" kern="1200" baseline="0"/>
            <a:t>eight psychosocial stages</a:t>
          </a:r>
          <a:r>
            <a:rPr lang="en-US" sz="2500" b="0" i="0" kern="1200" baseline="0"/>
            <a:t> across the lifespan</a:t>
          </a:r>
          <a:endParaRPr lang="en-US" sz="2500" kern="1200"/>
        </a:p>
      </dsp:txBody>
      <dsp:txXfrm>
        <a:off x="47045" y="1361745"/>
        <a:ext cx="3030050" cy="1469313"/>
      </dsp:txXfrm>
    </dsp:sp>
    <dsp:sp modelId="{D8BFC0FB-FDBD-45F0-BCD1-DD3C06049C8B}">
      <dsp:nvSpPr>
        <dsp:cNvPr id="0" name=""/>
        <dsp:cNvSpPr/>
      </dsp:nvSpPr>
      <dsp:spPr>
        <a:xfrm>
          <a:off x="3903177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Each stage involves a </a:t>
          </a:r>
          <a:r>
            <a:rPr lang="en-US" sz="2500" b="1" i="0" kern="1200" baseline="0"/>
            <a:t>conflict</a:t>
          </a:r>
          <a:r>
            <a:rPr lang="en-US" sz="2500" b="0" i="0" kern="1200" baseline="0"/>
            <a:t> that must be resolved for healthy development</a:t>
          </a:r>
          <a:endParaRPr lang="en-US" sz="2500" kern="1200"/>
        </a:p>
      </dsp:txBody>
      <dsp:txXfrm>
        <a:off x="3948889" y="1361745"/>
        <a:ext cx="3030050" cy="1469313"/>
      </dsp:txXfrm>
    </dsp:sp>
    <dsp:sp modelId="{DFA50D8D-6E50-404E-9427-43DF8A5C52CF}">
      <dsp:nvSpPr>
        <dsp:cNvPr id="0" name=""/>
        <dsp:cNvSpPr/>
      </dsp:nvSpPr>
      <dsp:spPr>
        <a:xfrm>
          <a:off x="7805020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Successful resolution = sense of competence; failure = insecurity or guilt</a:t>
          </a:r>
          <a:endParaRPr lang="en-US" sz="2500" kern="1200"/>
        </a:p>
      </dsp:txBody>
      <dsp:txXfrm>
        <a:off x="7850732" y="1361745"/>
        <a:ext cx="3030050" cy="14693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0B0D9-DEEB-454D-AB0A-B76C18A6E2E5}">
      <dsp:nvSpPr>
        <dsp:cNvPr id="0" name=""/>
        <dsp:cNvSpPr/>
      </dsp:nvSpPr>
      <dsp:spPr>
        <a:xfrm>
          <a:off x="409455" y="149"/>
          <a:ext cx="2175519" cy="130531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Each stage builds on the previous one</a:t>
          </a:r>
          <a:endParaRPr lang="en-US" sz="1600" kern="1200"/>
        </a:p>
      </dsp:txBody>
      <dsp:txXfrm>
        <a:off x="409455" y="149"/>
        <a:ext cx="2175519" cy="1305311"/>
      </dsp:txXfrm>
    </dsp:sp>
    <dsp:sp modelId="{42AC8B41-EF01-4F59-A9D5-C9A36C70A535}">
      <dsp:nvSpPr>
        <dsp:cNvPr id="0" name=""/>
        <dsp:cNvSpPr/>
      </dsp:nvSpPr>
      <dsp:spPr>
        <a:xfrm>
          <a:off x="2802526" y="149"/>
          <a:ext cx="2175519" cy="130531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Stages relevant to Amira’s age:</a:t>
          </a:r>
          <a:endParaRPr lang="en-US" sz="1600" kern="1200"/>
        </a:p>
      </dsp:txBody>
      <dsp:txXfrm>
        <a:off x="2802526" y="149"/>
        <a:ext cx="2175519" cy="1305311"/>
      </dsp:txXfrm>
    </dsp:sp>
    <dsp:sp modelId="{95F70373-EC2C-4898-9B3F-4258F77651EF}">
      <dsp:nvSpPr>
        <dsp:cNvPr id="0" name=""/>
        <dsp:cNvSpPr/>
      </dsp:nvSpPr>
      <dsp:spPr>
        <a:xfrm>
          <a:off x="409455" y="1523013"/>
          <a:ext cx="2175519" cy="130531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baseline="0"/>
            <a:t>Autonomy vs. Shame and Doubt (1–3 years)</a:t>
          </a:r>
          <a:endParaRPr lang="en-US" sz="1600" kern="1200"/>
        </a:p>
      </dsp:txBody>
      <dsp:txXfrm>
        <a:off x="409455" y="1523013"/>
        <a:ext cx="2175519" cy="1305311"/>
      </dsp:txXfrm>
    </dsp:sp>
    <dsp:sp modelId="{79ADA924-1052-40EF-82B7-D0C77005DF31}">
      <dsp:nvSpPr>
        <dsp:cNvPr id="0" name=""/>
        <dsp:cNvSpPr/>
      </dsp:nvSpPr>
      <dsp:spPr>
        <a:xfrm>
          <a:off x="2802526" y="1523013"/>
          <a:ext cx="2175519" cy="130531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baseline="0"/>
            <a:t>Initiative vs. Guilt (3–6 years)</a:t>
          </a:r>
          <a:endParaRPr lang="en-US" sz="1600" kern="1200"/>
        </a:p>
      </dsp:txBody>
      <dsp:txXfrm>
        <a:off x="2802526" y="1523013"/>
        <a:ext cx="2175519" cy="1305311"/>
      </dsp:txXfrm>
    </dsp:sp>
    <dsp:sp modelId="{6BD34A7C-A68E-43F3-B3E5-E75A8968BE61}">
      <dsp:nvSpPr>
        <dsp:cNvPr id="0" name=""/>
        <dsp:cNvSpPr/>
      </dsp:nvSpPr>
      <dsp:spPr>
        <a:xfrm>
          <a:off x="1605991" y="3045876"/>
          <a:ext cx="2175519" cy="130531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Development depends on how caregivers respond to the child’s needs and actions</a:t>
          </a:r>
          <a:endParaRPr lang="en-US" sz="1600" kern="1200"/>
        </a:p>
      </dsp:txBody>
      <dsp:txXfrm>
        <a:off x="1605991" y="3045876"/>
        <a:ext cx="2175519" cy="13053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9648D-3F52-4BEE-9C45-FF01D4910F8B}">
      <dsp:nvSpPr>
        <dsp:cNvPr id="0" name=""/>
        <dsp:cNvSpPr/>
      </dsp:nvSpPr>
      <dsp:spPr>
        <a:xfrm>
          <a:off x="0" y="32252"/>
          <a:ext cx="10927829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i="0" kern="1200" baseline="0"/>
            <a:t>Biological (Nature):</a:t>
          </a:r>
          <a:r>
            <a:rPr lang="en-US" sz="3300" b="0" i="0" kern="1200" baseline="0"/>
            <a:t> inborn temperament and readiness for independence</a:t>
          </a:r>
          <a:endParaRPr lang="en-US" sz="3300" kern="1200"/>
        </a:p>
      </dsp:txBody>
      <dsp:txXfrm>
        <a:off x="64083" y="96335"/>
        <a:ext cx="10799663" cy="1184574"/>
      </dsp:txXfrm>
    </dsp:sp>
    <dsp:sp modelId="{D50428BB-03E0-40D2-8450-884A905994BE}">
      <dsp:nvSpPr>
        <dsp:cNvPr id="0" name=""/>
        <dsp:cNvSpPr/>
      </dsp:nvSpPr>
      <dsp:spPr>
        <a:xfrm>
          <a:off x="0" y="1440032"/>
          <a:ext cx="10927829" cy="131274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i="0" kern="1200" baseline="0"/>
            <a:t>Environmental (Nurture):</a:t>
          </a:r>
          <a:r>
            <a:rPr lang="en-US" sz="3300" b="0" i="0" kern="1200" baseline="0"/>
            <a:t> caregiver support, opportunities, and feedback</a:t>
          </a:r>
          <a:endParaRPr lang="en-US" sz="3300" kern="1200"/>
        </a:p>
      </dsp:txBody>
      <dsp:txXfrm>
        <a:off x="64083" y="1504115"/>
        <a:ext cx="10799663" cy="1184574"/>
      </dsp:txXfrm>
    </dsp:sp>
    <dsp:sp modelId="{F7738195-C15B-4604-B14A-FAE8A9EF3133}">
      <dsp:nvSpPr>
        <dsp:cNvPr id="0" name=""/>
        <dsp:cNvSpPr/>
      </dsp:nvSpPr>
      <dsp:spPr>
        <a:xfrm>
          <a:off x="0" y="2847812"/>
          <a:ext cx="10927829" cy="131274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0" i="0" kern="1200" baseline="0"/>
            <a:t>Both influence how each psychosocial stage is resolved</a:t>
          </a:r>
          <a:endParaRPr lang="en-US" sz="3300" kern="1200"/>
        </a:p>
      </dsp:txBody>
      <dsp:txXfrm>
        <a:off x="64083" y="2911895"/>
        <a:ext cx="10799663" cy="1184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69E3B8-A9B4-4139-A1D5-A44FD7DB1F6E}">
      <dsp:nvSpPr>
        <dsp:cNvPr id="0" name=""/>
        <dsp:cNvSpPr/>
      </dsp:nvSpPr>
      <dsp:spPr>
        <a:xfrm>
          <a:off x="0" y="996989"/>
          <a:ext cx="5811128" cy="4176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Strengths:</a:t>
          </a:r>
          <a:endParaRPr lang="en-US" sz="1700" kern="1200"/>
        </a:p>
      </dsp:txBody>
      <dsp:txXfrm>
        <a:off x="20390" y="1017379"/>
        <a:ext cx="5770348" cy="376910"/>
      </dsp:txXfrm>
    </dsp:sp>
    <dsp:sp modelId="{E19B7A00-FFEE-4791-B137-33E974369731}">
      <dsp:nvSpPr>
        <dsp:cNvPr id="0" name=""/>
        <dsp:cNvSpPr/>
      </dsp:nvSpPr>
      <dsp:spPr>
        <a:xfrm>
          <a:off x="0" y="1463639"/>
          <a:ext cx="5811128" cy="417690"/>
        </a:xfrm>
        <a:prstGeom prst="roundRect">
          <a:avLst/>
        </a:prstGeom>
        <a:solidFill>
          <a:schemeClr val="accent5">
            <a:hueOff val="-1736021"/>
            <a:satOff val="-118"/>
            <a:lumOff val="28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Focuses on emotional and social development</a:t>
          </a:r>
        </a:p>
      </dsp:txBody>
      <dsp:txXfrm>
        <a:off x="20390" y="1484029"/>
        <a:ext cx="5770348" cy="376910"/>
      </dsp:txXfrm>
    </dsp:sp>
    <dsp:sp modelId="{1D0B87D7-42D2-4754-96F3-C41ECB3CAAC8}">
      <dsp:nvSpPr>
        <dsp:cNvPr id="0" name=""/>
        <dsp:cNvSpPr/>
      </dsp:nvSpPr>
      <dsp:spPr>
        <a:xfrm>
          <a:off x="0" y="1930289"/>
          <a:ext cx="5811128" cy="417690"/>
        </a:xfrm>
        <a:prstGeom prst="roundRect">
          <a:avLst/>
        </a:prstGeom>
        <a:solidFill>
          <a:schemeClr val="accent5">
            <a:hueOff val="-3472043"/>
            <a:satOff val="-236"/>
            <a:lumOff val="56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Highlights the role of relationships and environment</a:t>
          </a:r>
        </a:p>
      </dsp:txBody>
      <dsp:txXfrm>
        <a:off x="20390" y="1950679"/>
        <a:ext cx="5770348" cy="376910"/>
      </dsp:txXfrm>
    </dsp:sp>
    <dsp:sp modelId="{ABB1FED4-ADAB-4E1D-9AC2-1202FC2A28D6}">
      <dsp:nvSpPr>
        <dsp:cNvPr id="0" name=""/>
        <dsp:cNvSpPr/>
      </dsp:nvSpPr>
      <dsp:spPr>
        <a:xfrm>
          <a:off x="0" y="2396939"/>
          <a:ext cx="5811128" cy="417690"/>
        </a:xfrm>
        <a:prstGeom prst="roundRect">
          <a:avLst/>
        </a:prstGeom>
        <a:solidFill>
          <a:schemeClr val="accent5">
            <a:hueOff val="-5208064"/>
            <a:satOff val="-354"/>
            <a:lumOff val="84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Broad, lifespan perspective</a:t>
          </a:r>
        </a:p>
      </dsp:txBody>
      <dsp:txXfrm>
        <a:off x="20390" y="2417329"/>
        <a:ext cx="5770348" cy="376910"/>
      </dsp:txXfrm>
    </dsp:sp>
    <dsp:sp modelId="{6F70001C-4326-4523-A012-90AED583AE6D}">
      <dsp:nvSpPr>
        <dsp:cNvPr id="0" name=""/>
        <dsp:cNvSpPr/>
      </dsp:nvSpPr>
      <dsp:spPr>
        <a:xfrm>
          <a:off x="0" y="2863589"/>
          <a:ext cx="5811128" cy="417690"/>
        </a:xfrm>
        <a:prstGeom prst="roundRect">
          <a:avLst/>
        </a:prstGeom>
        <a:solidFill>
          <a:schemeClr val="accent5">
            <a:hueOff val="-6944086"/>
            <a:satOff val="-472"/>
            <a:lumOff val="11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Limitations:</a:t>
          </a:r>
          <a:endParaRPr lang="en-US" sz="1700" kern="1200"/>
        </a:p>
      </dsp:txBody>
      <dsp:txXfrm>
        <a:off x="20390" y="2883979"/>
        <a:ext cx="5770348" cy="376910"/>
      </dsp:txXfrm>
    </dsp:sp>
    <dsp:sp modelId="{D890BAD8-1521-47AC-80BE-75A61458AED0}">
      <dsp:nvSpPr>
        <dsp:cNvPr id="0" name=""/>
        <dsp:cNvSpPr/>
      </dsp:nvSpPr>
      <dsp:spPr>
        <a:xfrm>
          <a:off x="0" y="3330239"/>
          <a:ext cx="5811128" cy="417690"/>
        </a:xfrm>
        <a:prstGeom prst="roundRect">
          <a:avLst/>
        </a:prstGeom>
        <a:solidFill>
          <a:schemeClr val="accent5">
            <a:hueOff val="-8680107"/>
            <a:satOff val="-590"/>
            <a:lumOff val="140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Stages are general and may not apply universally</a:t>
          </a:r>
        </a:p>
      </dsp:txBody>
      <dsp:txXfrm>
        <a:off x="20390" y="3350629"/>
        <a:ext cx="5770348" cy="376910"/>
      </dsp:txXfrm>
    </dsp:sp>
    <dsp:sp modelId="{79B76AF1-8965-44A9-BE35-B2377AA7295F}">
      <dsp:nvSpPr>
        <dsp:cNvPr id="0" name=""/>
        <dsp:cNvSpPr/>
      </dsp:nvSpPr>
      <dsp:spPr>
        <a:xfrm>
          <a:off x="0" y="3796889"/>
          <a:ext cx="5811128" cy="417690"/>
        </a:xfrm>
        <a:prstGeom prst="roundRect">
          <a:avLst/>
        </a:prstGeom>
        <a:solidFill>
          <a:schemeClr val="accent5">
            <a:hueOff val="-10416129"/>
            <a:satOff val="-708"/>
            <a:lumOff val="16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Doesn’t fully explain the impact of early attachment bonds</a:t>
          </a:r>
        </a:p>
      </dsp:txBody>
      <dsp:txXfrm>
        <a:off x="20390" y="3817279"/>
        <a:ext cx="5770348" cy="376910"/>
      </dsp:txXfrm>
    </dsp:sp>
    <dsp:sp modelId="{163131B8-2E1D-4406-926B-039A2BC8FCF5}">
      <dsp:nvSpPr>
        <dsp:cNvPr id="0" name=""/>
        <dsp:cNvSpPr/>
      </dsp:nvSpPr>
      <dsp:spPr>
        <a:xfrm>
          <a:off x="0" y="4263539"/>
          <a:ext cx="5811128" cy="41769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Less focus on cultural differences</a:t>
          </a:r>
        </a:p>
      </dsp:txBody>
      <dsp:txXfrm>
        <a:off x="20390" y="4283929"/>
        <a:ext cx="5770348" cy="3769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5B427-B879-40F4-8D1E-5A963DF08173}">
      <dsp:nvSpPr>
        <dsp:cNvPr id="0" name=""/>
        <dsp:cNvSpPr/>
      </dsp:nvSpPr>
      <dsp:spPr>
        <a:xfrm>
          <a:off x="0" y="92956"/>
          <a:ext cx="6002110" cy="5569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Erikson, E.H. (1950) </a:t>
          </a:r>
          <a:r>
            <a:rPr lang="en-US" sz="1400" b="0" i="1" kern="1200" baseline="0"/>
            <a:t>Childhood and Society.</a:t>
          </a:r>
          <a:r>
            <a:rPr lang="en-US" sz="1400" b="0" i="0" kern="1200" baseline="0"/>
            <a:t> New York: Norton (accessed by 8.10.2025</a:t>
          </a:r>
          <a:endParaRPr lang="en-US" sz="1400" kern="1200"/>
        </a:p>
      </dsp:txBody>
      <dsp:txXfrm>
        <a:off x="27187" y="120143"/>
        <a:ext cx="5947736" cy="502546"/>
      </dsp:txXfrm>
    </dsp:sp>
    <dsp:sp modelId="{DFE4A6BA-6C96-4C50-A656-37F2E9D5C2AB}">
      <dsp:nvSpPr>
        <dsp:cNvPr id="0" name=""/>
        <dsp:cNvSpPr/>
      </dsp:nvSpPr>
      <dsp:spPr>
        <a:xfrm>
          <a:off x="0" y="690196"/>
          <a:ext cx="6002110" cy="5569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Bee, H. &amp; Boyd, D. (2019) </a:t>
          </a:r>
          <a:r>
            <a:rPr lang="en-US" sz="1400" b="0" i="1" kern="1200" baseline="0"/>
            <a:t>The Developing Child.</a:t>
          </a:r>
          <a:r>
            <a:rPr lang="en-US" sz="1400" b="0" i="0" kern="1200" baseline="0"/>
            <a:t> 14th ed. Pearson(8.10.2025)</a:t>
          </a:r>
          <a:endParaRPr lang="en-US" sz="1400" kern="1200"/>
        </a:p>
      </dsp:txBody>
      <dsp:txXfrm>
        <a:off x="27187" y="717383"/>
        <a:ext cx="5947736" cy="502546"/>
      </dsp:txXfrm>
    </dsp:sp>
    <dsp:sp modelId="{F623A944-1029-4198-A0A7-B2FF494BB402}">
      <dsp:nvSpPr>
        <dsp:cNvPr id="0" name=""/>
        <dsp:cNvSpPr/>
      </dsp:nvSpPr>
      <dsp:spPr>
        <a:xfrm>
          <a:off x="0" y="1287436"/>
          <a:ext cx="6002110" cy="5569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Berk, L. (2021) </a:t>
          </a:r>
          <a:r>
            <a:rPr lang="en-US" sz="1400" b="0" i="1" kern="1200" baseline="0"/>
            <a:t>Development Through the Lifespan.</a:t>
          </a:r>
          <a:r>
            <a:rPr lang="en-US" sz="1400" b="0" i="0" kern="1200" baseline="0"/>
            <a:t> 8th ed. Pearson</a:t>
          </a:r>
          <a:r>
            <a:rPr lang="en-US" sz="1400" kern="1200"/>
            <a:t>(9.10.2025</a:t>
          </a:r>
        </a:p>
      </dsp:txBody>
      <dsp:txXfrm>
        <a:off x="27187" y="1314623"/>
        <a:ext cx="5947736" cy="502546"/>
      </dsp:txXfrm>
    </dsp:sp>
    <dsp:sp modelId="{E3C11BF1-B5D6-4862-8C85-DCA6837EBD2F}">
      <dsp:nvSpPr>
        <dsp:cNvPr id="0" name=""/>
        <dsp:cNvSpPr/>
      </dsp:nvSpPr>
      <dsp:spPr>
        <a:xfrm>
          <a:off x="0" y="1884676"/>
          <a:ext cx="6002110" cy="5569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Bowlby, J. (1969) </a:t>
          </a:r>
          <a:r>
            <a:rPr lang="en-US" sz="1400" b="0" i="1" kern="1200" baseline="0"/>
            <a:t>Attachment and Loss, Vol. 1: Attachment.</a:t>
          </a:r>
          <a:r>
            <a:rPr lang="en-US" sz="1400" b="0" i="0" kern="1200" baseline="0"/>
            <a:t> London: Hogarth Press.(10.10.2025)</a:t>
          </a:r>
          <a:endParaRPr lang="en-US" sz="1400" kern="1200"/>
        </a:p>
      </dsp:txBody>
      <dsp:txXfrm>
        <a:off x="27187" y="1911863"/>
        <a:ext cx="5947736" cy="502546"/>
      </dsp:txXfrm>
    </dsp:sp>
    <dsp:sp modelId="{A1B35D97-AA37-4782-8AC0-0769EBC17BAF}">
      <dsp:nvSpPr>
        <dsp:cNvPr id="0" name=""/>
        <dsp:cNvSpPr/>
      </dsp:nvSpPr>
      <dsp:spPr>
        <a:xfrm>
          <a:off x="0" y="2481916"/>
          <a:ext cx="6002110" cy="55692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Cassidy, J. &amp; Shaver, P.R. (2016) </a:t>
          </a:r>
          <a:r>
            <a:rPr lang="en-US" sz="1400" b="0" i="1" kern="1200" baseline="0"/>
            <a:t>Handbook of Attachment: Theory, Research, and Clinical Applications.</a:t>
          </a:r>
          <a:r>
            <a:rPr lang="en-US" sz="1400" b="0" i="0" kern="1200" baseline="0"/>
            <a:t> 3rd ed. Guilford Press.(11.10.2025</a:t>
          </a:r>
          <a:endParaRPr lang="en-US" sz="1400" kern="1200"/>
        </a:p>
      </dsp:txBody>
      <dsp:txXfrm>
        <a:off x="27187" y="2509103"/>
        <a:ext cx="5947736" cy="502546"/>
      </dsp:txXfrm>
    </dsp:sp>
    <dsp:sp modelId="{0D2B1210-31BB-402A-AB54-5E060FA3FE00}">
      <dsp:nvSpPr>
        <dsp:cNvPr id="0" name=""/>
        <dsp:cNvSpPr/>
      </dsp:nvSpPr>
      <dsp:spPr>
        <a:xfrm>
          <a:off x="0" y="3079156"/>
          <a:ext cx="6002110" cy="5569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Department for Education (2021) </a:t>
          </a:r>
          <a:r>
            <a:rPr lang="en-US" sz="1400" b="0" i="1" kern="1200" baseline="0"/>
            <a:t>Statutory Framework for the Early Years Foundation Stage (EYFS).</a:t>
          </a:r>
          <a:r>
            <a:rPr lang="en-US" sz="1400" b="0" i="0" kern="1200" baseline="0"/>
            <a:t> London: DfE.(11.10.2025)</a:t>
          </a:r>
          <a:endParaRPr lang="en-US" sz="1400" kern="1200"/>
        </a:p>
      </dsp:txBody>
      <dsp:txXfrm>
        <a:off x="27187" y="3106343"/>
        <a:ext cx="5947736" cy="5025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A5168-7CC6-0337-8A79-920D2BA2CD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68FE1A-979C-B963-CD57-D2CF52330F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AFE0C-908D-FE10-4431-64D3E9A2C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74C2AC-6DA9-4EB8-BB72-A47BE413E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94295-EA1B-FBF2-1CA9-730E86457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609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5D279-8A86-5455-501B-0C2E62CDC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A9D0B-6452-F007-AF02-C2F7BF81E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2E0C33-6290-1134-DE02-5FB51627F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D65F0-EE70-9E63-6668-010B98925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219D8-E8D0-E652-7C93-E340A74EF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870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D1172-AE09-A2C1-3786-086590EDA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52B3E8-B8B9-5FA9-2EF5-A74480A3B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EF826-C018-346D-628A-BBC7D384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7F32C5-CBA2-B32F-2AE8-B21FA6291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2FE36-A67E-8756-D05F-EE19AC7DB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678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2D2FA-D7F9-D676-9074-57A9C1E2A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D7E5F-2A25-860C-4BBC-82C9CED1C0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D527ED-BF03-C55C-049B-091896D2F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F2D593-D321-A859-2C9D-24DDF7CE0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4BC0E1-3E53-1F08-B397-50EC59218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1F260-A802-7E7B-7E20-1CE4F5B29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949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6B32B-97A3-DECF-74AB-C8DB1A044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7CB9B-C1F2-A6EC-0280-5CA5893FF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6CAAC7-BA6E-E1F2-C71D-598256934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BE3B5E-F7BC-6EFB-AAFA-80849C5367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610786-F0A8-D47A-A70D-A76BCA04D9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96792E-D256-29FC-5DC4-6EDAE52B2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E246C8-6572-8A4F-CBF7-DC7478270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7AA1B7-04B8-DD6A-FE6F-C1CC8DCC9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846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0F4D7-5593-5252-EE8D-75231C461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67449F-EEB7-794D-803A-89659D5EE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340B4C-0AB2-5807-861A-031CDC34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3226A6-16C0-56BB-8FA9-4A43AC924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127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B5E80B-A4C6-FB41-4B02-4F818FD44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5ADC96-C1C7-BEB8-4525-5D8B3483F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58ABAD-30B1-5835-8251-495345CF3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04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55E88-ED0C-CC34-930C-46D67B3DD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55118-1A70-CDA5-3BDB-CF39577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B6D85C-6AFF-B9B5-C970-F99EE7D96B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F08010-73EE-B525-7816-188FD950A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3F886C-9A58-CC71-CFB2-31C006D6F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A5128F-818B-C74E-C5D7-60D0CD9A5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83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5B374-7B7C-8162-0C9C-BDA00A17A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2F293E-E183-7264-B44A-8D0DB225AF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1E9E92-88FE-8930-A3C7-0D1DA53AE2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A37DF3-9CB0-A8E6-79F5-27C571CCC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7385AA-FC01-931F-7064-C8BE394D3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E0C639-35BE-27CE-8480-DB7464B43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53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04BEB-E830-0044-95A5-889DFA2DB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685D91-3764-89F8-7907-6A0AD7595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D87BF-C7A6-BC3C-9AF4-1E890F740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2334C-7813-0307-2ED2-C17974D06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BA6F47-E2B7-67EA-7184-DCDE2CF07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080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B4E0FA-8F5B-2DD3-A5B2-8F48A5E4AD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E209AC-C8A0-74D9-555A-D1AA48B1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69BA2-0805-1541-2886-61E8D33C2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92CDD-CF7C-CF56-4B66-1DAA96645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D41B7-C95B-02AE-FF83-2BE6103D9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775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7B2BC-D094-7E60-9EBF-C3161AB02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2D797-6A44-6BAA-B9CE-BABF1110C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34E84-BEE4-317F-891D-D1A87723D5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1A6F13-D7C3-496E-918F-091D91C5A71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1C938-019B-ED03-166A-AD7D79F406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49F3D-CA47-82E2-B07E-A307B2CAD4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EF7DD-2128-46B5-B0A2-3E79B6979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59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131D6E6-DB40-DD92-E26E-B2F39FCF9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>
                <a:latin typeface="+mn-lt"/>
              </a:rPr>
              <a:t>LCHS4010 Psychology in </a:t>
            </a:r>
            <a:br>
              <a:rPr lang="en-GB" sz="4000" b="1">
                <a:latin typeface="+mn-lt"/>
              </a:rPr>
            </a:br>
            <a:r>
              <a:rPr lang="en-GB" sz="4000" b="1">
                <a:latin typeface="+mn-lt"/>
              </a:rPr>
              <a:t>Health and Social Care</a:t>
            </a:r>
            <a:br>
              <a:rPr lang="en-GB" sz="4000" b="1">
                <a:latin typeface="+mn-lt"/>
              </a:rPr>
            </a:br>
            <a:br>
              <a:rPr lang="en-GB" sz="4000" b="1">
                <a:latin typeface="+mn-lt"/>
              </a:rPr>
            </a:br>
            <a:endParaRPr lang="en-GB" sz="4000" b="1">
              <a:latin typeface="+mn-lt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05A28650-F6F7-7C20-C4D9-0644E8AC9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6102" y="1676400"/>
            <a:ext cx="5638796" cy="35052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>
                    <a:alpha val="55000"/>
                  </a:schemeClr>
                </a:solidFill>
              </a:rPr>
              <a:t>Submitted by :Sajida Faraz</a:t>
            </a:r>
          </a:p>
          <a:p>
            <a:r>
              <a:rPr lang="en-US" sz="2400" dirty="0">
                <a:solidFill>
                  <a:schemeClr val="tx1">
                    <a:alpha val="55000"/>
                  </a:schemeClr>
                </a:solidFill>
              </a:rPr>
              <a:t>Student id number:2423344</a:t>
            </a:r>
          </a:p>
          <a:p>
            <a:r>
              <a:rPr lang="en-US" sz="2400" dirty="0">
                <a:solidFill>
                  <a:schemeClr val="tx1">
                    <a:alpha val="55000"/>
                  </a:schemeClr>
                </a:solidFill>
              </a:rPr>
              <a:t>Submitted to: Kal Alnababtah</a:t>
            </a:r>
          </a:p>
        </p:txBody>
      </p:sp>
    </p:spTree>
    <p:extLst>
      <p:ext uri="{BB962C8B-B14F-4D97-AF65-F5344CB8AC3E}">
        <p14:creationId xmlns:p14="http://schemas.microsoft.com/office/powerpoint/2010/main" val="362399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D164DA-9AAD-C829-C02A-E9ACEF72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b="1">
                <a:solidFill>
                  <a:srgbClr val="FFFFFF"/>
                </a:solidFill>
              </a:rPr>
              <a:t>Introduction</a:t>
            </a:r>
          </a:p>
        </p:txBody>
      </p:sp>
      <p:graphicFrame>
        <p:nvGraphicFramePr>
          <p:cNvPr id="21" name="Rectangle 1">
            <a:extLst>
              <a:ext uri="{FF2B5EF4-FFF2-40B4-BE49-F238E27FC236}">
                <a16:creationId xmlns:a16="http://schemas.microsoft.com/office/drawing/2014/main" id="{4E74422F-6419-9D21-1589-4AB7602A2C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600038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495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F4A254-9EE3-8FA0-8DCD-999F34178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Overview of Erikson’s Psychosocial Theory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9232909E-A8A8-06D4-1422-9AD0AB1ABF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0499811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9525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3DCB3B-7D64-2141-25E3-E0A14A048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/>
          </a:bodyPr>
          <a:lstStyle/>
          <a:p>
            <a:r>
              <a:rPr lang="en-US"/>
              <a:t>How Erikson’s Theory Works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C4C6F7-D709-6110-5974-5586905980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891"/>
          <a:stretch>
            <a:fillRect/>
          </a:stretch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27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ECB319A0-B33A-B239-EC2A-19808B1FEE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8685554"/>
              </p:ext>
            </p:extLst>
          </p:nvPr>
        </p:nvGraphicFramePr>
        <p:xfrm>
          <a:off x="838200" y="1825625"/>
          <a:ext cx="538750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29860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One in a crowd">
            <a:extLst>
              <a:ext uri="{FF2B5EF4-FFF2-40B4-BE49-F238E27FC236}">
                <a16:creationId xmlns:a16="http://schemas.microsoft.com/office/drawing/2014/main" id="{0AE496C7-3F2F-C186-3796-97A8D279C2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512" r="16321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F30CF0-B2EA-A064-3B8C-CD35351F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Relevance to Early Years Development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E5FDDE9-D188-8BA1-6789-60CF2B8F438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115317" y="2743200"/>
            <a:ext cx="5247340" cy="349687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Focuses on </a:t>
            </a:r>
            <a:r>
              <a:rPr kumimoji="0" lang="en-US" altLang="en-US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emotional and social growth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in early childhood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Emphasises </a:t>
            </a:r>
            <a:r>
              <a:rPr kumimoji="0" lang="en-US" altLang="en-US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trust, independence, and confidence</a:t>
            </a:r>
            <a:endParaRPr kumimoji="0" lang="en-US" altLang="en-US" sz="2000" b="0" i="0" u="none" strike="noStrike" cap="none" normalizeH="0" baseline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Helps practitioners understand the emotional needs behind behaviour</a:t>
            </a:r>
          </a:p>
        </p:txBody>
      </p:sp>
    </p:spTree>
    <p:extLst>
      <p:ext uri="{BB962C8B-B14F-4D97-AF65-F5344CB8AC3E}">
        <p14:creationId xmlns:p14="http://schemas.microsoft.com/office/powerpoint/2010/main" val="3892805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0FBA4A-E92F-BABF-2070-82466C4A5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Nature and Nurture in Erikson’s Theory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2E284BD-4C40-39EF-4DD1-76FD88DE52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818156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376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D67E93-5B6C-E21D-C387-2CA6FAECD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How Erikson Explains Amira’s Behaviour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CD5AE77-D675-A763-97A9-CCB1EB695F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1579097"/>
              </p:ext>
            </p:extLst>
          </p:nvPr>
        </p:nvGraphicFramePr>
        <p:xfrm>
          <a:off x="644056" y="2127298"/>
          <a:ext cx="10927831" cy="416336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928514">
                  <a:extLst>
                    <a:ext uri="{9D8B030D-6E8A-4147-A177-3AD203B41FA5}">
                      <a16:colId xmlns:a16="http://schemas.microsoft.com/office/drawing/2014/main" val="1629336298"/>
                    </a:ext>
                  </a:extLst>
                </a:gridCol>
                <a:gridCol w="2882670">
                  <a:extLst>
                    <a:ext uri="{9D8B030D-6E8A-4147-A177-3AD203B41FA5}">
                      <a16:colId xmlns:a16="http://schemas.microsoft.com/office/drawing/2014/main" val="1541071007"/>
                    </a:ext>
                  </a:extLst>
                </a:gridCol>
                <a:gridCol w="2419645">
                  <a:extLst>
                    <a:ext uri="{9D8B030D-6E8A-4147-A177-3AD203B41FA5}">
                      <a16:colId xmlns:a16="http://schemas.microsoft.com/office/drawing/2014/main" val="717072382"/>
                    </a:ext>
                  </a:extLst>
                </a:gridCol>
                <a:gridCol w="2697002">
                  <a:extLst>
                    <a:ext uri="{9D8B030D-6E8A-4147-A177-3AD203B41FA5}">
                      <a16:colId xmlns:a16="http://schemas.microsoft.com/office/drawing/2014/main" val="3049743869"/>
                    </a:ext>
                  </a:extLst>
                </a:gridCol>
              </a:tblGrid>
              <a:tr h="11530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Stage</a:t>
                      </a:r>
                      <a:endParaRPr lang="en-US" sz="23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330077" marR="198046" marT="198046" marB="198046" anchor="ctr">
                    <a:lnL w="12700" cmpd="sng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Conflict</a:t>
                      </a:r>
                      <a:endParaRPr lang="en-US" sz="23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Amira’s Behaviour</a:t>
                      </a:r>
                      <a:endParaRPr lang="en-US" sz="23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Explanation</a:t>
                      </a:r>
                      <a:endParaRPr lang="en-US" sz="23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160076"/>
                  </a:ext>
                </a:extLst>
              </a:tr>
              <a:tr h="15051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Autonomy vs. Shame (1–3 yrs)</a:t>
                      </a:r>
                    </a:p>
                  </a:txBody>
                  <a:tcPr marL="330077" marR="198046" marT="198046" marB="198046" anchor="ctr">
                    <a:lnL w="12700" cmpd="sng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Independence vs. fear of failure</a:t>
                      </a: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Hesitant to separate, anxious</a:t>
                      </a: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Still developing confidence and control</a:t>
                      </a: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969080"/>
                  </a:ext>
                </a:extLst>
              </a:tr>
              <a:tr h="15051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Initiative vs. Guilt (3–6 yrs)</a:t>
                      </a:r>
                    </a:p>
                  </a:txBody>
                  <a:tcPr marL="330077" marR="198046" marT="198046" marB="198046" anchor="ctr">
                    <a:lnL w="12700" cmpd="sng">
                      <a:noFill/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Taking initiative vs. fear of doing wrong</a:t>
                      </a: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Avoids group play, quiet</a:t>
                      </a: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Feels unsure, seeks reassurance</a:t>
                      </a:r>
                    </a:p>
                  </a:txBody>
                  <a:tcPr marL="330077" marR="198046" marT="198046" marB="198046" anchor="ctr">
                    <a:lnL w="38100" cap="flat" cmpd="sng" algn="ctr">
                      <a:solidFill>
                        <a:srgbClr val="FFFFFF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878E8B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413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2827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A6E3AC-573E-1E68-26D0-63A80C504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Applying Erikson’s Theory in the Nursery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B84B83F-9D9F-20A4-CD45-0F3A3734D1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61800" y="2470244"/>
            <a:ext cx="5334197" cy="376983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Build </a:t>
            </a:r>
            <a:r>
              <a:rPr kumimoji="0" lang="en-US" altLang="en-US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trust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through consistent, responsive care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Support </a:t>
            </a:r>
            <a:r>
              <a:rPr kumimoji="0" lang="en-US" altLang="en-US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independence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with small choices (toys, snacks)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Encourage </a:t>
            </a:r>
            <a:r>
              <a:rPr kumimoji="0" lang="en-US" altLang="en-US" sz="20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initiative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with simple, achievable tasks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Celebrate effort and success to build confidence</a:t>
            </a:r>
          </a:p>
        </p:txBody>
      </p:sp>
      <p:pic>
        <p:nvPicPr>
          <p:cNvPr id="15" name="Picture 14" descr="Colored beads on a skewer">
            <a:extLst>
              <a:ext uri="{FF2B5EF4-FFF2-40B4-BE49-F238E27FC236}">
                <a16:creationId xmlns:a16="http://schemas.microsoft.com/office/drawing/2014/main" id="{F2DBD1C1-4988-A937-487B-6CB061E8AA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15" r="21848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2558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E29B37-115A-BFD0-1FF8-1CFB4949C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dirty="0"/>
              <a:t>Practical Strategies and Interventions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C3BAF63-F1A7-BC00-411E-0671C2FE66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282342"/>
              </p:ext>
            </p:extLst>
          </p:nvPr>
        </p:nvGraphicFramePr>
        <p:xfrm>
          <a:off x="838200" y="2193431"/>
          <a:ext cx="10515601" cy="3823194"/>
        </p:xfrm>
        <a:graphic>
          <a:graphicData uri="http://schemas.openxmlformats.org/drawingml/2006/table">
            <a:tbl>
              <a:tblPr>
                <a:solidFill>
                  <a:srgbClr val="404040"/>
                </a:solidFill>
              </a:tblPr>
              <a:tblGrid>
                <a:gridCol w="2049112">
                  <a:extLst>
                    <a:ext uri="{9D8B030D-6E8A-4147-A177-3AD203B41FA5}">
                      <a16:colId xmlns:a16="http://schemas.microsoft.com/office/drawing/2014/main" val="2127462134"/>
                    </a:ext>
                  </a:extLst>
                </a:gridCol>
                <a:gridCol w="3844639">
                  <a:extLst>
                    <a:ext uri="{9D8B030D-6E8A-4147-A177-3AD203B41FA5}">
                      <a16:colId xmlns:a16="http://schemas.microsoft.com/office/drawing/2014/main" val="1299703311"/>
                    </a:ext>
                  </a:extLst>
                </a:gridCol>
                <a:gridCol w="4621850">
                  <a:extLst>
                    <a:ext uri="{9D8B030D-6E8A-4147-A177-3AD203B41FA5}">
                      <a16:colId xmlns:a16="http://schemas.microsoft.com/office/drawing/2014/main" val="3161284210"/>
                    </a:ext>
                  </a:extLst>
                </a:gridCol>
              </a:tblGrid>
              <a:tr h="6371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cap="none" spc="0">
                          <a:solidFill>
                            <a:schemeClr val="bg1"/>
                          </a:solidFill>
                        </a:rPr>
                        <a:t>Area</a:t>
                      </a:r>
                      <a:endParaRPr lang="en-US" sz="2100" cap="none" spc="0">
                        <a:solidFill>
                          <a:schemeClr val="bg1"/>
                        </a:solidFill>
                      </a:endParaRP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cap="none" spc="0">
                          <a:solidFill>
                            <a:schemeClr val="bg1"/>
                          </a:solidFill>
                        </a:rPr>
                        <a:t>Strategy</a:t>
                      </a:r>
                      <a:endParaRPr lang="en-US" sz="2100" cap="none" spc="0">
                        <a:solidFill>
                          <a:schemeClr val="bg1"/>
                        </a:solidFill>
                      </a:endParaRP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b="1" cap="none" spc="0">
                          <a:solidFill>
                            <a:schemeClr val="bg1"/>
                          </a:solidFill>
                        </a:rPr>
                        <a:t>Goal</a:t>
                      </a:r>
                      <a:endParaRPr lang="en-US" sz="2100" cap="none" spc="0">
                        <a:solidFill>
                          <a:schemeClr val="bg1"/>
                        </a:solidFill>
                      </a:endParaRP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5722714"/>
                  </a:ext>
                </a:extLst>
              </a:tr>
              <a:tr h="6371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Emotional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Consistent key person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Build trust and security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369724"/>
                  </a:ext>
                </a:extLst>
              </a:tr>
              <a:tr h="6371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Social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Pair play with friendly peers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Encourage cooperation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570760"/>
                  </a:ext>
                </a:extLst>
              </a:tr>
              <a:tr h="6371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Cognitive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Praise and storytelling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Develop confidence and language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395349"/>
                  </a:ext>
                </a:extLst>
              </a:tr>
              <a:tr h="6371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Physical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Encourage self-help skills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Promote autonomy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300344"/>
                  </a:ext>
                </a:extLst>
              </a:tr>
              <a:tr h="63719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Environment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Predictable routines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100" cap="none" spc="0">
                          <a:solidFill>
                            <a:schemeClr val="bg1"/>
                          </a:solidFill>
                        </a:rPr>
                        <a:t>Reduce anxiety</a:t>
                      </a:r>
                    </a:p>
                  </a:txBody>
                  <a:tcPr marL="163384" marR="163384" marT="163384" marB="8169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rgbClr val="40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413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61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420BD3-22D9-4973-060F-673F6DD62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US" sz="3400">
                <a:solidFill>
                  <a:srgbClr val="FFFFFF"/>
                </a:solidFill>
              </a:rPr>
              <a:t>Strengths and Limitations of Erikson’s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684194-7EDC-543C-01CC-FBD395CA3F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248420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3482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4980EEA-63AB-51A8-E117-336E730D87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38881" y="417576"/>
            <a:ext cx="10909640" cy="124939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sz="4100" b="1" i="0" u="none" strike="noStrike" kern="1200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Comparison: Erikson vs. Bowlby</a:t>
            </a:r>
          </a:p>
          <a:p>
            <a:pPr marL="0" marR="0" lvl="0" indent="0" algn="ctr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sz="4100" b="1" i="0" u="none" strike="noStrike" kern="1200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Slide content:</a:t>
            </a:r>
            <a:endParaRPr kumimoji="0" lang="en-US" altLang="en-US" sz="41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  <a:p>
            <a:pPr marL="0" marR="0" lvl="0" indent="0" algn="ctr" fontAlgn="base">
              <a:spcAft>
                <a:spcPct val="0"/>
              </a:spcAft>
              <a:buClrTx/>
              <a:buSzTx/>
              <a:tabLst/>
            </a:pPr>
            <a:endParaRPr kumimoji="0" lang="en-US" altLang="en-US" sz="41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3D14021-4658-FDA2-471E-F164B86C12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7441476"/>
              </p:ext>
            </p:extLst>
          </p:nvPr>
        </p:nvGraphicFramePr>
        <p:xfrm>
          <a:off x="320040" y="2676715"/>
          <a:ext cx="11548874" cy="3499872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870688">
                  <a:extLst>
                    <a:ext uri="{9D8B030D-6E8A-4147-A177-3AD203B41FA5}">
                      <a16:colId xmlns:a16="http://schemas.microsoft.com/office/drawing/2014/main" val="1289910916"/>
                    </a:ext>
                  </a:extLst>
                </a:gridCol>
                <a:gridCol w="3847639">
                  <a:extLst>
                    <a:ext uri="{9D8B030D-6E8A-4147-A177-3AD203B41FA5}">
                      <a16:colId xmlns:a16="http://schemas.microsoft.com/office/drawing/2014/main" val="1556850704"/>
                    </a:ext>
                  </a:extLst>
                </a:gridCol>
                <a:gridCol w="4830547">
                  <a:extLst>
                    <a:ext uri="{9D8B030D-6E8A-4147-A177-3AD203B41FA5}">
                      <a16:colId xmlns:a16="http://schemas.microsoft.com/office/drawing/2014/main" val="3166250691"/>
                    </a:ext>
                  </a:extLst>
                </a:gridCol>
              </a:tblGrid>
              <a:tr h="5833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Aspect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Erikson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Bowlby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167731"/>
                  </a:ext>
                </a:extLst>
              </a:tr>
              <a:tr h="5833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Focus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Psychosocial conflicts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Emotional attachment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4385182"/>
                  </a:ext>
                </a:extLst>
              </a:tr>
              <a:tr h="5833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Key Age for Amira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Autonomy &amp; Initiative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Secure vs. insecure attachment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128632"/>
                  </a:ext>
                </a:extLst>
              </a:tr>
              <a:tr h="5833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Explains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Confidence, independence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Anxiety, need for security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2265112"/>
                  </a:ext>
                </a:extLst>
              </a:tr>
              <a:tr h="5833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Nature/Nurture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Balance of both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Innate drive shaped by caregiving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2340111"/>
                  </a:ext>
                </a:extLst>
              </a:tr>
              <a:tr h="58331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b="1" cap="none" spc="0">
                          <a:solidFill>
                            <a:schemeClr val="tx1"/>
                          </a:solidFill>
                        </a:rPr>
                        <a:t>In Practice</a:t>
                      </a:r>
                      <a:endParaRPr lang="en-US" sz="2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Encouragement and choice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300" cap="none" spc="0">
                          <a:solidFill>
                            <a:schemeClr val="tx1"/>
                          </a:solidFill>
                        </a:rPr>
                        <a:t>Consistency and emotional support</a:t>
                      </a:r>
                    </a:p>
                  </a:txBody>
                  <a:tcPr marL="0" marR="171562" marT="85781" marB="85781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335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99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hand of two adults and a kid on top of each other">
            <a:extLst>
              <a:ext uri="{FF2B5EF4-FFF2-40B4-BE49-F238E27FC236}">
                <a16:creationId xmlns:a16="http://schemas.microsoft.com/office/drawing/2014/main" id="{93B6042F-E157-EB65-7638-F11389E875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84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44295A-DFA2-ADE0-39D4-A6C98BAB1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E4BF3E2-DDE9-45ED-37F9-E5F7705935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434201"/>
            <a:ext cx="3822189" cy="374276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Erikson’s theory helps explain Amira’s emotional and social needs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Highlights the importance of supportive caregiving and positive experiences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Integrating Erikson and Bowlby gives a fuller picture of child development</a:t>
            </a:r>
          </a:p>
        </p:txBody>
      </p:sp>
    </p:spTree>
    <p:extLst>
      <p:ext uri="{BB962C8B-B14F-4D97-AF65-F5344CB8AC3E}">
        <p14:creationId xmlns:p14="http://schemas.microsoft.com/office/powerpoint/2010/main" val="673673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4F3E0E-C79F-8F99-4909-4C8266408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/>
              <a:t>References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25CE64D-859B-5677-C9A6-3558A27E36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70" r="34036" b="-1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  <p:graphicFrame>
        <p:nvGraphicFramePr>
          <p:cNvPr id="17" name="Rectangle 1">
            <a:extLst>
              <a:ext uri="{FF2B5EF4-FFF2-40B4-BE49-F238E27FC236}">
                <a16:creationId xmlns:a16="http://schemas.microsoft.com/office/drawing/2014/main" id="{CA59D9B6-D227-D001-2014-1B6E94AA00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2329917"/>
              </p:ext>
            </p:extLst>
          </p:nvPr>
        </p:nvGraphicFramePr>
        <p:xfrm>
          <a:off x="836680" y="2405067"/>
          <a:ext cx="6002110" cy="3729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05143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632</Words>
  <Application>Microsoft Office PowerPoint</Application>
  <PresentationFormat>Widescreen</PresentationFormat>
  <Paragraphs>103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Office Theme</vt:lpstr>
      <vt:lpstr>LCHS4010 Psychology in  Health and Social Care  </vt:lpstr>
      <vt:lpstr>Introduction</vt:lpstr>
      <vt:lpstr>Overview of Erikson’s Psychosocial Theory</vt:lpstr>
      <vt:lpstr>How Erikson’s Theory Works</vt:lpstr>
      <vt:lpstr>Relevance to Early Years Development</vt:lpstr>
      <vt:lpstr>Nature and Nurture in Erikson’s Theory</vt:lpstr>
      <vt:lpstr>How Erikson Explains Amira’s Behaviour</vt:lpstr>
      <vt:lpstr>Applying Erikson’s Theory in the Nursery</vt:lpstr>
      <vt:lpstr>Practical Strategies and Interventions</vt:lpstr>
      <vt:lpstr>Strengths and Limitations of Erikson’s Theory</vt:lpstr>
      <vt:lpstr>Comparison: Erikson vs. Bowlby Slide content: 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nouman shahpal</dc:creator>
  <cp:lastModifiedBy>nouman shahpal</cp:lastModifiedBy>
  <cp:revision>1</cp:revision>
  <dcterms:created xsi:type="dcterms:W3CDTF">2025-10-11T14:14:18Z</dcterms:created>
  <dcterms:modified xsi:type="dcterms:W3CDTF">2025-10-11T14:53:44Z</dcterms:modified>
</cp:coreProperties>
</file>