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F60E7B-BF59-426E-9781-613ECBAC216D}" v="40" dt="2025-11-20T21:52:41.4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593" autoAdjust="0"/>
  </p:normalViewPr>
  <p:slideViewPr>
    <p:cSldViewPr snapToGrid="0">
      <p:cViewPr varScale="1">
        <p:scale>
          <a:sx n="79" d="100"/>
          <a:sy n="79" d="100"/>
        </p:scale>
        <p:origin x="1752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476F02-E513-4758-AB06-E0014220853D}" type="doc">
      <dgm:prSet loTypeId="urn:microsoft.com/office/officeart/2005/8/layout/process4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D88FAA7F-5FD2-41C9-8D41-4CAA9ACD1228}">
      <dgm:prSet/>
      <dgm:spPr/>
      <dgm:t>
        <a:bodyPr/>
        <a:lstStyle/>
        <a:p>
          <a:r>
            <a:rPr lang="en-GB"/>
            <a:t>I am a practitioner supporting Amira, a 3-year-old who has recently joined the nursery.</a:t>
          </a:r>
          <a:endParaRPr lang="en-US"/>
        </a:p>
      </dgm:t>
    </dgm:pt>
    <dgm:pt modelId="{1DDD94E5-E740-4CFA-815C-95C41F780E8B}" type="parTrans" cxnId="{DB0F7A11-A512-4189-BB8F-EAAD16037275}">
      <dgm:prSet/>
      <dgm:spPr/>
      <dgm:t>
        <a:bodyPr/>
        <a:lstStyle/>
        <a:p>
          <a:endParaRPr lang="en-US"/>
        </a:p>
      </dgm:t>
    </dgm:pt>
    <dgm:pt modelId="{96E0470C-E878-40E7-AFFB-3613F8F287CD}" type="sibTrans" cxnId="{DB0F7A11-A512-4189-BB8F-EAAD16037275}">
      <dgm:prSet/>
      <dgm:spPr/>
      <dgm:t>
        <a:bodyPr/>
        <a:lstStyle/>
        <a:p>
          <a:endParaRPr lang="en-US"/>
        </a:p>
      </dgm:t>
    </dgm:pt>
    <dgm:pt modelId="{E0A71619-D7A5-4AB2-8A08-E7895462EE7E}">
      <dgm:prSet/>
      <dgm:spPr/>
      <dgm:t>
        <a:bodyPr/>
        <a:lstStyle/>
        <a:p>
          <a:r>
            <a:rPr lang="en-GB"/>
            <a:t>Amira is showing:</a:t>
          </a:r>
          <a:endParaRPr lang="en-US"/>
        </a:p>
      </dgm:t>
    </dgm:pt>
    <dgm:pt modelId="{43918F12-85AA-4AA7-B5ED-3967169D760C}" type="parTrans" cxnId="{2A9FDF61-E792-4183-89B4-3F93CC8AC6A2}">
      <dgm:prSet/>
      <dgm:spPr/>
      <dgm:t>
        <a:bodyPr/>
        <a:lstStyle/>
        <a:p>
          <a:endParaRPr lang="en-US"/>
        </a:p>
      </dgm:t>
    </dgm:pt>
    <dgm:pt modelId="{6336CB82-9154-4D69-A148-BEEB172FB0BC}" type="sibTrans" cxnId="{2A9FDF61-E792-4183-89B4-3F93CC8AC6A2}">
      <dgm:prSet/>
      <dgm:spPr/>
      <dgm:t>
        <a:bodyPr/>
        <a:lstStyle/>
        <a:p>
          <a:endParaRPr lang="en-US"/>
        </a:p>
      </dgm:t>
    </dgm:pt>
    <dgm:pt modelId="{DBDEDA7D-709A-420E-9CCD-57125B5B1B6A}">
      <dgm:prSet/>
      <dgm:spPr/>
      <dgm:t>
        <a:bodyPr/>
        <a:lstStyle/>
        <a:p>
          <a:r>
            <a:rPr lang="en-GB"/>
            <a:t>Separation anxiety</a:t>
          </a:r>
          <a:endParaRPr lang="en-US"/>
        </a:p>
      </dgm:t>
    </dgm:pt>
    <dgm:pt modelId="{9E97A6CF-5072-4C30-90D1-1F0F585D9B1D}" type="parTrans" cxnId="{C1EC6AF3-D00C-417A-BEB6-D3468443FEAC}">
      <dgm:prSet/>
      <dgm:spPr/>
      <dgm:t>
        <a:bodyPr/>
        <a:lstStyle/>
        <a:p>
          <a:endParaRPr lang="en-US"/>
        </a:p>
      </dgm:t>
    </dgm:pt>
    <dgm:pt modelId="{CB1B44B4-5EC4-4290-9F80-85EB49353605}" type="sibTrans" cxnId="{C1EC6AF3-D00C-417A-BEB6-D3468443FEAC}">
      <dgm:prSet/>
      <dgm:spPr/>
      <dgm:t>
        <a:bodyPr/>
        <a:lstStyle/>
        <a:p>
          <a:endParaRPr lang="en-US"/>
        </a:p>
      </dgm:t>
    </dgm:pt>
    <dgm:pt modelId="{4ECE6B0B-47C6-4466-8BBC-14DDDD5DFE81}">
      <dgm:prSet/>
      <dgm:spPr/>
      <dgm:t>
        <a:bodyPr/>
        <a:lstStyle/>
        <a:p>
          <a:r>
            <a:rPr lang="en-GB"/>
            <a:t>Limited verbal language</a:t>
          </a:r>
          <a:endParaRPr lang="en-US"/>
        </a:p>
      </dgm:t>
    </dgm:pt>
    <dgm:pt modelId="{F97377AD-E4FD-440F-B70E-BAFA970114A7}" type="parTrans" cxnId="{1400DFFF-3C2A-4680-9FCB-62B2D9F6A4DF}">
      <dgm:prSet/>
      <dgm:spPr/>
      <dgm:t>
        <a:bodyPr/>
        <a:lstStyle/>
        <a:p>
          <a:endParaRPr lang="en-US"/>
        </a:p>
      </dgm:t>
    </dgm:pt>
    <dgm:pt modelId="{EDB0C553-B5FC-4BCD-96BF-1D95E63DFEF1}" type="sibTrans" cxnId="{1400DFFF-3C2A-4680-9FCB-62B2D9F6A4DF}">
      <dgm:prSet/>
      <dgm:spPr/>
      <dgm:t>
        <a:bodyPr/>
        <a:lstStyle/>
        <a:p>
          <a:endParaRPr lang="en-US"/>
        </a:p>
      </dgm:t>
    </dgm:pt>
    <dgm:pt modelId="{97655B62-D050-4318-99CC-C3C5859446D1}">
      <dgm:prSet/>
      <dgm:spPr/>
      <dgm:t>
        <a:bodyPr/>
        <a:lstStyle/>
        <a:p>
          <a:r>
            <a:rPr lang="en-GB"/>
            <a:t>Difficulty engaging in group play</a:t>
          </a:r>
          <a:endParaRPr lang="en-US"/>
        </a:p>
      </dgm:t>
    </dgm:pt>
    <dgm:pt modelId="{DC187EFB-95E6-44FB-AC05-23B4F10262D8}" type="parTrans" cxnId="{731A611C-F4D8-4E30-8C27-6C712DB4D810}">
      <dgm:prSet/>
      <dgm:spPr/>
      <dgm:t>
        <a:bodyPr/>
        <a:lstStyle/>
        <a:p>
          <a:endParaRPr lang="en-US"/>
        </a:p>
      </dgm:t>
    </dgm:pt>
    <dgm:pt modelId="{894B0508-7908-44CD-B9AA-18229590D32F}" type="sibTrans" cxnId="{731A611C-F4D8-4E30-8C27-6C712DB4D810}">
      <dgm:prSet/>
      <dgm:spPr/>
      <dgm:t>
        <a:bodyPr/>
        <a:lstStyle/>
        <a:p>
          <a:endParaRPr lang="en-US"/>
        </a:p>
      </dgm:t>
    </dgm:pt>
    <dgm:pt modelId="{85E01CCC-5527-4EC7-AEB0-2500E468B95C}">
      <dgm:prSet/>
      <dgm:spPr/>
      <dgm:t>
        <a:bodyPr/>
        <a:lstStyle/>
        <a:p>
          <a:r>
            <a:rPr lang="en-GB" b="1" dirty="0"/>
            <a:t>Aim: </a:t>
          </a:r>
          <a:r>
            <a:rPr lang="en-GB" dirty="0"/>
            <a:t>Use a lifespan development theory to understand her emotional, social, cognitive, and physical needs and support planning (Boyd &amp; Bee, 2023).</a:t>
          </a:r>
          <a:endParaRPr lang="en-US" dirty="0"/>
        </a:p>
      </dgm:t>
    </dgm:pt>
    <dgm:pt modelId="{5EC9ED01-18E9-4C3E-ABF6-0EE4481E1ECF}" type="parTrans" cxnId="{59A79FCA-D311-4C55-BB24-FE85946508C8}">
      <dgm:prSet/>
      <dgm:spPr/>
      <dgm:t>
        <a:bodyPr/>
        <a:lstStyle/>
        <a:p>
          <a:endParaRPr lang="en-US"/>
        </a:p>
      </dgm:t>
    </dgm:pt>
    <dgm:pt modelId="{E4CD688C-0C5B-4407-8F03-7F27B97F5139}" type="sibTrans" cxnId="{59A79FCA-D311-4C55-BB24-FE85946508C8}">
      <dgm:prSet/>
      <dgm:spPr/>
      <dgm:t>
        <a:bodyPr/>
        <a:lstStyle/>
        <a:p>
          <a:endParaRPr lang="en-US"/>
        </a:p>
      </dgm:t>
    </dgm:pt>
    <dgm:pt modelId="{69D3A2E8-D452-4394-AFA2-5002C662EAEA}" type="pres">
      <dgm:prSet presAssocID="{24476F02-E513-4758-AB06-E0014220853D}" presName="Name0" presStyleCnt="0">
        <dgm:presLayoutVars>
          <dgm:dir/>
          <dgm:animLvl val="lvl"/>
          <dgm:resizeHandles val="exact"/>
        </dgm:presLayoutVars>
      </dgm:prSet>
      <dgm:spPr/>
    </dgm:pt>
    <dgm:pt modelId="{0003DAFD-94CF-4CFE-9FCF-14A97633BDAA}" type="pres">
      <dgm:prSet presAssocID="{85E01CCC-5527-4EC7-AEB0-2500E468B95C}" presName="boxAndChildren" presStyleCnt="0"/>
      <dgm:spPr/>
    </dgm:pt>
    <dgm:pt modelId="{DBBCB540-8A01-475B-A4D5-512E2D49C0C0}" type="pres">
      <dgm:prSet presAssocID="{85E01CCC-5527-4EC7-AEB0-2500E468B95C}" presName="parentTextBox" presStyleLbl="node1" presStyleIdx="0" presStyleCnt="3"/>
      <dgm:spPr/>
    </dgm:pt>
    <dgm:pt modelId="{A54CF5C5-1718-4365-B630-48D614ADA45D}" type="pres">
      <dgm:prSet presAssocID="{6336CB82-9154-4D69-A148-BEEB172FB0BC}" presName="sp" presStyleCnt="0"/>
      <dgm:spPr/>
    </dgm:pt>
    <dgm:pt modelId="{9BEDEBCF-83E8-4022-91CD-38538BC78D5B}" type="pres">
      <dgm:prSet presAssocID="{E0A71619-D7A5-4AB2-8A08-E7895462EE7E}" presName="arrowAndChildren" presStyleCnt="0"/>
      <dgm:spPr/>
    </dgm:pt>
    <dgm:pt modelId="{8416E6C8-4DA8-4E85-869F-4734B8C3E7EF}" type="pres">
      <dgm:prSet presAssocID="{E0A71619-D7A5-4AB2-8A08-E7895462EE7E}" presName="parentTextArrow" presStyleLbl="node1" presStyleIdx="0" presStyleCnt="3"/>
      <dgm:spPr/>
    </dgm:pt>
    <dgm:pt modelId="{C54A42BC-13E4-49FF-8B34-6CCFE9BDECDF}" type="pres">
      <dgm:prSet presAssocID="{E0A71619-D7A5-4AB2-8A08-E7895462EE7E}" presName="arrow" presStyleLbl="node1" presStyleIdx="1" presStyleCnt="3"/>
      <dgm:spPr/>
    </dgm:pt>
    <dgm:pt modelId="{42609EEA-8CAE-4102-8CF2-221C6BEB4503}" type="pres">
      <dgm:prSet presAssocID="{E0A71619-D7A5-4AB2-8A08-E7895462EE7E}" presName="descendantArrow" presStyleCnt="0"/>
      <dgm:spPr/>
    </dgm:pt>
    <dgm:pt modelId="{39385E3F-923D-445C-804D-4CC25F311034}" type="pres">
      <dgm:prSet presAssocID="{DBDEDA7D-709A-420E-9CCD-57125B5B1B6A}" presName="childTextArrow" presStyleLbl="fgAccFollowNode1" presStyleIdx="0" presStyleCnt="3">
        <dgm:presLayoutVars>
          <dgm:bulletEnabled val="1"/>
        </dgm:presLayoutVars>
      </dgm:prSet>
      <dgm:spPr/>
    </dgm:pt>
    <dgm:pt modelId="{C686E32E-6A1F-450C-B0EE-01FA4CFA2ECD}" type="pres">
      <dgm:prSet presAssocID="{4ECE6B0B-47C6-4466-8BBC-14DDDD5DFE81}" presName="childTextArrow" presStyleLbl="fgAccFollowNode1" presStyleIdx="1" presStyleCnt="3">
        <dgm:presLayoutVars>
          <dgm:bulletEnabled val="1"/>
        </dgm:presLayoutVars>
      </dgm:prSet>
      <dgm:spPr/>
    </dgm:pt>
    <dgm:pt modelId="{4868F6B0-31DD-438A-9A9C-938083E9581B}" type="pres">
      <dgm:prSet presAssocID="{97655B62-D050-4318-99CC-C3C5859446D1}" presName="childTextArrow" presStyleLbl="fgAccFollowNode1" presStyleIdx="2" presStyleCnt="3">
        <dgm:presLayoutVars>
          <dgm:bulletEnabled val="1"/>
        </dgm:presLayoutVars>
      </dgm:prSet>
      <dgm:spPr/>
    </dgm:pt>
    <dgm:pt modelId="{2F229609-6F81-4B48-B2A7-C3833D67017D}" type="pres">
      <dgm:prSet presAssocID="{96E0470C-E878-40E7-AFFB-3613F8F287CD}" presName="sp" presStyleCnt="0"/>
      <dgm:spPr/>
    </dgm:pt>
    <dgm:pt modelId="{90782A80-5537-494B-88DC-FDEE00488941}" type="pres">
      <dgm:prSet presAssocID="{D88FAA7F-5FD2-41C9-8D41-4CAA9ACD1228}" presName="arrowAndChildren" presStyleCnt="0"/>
      <dgm:spPr/>
    </dgm:pt>
    <dgm:pt modelId="{CF3950A6-9480-43C1-97C0-2F33E8A80E37}" type="pres">
      <dgm:prSet presAssocID="{D88FAA7F-5FD2-41C9-8D41-4CAA9ACD1228}" presName="parentTextArrow" presStyleLbl="node1" presStyleIdx="2" presStyleCnt="3"/>
      <dgm:spPr/>
    </dgm:pt>
  </dgm:ptLst>
  <dgm:cxnLst>
    <dgm:cxn modelId="{DB0F7A11-A512-4189-BB8F-EAAD16037275}" srcId="{24476F02-E513-4758-AB06-E0014220853D}" destId="{D88FAA7F-5FD2-41C9-8D41-4CAA9ACD1228}" srcOrd="0" destOrd="0" parTransId="{1DDD94E5-E740-4CFA-815C-95C41F780E8B}" sibTransId="{96E0470C-E878-40E7-AFFB-3613F8F287CD}"/>
    <dgm:cxn modelId="{731A611C-F4D8-4E30-8C27-6C712DB4D810}" srcId="{E0A71619-D7A5-4AB2-8A08-E7895462EE7E}" destId="{97655B62-D050-4318-99CC-C3C5859446D1}" srcOrd="2" destOrd="0" parTransId="{DC187EFB-95E6-44FB-AC05-23B4F10262D8}" sibTransId="{894B0508-7908-44CD-B9AA-18229590D32F}"/>
    <dgm:cxn modelId="{A18DB71C-DF32-407D-8B30-B898DECC3235}" type="presOf" srcId="{E0A71619-D7A5-4AB2-8A08-E7895462EE7E}" destId="{8416E6C8-4DA8-4E85-869F-4734B8C3E7EF}" srcOrd="0" destOrd="0" presId="urn:microsoft.com/office/officeart/2005/8/layout/process4"/>
    <dgm:cxn modelId="{A13B8520-2E0F-453D-BB06-F05AE4ED529A}" type="presOf" srcId="{E0A71619-D7A5-4AB2-8A08-E7895462EE7E}" destId="{C54A42BC-13E4-49FF-8B34-6CCFE9BDECDF}" srcOrd="1" destOrd="0" presId="urn:microsoft.com/office/officeart/2005/8/layout/process4"/>
    <dgm:cxn modelId="{2A9FDF61-E792-4183-89B4-3F93CC8AC6A2}" srcId="{24476F02-E513-4758-AB06-E0014220853D}" destId="{E0A71619-D7A5-4AB2-8A08-E7895462EE7E}" srcOrd="1" destOrd="0" parTransId="{43918F12-85AA-4AA7-B5ED-3967169D760C}" sibTransId="{6336CB82-9154-4D69-A148-BEEB172FB0BC}"/>
    <dgm:cxn modelId="{950D6866-6186-4AA7-9980-F2804B251B7B}" type="presOf" srcId="{4ECE6B0B-47C6-4466-8BBC-14DDDD5DFE81}" destId="{C686E32E-6A1F-450C-B0EE-01FA4CFA2ECD}" srcOrd="0" destOrd="0" presId="urn:microsoft.com/office/officeart/2005/8/layout/process4"/>
    <dgm:cxn modelId="{71D1E64D-5E7C-4A72-A8E6-65A72D4DA22C}" type="presOf" srcId="{24476F02-E513-4758-AB06-E0014220853D}" destId="{69D3A2E8-D452-4394-AFA2-5002C662EAEA}" srcOrd="0" destOrd="0" presId="urn:microsoft.com/office/officeart/2005/8/layout/process4"/>
    <dgm:cxn modelId="{B9E92595-CA0D-414A-984A-4F799AABCEE8}" type="presOf" srcId="{85E01CCC-5527-4EC7-AEB0-2500E468B95C}" destId="{DBBCB540-8A01-475B-A4D5-512E2D49C0C0}" srcOrd="0" destOrd="0" presId="urn:microsoft.com/office/officeart/2005/8/layout/process4"/>
    <dgm:cxn modelId="{682975A4-5AE7-4AE0-A618-AFA0A8868754}" type="presOf" srcId="{D88FAA7F-5FD2-41C9-8D41-4CAA9ACD1228}" destId="{CF3950A6-9480-43C1-97C0-2F33E8A80E37}" srcOrd="0" destOrd="0" presId="urn:microsoft.com/office/officeart/2005/8/layout/process4"/>
    <dgm:cxn modelId="{59A79FCA-D311-4C55-BB24-FE85946508C8}" srcId="{24476F02-E513-4758-AB06-E0014220853D}" destId="{85E01CCC-5527-4EC7-AEB0-2500E468B95C}" srcOrd="2" destOrd="0" parTransId="{5EC9ED01-18E9-4C3E-ABF6-0EE4481E1ECF}" sibTransId="{E4CD688C-0C5B-4407-8F03-7F27B97F5139}"/>
    <dgm:cxn modelId="{3B241BCC-7765-4022-99BC-716C58400514}" type="presOf" srcId="{97655B62-D050-4318-99CC-C3C5859446D1}" destId="{4868F6B0-31DD-438A-9A9C-938083E9581B}" srcOrd="0" destOrd="0" presId="urn:microsoft.com/office/officeart/2005/8/layout/process4"/>
    <dgm:cxn modelId="{B425E9EE-300C-4900-B24A-0F37FF91AC7A}" type="presOf" srcId="{DBDEDA7D-709A-420E-9CCD-57125B5B1B6A}" destId="{39385E3F-923D-445C-804D-4CC25F311034}" srcOrd="0" destOrd="0" presId="urn:microsoft.com/office/officeart/2005/8/layout/process4"/>
    <dgm:cxn modelId="{C1EC6AF3-D00C-417A-BEB6-D3468443FEAC}" srcId="{E0A71619-D7A5-4AB2-8A08-E7895462EE7E}" destId="{DBDEDA7D-709A-420E-9CCD-57125B5B1B6A}" srcOrd="0" destOrd="0" parTransId="{9E97A6CF-5072-4C30-90D1-1F0F585D9B1D}" sibTransId="{CB1B44B4-5EC4-4290-9F80-85EB49353605}"/>
    <dgm:cxn modelId="{1400DFFF-3C2A-4680-9FCB-62B2D9F6A4DF}" srcId="{E0A71619-D7A5-4AB2-8A08-E7895462EE7E}" destId="{4ECE6B0B-47C6-4466-8BBC-14DDDD5DFE81}" srcOrd="1" destOrd="0" parTransId="{F97377AD-E4FD-440F-B70E-BAFA970114A7}" sibTransId="{EDB0C553-B5FC-4BCD-96BF-1D95E63DFEF1}"/>
    <dgm:cxn modelId="{AFDE147B-4659-4AA5-BFA1-089FB3A44D26}" type="presParOf" srcId="{69D3A2E8-D452-4394-AFA2-5002C662EAEA}" destId="{0003DAFD-94CF-4CFE-9FCF-14A97633BDAA}" srcOrd="0" destOrd="0" presId="urn:microsoft.com/office/officeart/2005/8/layout/process4"/>
    <dgm:cxn modelId="{6E2C9EF0-6A73-4E06-95B0-F4A204B5C592}" type="presParOf" srcId="{0003DAFD-94CF-4CFE-9FCF-14A97633BDAA}" destId="{DBBCB540-8A01-475B-A4D5-512E2D49C0C0}" srcOrd="0" destOrd="0" presId="urn:microsoft.com/office/officeart/2005/8/layout/process4"/>
    <dgm:cxn modelId="{B0A0695F-EE6F-40D1-A707-9C199191032C}" type="presParOf" srcId="{69D3A2E8-D452-4394-AFA2-5002C662EAEA}" destId="{A54CF5C5-1718-4365-B630-48D614ADA45D}" srcOrd="1" destOrd="0" presId="urn:microsoft.com/office/officeart/2005/8/layout/process4"/>
    <dgm:cxn modelId="{A190F36E-2132-4A47-8DED-492573CD88CE}" type="presParOf" srcId="{69D3A2E8-D452-4394-AFA2-5002C662EAEA}" destId="{9BEDEBCF-83E8-4022-91CD-38538BC78D5B}" srcOrd="2" destOrd="0" presId="urn:microsoft.com/office/officeart/2005/8/layout/process4"/>
    <dgm:cxn modelId="{85763340-79C1-4D15-841C-8D6BF811B715}" type="presParOf" srcId="{9BEDEBCF-83E8-4022-91CD-38538BC78D5B}" destId="{8416E6C8-4DA8-4E85-869F-4734B8C3E7EF}" srcOrd="0" destOrd="0" presId="urn:microsoft.com/office/officeart/2005/8/layout/process4"/>
    <dgm:cxn modelId="{171D4045-5398-4FA9-87F3-8BE30EF63A73}" type="presParOf" srcId="{9BEDEBCF-83E8-4022-91CD-38538BC78D5B}" destId="{C54A42BC-13E4-49FF-8B34-6CCFE9BDECDF}" srcOrd="1" destOrd="0" presId="urn:microsoft.com/office/officeart/2005/8/layout/process4"/>
    <dgm:cxn modelId="{F08F39D7-7D2C-4C4D-95F6-1D3DA761515A}" type="presParOf" srcId="{9BEDEBCF-83E8-4022-91CD-38538BC78D5B}" destId="{42609EEA-8CAE-4102-8CF2-221C6BEB4503}" srcOrd="2" destOrd="0" presId="urn:microsoft.com/office/officeart/2005/8/layout/process4"/>
    <dgm:cxn modelId="{2F10C181-4F56-436C-9AE4-D110AE501D44}" type="presParOf" srcId="{42609EEA-8CAE-4102-8CF2-221C6BEB4503}" destId="{39385E3F-923D-445C-804D-4CC25F311034}" srcOrd="0" destOrd="0" presId="urn:microsoft.com/office/officeart/2005/8/layout/process4"/>
    <dgm:cxn modelId="{1BC9184C-BD06-4E6D-8A38-E291B70B33BC}" type="presParOf" srcId="{42609EEA-8CAE-4102-8CF2-221C6BEB4503}" destId="{C686E32E-6A1F-450C-B0EE-01FA4CFA2ECD}" srcOrd="1" destOrd="0" presId="urn:microsoft.com/office/officeart/2005/8/layout/process4"/>
    <dgm:cxn modelId="{A9EDBF59-B562-4FE2-A3BE-55B91259BCBA}" type="presParOf" srcId="{42609EEA-8CAE-4102-8CF2-221C6BEB4503}" destId="{4868F6B0-31DD-438A-9A9C-938083E9581B}" srcOrd="2" destOrd="0" presId="urn:microsoft.com/office/officeart/2005/8/layout/process4"/>
    <dgm:cxn modelId="{7CE30B2E-DD4C-42B0-86DD-3AECE9C141E1}" type="presParOf" srcId="{69D3A2E8-D452-4394-AFA2-5002C662EAEA}" destId="{2F229609-6F81-4B48-B2A7-C3833D67017D}" srcOrd="3" destOrd="0" presId="urn:microsoft.com/office/officeart/2005/8/layout/process4"/>
    <dgm:cxn modelId="{04517996-FDF3-4E85-AA6A-93432C307BE1}" type="presParOf" srcId="{69D3A2E8-D452-4394-AFA2-5002C662EAEA}" destId="{90782A80-5537-494B-88DC-FDEE00488941}" srcOrd="4" destOrd="0" presId="urn:microsoft.com/office/officeart/2005/8/layout/process4"/>
    <dgm:cxn modelId="{C9390E97-29AA-4602-A6DC-5DC274F58E32}" type="presParOf" srcId="{90782A80-5537-494B-88DC-FDEE00488941}" destId="{CF3950A6-9480-43C1-97C0-2F33E8A80E3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CB540-8A01-475B-A4D5-512E2D49C0C0}">
      <dsp:nvSpPr>
        <dsp:cNvPr id="0" name=""/>
        <dsp:cNvSpPr/>
      </dsp:nvSpPr>
      <dsp:spPr>
        <a:xfrm>
          <a:off x="0" y="3275482"/>
          <a:ext cx="10515600" cy="107508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Aim: </a:t>
          </a:r>
          <a:r>
            <a:rPr lang="en-GB" sz="2000" kern="1200" dirty="0"/>
            <a:t>Use a lifespan development theory to understand her emotional, social, cognitive, and physical needs and support planning (Boyd &amp; Bee, 2023).</a:t>
          </a:r>
          <a:endParaRPr lang="en-US" sz="2000" kern="1200" dirty="0"/>
        </a:p>
      </dsp:txBody>
      <dsp:txXfrm>
        <a:off x="0" y="3275482"/>
        <a:ext cx="10515600" cy="1075086"/>
      </dsp:txXfrm>
    </dsp:sp>
    <dsp:sp modelId="{C54A42BC-13E4-49FF-8B34-6CCFE9BDECDF}">
      <dsp:nvSpPr>
        <dsp:cNvPr id="0" name=""/>
        <dsp:cNvSpPr/>
      </dsp:nvSpPr>
      <dsp:spPr>
        <a:xfrm rot="10800000">
          <a:off x="0" y="1638125"/>
          <a:ext cx="10515600" cy="1653482"/>
        </a:xfrm>
        <a:prstGeom prst="upArrowCallout">
          <a:avLst/>
        </a:prstGeom>
        <a:solidFill>
          <a:schemeClr val="accent3">
            <a:hueOff val="2058582"/>
            <a:satOff val="12356"/>
            <a:lumOff val="941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Amira is showing:</a:t>
          </a:r>
          <a:endParaRPr lang="en-US" sz="2000" kern="1200"/>
        </a:p>
      </dsp:txBody>
      <dsp:txXfrm rot="-10800000">
        <a:off x="0" y="1638125"/>
        <a:ext cx="10515600" cy="580372"/>
      </dsp:txXfrm>
    </dsp:sp>
    <dsp:sp modelId="{39385E3F-923D-445C-804D-4CC25F311034}">
      <dsp:nvSpPr>
        <dsp:cNvPr id="0" name=""/>
        <dsp:cNvSpPr/>
      </dsp:nvSpPr>
      <dsp:spPr>
        <a:xfrm>
          <a:off x="5134" y="2218498"/>
          <a:ext cx="3501776" cy="49439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Separation anxiety</a:t>
          </a:r>
          <a:endParaRPr lang="en-US" sz="1800" kern="1200"/>
        </a:p>
      </dsp:txBody>
      <dsp:txXfrm>
        <a:off x="5134" y="2218498"/>
        <a:ext cx="3501776" cy="494391"/>
      </dsp:txXfrm>
    </dsp:sp>
    <dsp:sp modelId="{C686E32E-6A1F-450C-B0EE-01FA4CFA2ECD}">
      <dsp:nvSpPr>
        <dsp:cNvPr id="0" name=""/>
        <dsp:cNvSpPr/>
      </dsp:nvSpPr>
      <dsp:spPr>
        <a:xfrm>
          <a:off x="3506911" y="2218498"/>
          <a:ext cx="3501776" cy="494391"/>
        </a:xfrm>
        <a:prstGeom prst="rect">
          <a:avLst/>
        </a:prstGeom>
        <a:solidFill>
          <a:schemeClr val="accent3">
            <a:tint val="40000"/>
            <a:alpha val="90000"/>
            <a:hueOff val="2527578"/>
            <a:satOff val="22352"/>
            <a:lumOff val="2648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2527578"/>
              <a:satOff val="22352"/>
              <a:lumOff val="26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Limited verbal language</a:t>
          </a:r>
          <a:endParaRPr lang="en-US" sz="1800" kern="1200"/>
        </a:p>
      </dsp:txBody>
      <dsp:txXfrm>
        <a:off x="3506911" y="2218498"/>
        <a:ext cx="3501776" cy="494391"/>
      </dsp:txXfrm>
    </dsp:sp>
    <dsp:sp modelId="{4868F6B0-31DD-438A-9A9C-938083E9581B}">
      <dsp:nvSpPr>
        <dsp:cNvPr id="0" name=""/>
        <dsp:cNvSpPr/>
      </dsp:nvSpPr>
      <dsp:spPr>
        <a:xfrm>
          <a:off x="7008688" y="2218498"/>
          <a:ext cx="3501776" cy="494391"/>
        </a:xfrm>
        <a:prstGeom prst="rect">
          <a:avLst/>
        </a:prstGeom>
        <a:solidFill>
          <a:schemeClr val="accent3">
            <a:tint val="40000"/>
            <a:alpha val="90000"/>
            <a:hueOff val="5055155"/>
            <a:satOff val="44705"/>
            <a:lumOff val="5295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5055155"/>
              <a:satOff val="44705"/>
              <a:lumOff val="52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Difficulty engaging in group play</a:t>
          </a:r>
          <a:endParaRPr lang="en-US" sz="1800" kern="1200"/>
        </a:p>
      </dsp:txBody>
      <dsp:txXfrm>
        <a:off x="7008688" y="2218498"/>
        <a:ext cx="3501776" cy="494391"/>
      </dsp:txXfrm>
    </dsp:sp>
    <dsp:sp modelId="{CF3950A6-9480-43C1-97C0-2F33E8A80E37}">
      <dsp:nvSpPr>
        <dsp:cNvPr id="0" name=""/>
        <dsp:cNvSpPr/>
      </dsp:nvSpPr>
      <dsp:spPr>
        <a:xfrm rot="10800000">
          <a:off x="0" y="769"/>
          <a:ext cx="10515600" cy="1653482"/>
        </a:xfrm>
        <a:prstGeom prst="upArrowCallout">
          <a:avLst/>
        </a:prstGeom>
        <a:solidFill>
          <a:schemeClr val="accent3">
            <a:hueOff val="4117163"/>
            <a:satOff val="24712"/>
            <a:lumOff val="1882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 am a practitioner supporting Amira, a 3-year-old who has recently joined the nursery.</a:t>
          </a:r>
          <a:endParaRPr lang="en-US" sz="2000" kern="1200"/>
        </a:p>
      </dsp:txBody>
      <dsp:txXfrm rot="10800000">
        <a:off x="0" y="769"/>
        <a:ext cx="10515600" cy="10743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DDC608-74CB-4839-8EB6-3E3F45343552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579DF8-2A2A-4EE6-A01C-88B7BB51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000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981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Amira has lately enrolled in the nursery. She weeps at the departure of caretakers. She communicates little and she also avoids interaction with other youngsters.</a:t>
            </a:r>
          </a:p>
          <a:p>
            <a:pPr algn="just"/>
            <a:r>
              <a:rPr lang="en-GB" dirty="0"/>
              <a:t>My responsibility as a practitioner is to comprehend the underlying reasons for this occurrence. I want to facilitate her emotional, social, cognitive, and physical growth.</a:t>
            </a:r>
          </a:p>
          <a:p>
            <a:pPr algn="just"/>
            <a:r>
              <a:rPr lang="en-GB" dirty="0"/>
              <a:t>This lecture will connect her conduct to psychodynamic theory and provide practical interventions for assistance.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3663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Psychodynamic theory focuses on feelings, relationships, and the unconscious mind.</a:t>
            </a:r>
          </a:p>
          <a:p>
            <a:pPr algn="just"/>
            <a:r>
              <a:rPr lang="en-GB" dirty="0"/>
              <a:t>Freud believed that early childhood experiences shape emotional development. He said children hold unconscious fears and desires.</a:t>
            </a:r>
          </a:p>
          <a:p>
            <a:pPr algn="just"/>
            <a:r>
              <a:rPr lang="en-GB" dirty="0"/>
              <a:t>Jung focused more on imagination, symbols, and how children express feelings through play.</a:t>
            </a:r>
          </a:p>
          <a:p>
            <a:pPr algn="just"/>
            <a:r>
              <a:rPr lang="en-GB" dirty="0"/>
              <a:t>This theory matters in early years because emotions and relationships strongly influence behaviour at this age.</a:t>
            </a:r>
          </a:p>
          <a:p>
            <a:pPr algn="just"/>
            <a:r>
              <a:rPr lang="en-GB" dirty="0"/>
              <a:t>Modern research still supports the idea that early emotional security is important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4898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At age three, Freud said children are in the phallic stage. This stage focuses on relationships with caregivers and developing confidence. If a child feels insecure, they may show anxiety.</a:t>
            </a:r>
          </a:p>
          <a:p>
            <a:pPr algn="just"/>
            <a:r>
              <a:rPr lang="en-GB" dirty="0"/>
              <a:t>Jung said children express fear and belonging through symbolic play. A child might feel safer when they play out their worries.</a:t>
            </a:r>
          </a:p>
          <a:p>
            <a:pPr algn="just"/>
            <a:r>
              <a:rPr lang="en-GB" dirty="0"/>
              <a:t>Both theorists help us understand that emotions, fear, and relationships shape how young children behave in new environments.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3405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Amira’s separation anxiety may come from fear of losing the safety of her carers. Psychodynamic theory says this fear can sit in the unconscious. A new environment can activate it.</a:t>
            </a:r>
          </a:p>
          <a:p>
            <a:pPr algn="just"/>
            <a:r>
              <a:rPr lang="en-GB" dirty="0"/>
              <a:t>Her limited verbal communication may be a sign of emotional insecurity. When children feel unsure, they often speak less.</a:t>
            </a:r>
          </a:p>
          <a:p>
            <a:pPr algn="just"/>
            <a:r>
              <a:rPr lang="en-GB" dirty="0"/>
              <a:t>Her difficulty in group play may show she is still adjusting. She may not yet feel confident enough to join others.</a:t>
            </a:r>
          </a:p>
          <a:p>
            <a:pPr algn="just"/>
            <a:r>
              <a:rPr lang="en-GB" dirty="0"/>
              <a:t>Freud and Jung both help explain these behaviours as emotional responses rather than ‘naughty’ or ‘difficult’ behaviours.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775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Nature and nurture both influence Amira’s development.</a:t>
            </a:r>
          </a:p>
          <a:p>
            <a:pPr algn="just"/>
            <a:r>
              <a:rPr lang="en-GB" dirty="0"/>
              <a:t>Biologically, her temperament may make her more sensitive to change. At age three, the brain is still learning to manage emotions and communication.</a:t>
            </a:r>
          </a:p>
          <a:p>
            <a:pPr algn="just"/>
            <a:r>
              <a:rPr lang="en-GB" dirty="0"/>
              <a:t>Environment also plays a big role. A new nursery, new routines, and new adults can create stress.</a:t>
            </a:r>
          </a:p>
          <a:p>
            <a:pPr algn="just"/>
            <a:r>
              <a:rPr lang="en-GB" dirty="0"/>
              <a:t>Family relationships also influence how secure a child feels.</a:t>
            </a:r>
          </a:p>
          <a:p>
            <a:pPr algn="just"/>
            <a:r>
              <a:rPr lang="en-GB" dirty="0"/>
              <a:t>Psychodynamic theory helps us see how these factors interact with emotional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8943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To support Amira, we can use strategies inspired by Freud and Jung.</a:t>
            </a:r>
          </a:p>
          <a:p>
            <a:pPr algn="just"/>
            <a:r>
              <a:rPr lang="en-GB" dirty="0"/>
              <a:t>First, a strong key-person approach can give her emotional safety. A consistent adult helps reduce anxiety.</a:t>
            </a:r>
          </a:p>
          <a:p>
            <a:pPr algn="just"/>
            <a:r>
              <a:rPr lang="en-GB" dirty="0"/>
              <a:t>Second, symbolic play can help her express hidden fears. Activities like puppets, drawing, or role-play can let her ‘talk’ through actions.</a:t>
            </a:r>
          </a:p>
          <a:p>
            <a:pPr algn="just"/>
            <a:r>
              <a:rPr lang="en-GB" dirty="0"/>
              <a:t>Third, predictable routines help her feel secure. Stability reduces emotional stress.</a:t>
            </a:r>
          </a:p>
          <a:p>
            <a:pPr algn="just"/>
            <a:r>
              <a:rPr lang="en-GB" dirty="0"/>
              <a:t>Fourth, warm and encouraging language supports her confidence to speak.</a:t>
            </a:r>
          </a:p>
          <a:p>
            <a:pPr algn="just"/>
            <a:r>
              <a:rPr lang="en-GB" dirty="0"/>
              <a:t>Finally, small-group play can help her build social connections without feeling overwhelmed.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8658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This theory gives us a deep understanding of children’s emotions. It helps us look beneath behaviour and recognise early relationships as important.</a:t>
            </a:r>
          </a:p>
          <a:p>
            <a:pPr algn="just"/>
            <a:r>
              <a:rPr lang="en-GB" dirty="0"/>
              <a:t>But it also has limits. Freud’s stages lack scientific evidence. Jung’s ideas are hard to measure.</a:t>
            </a:r>
          </a:p>
          <a:p>
            <a:pPr algn="just"/>
            <a:r>
              <a:rPr lang="en-GB" dirty="0"/>
              <a:t>Other theories, like Piaget and Vygotsky, offer stronger evidence for language and learning.</a:t>
            </a:r>
          </a:p>
          <a:p>
            <a:pPr algn="just"/>
            <a:r>
              <a:rPr lang="en-GB" dirty="0"/>
              <a:t>So, psychodynamic theory is helpful, but we should use it alongside other developmental theories for a balanced approach.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885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dirty="0"/>
              <a:t>In conclusion, psychodynamic theory elucidates Amira's emotional demands.</a:t>
            </a:r>
          </a:p>
          <a:p>
            <a:pPr algn="just"/>
            <a:r>
              <a:rPr lang="en-GB" dirty="0"/>
              <a:t>Freud and Jung, both illustrate that how she acts is affected by her early connections and emotions she does not know about.</a:t>
            </a:r>
          </a:p>
          <a:p>
            <a:pPr algn="just"/>
            <a:r>
              <a:rPr lang="en-GB" dirty="0"/>
              <a:t>We can help her grow and feel good about herself by employing tactics like building strong connections, playing with her emotions, following routines, and interacting with small groups.</a:t>
            </a:r>
          </a:p>
          <a:p>
            <a:pPr algn="just"/>
            <a:r>
              <a:rPr lang="en-GB" dirty="0"/>
              <a:t>Her development is affected by both nature and nurture, and our supporting approach may help her feel at home and do well.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3425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579DF8-2A2A-4EE6-A01C-88B7BB518C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0161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271B0-C5A7-E4D0-BD7B-191D238CCB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AF8871-9D78-F69A-400C-8EEFA4522C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684B0-BA56-3436-FB28-AB24962A0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58908D-47E4-8A5A-9F05-754F4FD7D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8C3529-874F-BFB2-3F68-DD5B6639F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42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52CAB-C54D-A56C-CD33-0E64797EC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DA6A6-5A1B-CDD9-3FAC-926999045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0E9A9-EBBD-3E2B-CF36-2145AED69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087C0-B055-4625-F749-84786AFF7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950B3B-8D04-9AF1-27E7-03A0362CE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751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C398A3-B156-E6FA-615B-D574B9CEF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2AA943-44A6-F947-8331-6C94EE3EAF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FF6B3-259C-5A53-E435-C1793211F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986B0-54B1-5B9C-0D39-A237D6042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7547DE-679F-9FFA-6B2F-DA5AEF17E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1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3A7CC-04BB-98BE-4961-EB51A5111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249E9-AE8F-8142-F764-9F31CD1E1B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60219D-7795-BBDF-C9F5-B4776CA428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E33647-3EC4-A36C-0DBB-062054669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938318-9E38-2E31-CA1B-4506212BD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B1C273-E8DF-0D6A-BD84-E6F22F20E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9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A4E3B-D858-72A0-88E5-B025F1022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544BF-81DD-9E2B-B623-5A935617BA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CF17A-E7A9-197B-785D-DC7C569AA5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F7908D-3398-E1F4-37CE-AE871C7DAB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244E0-1FAA-C5FD-8B0F-0BD867CF14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AEB386-5D60-432E-17F2-F22D435E6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8A7257-3937-E633-2868-819956EAF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192D7A-68D6-43B3-0319-15715D7F2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0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3023D-923B-BF9D-C301-9574A836E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50958B-329D-6B74-FE2F-8439F26126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FB19F7-E08A-C2F8-9E83-6D2A97F78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37DA34-0DAD-AC4B-E09A-380221D88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316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EB5104-996B-9831-45BF-FF7FFC53A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46EAD2-BF2E-60E0-8EE2-B15B4744A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B0191-BB06-AC51-DEFC-201EE693E7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945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23A97-3858-DC15-9ED6-7BFBD4240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B1BB6-47E9-AC99-ABED-1128D7EFE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9F22CC-05C5-5EE1-9598-47DF69645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395446-54E6-7A3F-3191-BD1037A37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C38EE-92C4-64E5-A92E-E259858F2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1B927E-656C-5C0A-0090-6E981EAC5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66459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C68FE-DF76-A95E-C093-AD1868574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2CA395-A7C9-51FB-F068-3D7FF8D610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CAECA1-1C28-5EA1-34B8-AD10D12F0B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675411-C8F7-0983-B741-0A83C6FE7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8CE63A-7FA7-9617-F061-C004948CD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6EF84A-1D5B-2D29-FDF2-8262FA346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527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BE344-4FDD-9A76-2CB4-555335840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59D7BB-6DA2-0FD7-612F-52ECDEBE0C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9DA9B9-109D-6091-59C7-3D1B1016F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2693B-86B4-49FB-1AE9-9D27B13FB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15926-15EF-464F-514D-753C00900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659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EB5BCD-D654-764C-1BD5-0E8897C5C2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728C9D-DD47-1F71-E68E-E92FD8B0F8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5F736-4E3E-4B3E-7E9A-E739E58A02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D914F4-5E17-B1CF-9A77-598EB4DB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DE8AB-AB7A-55F2-A9D0-B0B5919DD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797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B3563D-CD9F-5175-1A6E-82E6CFF5D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1B4BC-33F8-989C-A0FE-D787C40E81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5FC64D-23BF-D79B-7A9D-DC568C6E9D4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0EC0FF-A670-40FD-B54D-9A909081E97D}" type="datetimeFigureOut">
              <a:rPr lang="en-GB" smtClean="0"/>
              <a:t>22/11/2025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44BB83-C44B-012D-896F-BD3B7F947C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1B386-1EE5-B096-F38F-87850BC35E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6752BA-3DAF-4ED7-B7B8-EEA451EC7C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052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CEBF10-6A26-4D38-1889-8F42F86228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5582699" cy="2892213"/>
          </a:xfrm>
        </p:spPr>
        <p:txBody>
          <a:bodyPr>
            <a:noAutofit/>
          </a:bodyPr>
          <a:lstStyle/>
          <a:p>
            <a:br>
              <a:rPr lang="en-GB" sz="2000" dirty="0"/>
            </a:br>
            <a:r>
              <a:rPr lang="en-GB" sz="2000" dirty="0"/>
              <a:t> </a:t>
            </a:r>
            <a:r>
              <a:rPr lang="en-GB" sz="3200" b="1" dirty="0"/>
              <a:t>PSYCHOLOGY IN HEALTH AND SOCIAL CARE </a:t>
            </a:r>
            <a:br>
              <a:rPr lang="en-GB" sz="3200" b="1" dirty="0"/>
            </a:br>
            <a:r>
              <a:rPr lang="en-GB" sz="3200" dirty="0"/>
              <a:t>LCHS4010</a:t>
            </a:r>
            <a:br>
              <a:rPr lang="en-GB" sz="2000" dirty="0"/>
            </a:br>
            <a:br>
              <a:rPr lang="en-GB" sz="2000" dirty="0"/>
            </a:b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Understanding Early Childhood Development: A Psychodynamic Approach (Freud &amp; Jung) Applied to Amira (Age 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E7EEFD-2F32-87E8-633B-72CDAEAD54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0704" y="3970092"/>
            <a:ext cx="4620584" cy="775494"/>
          </a:xfrm>
        </p:spPr>
        <p:txBody>
          <a:bodyPr>
            <a:normAutofit fontScale="62500" lnSpcReduction="20000"/>
          </a:bodyPr>
          <a:lstStyle/>
          <a:p>
            <a:pPr algn="r"/>
            <a:r>
              <a:rPr lang="en-GB" sz="2000" dirty="0"/>
              <a:t>STUDENT NAME: FLORIN COJANU</a:t>
            </a:r>
          </a:p>
          <a:p>
            <a:pPr algn="r"/>
            <a:r>
              <a:rPr lang="en-GB" sz="2000" dirty="0"/>
              <a:t>STUDENT ID: 2430043</a:t>
            </a:r>
          </a:p>
          <a:p>
            <a:pPr algn="r"/>
            <a:r>
              <a:rPr lang="en-GB" sz="2000" dirty="0"/>
              <a:t>LECTURER: PEACE UKACHUKWU </a:t>
            </a:r>
          </a:p>
          <a:p>
            <a:pPr algn="r"/>
            <a:endParaRPr lang="en-GB" sz="2000" dirty="0"/>
          </a:p>
        </p:txBody>
      </p:sp>
      <p:pic>
        <p:nvPicPr>
          <p:cNvPr id="4" name="Picture 3" descr="A room with a bed and a bookcase&#10;&#10;AI-generated content may be incorrect.">
            <a:extLst>
              <a:ext uri="{FF2B5EF4-FFF2-40B4-BE49-F238E27FC236}">
                <a16:creationId xmlns:a16="http://schemas.microsoft.com/office/drawing/2014/main" id="{98553EDC-9A19-E56D-B38F-B1312E68DC6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654" r="29309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0D8C0EB-1CBD-F4F3-05A4-C70A103AC8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518" y="373544"/>
            <a:ext cx="1236372" cy="40568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EF37F3-848C-74A8-F44C-165756662238}"/>
              </a:ext>
            </a:extLst>
          </p:cNvPr>
          <p:cNvSpPr txBox="1"/>
          <p:nvPr/>
        </p:nvSpPr>
        <p:spPr>
          <a:xfrm>
            <a:off x="440994" y="5179998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 </a:t>
            </a:r>
          </a:p>
          <a:p>
            <a:pPr algn="ctr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not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used any AI tools in the research and creation of this assignment. I confirm that I have not presented any AI generated materials as my own work. </a:t>
            </a:r>
          </a:p>
        </p:txBody>
      </p:sp>
    </p:spTree>
    <p:extLst>
      <p:ext uri="{BB962C8B-B14F-4D97-AF65-F5344CB8AC3E}">
        <p14:creationId xmlns:p14="http://schemas.microsoft.com/office/powerpoint/2010/main" val="4110274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270F46-2399-171E-658B-4491D6E6FB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 SCENARIO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FAD8C564-AD27-894E-6068-485398056D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277687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97084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45BC7-86B8-01A9-1693-172114354E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365125"/>
            <a:ext cx="5784717" cy="1024763"/>
          </a:xfrm>
        </p:spPr>
        <p:txBody>
          <a:bodyPr>
            <a:normAutofit fontScale="90000"/>
          </a:bodyPr>
          <a:lstStyle/>
          <a:p>
            <a:r>
              <a:rPr lang="de-DE" sz="3600" dirty="0"/>
              <a:t>FREUD AND JUNG (PSYCHODYNAMIC THEORY)</a:t>
            </a:r>
            <a:endParaRPr lang="en-GB" sz="3600" dirty="0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3A182F12-AF55-5E08-85A8-40430BD9C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389888"/>
            <a:ext cx="5791200" cy="5352288"/>
          </a:xfrm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en-GB" sz="2000" b="1" dirty="0"/>
              <a:t>FREUD:</a:t>
            </a:r>
            <a:endParaRPr lang="en-GB" sz="2000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Early development shaped by </a:t>
            </a:r>
            <a:r>
              <a:rPr lang="en-GB" sz="2000" b="1" dirty="0"/>
              <a:t>unconscious conflicts</a:t>
            </a:r>
            <a:r>
              <a:rPr lang="en-GB" sz="2000" dirty="0"/>
              <a:t>, emotional regulation, and early attachment to caregivers (Freud, 1905; McLeod, 2023).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Emphasised the role of </a:t>
            </a:r>
            <a:r>
              <a:rPr lang="en-GB" sz="2000" b="1" dirty="0"/>
              <a:t>early childhood experiences</a:t>
            </a:r>
            <a:r>
              <a:rPr lang="en-GB" sz="2000" dirty="0"/>
              <a:t> in shaping personality and behaviour.</a:t>
            </a:r>
          </a:p>
          <a:p>
            <a:pPr algn="just">
              <a:buNone/>
            </a:pPr>
            <a:r>
              <a:rPr lang="en-GB" sz="2000" b="1" dirty="0"/>
              <a:t>JUNG:</a:t>
            </a:r>
            <a:endParaRPr lang="en-GB" sz="2000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Highlighted </a:t>
            </a:r>
            <a:r>
              <a:rPr lang="en-GB" sz="2000" b="1" dirty="0"/>
              <a:t>individuation</a:t>
            </a:r>
            <a:r>
              <a:rPr lang="en-GB" sz="2000" dirty="0"/>
              <a:t>, emotional development, imagination, and symbolic play (Jung, 1959).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Suggested that children express inner conflicts through behaviours and symbolic play.</a:t>
            </a:r>
          </a:p>
          <a:p>
            <a:pPr algn="just">
              <a:buNone/>
            </a:pPr>
            <a:r>
              <a:rPr lang="en-GB" sz="2000" b="1" dirty="0"/>
              <a:t>RELEVANCE TO EARLY CHILDHOOD</a:t>
            </a:r>
            <a:endParaRPr lang="en-GB" sz="2000" dirty="0"/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Modern developmental psychology acknowledges emotional regulation, attachment, early relationships, and unconscious processes as meaningful for behaviour in early years (Fonagy et al., 2021; Luyten et al., 2022).</a:t>
            </a:r>
          </a:p>
          <a:p>
            <a:pPr algn="just"/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D07984-7F72-9658-BA36-24B105B308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1834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142536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9D0879-CE52-7F13-07B3-9EA2BD7D3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KEY CONCEPTS APPLIED TO EARLY CHILDHOOD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C8C11-AAFD-4714-32F7-05656AD18A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560321"/>
            <a:ext cx="9941319" cy="3924987"/>
          </a:xfrm>
        </p:spPr>
        <p:txBody>
          <a:bodyPr anchor="ctr">
            <a:normAutofit lnSpcReduction="10000"/>
          </a:bodyPr>
          <a:lstStyle/>
          <a:p>
            <a:pPr algn="just">
              <a:buNone/>
            </a:pPr>
            <a:r>
              <a:rPr lang="en-GB" sz="1800" b="1" dirty="0"/>
              <a:t>FREUD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b="1" dirty="0"/>
              <a:t>Psychosexual stages</a:t>
            </a:r>
            <a:r>
              <a:rPr lang="en-GB" sz="1800" dirty="0"/>
              <a:t> – at age 3, Amira is in the </a:t>
            </a:r>
            <a:r>
              <a:rPr lang="en-GB" sz="1800" b="1" dirty="0"/>
              <a:t>phallic stage</a:t>
            </a:r>
            <a:r>
              <a:rPr lang="en-GB" sz="1800" dirty="0"/>
              <a:t>, where emotional security and relationships with caregivers shape confidence.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b="1" dirty="0"/>
              <a:t>Anxiety</a:t>
            </a:r>
            <a:r>
              <a:rPr lang="en-GB" sz="1800" dirty="0"/>
              <a:t> in early childhood may emerge from disrupted attachment or uncertainty in new environments (Fonagy &amp; Target, 2019).</a:t>
            </a:r>
          </a:p>
          <a:p>
            <a:pPr algn="just">
              <a:buNone/>
            </a:pPr>
            <a:r>
              <a:rPr lang="en-GB" sz="1800" b="1" dirty="0"/>
              <a:t>JUNG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b="1" dirty="0"/>
              <a:t>Archetypes and symbolic play</a:t>
            </a:r>
            <a:r>
              <a:rPr lang="en-GB" sz="1800" dirty="0"/>
              <a:t> – children explore belonging, fear, and security through imaginative processes.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b="1" dirty="0"/>
              <a:t>Shadow fear</a:t>
            </a:r>
            <a:r>
              <a:rPr lang="en-GB" sz="1800" dirty="0"/>
              <a:t> can appear as separation anxiety (Jung, 1959).</a:t>
            </a:r>
          </a:p>
          <a:p>
            <a:pPr algn="just">
              <a:buNone/>
            </a:pPr>
            <a:r>
              <a:rPr lang="en-GB" sz="1800" b="1" dirty="0"/>
              <a:t>MODERN RELEVANCE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Psychodynamic approaches remain influential in early years emotional development and attachment-based work (Midgley &amp; Kennedy, 2022).</a:t>
            </a:r>
          </a:p>
          <a:p>
            <a:pPr algn="just"/>
            <a:endParaRPr lang="en-GB" sz="18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1478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D16118-20FE-1BEB-F9E1-46D79CDFB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171067"/>
          </a:xfrm>
        </p:spPr>
        <p:txBody>
          <a:bodyPr>
            <a:noAutofit/>
          </a:bodyPr>
          <a:lstStyle/>
          <a:p>
            <a:r>
              <a:rPr lang="en-GB" sz="3600" dirty="0"/>
              <a:t>APPLICATION TO AMIRA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488849-9BB9-CE93-EF1F-C3A45584F24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6931" r="1" b="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425B4-481E-A0A7-29C2-CA804D775E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1536192"/>
            <a:ext cx="4840010" cy="5169408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r>
              <a:rPr lang="en-GB" sz="2000" b="1" dirty="0"/>
              <a:t>1. SEPARATION ANXIETY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Freud suggests anxiety reflects unconscious fear of losing caregiver safety (McLeod, 2023).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Jung suggests that anxiety might reflect internal conflict during transitions.</a:t>
            </a:r>
          </a:p>
          <a:p>
            <a:pPr algn="just">
              <a:buNone/>
            </a:pPr>
            <a:r>
              <a:rPr lang="en-GB" sz="2000" b="1" dirty="0"/>
              <a:t>2. LIMITED VERBAL COMMUNICATION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Psychodynamic theory links emotional insecurity to reduced confidence in expressing needs (Fonagy et al., 2021).</a:t>
            </a:r>
          </a:p>
          <a:p>
            <a:pPr algn="just">
              <a:buNone/>
            </a:pPr>
            <a:r>
              <a:rPr lang="en-GB" sz="2000" b="1" dirty="0"/>
              <a:t>3. DIFFICULTY WITH GROUP PLAY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Jung’s work points to difficulties with social individuation and emotional adjustment.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Freud suggests that insecure early attachments may lead to avoidance or withdrawal (Luyten et al., 2022).</a:t>
            </a:r>
          </a:p>
        </p:txBody>
      </p:sp>
    </p:spTree>
    <p:extLst>
      <p:ext uri="{BB962C8B-B14F-4D97-AF65-F5344CB8AC3E}">
        <p14:creationId xmlns:p14="http://schemas.microsoft.com/office/powerpoint/2010/main" val="25303678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76EC59-CC08-173F-C44E-13EC6D470E5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948"/>
          <a:stretch>
            <a:fillRect/>
          </a:stretch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69892C-D26F-C734-AD5E-5CEBEC528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6831188" cy="1322887"/>
          </a:xfrm>
        </p:spPr>
        <p:txBody>
          <a:bodyPr>
            <a:normAutofit/>
          </a:bodyPr>
          <a:lstStyle/>
          <a:p>
            <a:r>
              <a:rPr lang="en-GB" sz="3400"/>
              <a:t>BIOLOGICAL AND ENVIRONMENTAL INFLUENCES (NATURE &amp; NURTURE)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8957B-A2FE-6A35-8EB7-B2AF53AE1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5" y="1932487"/>
            <a:ext cx="6516216" cy="4699961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en-GB" sz="2000" b="1" dirty="0"/>
              <a:t>BIOLOGICAL (NATURE)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Temperament differences affect anxiety responses (Putnam et al., 2022).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Brain development at age 3 shapes emotional regulation and language acquisition (Thompson, 2023).</a:t>
            </a:r>
          </a:p>
          <a:p>
            <a:pPr algn="just">
              <a:buNone/>
            </a:pPr>
            <a:r>
              <a:rPr lang="en-GB" sz="2000" b="1" dirty="0"/>
              <a:t>ENVIRONMENTAL (NURTURE)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Nursery transition, unfamiliar routines, and new adults can activate emotional stress (Young Minds, 2022).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2000" dirty="0"/>
              <a:t>Family dynamics and attachment patterns strongly influence coping behaviours (Luyten et al., 2022).</a:t>
            </a:r>
          </a:p>
          <a:p>
            <a:pPr algn="just">
              <a:buNone/>
            </a:pPr>
            <a:r>
              <a:rPr lang="en-GB" sz="2000" dirty="0"/>
              <a:t>Psychodynamic theory helps explain how early relationships and unconscious responses interact with biological factors.</a:t>
            </a:r>
          </a:p>
        </p:txBody>
      </p:sp>
    </p:spTree>
    <p:extLst>
      <p:ext uri="{BB962C8B-B14F-4D97-AF65-F5344CB8AC3E}">
        <p14:creationId xmlns:p14="http://schemas.microsoft.com/office/powerpoint/2010/main" val="2544543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92460-9503-C008-D27B-59B3D9EB7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sz="4100"/>
              <a:t>SUPPORT STRATEGIES BASED ON FREUD &amp; JUNG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EA7B50-C813-340D-256F-CD7CCA412C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003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E436A-C43E-6F36-29AC-885E1ADC4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8"/>
            <a:ext cx="5175540" cy="6187439"/>
          </a:xfrm>
        </p:spPr>
        <p:txBody>
          <a:bodyPr anchor="t">
            <a:normAutofit lnSpcReduction="10000"/>
          </a:bodyPr>
          <a:lstStyle/>
          <a:p>
            <a:pPr algn="just">
              <a:buNone/>
            </a:pPr>
            <a:r>
              <a:rPr lang="en-GB" sz="1800" b="1" dirty="0"/>
              <a:t>1. Key Person Approach (Attachment-Informed)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Provide consistency and emotional safety.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Helps reduce anxiety linked to separation and supports unconscious security needs (Fonagy &amp; Target, 2019).</a:t>
            </a:r>
          </a:p>
          <a:p>
            <a:pPr algn="just">
              <a:buNone/>
            </a:pPr>
            <a:r>
              <a:rPr lang="en-GB" sz="1800" b="1" dirty="0"/>
              <a:t>2. Play-Based Emotional Expression (Jungian)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Use symbolic play, dolls, puppets, and drawing.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Allows Amira to express fears and emotions safely (Midgley &amp; Kennedy, 2022).</a:t>
            </a:r>
          </a:p>
          <a:p>
            <a:pPr algn="just">
              <a:buNone/>
            </a:pPr>
            <a:r>
              <a:rPr lang="en-GB" sz="1800" b="1" dirty="0"/>
              <a:t>3. Predictable Routines (Psychodynamic Regulation)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Supports emotional stability and reduces unconscious anxiety triggers.</a:t>
            </a:r>
          </a:p>
          <a:p>
            <a:pPr algn="just">
              <a:buNone/>
            </a:pPr>
            <a:r>
              <a:rPr lang="en-GB" sz="1800" b="1" dirty="0"/>
              <a:t>4. Nurture-Focused Language and Verbal Scaffolding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Encourages positive verbal expression and supports emotional-cognitive links (Thompson, 2023).</a:t>
            </a:r>
          </a:p>
          <a:p>
            <a:pPr algn="just">
              <a:buNone/>
            </a:pPr>
            <a:r>
              <a:rPr lang="en-GB" sz="1800" b="1" dirty="0"/>
              <a:t>5. Small-Group Social Play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800" dirty="0"/>
              <a:t>Pair Amira with one or two supportive peers to build confidence gradually.</a:t>
            </a:r>
          </a:p>
        </p:txBody>
      </p:sp>
    </p:spTree>
    <p:extLst>
      <p:ext uri="{BB962C8B-B14F-4D97-AF65-F5344CB8AC3E}">
        <p14:creationId xmlns:p14="http://schemas.microsoft.com/office/powerpoint/2010/main" val="1303581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5A5A4-8603-E662-F993-964F9441A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 sz="3700"/>
              <a:t>CRITICAL EVALUATION OF PSYCHODYNAMIC THEORY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84ED25-451F-D167-EA3A-576A715F9D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148" r="18182" b="-2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A8DEB8-FBFD-FA2F-A532-B21EC5D3E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6"/>
            <a:ext cx="5336836" cy="4335727"/>
          </a:xfrm>
        </p:spPr>
        <p:txBody>
          <a:bodyPr>
            <a:normAutofit fontScale="92500" lnSpcReduction="10000"/>
          </a:bodyPr>
          <a:lstStyle/>
          <a:p>
            <a:pPr algn="just">
              <a:buNone/>
            </a:pPr>
            <a:r>
              <a:rPr lang="en-GB" sz="1600" b="1" dirty="0"/>
              <a:t>STRENGTHS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Highlights early emotional relationships as crucial (Fonagy et al., 2021).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Helps practitioners understand behaviour beyond surface-level actions.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Informs attachment-based work relevant to early childhood.</a:t>
            </a:r>
          </a:p>
          <a:p>
            <a:pPr algn="just">
              <a:buNone/>
            </a:pPr>
            <a:r>
              <a:rPr lang="en-GB" sz="1600" b="1" dirty="0"/>
              <a:t>LIMITATIONS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Freud’s psychosexual stages lack empirical support and are considered outdated (Boyd &amp; Bee, 2023).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Jung’s archetypes are abstract and difficult to measure scientifically.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Modern developmental and cognitive theories (e.g., Vygotsky, Piaget) provide stronger evidence for learning and language development.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sz="1600" dirty="0"/>
              <a:t>Should not be used alone—needs integration with attachment, cognitive and environmental models.</a:t>
            </a:r>
          </a:p>
        </p:txBody>
      </p:sp>
    </p:spTree>
    <p:extLst>
      <p:ext uri="{BB962C8B-B14F-4D97-AF65-F5344CB8AC3E}">
        <p14:creationId xmlns:p14="http://schemas.microsoft.com/office/powerpoint/2010/main" val="31561229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65098A-77D6-FA7B-ADFF-AEF2CF854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479D64-BDD7-D74B-8759-B0DF26566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203079"/>
            <a:ext cx="10143668" cy="4147845"/>
          </a:xfrm>
        </p:spPr>
        <p:txBody>
          <a:bodyPr anchor="ctr">
            <a:normAutofit/>
          </a:bodyPr>
          <a:lstStyle/>
          <a:p>
            <a:pPr algn="just"/>
            <a:r>
              <a:rPr lang="en-GB" sz="2200"/>
              <a:t>Psychodynamic theory offers a meaningful lens for understanding Amira’s emotional needs.</a:t>
            </a:r>
          </a:p>
          <a:p>
            <a:pPr algn="just"/>
            <a:r>
              <a:rPr lang="en-GB" sz="2200"/>
              <a:t>Freud and Jung highlight how early relationships and unconscious emotional processes shape behaviour.</a:t>
            </a:r>
          </a:p>
          <a:p>
            <a:pPr algn="just"/>
            <a:r>
              <a:rPr lang="en-GB" sz="2200"/>
              <a:t>Evidence-based strategies, secure attachment relationships, emotional play, predictable routines, small-group support, can reduce anxiety and promote communication and social engagement.</a:t>
            </a:r>
          </a:p>
          <a:p>
            <a:pPr algn="just"/>
            <a:r>
              <a:rPr lang="en-GB" sz="2200"/>
              <a:t>A holistic approach using nature–nurture interaction leads to effective support planning in early childhood settings.</a:t>
            </a:r>
          </a:p>
        </p:txBody>
      </p:sp>
    </p:spTree>
    <p:extLst>
      <p:ext uri="{BB962C8B-B14F-4D97-AF65-F5344CB8AC3E}">
        <p14:creationId xmlns:p14="http://schemas.microsoft.com/office/powerpoint/2010/main" val="1137994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97CE8-3DBB-C052-E4F6-372EAC17F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5517D-C7C8-67DC-80C6-71D228E117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560321"/>
            <a:ext cx="9941319" cy="3781293"/>
          </a:xfrm>
        </p:spPr>
        <p:txBody>
          <a:bodyPr anchor="ctr">
            <a:normAutofit lnSpcReduction="10000"/>
          </a:bodyPr>
          <a:lstStyle/>
          <a:p>
            <a:pPr>
              <a:buNone/>
            </a:pPr>
            <a:r>
              <a:rPr lang="en-GB" sz="1400" dirty="0"/>
              <a:t>Boyd, D. &amp; Bee, H. (2023) </a:t>
            </a:r>
            <a:r>
              <a:rPr lang="en-GB" sz="1400" i="1" dirty="0"/>
              <a:t>Lifespan Development</a:t>
            </a:r>
            <a:r>
              <a:rPr lang="en-GB" sz="1400" dirty="0"/>
              <a:t>. 8th ed. Pearson.</a:t>
            </a:r>
          </a:p>
          <a:p>
            <a:pPr>
              <a:buNone/>
            </a:pPr>
            <a:r>
              <a:rPr lang="en-GB" sz="1400" dirty="0"/>
              <a:t>Fonagy, P., Luyten, P. &amp; Allison, E. (2021) ‘Mentalizing as a framework for integrating developmental theories’, </a:t>
            </a:r>
            <a:r>
              <a:rPr lang="en-GB" sz="1400" i="1" dirty="0"/>
              <a:t>Development and Psychopathology</a:t>
            </a:r>
            <a:r>
              <a:rPr lang="en-GB" sz="1400" dirty="0"/>
              <a:t>, 33(2), pp. 479–499.</a:t>
            </a:r>
          </a:p>
          <a:p>
            <a:pPr>
              <a:buNone/>
            </a:pPr>
            <a:r>
              <a:rPr lang="en-GB" sz="1400" dirty="0"/>
              <a:t>Fonagy, P. &amp; Target, M. (2019) </a:t>
            </a:r>
            <a:r>
              <a:rPr lang="en-GB" sz="1400" i="1" dirty="0"/>
              <a:t>Handbook of Mentalizing in Mental Health Practice</a:t>
            </a:r>
            <a:r>
              <a:rPr lang="en-GB" sz="1400" dirty="0"/>
              <a:t>. 2nd ed. American Psychiatric Publishing.</a:t>
            </a:r>
          </a:p>
          <a:p>
            <a:pPr>
              <a:buNone/>
            </a:pPr>
            <a:r>
              <a:rPr lang="en-GB" sz="1400" dirty="0"/>
              <a:t>Jung, C. (1959) </a:t>
            </a:r>
            <a:r>
              <a:rPr lang="en-GB" sz="1400" i="1" dirty="0"/>
              <a:t>The Archetypes and the Collective Unconscious</a:t>
            </a:r>
            <a:r>
              <a:rPr lang="en-GB" sz="1400" dirty="0"/>
              <a:t>. Princeton University Press.</a:t>
            </a:r>
          </a:p>
          <a:p>
            <a:pPr>
              <a:buNone/>
            </a:pPr>
            <a:r>
              <a:rPr lang="en-GB" sz="1400" dirty="0"/>
              <a:t>Luyten, P., Campbell, C. &amp; Fonagy, P. (2022) ‘Borderline personality disorder, attachment and early trauma’, </a:t>
            </a:r>
            <a:r>
              <a:rPr lang="en-GB" sz="1400" i="1" dirty="0"/>
              <a:t>The Lancet Psychiatry</a:t>
            </a:r>
            <a:r>
              <a:rPr lang="en-GB" sz="1400" dirty="0"/>
              <a:t>, 9(6), pp. 517–529.</a:t>
            </a:r>
          </a:p>
          <a:p>
            <a:pPr>
              <a:buNone/>
            </a:pPr>
            <a:r>
              <a:rPr lang="en-GB" sz="1400" dirty="0"/>
              <a:t>McLeod, S. (2023) ‘Freud’s Psychosexual Theory’, </a:t>
            </a:r>
            <a:r>
              <a:rPr lang="en-GB" sz="1400" i="1" dirty="0"/>
              <a:t>Simply Psychology</a:t>
            </a:r>
            <a:r>
              <a:rPr lang="en-GB" sz="1400" dirty="0"/>
              <a:t>. Available from Google Scholar.</a:t>
            </a:r>
          </a:p>
          <a:p>
            <a:pPr>
              <a:buNone/>
            </a:pPr>
            <a:r>
              <a:rPr lang="en-GB" sz="1400" dirty="0"/>
              <a:t>Midgley, N. &amp; Kennedy, E. (2022) </a:t>
            </a:r>
            <a:r>
              <a:rPr lang="en-GB" sz="1400" i="1" dirty="0"/>
              <a:t>Psychodynamic Therapy for Children and Adolescents</a:t>
            </a:r>
            <a:r>
              <a:rPr lang="en-GB" sz="1400" dirty="0"/>
              <a:t>. Guilford Press.</a:t>
            </a:r>
          </a:p>
          <a:p>
            <a:pPr>
              <a:buNone/>
            </a:pPr>
            <a:r>
              <a:rPr lang="en-GB" sz="1400" dirty="0"/>
              <a:t>Putnam, S., Ellis, L. &amp; Rothbart, M. (2022) ‘Temperament and early emotional development’, </a:t>
            </a:r>
            <a:r>
              <a:rPr lang="en-GB" sz="1400" i="1" dirty="0"/>
              <a:t>Annual Review of Developmental Psychology</a:t>
            </a:r>
            <a:r>
              <a:rPr lang="en-GB" sz="1400" dirty="0"/>
              <a:t>, 4, pp. 89–111.</a:t>
            </a:r>
          </a:p>
          <a:p>
            <a:pPr>
              <a:buNone/>
            </a:pPr>
            <a:r>
              <a:rPr lang="en-GB" sz="1400" dirty="0"/>
              <a:t>Thompson, R. (2023) ‘Early childhood brain development and emotional regulation’, </a:t>
            </a:r>
            <a:r>
              <a:rPr lang="en-GB" sz="1400" i="1" dirty="0"/>
              <a:t>Child Development Perspectives</a:t>
            </a:r>
            <a:r>
              <a:rPr lang="en-GB" sz="1400" dirty="0"/>
              <a:t>, 17(1), pp. 15–21.</a:t>
            </a:r>
          </a:p>
          <a:p>
            <a:pPr>
              <a:buNone/>
            </a:pPr>
            <a:r>
              <a:rPr lang="en-GB" sz="1400" dirty="0"/>
              <a:t>Young Minds (2022) </a:t>
            </a:r>
            <a:r>
              <a:rPr lang="en-GB" sz="1400" i="1" dirty="0"/>
              <a:t>Understanding Childhood Anxiety</a:t>
            </a:r>
            <a:r>
              <a:rPr lang="en-GB" sz="1400" dirty="0"/>
              <a:t>. Young Minds UK.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34272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1800</Words>
  <Application>Microsoft Office PowerPoint</Application>
  <PresentationFormat>Widescreen</PresentationFormat>
  <Paragraphs>131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  PSYCHOLOGY IN HEALTH AND SOCIAL CARE  LCHS4010  Understanding Early Childhood Development: A Psychodynamic Approach (Freud &amp; Jung) Applied to Amira (Age 3)</vt:lpstr>
      <vt:lpstr>INTRODUCTION: SCENARIO</vt:lpstr>
      <vt:lpstr>FREUD AND JUNG (PSYCHODYNAMIC THEORY)</vt:lpstr>
      <vt:lpstr>KEY CONCEPTS APPLIED TO EARLY CHILDHOOD</vt:lpstr>
      <vt:lpstr>APPLICATION TO AMIRA</vt:lpstr>
      <vt:lpstr>BIOLOGICAL AND ENVIRONMENTAL INFLUENCES (NATURE &amp; NURTURE)</vt:lpstr>
      <vt:lpstr>SUPPORT STRATEGIES BASED ON FREUD &amp; JUNG</vt:lpstr>
      <vt:lpstr>CRITICAL EVALUATION OF PSYCHODYNAMIC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2025-11-20T21:26:16Z</dcterms:created>
  <dcterms:modified xsi:type="dcterms:W3CDTF">2025-11-21T22:31:49Z</dcterms:modified>
</cp:coreProperties>
</file>