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2" roundtripDataSignature="AMtx7mjlmrw4gS4pOp948XlEVC97TTyuZ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customschemas.google.com/relationships/presentationmetadata" Target="metadata"/><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uk.trustpilot.com/review/ashfordcommunitycare.co.uk" TargetMode="Externa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4" name="Google Shape;104;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9" name="Google Shape;109;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5" name="Google Shape;115;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just">
              <a:lnSpc>
                <a:spcPct val="15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The chosen workplace task for this presentation is staff scheduling/rotas and visits, and the selected Microsoft 365 tool for this task is Microsoft teams. This presentation will include the suitability of the tool for the chosen task, along with a discussion on how it improves communication or efficiency and the advantages and limitations of the tool. </a:t>
            </a:r>
            <a:endParaRPr>
              <a:latin typeface="Times New Roman"/>
              <a:ea typeface="Times New Roman"/>
              <a:cs typeface="Times New Roman"/>
              <a:sym typeface="Times New Roman"/>
            </a:endParaRPr>
          </a:p>
        </p:txBody>
      </p:sp>
      <p:sp>
        <p:nvSpPr>
          <p:cNvPr id="116" name="Google Shape;116;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3" name="Google Shape;123;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just">
              <a:lnSpc>
                <a:spcPct val="15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In relation to frontline staff, this task includes accessing accurate, up-to-date schedules, tracking of designated care visits, coordinating shift swaps or time-off requests and logging their attendance. This task ensures that vulnerable service users receive their daily care, essential well-being checks, and appointment support and medication reminders reliably. </a:t>
            </a:r>
            <a:endParaRPr>
              <a:latin typeface="Times New Roman"/>
              <a:ea typeface="Times New Roman"/>
              <a:cs typeface="Times New Roman"/>
              <a:sym typeface="Times New Roman"/>
            </a:endParaRPr>
          </a:p>
        </p:txBody>
      </p:sp>
      <p:sp>
        <p:nvSpPr>
          <p:cNvPr id="124" name="Google Shape;124;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4" name="Google Shape;134;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This tool can help the field staff to view daily home visit locations, log attendance directly on one secure app and request shift swaps. Ashford already subscribes to Microsoft 365, and installing Teams needs no extra spending on software. It optimises communication between remote support workers and office coordinators by enhancing operational efficiency and care continuity.</a:t>
            </a:r>
            <a:endParaRPr sz="12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a:latin typeface="Times New Roman"/>
              <a:ea typeface="Times New Roman"/>
              <a:cs typeface="Times New Roman"/>
              <a:sym typeface="Times New Roman"/>
            </a:endParaRPr>
          </a:p>
        </p:txBody>
      </p:sp>
      <p:sp>
        <p:nvSpPr>
          <p:cNvPr id="135" name="Google Shape;135;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2" name="Google Shape;142;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The primary challenge faced by Ashford is its highly fragmented and mobile workforce, in which crucial schedule </a:t>
            </a:r>
            <a:r>
              <a:rPr b="0" lang="en-GB" sz="1200">
                <a:latin typeface="Times New Roman"/>
                <a:ea typeface="Times New Roman"/>
                <a:cs typeface="Times New Roman"/>
                <a:sym typeface="Times New Roman"/>
              </a:rPr>
              <a:t>modifications constantly fail</a:t>
            </a:r>
            <a:r>
              <a:rPr lang="en-GB" sz="1200">
                <a:latin typeface="Times New Roman"/>
                <a:ea typeface="Times New Roman"/>
                <a:cs typeface="Times New Roman"/>
                <a:sym typeface="Times New Roman"/>
              </a:rPr>
              <a:t> to reach field-based support workers and nurses in real time. Microsoft Teams functions as the cloud-based centralised collaboration hub; it bridges the communication gap seamlessly between remote frontline staff and office-based coordinators. The integration of </a:t>
            </a:r>
            <a:r>
              <a:rPr b="0" lang="en-GB" sz="1200">
                <a:latin typeface="Times New Roman"/>
                <a:ea typeface="Times New Roman"/>
                <a:cs typeface="Times New Roman"/>
                <a:sym typeface="Times New Roman"/>
              </a:rPr>
              <a:t>the</a:t>
            </a:r>
            <a:r>
              <a:rPr b="1" lang="en-GB" sz="1200">
                <a:latin typeface="Times New Roman"/>
                <a:ea typeface="Times New Roman"/>
                <a:cs typeface="Times New Roman"/>
                <a:sym typeface="Times New Roman"/>
              </a:rPr>
              <a:t> </a:t>
            </a:r>
            <a:r>
              <a:rPr b="0" lang="en-GB" sz="1200">
                <a:latin typeface="Times New Roman"/>
                <a:ea typeface="Times New Roman"/>
                <a:cs typeface="Times New Roman"/>
                <a:sym typeface="Times New Roman"/>
              </a:rPr>
              <a:t>Shifts</a:t>
            </a:r>
            <a:r>
              <a:rPr lang="en-GB" sz="1200">
                <a:latin typeface="Times New Roman"/>
                <a:ea typeface="Times New Roman"/>
                <a:cs typeface="Times New Roman"/>
                <a:sym typeface="Times New Roman"/>
              </a:rPr>
              <a:t> feature transforms Teams into a dynamic, live scheduling board rather than </a:t>
            </a:r>
            <a:r>
              <a:rPr b="0" lang="en-GB" sz="1200">
                <a:latin typeface="Times New Roman"/>
                <a:ea typeface="Times New Roman"/>
                <a:cs typeface="Times New Roman"/>
                <a:sym typeface="Times New Roman"/>
              </a:rPr>
              <a:t>requiring reliance</a:t>
            </a:r>
            <a:r>
              <a:rPr lang="en-GB" sz="1200">
                <a:latin typeface="Times New Roman"/>
                <a:ea typeface="Times New Roman"/>
                <a:cs typeface="Times New Roman"/>
                <a:sym typeface="Times New Roman"/>
              </a:rPr>
              <a:t> on printed timetables or static spreadsheets that instantly become outdated. Care coordinators can instantly publish and update rotas.</a:t>
            </a:r>
            <a:endParaRPr sz="12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a:latin typeface="Times New Roman"/>
              <a:ea typeface="Times New Roman"/>
              <a:cs typeface="Times New Roman"/>
              <a:sym typeface="Times New Roman"/>
            </a:endParaRPr>
          </a:p>
        </p:txBody>
      </p:sp>
      <p:sp>
        <p:nvSpPr>
          <p:cNvPr id="143" name="Google Shape;143;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0" name="Google Shape;150;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The tool also addresses the issue of duplicated work through </a:t>
            </a:r>
            <a:r>
              <a:rPr b="0" lang="en-GB" sz="1200">
                <a:latin typeface="Times New Roman"/>
                <a:ea typeface="Times New Roman"/>
                <a:cs typeface="Times New Roman"/>
                <a:sym typeface="Times New Roman"/>
              </a:rPr>
              <a:t>greater</a:t>
            </a:r>
            <a:r>
              <a:rPr lang="en-GB" sz="1200">
                <a:latin typeface="Times New Roman"/>
                <a:ea typeface="Times New Roman"/>
                <a:cs typeface="Times New Roman"/>
                <a:sym typeface="Times New Roman"/>
              </a:rPr>
              <a:t> data transparency, as both field employees and managers operate from </a:t>
            </a:r>
            <a:r>
              <a:rPr b="0" lang="en-GB" sz="1200">
                <a:latin typeface="Times New Roman"/>
                <a:ea typeface="Times New Roman"/>
                <a:cs typeface="Times New Roman"/>
                <a:sym typeface="Times New Roman"/>
              </a:rPr>
              <a:t>a single,</a:t>
            </a:r>
            <a:r>
              <a:rPr lang="en-GB" sz="1200">
                <a:latin typeface="Times New Roman"/>
                <a:ea typeface="Times New Roman"/>
                <a:cs typeface="Times New Roman"/>
                <a:sym typeface="Times New Roman"/>
              </a:rPr>
              <a:t> real-time schedule, ensuring that two care workers are never mistakenly assigned to the same resident simultaneously. The field staff can easily view addresses of service users, </a:t>
            </a:r>
            <a:r>
              <a:rPr b="0" lang="en-GB" sz="1200">
                <a:latin typeface="Times New Roman"/>
                <a:ea typeface="Times New Roman"/>
                <a:cs typeface="Times New Roman"/>
                <a:sym typeface="Times New Roman"/>
              </a:rPr>
              <a:t>request</a:t>
            </a:r>
            <a:r>
              <a:rPr lang="en-GB" sz="1200">
                <a:latin typeface="Times New Roman"/>
                <a:ea typeface="Times New Roman"/>
                <a:cs typeface="Times New Roman"/>
                <a:sym typeface="Times New Roman"/>
              </a:rPr>
              <a:t> time off in the mobile interface and manage shift-swapping requests, thereby decreasing administrative friction. Microsoft Teams is ideal logistically and financially as it is already included in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existing Microsoft 365 ecosystem of Ashford. It removes the need for additional software procurement, complex security vetting or vendor onboarding by enabling the firm to safely manage sensitive staff deployment data </a:t>
            </a:r>
            <a:r>
              <a:rPr b="0" lang="en-GB" sz="1200">
                <a:latin typeface="Times New Roman"/>
                <a:ea typeface="Times New Roman"/>
                <a:cs typeface="Times New Roman"/>
                <a:sym typeface="Times New Roman"/>
              </a:rPr>
              <a:t>using</a:t>
            </a:r>
            <a:r>
              <a:rPr lang="en-GB" sz="1200">
                <a:latin typeface="Times New Roman"/>
                <a:ea typeface="Times New Roman"/>
                <a:cs typeface="Times New Roman"/>
                <a:sym typeface="Times New Roman"/>
              </a:rPr>
              <a:t> the secure IT infrastructure currently </a:t>
            </a:r>
            <a:r>
              <a:rPr b="0" lang="en-GB" sz="1200">
                <a:latin typeface="Times New Roman"/>
                <a:ea typeface="Times New Roman"/>
                <a:cs typeface="Times New Roman"/>
                <a:sym typeface="Times New Roman"/>
              </a:rPr>
              <a:t>available</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a:latin typeface="Times New Roman"/>
              <a:ea typeface="Times New Roman"/>
              <a:cs typeface="Times New Roman"/>
              <a:sym typeface="Times New Roman"/>
            </a:endParaRPr>
          </a:p>
        </p:txBody>
      </p:sp>
      <p:sp>
        <p:nvSpPr>
          <p:cNvPr id="151" name="Google Shape;151;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8" name="Google Shape;158;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In this, when the coordinator updates </a:t>
            </a:r>
            <a:r>
              <a:rPr b="0" lang="en-GB" sz="1200">
                <a:latin typeface="Times New Roman"/>
                <a:ea typeface="Times New Roman"/>
                <a:cs typeface="Times New Roman"/>
                <a:sym typeface="Times New Roman"/>
              </a:rPr>
              <a:t>the reassignment of a</a:t>
            </a:r>
            <a:r>
              <a:rPr lang="en-GB" sz="1200">
                <a:latin typeface="Times New Roman"/>
                <a:ea typeface="Times New Roman"/>
                <a:cs typeface="Times New Roman"/>
                <a:sym typeface="Times New Roman"/>
              </a:rPr>
              <a:t> home visit or </a:t>
            </a:r>
            <a:r>
              <a:rPr b="0" lang="en-GB" sz="1200">
                <a:latin typeface="Times New Roman"/>
                <a:ea typeface="Times New Roman"/>
                <a:cs typeface="Times New Roman"/>
                <a:sym typeface="Times New Roman"/>
              </a:rPr>
              <a:t>rota</a:t>
            </a:r>
            <a:r>
              <a:rPr lang="en-GB" sz="1200">
                <a:latin typeface="Times New Roman"/>
                <a:ea typeface="Times New Roman"/>
                <a:cs typeface="Times New Roman"/>
                <a:sym typeface="Times New Roman"/>
              </a:rPr>
              <a:t> in the </a:t>
            </a:r>
            <a:r>
              <a:rPr b="0" lang="en-GB" sz="1200">
                <a:latin typeface="Times New Roman"/>
                <a:ea typeface="Times New Roman"/>
                <a:cs typeface="Times New Roman"/>
                <a:sym typeface="Times New Roman"/>
              </a:rPr>
              <a:t>Shifts</a:t>
            </a:r>
            <a:r>
              <a:rPr lang="en-GB" sz="1200">
                <a:latin typeface="Times New Roman"/>
                <a:ea typeface="Times New Roman"/>
                <a:cs typeface="Times New Roman"/>
                <a:sym typeface="Times New Roman"/>
              </a:rPr>
              <a:t> application, the change instantly syncs across the cloud. The field-based support workers and nurses receive immediate push notifications on their mobile devices, ensuring they are immediately aware of schedule adjustments. It eliminates the traditional dependence on fragmented text messages, emails or phone calls that frequently lead to missed communication.</a:t>
            </a:r>
            <a:endParaRPr sz="12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a:latin typeface="Times New Roman"/>
              <a:ea typeface="Times New Roman"/>
              <a:cs typeface="Times New Roman"/>
              <a:sym typeface="Times New Roman"/>
            </a:endParaRPr>
          </a:p>
        </p:txBody>
      </p:sp>
      <p:sp>
        <p:nvSpPr>
          <p:cNvPr id="159" name="Google Shape;159;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marR="0" rtl="0" algn="just">
              <a:lnSpc>
                <a:spcPct val="15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This transparency </a:t>
            </a:r>
            <a:r>
              <a:rPr b="0" lang="en-GB" sz="1200">
                <a:latin typeface="Times New Roman"/>
                <a:ea typeface="Times New Roman"/>
                <a:cs typeface="Times New Roman"/>
                <a:sym typeface="Times New Roman"/>
              </a:rPr>
              <a:t>helps prevent</a:t>
            </a:r>
            <a:r>
              <a:rPr lang="en-GB" sz="1200">
                <a:latin typeface="Times New Roman"/>
                <a:ea typeface="Times New Roman"/>
                <a:cs typeface="Times New Roman"/>
                <a:sym typeface="Times New Roman"/>
              </a:rPr>
              <a:t> work duplication by ensuring that two employees are never mistakenly dispatched to the same service user. In this case, for mobile staff, efficient </a:t>
            </a:r>
            <a:r>
              <a:rPr b="0" lang="en-GB" sz="1200">
                <a:latin typeface="Times New Roman"/>
                <a:ea typeface="Times New Roman"/>
                <a:cs typeface="Times New Roman"/>
                <a:sym typeface="Times New Roman"/>
              </a:rPr>
              <a:t>working</a:t>
            </a:r>
            <a:r>
              <a:rPr lang="en-GB" sz="1200">
                <a:latin typeface="Times New Roman"/>
                <a:ea typeface="Times New Roman"/>
                <a:cs typeface="Times New Roman"/>
                <a:sym typeface="Times New Roman"/>
              </a:rPr>
              <a:t> refers to having instant access to the daily itinerary, visit locations and care tasks, reducing administrative delays and travel friction. </a:t>
            </a:r>
            <a:r>
              <a:rPr b="0" lang="en-GB" sz="1200">
                <a:latin typeface="Times New Roman"/>
                <a:ea typeface="Times New Roman"/>
                <a:cs typeface="Times New Roman"/>
                <a:sym typeface="Times New Roman"/>
              </a:rPr>
              <a:t>Teams</a:t>
            </a:r>
            <a:r>
              <a:rPr lang="en-GB" sz="1200">
                <a:latin typeface="Times New Roman"/>
                <a:ea typeface="Times New Roman"/>
                <a:cs typeface="Times New Roman"/>
                <a:sym typeface="Times New Roman"/>
              </a:rPr>
              <a:t> also </a:t>
            </a:r>
            <a:r>
              <a:rPr b="0" lang="en-GB" sz="1200">
                <a:latin typeface="Times New Roman"/>
                <a:ea typeface="Times New Roman"/>
                <a:cs typeface="Times New Roman"/>
                <a:sym typeface="Times New Roman"/>
              </a:rPr>
              <a:t>streamline</a:t>
            </a:r>
            <a:r>
              <a:rPr lang="en-GB" sz="1200">
                <a:latin typeface="Times New Roman"/>
                <a:ea typeface="Times New Roman"/>
                <a:cs typeface="Times New Roman"/>
                <a:sym typeface="Times New Roman"/>
              </a:rPr>
              <a:t> time-consuming tasks like </a:t>
            </a:r>
            <a:r>
              <a:rPr b="0" lang="en-GB" sz="1200">
                <a:latin typeface="Times New Roman"/>
                <a:ea typeface="Times New Roman"/>
                <a:cs typeface="Times New Roman"/>
                <a:sym typeface="Times New Roman"/>
              </a:rPr>
              <a:t>leave</a:t>
            </a:r>
            <a:r>
              <a:rPr lang="en-GB" sz="1200">
                <a:latin typeface="Times New Roman"/>
                <a:ea typeface="Times New Roman"/>
                <a:cs typeface="Times New Roman"/>
                <a:sym typeface="Times New Roman"/>
              </a:rPr>
              <a:t> requests and shift swapping. Instead of generating paperwork or calling the office staff, </a:t>
            </a:r>
            <a:r>
              <a:rPr b="0" lang="en-GB" sz="1200">
                <a:latin typeface="Times New Roman"/>
                <a:ea typeface="Times New Roman"/>
                <a:cs typeface="Times New Roman"/>
                <a:sym typeface="Times New Roman"/>
              </a:rPr>
              <a:t>employees</a:t>
            </a:r>
            <a:r>
              <a:rPr lang="en-GB" sz="1200">
                <a:latin typeface="Times New Roman"/>
                <a:ea typeface="Times New Roman"/>
                <a:cs typeface="Times New Roman"/>
                <a:sym typeface="Times New Roman"/>
              </a:rPr>
              <a:t> can request a swap directly through the app, which can be approved by </a:t>
            </a:r>
            <a:r>
              <a:rPr b="1" lang="en-GB" sz="1200">
                <a:latin typeface="Times New Roman"/>
                <a:ea typeface="Times New Roman"/>
                <a:cs typeface="Times New Roman"/>
                <a:sym typeface="Times New Roman"/>
              </a:rPr>
              <a:t>a</a:t>
            </a:r>
            <a:r>
              <a:rPr lang="en-GB" sz="1200">
                <a:latin typeface="Times New Roman"/>
                <a:ea typeface="Times New Roman"/>
                <a:cs typeface="Times New Roman"/>
                <a:sym typeface="Times New Roman"/>
              </a:rPr>
              <a:t> supervisor through one click. The automation and centralising of </a:t>
            </a:r>
            <a:r>
              <a:rPr b="0" lang="en-GB" sz="1200">
                <a:latin typeface="Times New Roman"/>
                <a:ea typeface="Times New Roman"/>
                <a:cs typeface="Times New Roman"/>
                <a:sym typeface="Times New Roman"/>
              </a:rPr>
              <a:t>logistics help</a:t>
            </a:r>
            <a:r>
              <a:rPr lang="en-GB" sz="1200">
                <a:latin typeface="Times New Roman"/>
                <a:ea typeface="Times New Roman"/>
                <a:cs typeface="Times New Roman"/>
                <a:sym typeface="Times New Roman"/>
              </a:rPr>
              <a:t> Ashford </a:t>
            </a:r>
            <a:r>
              <a:rPr b="0" lang="en-GB" sz="1200">
                <a:latin typeface="Times New Roman"/>
                <a:ea typeface="Times New Roman"/>
                <a:cs typeface="Times New Roman"/>
                <a:sym typeface="Times New Roman"/>
              </a:rPr>
              <a:t>to minimise</a:t>
            </a:r>
            <a:r>
              <a:rPr lang="en-GB" sz="1200">
                <a:latin typeface="Times New Roman"/>
                <a:ea typeface="Times New Roman"/>
                <a:cs typeface="Times New Roman"/>
                <a:sym typeface="Times New Roman"/>
              </a:rPr>
              <a:t> the administrative cognitive load by enabling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workforce to dedicate more time </a:t>
            </a:r>
            <a:r>
              <a:rPr b="0" lang="en-GB" sz="1200">
                <a:latin typeface="Times New Roman"/>
                <a:ea typeface="Times New Roman"/>
                <a:cs typeface="Times New Roman"/>
                <a:sym typeface="Times New Roman"/>
              </a:rPr>
              <a:t>to</a:t>
            </a:r>
            <a:r>
              <a:rPr lang="en-GB" sz="1200">
                <a:latin typeface="Times New Roman"/>
                <a:ea typeface="Times New Roman"/>
                <a:cs typeface="Times New Roman"/>
                <a:sym typeface="Times New Roman"/>
              </a:rPr>
              <a:t> care service.</a:t>
            </a:r>
            <a:endParaRPr>
              <a:latin typeface="Times New Roman"/>
              <a:ea typeface="Times New Roman"/>
              <a:cs typeface="Times New Roman"/>
              <a:sym typeface="Times New Roman"/>
            </a:endParaRPr>
          </a:p>
        </p:txBody>
      </p:sp>
      <p:sp>
        <p:nvSpPr>
          <p:cNvPr id="167" name="Google Shape;167;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The platform acts as an </a:t>
            </a:r>
            <a:r>
              <a:rPr b="0" lang="en-GB" sz="1200">
                <a:latin typeface="Times New Roman"/>
                <a:ea typeface="Times New Roman"/>
                <a:cs typeface="Times New Roman"/>
                <a:sym typeface="Times New Roman"/>
              </a:rPr>
              <a:t>all-in-one collaboration hub</a:t>
            </a:r>
            <a:r>
              <a:rPr lang="en-GB" sz="1200">
                <a:latin typeface="Times New Roman"/>
                <a:ea typeface="Times New Roman"/>
                <a:cs typeface="Times New Roman"/>
                <a:sym typeface="Times New Roman"/>
              </a:rPr>
              <a:t> that </a:t>
            </a:r>
            <a:r>
              <a:rPr b="0" lang="en-GB" sz="1200">
                <a:latin typeface="Times New Roman"/>
                <a:ea typeface="Times New Roman"/>
                <a:cs typeface="Times New Roman"/>
                <a:sym typeface="Times New Roman"/>
              </a:rPr>
              <a:t>provides an advantage of the chosen tool</a:t>
            </a:r>
            <a:r>
              <a:rPr lang="en-GB" sz="1200">
                <a:latin typeface="Times New Roman"/>
                <a:ea typeface="Times New Roman"/>
                <a:cs typeface="Times New Roman"/>
                <a:sym typeface="Times New Roman"/>
              </a:rPr>
              <a:t> and also helps in care handovers, instant messaging and consolidating schedules into a single application. This immediacy of tools strengthens team cohesion, along with security and data compliance </a:t>
            </a:r>
            <a:r>
              <a:rPr b="0" lang="en-GB" sz="1200">
                <a:latin typeface="Times New Roman"/>
                <a:ea typeface="Times New Roman"/>
                <a:cs typeface="Times New Roman"/>
                <a:sym typeface="Times New Roman"/>
              </a:rPr>
              <a:t>being</a:t>
            </a:r>
            <a:r>
              <a:rPr lang="en-GB" sz="1200">
                <a:latin typeface="Times New Roman"/>
                <a:ea typeface="Times New Roman"/>
                <a:cs typeface="Times New Roman"/>
                <a:sym typeface="Times New Roman"/>
              </a:rPr>
              <a:t> native. The shift patterns and staff deployment data remain protected in Microsoft’s secure cloud infrastructure, which aligns with care sector standards. Operationally, the app offers </a:t>
            </a:r>
            <a:r>
              <a:rPr b="0" lang="en-GB" sz="1200">
                <a:latin typeface="Times New Roman"/>
                <a:ea typeface="Times New Roman"/>
                <a:cs typeface="Times New Roman"/>
                <a:sym typeface="Times New Roman"/>
              </a:rPr>
              <a:t>real-time autonomy</a:t>
            </a:r>
            <a:r>
              <a:rPr lang="en-GB" sz="1200">
                <a:latin typeface="Times New Roman"/>
                <a:ea typeface="Times New Roman"/>
                <a:cs typeface="Times New Roman"/>
                <a:sym typeface="Times New Roman"/>
              </a:rPr>
              <a:t> for remote employees who can view updates instantly, request leave and swap shifts from </a:t>
            </a:r>
            <a:r>
              <a:rPr b="0" lang="en-GB" sz="1200">
                <a:latin typeface="Times New Roman"/>
                <a:ea typeface="Times New Roman"/>
                <a:cs typeface="Times New Roman"/>
                <a:sym typeface="Times New Roman"/>
              </a:rPr>
              <a:t>their</a:t>
            </a:r>
            <a:r>
              <a:rPr lang="en-GB" sz="1200">
                <a:latin typeface="Times New Roman"/>
                <a:ea typeface="Times New Roman"/>
                <a:cs typeface="Times New Roman"/>
                <a:sym typeface="Times New Roman"/>
              </a:rPr>
              <a:t> mobile devices, minimising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administrative burden significantly on care coordinators based in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office.</a:t>
            </a:r>
            <a:endParaRPr sz="12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a:latin typeface="Times New Roman"/>
              <a:ea typeface="Times New Roman"/>
              <a:cs typeface="Times New Roman"/>
              <a:sym typeface="Times New Roman"/>
            </a:endParaRPr>
          </a:p>
        </p:txBody>
      </p:sp>
      <p:sp>
        <p:nvSpPr>
          <p:cNvPr id="175" name="Google Shape;175;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At the same time, another limitation of the chosen tool is that there is the </a:t>
            </a:r>
            <a:r>
              <a:rPr b="0" lang="en-GB" sz="1200">
                <a:latin typeface="Times New Roman"/>
                <a:ea typeface="Times New Roman"/>
                <a:cs typeface="Times New Roman"/>
                <a:sym typeface="Times New Roman"/>
              </a:rPr>
              <a:t>risk of application fatigue and adoption resistance</a:t>
            </a:r>
            <a:r>
              <a:rPr lang="en-GB" sz="1200">
                <a:latin typeface="Times New Roman"/>
                <a:ea typeface="Times New Roman"/>
                <a:cs typeface="Times New Roman"/>
                <a:sym typeface="Times New Roman"/>
              </a:rPr>
              <a:t>. Frontline support workers and nurses with low digital literacy can find transitioning to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mobile application challenging, requiring detailed training for ensuring compliance. </a:t>
            </a:r>
            <a:r>
              <a:rPr b="0" lang="en-GB" sz="1200">
                <a:latin typeface="Times New Roman"/>
                <a:ea typeface="Times New Roman"/>
                <a:cs typeface="Times New Roman"/>
                <a:sym typeface="Times New Roman"/>
              </a:rPr>
              <a:t>Teams Shifts</a:t>
            </a:r>
            <a:r>
              <a:rPr lang="en-GB" sz="1200">
                <a:latin typeface="Times New Roman"/>
                <a:ea typeface="Times New Roman"/>
                <a:cs typeface="Times New Roman"/>
                <a:sym typeface="Times New Roman"/>
              </a:rPr>
              <a:t> is strictly a </a:t>
            </a:r>
            <a:r>
              <a:rPr b="0" lang="en-GB" sz="1200">
                <a:latin typeface="Times New Roman"/>
                <a:ea typeface="Times New Roman"/>
                <a:cs typeface="Times New Roman"/>
                <a:sym typeface="Times New Roman"/>
              </a:rPr>
              <a:t>logistical scheduling tool</a:t>
            </a:r>
            <a:r>
              <a:rPr lang="en-GB" sz="1200">
                <a:latin typeface="Times New Roman"/>
                <a:ea typeface="Times New Roman"/>
                <a:cs typeface="Times New Roman"/>
                <a:sym typeface="Times New Roman"/>
              </a:rPr>
              <a:t> and not the clinical Electronic Health Record (EHR)</a:t>
            </a:r>
            <a:r>
              <a:rPr b="1" lang="en-GB" sz="1200">
                <a:latin typeface="Times New Roman"/>
                <a:ea typeface="Times New Roman"/>
                <a:cs typeface="Times New Roman"/>
                <a:sym typeface="Times New Roman"/>
              </a:rPr>
              <a:t>,</a:t>
            </a:r>
            <a:r>
              <a:rPr lang="en-GB" sz="1200">
                <a:latin typeface="Times New Roman"/>
                <a:ea typeface="Times New Roman"/>
                <a:cs typeface="Times New Roman"/>
                <a:sym typeface="Times New Roman"/>
              </a:rPr>
              <a:t> and it cannot host detailed clinical notes, medication logs or patient medical histories. Ashford </a:t>
            </a:r>
            <a:r>
              <a:rPr b="0" lang="en-GB" sz="1200">
                <a:latin typeface="Times New Roman"/>
                <a:ea typeface="Times New Roman"/>
                <a:cs typeface="Times New Roman"/>
                <a:sym typeface="Times New Roman"/>
              </a:rPr>
              <a:t>needs</a:t>
            </a:r>
            <a:r>
              <a:rPr lang="en-GB" sz="1200">
                <a:latin typeface="Times New Roman"/>
                <a:ea typeface="Times New Roman"/>
                <a:cs typeface="Times New Roman"/>
                <a:sym typeface="Times New Roman"/>
              </a:rPr>
              <a:t> to maintain separate, compliant channels for formal health records, which shows that Teams can solve its logistical hurdles but not the needs of clinical documentation.</a:t>
            </a:r>
            <a:endParaRPr sz="1200">
              <a:latin typeface="Times New Roman"/>
              <a:ea typeface="Times New Roman"/>
              <a:cs typeface="Times New Roman"/>
              <a:sym typeface="Times New Roman"/>
            </a:endParaRPr>
          </a:p>
          <a:p>
            <a:pPr indent="0" lvl="0" marL="0" rtl="0" algn="just">
              <a:lnSpc>
                <a:spcPct val="150000"/>
              </a:lnSpc>
              <a:spcBef>
                <a:spcPts val="1000"/>
              </a:spcBef>
              <a:spcAft>
                <a:spcPts val="0"/>
              </a:spcAft>
              <a:buNone/>
            </a:pPr>
            <a:r>
              <a:t/>
            </a:r>
            <a:endParaRPr>
              <a:latin typeface="Times New Roman"/>
              <a:ea typeface="Times New Roman"/>
              <a:cs typeface="Times New Roman"/>
              <a:sym typeface="Times New Roman"/>
            </a:endParaRPr>
          </a:p>
        </p:txBody>
      </p:sp>
      <p:sp>
        <p:nvSpPr>
          <p:cNvPr id="183" name="Google Shape;183;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1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b="0" lang="en-GB" sz="1200">
                <a:latin typeface="Times New Roman"/>
                <a:ea typeface="Times New Roman"/>
                <a:cs typeface="Times New Roman"/>
                <a:sym typeface="Times New Roman"/>
              </a:rPr>
              <a:t>Phase 2</a:t>
            </a:r>
            <a:r>
              <a:rPr lang="en-GB" sz="1200">
                <a:latin typeface="Times New Roman"/>
                <a:ea typeface="Times New Roman"/>
                <a:cs typeface="Times New Roman"/>
                <a:sym typeface="Times New Roman"/>
              </a:rPr>
              <a:t> will focus on deploying the pilot </a:t>
            </a:r>
            <a:r>
              <a:rPr b="0" lang="en-GB" sz="1200">
                <a:latin typeface="Times New Roman"/>
                <a:ea typeface="Times New Roman"/>
                <a:cs typeface="Times New Roman"/>
                <a:sym typeface="Times New Roman"/>
              </a:rPr>
              <a:t>programme to</a:t>
            </a:r>
            <a:r>
              <a:rPr lang="en-GB" sz="1200">
                <a:latin typeface="Times New Roman"/>
                <a:ea typeface="Times New Roman"/>
                <a:cs typeface="Times New Roman"/>
                <a:sym typeface="Times New Roman"/>
              </a:rPr>
              <a:t> a small group of senior care workers as well as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community nursing team. The testing of the platform on a small scale enables the firm to gather direct feedback and also resolve </a:t>
            </a:r>
            <a:r>
              <a:rPr b="0" lang="en-GB" sz="1200">
                <a:latin typeface="Times New Roman"/>
                <a:ea typeface="Times New Roman"/>
                <a:cs typeface="Times New Roman"/>
                <a:sym typeface="Times New Roman"/>
              </a:rPr>
              <a:t>minor</a:t>
            </a:r>
            <a:r>
              <a:rPr lang="en-GB" sz="1200">
                <a:latin typeface="Times New Roman"/>
                <a:ea typeface="Times New Roman"/>
                <a:cs typeface="Times New Roman"/>
                <a:sym typeface="Times New Roman"/>
              </a:rPr>
              <a:t> configuration or layout issues before the wider release.</a:t>
            </a:r>
            <a:endParaRPr sz="1200">
              <a:latin typeface="Times New Roman"/>
              <a:ea typeface="Times New Roman"/>
              <a:cs typeface="Times New Roman"/>
              <a:sym typeface="Times New Roman"/>
            </a:endParaRPr>
          </a:p>
        </p:txBody>
      </p:sp>
      <p:sp>
        <p:nvSpPr>
          <p:cNvPr id="191" name="Google Shape;191;p1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1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In this, the core skill focus can be </a:t>
            </a:r>
            <a:r>
              <a:rPr b="0" lang="en-GB" sz="1200">
                <a:latin typeface="Times New Roman"/>
                <a:ea typeface="Times New Roman"/>
                <a:cs typeface="Times New Roman"/>
                <a:sym typeface="Times New Roman"/>
              </a:rPr>
              <a:t>on navigating</a:t>
            </a:r>
            <a:r>
              <a:rPr lang="en-GB" sz="1200">
                <a:latin typeface="Times New Roman"/>
                <a:ea typeface="Times New Roman"/>
                <a:cs typeface="Times New Roman"/>
                <a:sym typeface="Times New Roman"/>
              </a:rPr>
              <a:t> the mobile interface by acknowledging assigned care visits, logging time off and requesting shift swaps. </a:t>
            </a:r>
            <a:r>
              <a:rPr b="0" lang="en-GB" sz="1200">
                <a:latin typeface="Times New Roman"/>
                <a:ea typeface="Times New Roman"/>
                <a:cs typeface="Times New Roman"/>
                <a:sym typeface="Times New Roman"/>
              </a:rPr>
              <a:t>Phase 4</a:t>
            </a:r>
            <a:r>
              <a:rPr lang="en-GB" sz="1200">
                <a:latin typeface="Times New Roman"/>
                <a:ea typeface="Times New Roman"/>
                <a:cs typeface="Times New Roman"/>
                <a:sym typeface="Times New Roman"/>
              </a:rPr>
              <a:t> will offer full </a:t>
            </a:r>
            <a:r>
              <a:rPr b="0" lang="en-GB" sz="1200">
                <a:latin typeface="Times New Roman"/>
                <a:ea typeface="Times New Roman"/>
                <a:cs typeface="Times New Roman"/>
                <a:sym typeface="Times New Roman"/>
              </a:rPr>
              <a:t>go-live</a:t>
            </a:r>
            <a:r>
              <a:rPr lang="en-GB" sz="1200">
                <a:latin typeface="Times New Roman"/>
                <a:ea typeface="Times New Roman"/>
                <a:cs typeface="Times New Roman"/>
                <a:sym typeface="Times New Roman"/>
              </a:rPr>
              <a:t> by launching the system organisation-wide and </a:t>
            </a:r>
            <a:r>
              <a:rPr b="0" lang="en-GB" sz="1200">
                <a:latin typeface="Times New Roman"/>
                <a:ea typeface="Times New Roman"/>
                <a:cs typeface="Times New Roman"/>
                <a:sym typeface="Times New Roman"/>
              </a:rPr>
              <a:t>entirely decommissioning</a:t>
            </a:r>
            <a:r>
              <a:rPr lang="en-GB" sz="1200">
                <a:latin typeface="Times New Roman"/>
                <a:ea typeface="Times New Roman"/>
                <a:cs typeface="Times New Roman"/>
                <a:sym typeface="Times New Roman"/>
              </a:rPr>
              <a:t> all legacy, fragmented scheduling methods. The elimination of </a:t>
            </a:r>
            <a:r>
              <a:rPr b="0" lang="en-GB" sz="1200">
                <a:latin typeface="Times New Roman"/>
                <a:ea typeface="Times New Roman"/>
                <a:cs typeface="Times New Roman"/>
                <a:sym typeface="Times New Roman"/>
              </a:rPr>
              <a:t>legacy systems</a:t>
            </a:r>
            <a:r>
              <a:rPr lang="en-GB" sz="1200">
                <a:latin typeface="Times New Roman"/>
                <a:ea typeface="Times New Roman"/>
                <a:cs typeface="Times New Roman"/>
                <a:sym typeface="Times New Roman"/>
              </a:rPr>
              <a:t> can remove the safety net by preventing staff from slipping back into inefficient habits and cementing Teams as Ashford’s single version of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truth.</a:t>
            </a:r>
            <a:endParaRPr sz="1200">
              <a:latin typeface="Times New Roman"/>
              <a:ea typeface="Times New Roman"/>
              <a:cs typeface="Times New Roman"/>
              <a:sym typeface="Times New Roman"/>
            </a:endParaRPr>
          </a:p>
        </p:txBody>
      </p:sp>
      <p:sp>
        <p:nvSpPr>
          <p:cNvPr id="199" name="Google Shape;199;p1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1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6" name="Google Shape;206;p1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50000"/>
              </a:lnSpc>
              <a:spcBef>
                <a:spcPts val="0"/>
              </a:spcBef>
              <a:spcAft>
                <a:spcPts val="0"/>
              </a:spcAft>
              <a:buNone/>
            </a:pPr>
            <a:r>
              <a:rPr lang="en-GB" sz="1200">
                <a:latin typeface="Times New Roman"/>
                <a:ea typeface="Times New Roman"/>
                <a:cs typeface="Times New Roman"/>
                <a:sym typeface="Times New Roman"/>
              </a:rPr>
              <a:t>This transition helps </a:t>
            </a:r>
            <a:r>
              <a:rPr b="0" lang="en-GB" sz="1200">
                <a:latin typeface="Times New Roman"/>
                <a:ea typeface="Times New Roman"/>
                <a:cs typeface="Times New Roman"/>
                <a:sym typeface="Times New Roman"/>
              </a:rPr>
              <a:t>to</a:t>
            </a:r>
            <a:r>
              <a:rPr b="1" lang="en-GB" sz="1200">
                <a:latin typeface="Times New Roman"/>
                <a:ea typeface="Times New Roman"/>
                <a:cs typeface="Times New Roman"/>
                <a:sym typeface="Times New Roman"/>
              </a:rPr>
              <a:t> </a:t>
            </a:r>
            <a:r>
              <a:rPr b="0" lang="en-GB" sz="1200">
                <a:latin typeface="Times New Roman"/>
                <a:ea typeface="Times New Roman"/>
                <a:cs typeface="Times New Roman"/>
                <a:sym typeface="Times New Roman"/>
              </a:rPr>
              <a:t>eliminate</a:t>
            </a:r>
            <a:r>
              <a:rPr lang="en-GB" sz="1200">
                <a:latin typeface="Times New Roman"/>
                <a:ea typeface="Times New Roman"/>
                <a:cs typeface="Times New Roman"/>
                <a:sym typeface="Times New Roman"/>
              </a:rPr>
              <a:t> manual errors, ensures push notification updates and removes work duplication for community visits. The execution of </a:t>
            </a:r>
            <a:r>
              <a:rPr b="0" lang="en-GB" sz="1200">
                <a:latin typeface="Times New Roman"/>
                <a:ea typeface="Times New Roman"/>
                <a:cs typeface="Times New Roman"/>
                <a:sym typeface="Times New Roman"/>
              </a:rPr>
              <a:t>the</a:t>
            </a:r>
            <a:r>
              <a:rPr lang="en-GB" sz="1200">
                <a:latin typeface="Times New Roman"/>
                <a:ea typeface="Times New Roman"/>
                <a:cs typeface="Times New Roman"/>
                <a:sym typeface="Times New Roman"/>
              </a:rPr>
              <a:t> recommended phased implementation plan can systematically build digital literacy, </a:t>
            </a:r>
            <a:r>
              <a:rPr b="0" lang="en-GB" sz="1200">
                <a:latin typeface="Times New Roman"/>
                <a:ea typeface="Times New Roman"/>
                <a:cs typeface="Times New Roman"/>
                <a:sym typeface="Times New Roman"/>
              </a:rPr>
              <a:t>optimise</a:t>
            </a:r>
            <a:r>
              <a:rPr lang="en-GB" sz="1200">
                <a:latin typeface="Times New Roman"/>
                <a:ea typeface="Times New Roman"/>
                <a:cs typeface="Times New Roman"/>
                <a:sym typeface="Times New Roman"/>
              </a:rPr>
              <a:t> operational efficiency and safeguard high-quality care delivery ultimately.</a:t>
            </a:r>
            <a:endParaRPr/>
          </a:p>
          <a:p>
            <a:pPr indent="0" lvl="0" marL="0" rtl="0" algn="just">
              <a:lnSpc>
                <a:spcPct val="150000"/>
              </a:lnSpc>
              <a:spcBef>
                <a:spcPts val="0"/>
              </a:spcBef>
              <a:spcAft>
                <a:spcPts val="0"/>
              </a:spcAft>
              <a:buNone/>
            </a:pPr>
            <a:r>
              <a:t/>
            </a:r>
            <a:endParaRPr>
              <a:latin typeface="Times New Roman"/>
              <a:ea typeface="Times New Roman"/>
              <a:cs typeface="Times New Roman"/>
              <a:sym typeface="Times New Roman"/>
            </a:endParaRPr>
          </a:p>
        </p:txBody>
      </p:sp>
      <p:sp>
        <p:nvSpPr>
          <p:cNvPr id="207" name="Google Shape;207;p1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1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1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rmAutofit/>
          </a:bodyPr>
          <a:lstStyle/>
          <a:p>
            <a:pPr indent="0" lvl="0" marL="0" rtl="0" algn="just">
              <a:lnSpc>
                <a:spcPct val="130000"/>
              </a:lnSpc>
              <a:spcBef>
                <a:spcPts val="0"/>
              </a:spcBef>
              <a:spcAft>
                <a:spcPts val="0"/>
              </a:spcAft>
              <a:buNone/>
            </a:pPr>
            <a:r>
              <a:rPr lang="en-GB" sz="930">
                <a:latin typeface="Times New Roman"/>
                <a:ea typeface="Times New Roman"/>
                <a:cs typeface="Times New Roman"/>
                <a:sym typeface="Times New Roman"/>
              </a:rPr>
              <a:t>Ilag, B. N., and Sabale, A. M. (2022). Troubleshooting Microsoft Teams. </a:t>
            </a:r>
            <a:r>
              <a:rPr i="1" lang="en-GB" sz="930">
                <a:latin typeface="Times New Roman"/>
                <a:ea typeface="Times New Roman"/>
                <a:cs typeface="Times New Roman"/>
                <a:sym typeface="Times New Roman"/>
              </a:rPr>
              <a:t>Troubleshooting Microsoft Teams</a:t>
            </a:r>
            <a:r>
              <a:rPr lang="en-GB" sz="930">
                <a:latin typeface="Times New Roman"/>
                <a:ea typeface="Times New Roman"/>
                <a:cs typeface="Times New Roman"/>
                <a:sym typeface="Times New Roman"/>
              </a:rPr>
              <a:t>.</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a:latin typeface="Times New Roman"/>
                <a:ea typeface="Times New Roman"/>
                <a:cs typeface="Times New Roman"/>
                <a:sym typeface="Times New Roman"/>
              </a:rPr>
              <a:t>Khairunnisa et.al (2025). Development of an Integrated Waste Management Dashboard for Optimizing Data Processing and Reporting in Waste Transfer Stations. In </a:t>
            </a:r>
            <a:r>
              <a:rPr i="1" lang="en-GB" sz="930">
                <a:latin typeface="Times New Roman"/>
                <a:ea typeface="Times New Roman"/>
                <a:cs typeface="Times New Roman"/>
                <a:sym typeface="Times New Roman"/>
              </a:rPr>
              <a:t>2025 International Conference on Data Science and Its Applications (ICoDSA)</a:t>
            </a:r>
            <a:r>
              <a:rPr lang="en-GB" sz="930">
                <a:latin typeface="Times New Roman"/>
                <a:ea typeface="Times New Roman"/>
                <a:cs typeface="Times New Roman"/>
                <a:sym typeface="Times New Roman"/>
              </a:rPr>
              <a:t> (pp. 1088-1093). IEEE.</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a:latin typeface="Times New Roman"/>
                <a:ea typeface="Times New Roman"/>
                <a:cs typeface="Times New Roman"/>
                <a:sym typeface="Times New Roman"/>
              </a:rPr>
              <a:t>Parween, S. (2024). The significance of employee training and development on enhancing workforce efficiency. </a:t>
            </a:r>
            <a:r>
              <a:rPr i="1" lang="en-GB" sz="930">
                <a:latin typeface="Times New Roman"/>
                <a:ea typeface="Times New Roman"/>
                <a:cs typeface="Times New Roman"/>
                <a:sym typeface="Times New Roman"/>
              </a:rPr>
              <a:t>International Journal of Multidiciplinary Educational Research</a:t>
            </a:r>
            <a:r>
              <a:rPr lang="en-GB" sz="930">
                <a:latin typeface="Times New Roman"/>
                <a:ea typeface="Times New Roman"/>
                <a:cs typeface="Times New Roman"/>
                <a:sym typeface="Times New Roman"/>
              </a:rPr>
              <a:t>, </a:t>
            </a:r>
            <a:r>
              <a:rPr i="1" lang="en-GB" sz="930">
                <a:latin typeface="Times New Roman"/>
                <a:ea typeface="Times New Roman"/>
                <a:cs typeface="Times New Roman"/>
                <a:sym typeface="Times New Roman"/>
              </a:rPr>
              <a:t>13</a:t>
            </a:r>
            <a:r>
              <a:rPr lang="en-GB" sz="930">
                <a:latin typeface="Times New Roman"/>
                <a:ea typeface="Times New Roman"/>
                <a:cs typeface="Times New Roman"/>
                <a:sym typeface="Times New Roman"/>
              </a:rPr>
              <a:t>(1), 72-79.</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a:latin typeface="Times New Roman"/>
                <a:ea typeface="Times New Roman"/>
                <a:cs typeface="Times New Roman"/>
                <a:sym typeface="Times New Roman"/>
              </a:rPr>
              <a:t>Sawhney, M. (2024). Microsoft Teams versus Zoom: Challenging the Challenger. </a:t>
            </a:r>
            <a:r>
              <a:rPr i="1" lang="en-GB" sz="930">
                <a:latin typeface="Times New Roman"/>
                <a:ea typeface="Times New Roman"/>
                <a:cs typeface="Times New Roman"/>
                <a:sym typeface="Times New Roman"/>
              </a:rPr>
              <a:t>Kellogg School of Management Cases</a:t>
            </a:r>
            <a:r>
              <a:rPr lang="en-GB" sz="930">
                <a:latin typeface="Times New Roman"/>
                <a:ea typeface="Times New Roman"/>
                <a:cs typeface="Times New Roman"/>
                <a:sym typeface="Times New Roman"/>
              </a:rPr>
              <a:t>, 1-11.</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a:latin typeface="Times New Roman"/>
                <a:ea typeface="Times New Roman"/>
                <a:cs typeface="Times New Roman"/>
                <a:sym typeface="Times New Roman"/>
              </a:rPr>
              <a:t>Volkov, E. (2025). Remote IT Workforce Management in the Digital Era: Integrating Cloud-Based Collaboration Platforms for Organizational Effectiveness.</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a:latin typeface="Times New Roman"/>
                <a:ea typeface="Times New Roman"/>
                <a:cs typeface="Times New Roman"/>
                <a:sym typeface="Times New Roman"/>
              </a:rPr>
              <a:t>Wabeke, K. L. (2025). </a:t>
            </a:r>
            <a:r>
              <a:rPr i="1" lang="en-GB" sz="930">
                <a:latin typeface="Times New Roman"/>
                <a:ea typeface="Times New Roman"/>
                <a:cs typeface="Times New Roman"/>
                <a:sym typeface="Times New Roman"/>
              </a:rPr>
              <a:t>Strategies to Improve Nurse Staffing and Workforce Management in Home Health Agencies</a:t>
            </a:r>
            <a:r>
              <a:rPr lang="en-GB" sz="930">
                <a:latin typeface="Times New Roman"/>
                <a:ea typeface="Times New Roman"/>
                <a:cs typeface="Times New Roman"/>
                <a:sym typeface="Times New Roman"/>
              </a:rPr>
              <a:t> (Doctoral dissertation, Walden University).</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u="sng">
                <a:latin typeface="Times New Roman"/>
                <a:ea typeface="Times New Roman"/>
                <a:cs typeface="Times New Roman"/>
                <a:sym typeface="Times New Roman"/>
              </a:rPr>
              <a:t>Online</a:t>
            </a:r>
            <a:endParaRPr sz="930">
              <a:latin typeface="Times New Roman"/>
              <a:ea typeface="Times New Roman"/>
              <a:cs typeface="Times New Roman"/>
              <a:sym typeface="Times New Roman"/>
            </a:endParaRPr>
          </a:p>
          <a:p>
            <a:pPr indent="0" lvl="0" marL="0" rtl="0" algn="just">
              <a:lnSpc>
                <a:spcPct val="130000"/>
              </a:lnSpc>
              <a:spcBef>
                <a:spcPts val="1000"/>
              </a:spcBef>
              <a:spcAft>
                <a:spcPts val="0"/>
              </a:spcAft>
              <a:buNone/>
            </a:pPr>
            <a:r>
              <a:rPr lang="en-GB" sz="930">
                <a:latin typeface="Times New Roman"/>
                <a:ea typeface="Times New Roman"/>
                <a:cs typeface="Times New Roman"/>
                <a:sym typeface="Times New Roman"/>
              </a:rPr>
              <a:t>Trustpilot, (2026). </a:t>
            </a:r>
            <a:r>
              <a:rPr i="1" lang="en-GB" sz="930">
                <a:latin typeface="Times New Roman"/>
                <a:ea typeface="Times New Roman"/>
                <a:cs typeface="Times New Roman"/>
                <a:sym typeface="Times New Roman"/>
              </a:rPr>
              <a:t>Ashford Community Care</a:t>
            </a:r>
            <a:r>
              <a:rPr lang="en-GB" sz="930">
                <a:latin typeface="Times New Roman"/>
                <a:ea typeface="Times New Roman"/>
                <a:cs typeface="Times New Roman"/>
                <a:sym typeface="Times New Roman"/>
              </a:rPr>
              <a:t>. [Online]. Available through: &lt;</a:t>
            </a:r>
            <a:r>
              <a:rPr lang="en-GB" sz="930" u="sng">
                <a:solidFill>
                  <a:srgbClr val="0000FF"/>
                </a:solidFill>
                <a:latin typeface="Times New Roman"/>
                <a:ea typeface="Times New Roman"/>
                <a:cs typeface="Times New Roman"/>
                <a:sym typeface="Times New Roman"/>
                <a:hlinkClick r:id="rId2">
                  <a:extLst>
                    <a:ext uri="{A12FA001-AC4F-418D-AE19-62706E023703}">
                      <ahyp:hlinkClr val="tx"/>
                    </a:ext>
                  </a:extLst>
                </a:hlinkClick>
              </a:rPr>
              <a:t>https://uk.trustpilot.com/review/ashfordcommunitycare.co.uk</a:t>
            </a:r>
            <a:r>
              <a:rPr lang="en-GB" sz="930">
                <a:latin typeface="Times New Roman"/>
                <a:ea typeface="Times New Roman"/>
                <a:cs typeface="Times New Roman"/>
                <a:sym typeface="Times New Roman"/>
              </a:rPr>
              <a:t>&gt;. [Accessed on: 7</a:t>
            </a:r>
            <a:r>
              <a:rPr baseline="30000" lang="en-GB" sz="930">
                <a:latin typeface="Times New Roman"/>
                <a:ea typeface="Times New Roman"/>
                <a:cs typeface="Times New Roman"/>
                <a:sym typeface="Times New Roman"/>
              </a:rPr>
              <a:t>th</a:t>
            </a:r>
            <a:r>
              <a:rPr lang="en-GB" sz="930">
                <a:latin typeface="Times New Roman"/>
                <a:ea typeface="Times New Roman"/>
                <a:cs typeface="Times New Roman"/>
                <a:sym typeface="Times New Roman"/>
              </a:rPr>
              <a:t> October, 2026]. </a:t>
            </a:r>
            <a:endParaRPr sz="930">
              <a:latin typeface="Times New Roman"/>
              <a:ea typeface="Times New Roman"/>
              <a:cs typeface="Times New Roman"/>
              <a:sym typeface="Times New Roman"/>
            </a:endParaRPr>
          </a:p>
          <a:p>
            <a:pPr indent="0" lvl="0" marL="0" rtl="0" algn="l">
              <a:lnSpc>
                <a:spcPct val="80000"/>
              </a:lnSpc>
              <a:spcBef>
                <a:spcPts val="1000"/>
              </a:spcBef>
              <a:spcAft>
                <a:spcPts val="0"/>
              </a:spcAft>
              <a:buNone/>
            </a:pPr>
            <a:r>
              <a:t/>
            </a:r>
            <a:endParaRPr sz="930"/>
          </a:p>
        </p:txBody>
      </p:sp>
      <p:sp>
        <p:nvSpPr>
          <p:cNvPr id="215" name="Google Shape;215;p1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1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1" name="Google Shape;221;p1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9" name="Shape 19"/>
        <p:cNvGrpSpPr/>
        <p:nvPr/>
      </p:nvGrpSpPr>
      <p:grpSpPr>
        <a:xfrm>
          <a:off x="0" y="0"/>
          <a:ext cx="0" cy="0"/>
          <a:chOff x="0" y="0"/>
          <a:chExt cx="0" cy="0"/>
        </a:xfrm>
      </p:grpSpPr>
      <p:sp>
        <p:nvSpPr>
          <p:cNvPr id="20" name="Google Shape;20;p18"/>
          <p:cNvSpPr/>
          <p:nvPr/>
        </p:nvSpPr>
        <p:spPr>
          <a:xfrm>
            <a:off x="-2" y="4664147"/>
            <a:ext cx="9151089" cy="0"/>
          </a:xfrm>
          <a:prstGeom prst="rtTriangle">
            <a:avLst/>
          </a:prstGeom>
          <a:gradFill>
            <a:gsLst>
              <a:gs pos="0">
                <a:srgbClr val="007795"/>
              </a:gs>
              <a:gs pos="55000">
                <a:srgbClr val="47BBE0"/>
              </a:gs>
              <a:gs pos="100000">
                <a:srgbClr val="007795"/>
              </a:gs>
            </a:gsLst>
            <a:lin ang="3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Lucida Sans"/>
              <a:ea typeface="Lucida Sans"/>
              <a:cs typeface="Lucida Sans"/>
              <a:sym typeface="Lucida Sans"/>
            </a:endParaRPr>
          </a:p>
        </p:txBody>
      </p:sp>
      <p:sp>
        <p:nvSpPr>
          <p:cNvPr id="21" name="Google Shape;21;p18"/>
          <p:cNvSpPr txBox="1"/>
          <p:nvPr>
            <p:ph type="ctrTitle"/>
          </p:nvPr>
        </p:nvSpPr>
        <p:spPr>
          <a:xfrm>
            <a:off x="685800" y="1752601"/>
            <a:ext cx="7772400" cy="1829761"/>
          </a:xfrm>
          <a:prstGeom prst="rect">
            <a:avLst/>
          </a:prstGeom>
          <a:noFill/>
          <a:ln>
            <a:noFill/>
          </a:ln>
        </p:spPr>
        <p:txBody>
          <a:bodyPr anchorCtr="0" anchor="b" bIns="45700" lIns="91425" spcFirstLastPara="1" rIns="91425" wrap="square" tIns="45700">
            <a:normAutofit/>
          </a:bodyPr>
          <a:lstStyle>
            <a:lvl1pPr lvl="0" algn="r">
              <a:spcBef>
                <a:spcPts val="0"/>
              </a:spcBef>
              <a:spcAft>
                <a:spcPts val="0"/>
              </a:spcAft>
              <a:buClr>
                <a:schemeClr val="dk2"/>
              </a:buClr>
              <a:buSzPts val="4800"/>
              <a:buFont typeface="Lucida Sans"/>
              <a:buNone/>
              <a:defRPr b="1" sz="48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8"/>
          <p:cNvSpPr txBox="1"/>
          <p:nvPr>
            <p:ph idx="1" type="subTitle"/>
          </p:nvPr>
        </p:nvSpPr>
        <p:spPr>
          <a:xfrm>
            <a:off x="685800" y="3611607"/>
            <a:ext cx="7772400" cy="1199704"/>
          </a:xfrm>
          <a:prstGeom prst="rect">
            <a:avLst/>
          </a:prstGeom>
          <a:noFill/>
          <a:ln>
            <a:noFill/>
          </a:ln>
        </p:spPr>
        <p:txBody>
          <a:bodyPr anchorCtr="0" anchor="t" bIns="45700" lIns="45700" spcFirstLastPara="1" rIns="45700" wrap="square" tIns="45700">
            <a:normAutofit/>
          </a:bodyPr>
          <a:lstStyle>
            <a:lvl1pPr lvl="0" marR="64008" algn="r">
              <a:spcBef>
                <a:spcPts val="400"/>
              </a:spcBef>
              <a:spcAft>
                <a:spcPts val="0"/>
              </a:spcAft>
              <a:buSzPts val="1836"/>
              <a:buNone/>
              <a:defRPr>
                <a:solidFill>
                  <a:schemeClr val="dk2"/>
                </a:solidFill>
              </a:defRPr>
            </a:lvl1pPr>
            <a:lvl2pPr lvl="1" algn="ctr">
              <a:spcBef>
                <a:spcPts val="324"/>
              </a:spcBef>
              <a:spcAft>
                <a:spcPts val="0"/>
              </a:spcAft>
              <a:buSzPts val="1800"/>
              <a:buNone/>
              <a:defRPr/>
            </a:lvl2pPr>
            <a:lvl3pPr lvl="2" algn="ctr">
              <a:spcBef>
                <a:spcPts val="350"/>
              </a:spcBef>
              <a:spcAft>
                <a:spcPts val="0"/>
              </a:spcAft>
              <a:buSzPts val="1800"/>
              <a:buNone/>
              <a:defRPr/>
            </a:lvl3pPr>
            <a:lvl4pPr lvl="3" algn="ctr">
              <a:spcBef>
                <a:spcPts val="350"/>
              </a:spcBef>
              <a:spcAft>
                <a:spcPts val="0"/>
              </a:spcAft>
              <a:buSzPts val="1800"/>
              <a:buNone/>
              <a:defRPr/>
            </a:lvl4pPr>
            <a:lvl5pPr lvl="4" algn="ctr">
              <a:spcBef>
                <a:spcPts val="350"/>
              </a:spcBef>
              <a:spcAft>
                <a:spcPts val="0"/>
              </a:spcAft>
              <a:buSzPts val="1800"/>
              <a:buNone/>
              <a:defRPr/>
            </a:lvl5pPr>
            <a:lvl6pPr lvl="5" algn="ctr">
              <a:spcBef>
                <a:spcPts val="350"/>
              </a:spcBef>
              <a:spcAft>
                <a:spcPts val="0"/>
              </a:spcAft>
              <a:buSzPts val="1800"/>
              <a:buNone/>
              <a:defRPr/>
            </a:lvl6pPr>
            <a:lvl7pPr lvl="6" algn="ctr">
              <a:spcBef>
                <a:spcPts val="350"/>
              </a:spcBef>
              <a:spcAft>
                <a:spcPts val="0"/>
              </a:spcAft>
              <a:buSzPts val="1800"/>
              <a:buNone/>
              <a:defRPr/>
            </a:lvl7pPr>
            <a:lvl8pPr lvl="7" algn="ctr">
              <a:spcBef>
                <a:spcPts val="350"/>
              </a:spcBef>
              <a:spcAft>
                <a:spcPts val="0"/>
              </a:spcAft>
              <a:buSzPts val="1800"/>
              <a:buNone/>
              <a:defRPr/>
            </a:lvl8pPr>
            <a:lvl9pPr lvl="8" algn="ctr">
              <a:spcBef>
                <a:spcPts val="350"/>
              </a:spcBef>
              <a:spcAft>
                <a:spcPts val="0"/>
              </a:spcAft>
              <a:buSzPts val="1800"/>
              <a:buNone/>
              <a:defRPr/>
            </a:lvl9pPr>
          </a:lstStyle>
          <a:p/>
        </p:txBody>
      </p:sp>
      <p:grpSp>
        <p:nvGrpSpPr>
          <p:cNvPr id="23" name="Google Shape;23;p18"/>
          <p:cNvGrpSpPr/>
          <p:nvPr/>
        </p:nvGrpSpPr>
        <p:grpSpPr>
          <a:xfrm>
            <a:off x="-3765" y="4953000"/>
            <a:ext cx="9147765" cy="1912088"/>
            <a:chOff x="-3765" y="4832896"/>
            <a:chExt cx="9147765" cy="2032192"/>
          </a:xfrm>
        </p:grpSpPr>
        <p:sp>
          <p:nvSpPr>
            <p:cNvPr id="24" name="Google Shape;24;p18"/>
            <p:cNvSpPr/>
            <p:nvPr/>
          </p:nvSpPr>
          <p:spPr>
            <a:xfrm>
              <a:off x="1687513" y="4832896"/>
              <a:ext cx="7456487" cy="518816"/>
            </a:xfrm>
            <a:custGeom>
              <a:rect b="b" l="l" r="r" t="t"/>
              <a:pathLst>
                <a:path extrusionOk="0" h="367" w="4697">
                  <a:moveTo>
                    <a:pt x="4697" y="0"/>
                  </a:moveTo>
                  <a:lnTo>
                    <a:pt x="4697" y="367"/>
                  </a:lnTo>
                  <a:lnTo>
                    <a:pt x="0" y="218"/>
                  </a:lnTo>
                  <a:lnTo>
                    <a:pt x="4697" y="0"/>
                  </a:lnTo>
                  <a:close/>
                </a:path>
              </a:pathLst>
            </a:custGeom>
            <a:solidFill>
              <a:srgbClr val="9CCADC">
                <a:alpha val="4000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sp>
          <p:nvSpPr>
            <p:cNvPr id="25" name="Google Shape;25;p18"/>
            <p:cNvSpPr/>
            <p:nvPr/>
          </p:nvSpPr>
          <p:spPr>
            <a:xfrm>
              <a:off x="35443" y="5135526"/>
              <a:ext cx="9108557" cy="838200"/>
            </a:xfrm>
            <a:custGeom>
              <a:rect b="b" l="l" r="r" t="t"/>
              <a:pathLst>
                <a:path extrusionOk="0" h="528" w="5760">
                  <a:moveTo>
                    <a:pt x="0" y="0"/>
                  </a:moveTo>
                  <a:lnTo>
                    <a:pt x="5760" y="0"/>
                  </a:lnTo>
                  <a:lnTo>
                    <a:pt x="5760" y="528"/>
                  </a:lnTo>
                  <a:lnTo>
                    <a:pt x="48" y="0"/>
                  </a:lnTo>
                </a:path>
              </a:pathLst>
            </a:custGeom>
            <a:solidFill>
              <a:srgbClr val="000000"/>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sp>
          <p:nvSpPr>
            <p:cNvPr id="26" name="Google Shape;26;p18"/>
            <p:cNvSpPr/>
            <p:nvPr/>
          </p:nvSpPr>
          <p:spPr>
            <a:xfrm>
              <a:off x="0" y="4883888"/>
              <a:ext cx="9144000" cy="1981200"/>
            </a:xfrm>
            <a:custGeom>
              <a:rect b="b" l="l" r="r" t="t"/>
              <a:pathLst>
                <a:path extrusionOk="0" h="1248" w="5760">
                  <a:moveTo>
                    <a:pt x="0" y="0"/>
                  </a:moveTo>
                  <a:lnTo>
                    <a:pt x="0" y="1248"/>
                  </a:lnTo>
                  <a:lnTo>
                    <a:pt x="5760" y="1248"/>
                  </a:lnTo>
                  <a:lnTo>
                    <a:pt x="5760" y="528"/>
                  </a:lnTo>
                  <a:lnTo>
                    <a:pt x="0" y="0"/>
                  </a:lnTo>
                  <a:close/>
                </a:path>
              </a:pathLst>
            </a:custGeom>
            <a:blipFill rotWithShape="1">
              <a:blip r:embed="rId2">
                <a:alphaModFix amt="50000"/>
              </a:blip>
              <a:tile algn="t" flip="none" tx="0" sx="50000" ty="0" sy="5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Lucida Sans"/>
                <a:ea typeface="Lucida Sans"/>
                <a:cs typeface="Lucida Sans"/>
                <a:sym typeface="Lucida Sans"/>
              </a:endParaRPr>
            </a:p>
          </p:txBody>
        </p:sp>
        <p:cxnSp>
          <p:nvCxnSpPr>
            <p:cNvPr id="27" name="Google Shape;27;p18"/>
            <p:cNvCxnSpPr/>
            <p:nvPr/>
          </p:nvCxnSpPr>
          <p:spPr>
            <a:xfrm>
              <a:off x="-3765" y="4880373"/>
              <a:ext cx="9147765" cy="839943"/>
            </a:xfrm>
            <a:prstGeom prst="straightConnector1">
              <a:avLst/>
            </a:prstGeom>
            <a:noFill/>
            <a:ln cap="flat" cmpd="sng" w="12050">
              <a:solidFill>
                <a:srgbClr val="93C5D8"/>
              </a:solidFill>
              <a:prstDash val="solid"/>
              <a:miter lim="8000"/>
              <a:headEnd len="sm" w="sm" type="none"/>
              <a:tailEnd len="sm" w="sm" type="none"/>
            </a:ln>
          </p:spPr>
        </p:cxnSp>
      </p:grpSp>
      <p:sp>
        <p:nvSpPr>
          <p:cNvPr id="28" name="Google Shape;28;p18"/>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8"/>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solidFill>
                  <a:srgbClr val="E7F0F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8"/>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sz="1000">
                <a:solidFill>
                  <a:srgbClr val="FFFFFF"/>
                </a:solidFill>
                <a:latin typeface="Lucida Sans"/>
                <a:ea typeface="Lucida Sans"/>
                <a:cs typeface="Lucida Sans"/>
                <a:sym typeface="Lucida Sans"/>
              </a:defRPr>
            </a:lvl1pPr>
            <a:lvl2pPr indent="0" lvl="1" marL="0" algn="r">
              <a:spcBef>
                <a:spcPts val="0"/>
              </a:spcBef>
              <a:buNone/>
              <a:defRPr b="0" sz="1000">
                <a:solidFill>
                  <a:srgbClr val="FFFFFF"/>
                </a:solidFill>
                <a:latin typeface="Lucida Sans"/>
                <a:ea typeface="Lucida Sans"/>
                <a:cs typeface="Lucida Sans"/>
                <a:sym typeface="Lucida Sans"/>
              </a:defRPr>
            </a:lvl2pPr>
            <a:lvl3pPr indent="0" lvl="2" marL="0" algn="r">
              <a:spcBef>
                <a:spcPts val="0"/>
              </a:spcBef>
              <a:buNone/>
              <a:defRPr b="0" sz="1000">
                <a:solidFill>
                  <a:srgbClr val="FFFFFF"/>
                </a:solidFill>
                <a:latin typeface="Lucida Sans"/>
                <a:ea typeface="Lucida Sans"/>
                <a:cs typeface="Lucida Sans"/>
                <a:sym typeface="Lucida Sans"/>
              </a:defRPr>
            </a:lvl3pPr>
            <a:lvl4pPr indent="0" lvl="3" marL="0" algn="r">
              <a:spcBef>
                <a:spcPts val="0"/>
              </a:spcBef>
              <a:buNone/>
              <a:defRPr b="0" sz="1000">
                <a:solidFill>
                  <a:srgbClr val="FFFFFF"/>
                </a:solidFill>
                <a:latin typeface="Lucida Sans"/>
                <a:ea typeface="Lucida Sans"/>
                <a:cs typeface="Lucida Sans"/>
                <a:sym typeface="Lucida Sans"/>
              </a:defRPr>
            </a:lvl4pPr>
            <a:lvl5pPr indent="0" lvl="4" marL="0" algn="r">
              <a:spcBef>
                <a:spcPts val="0"/>
              </a:spcBef>
              <a:buNone/>
              <a:defRPr b="0" sz="1000">
                <a:solidFill>
                  <a:srgbClr val="FFFFFF"/>
                </a:solidFill>
                <a:latin typeface="Lucida Sans"/>
                <a:ea typeface="Lucida Sans"/>
                <a:cs typeface="Lucida Sans"/>
                <a:sym typeface="Lucida Sans"/>
              </a:defRPr>
            </a:lvl5pPr>
            <a:lvl6pPr indent="0" lvl="5" marL="0" algn="r">
              <a:spcBef>
                <a:spcPts val="0"/>
              </a:spcBef>
              <a:buNone/>
              <a:defRPr b="0" sz="1000">
                <a:solidFill>
                  <a:srgbClr val="FFFFFF"/>
                </a:solidFill>
                <a:latin typeface="Lucida Sans"/>
                <a:ea typeface="Lucida Sans"/>
                <a:cs typeface="Lucida Sans"/>
                <a:sym typeface="Lucida Sans"/>
              </a:defRPr>
            </a:lvl6pPr>
            <a:lvl7pPr indent="0" lvl="6" marL="0" algn="r">
              <a:spcBef>
                <a:spcPts val="0"/>
              </a:spcBef>
              <a:buNone/>
              <a:defRPr b="0" sz="1000">
                <a:solidFill>
                  <a:srgbClr val="FFFFFF"/>
                </a:solidFill>
                <a:latin typeface="Lucida Sans"/>
                <a:ea typeface="Lucida Sans"/>
                <a:cs typeface="Lucida Sans"/>
                <a:sym typeface="Lucida Sans"/>
              </a:defRPr>
            </a:lvl7pPr>
            <a:lvl8pPr indent="0" lvl="7" marL="0" algn="r">
              <a:spcBef>
                <a:spcPts val="0"/>
              </a:spcBef>
              <a:buNone/>
              <a:defRPr b="0" sz="1000">
                <a:solidFill>
                  <a:srgbClr val="FFFFFF"/>
                </a:solidFill>
                <a:latin typeface="Lucida Sans"/>
                <a:ea typeface="Lucida Sans"/>
                <a:cs typeface="Lucida Sans"/>
                <a:sym typeface="Lucida Sans"/>
              </a:defRPr>
            </a:lvl8pPr>
            <a:lvl9pPr indent="0" lvl="8" marL="0" algn="r">
              <a:spcBef>
                <a:spcPts val="0"/>
              </a:spcBef>
              <a:buNone/>
              <a:defRPr b="0" sz="1000">
                <a:solidFill>
                  <a:srgbClr val="FFFFFF"/>
                </a:solidFill>
                <a:latin typeface="Lucida Sans"/>
                <a:ea typeface="Lucida Sans"/>
                <a:cs typeface="Lucida Sans"/>
                <a:sym typeface="Lucida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1" name="Shape 31"/>
        <p:cNvGrpSpPr/>
        <p:nvPr/>
      </p:nvGrpSpPr>
      <p:grpSpPr>
        <a:xfrm>
          <a:off x="0" y="0"/>
          <a:ext cx="0" cy="0"/>
          <a:chOff x="0" y="0"/>
          <a:chExt cx="0" cy="0"/>
        </a:xfrm>
      </p:grpSpPr>
      <p:sp>
        <p:nvSpPr>
          <p:cNvPr id="32" name="Google Shape;32;p19"/>
          <p:cNvSpPr txBox="1"/>
          <p:nvPr>
            <p:ph idx="1" type="body"/>
          </p:nvPr>
        </p:nvSpPr>
        <p:spPr>
          <a:xfrm>
            <a:off x="457200" y="1481328"/>
            <a:ext cx="8229600" cy="4525963"/>
          </a:xfrm>
          <a:prstGeom prst="rect">
            <a:avLst/>
          </a:prstGeom>
          <a:noFill/>
          <a:ln>
            <a:noFill/>
          </a:ln>
        </p:spPr>
        <p:txBody>
          <a:bodyPr anchorCtr="0" anchor="t" bIns="45700" lIns="91425" spcFirstLastPara="1" rIns="91425" wrap="square" tIns="45700">
            <a:normAutofit/>
          </a:bodyPr>
          <a:lstStyle>
            <a:lvl1pPr indent="-306324" lvl="0" marL="457200" algn="l">
              <a:spcBef>
                <a:spcPts val="400"/>
              </a:spcBef>
              <a:spcAft>
                <a:spcPts val="0"/>
              </a:spcAft>
              <a:buSzPts val="1224"/>
              <a:buChar char="🞂"/>
              <a:defRPr/>
            </a:lvl1pPr>
            <a:lvl2pPr indent="-342900" lvl="1" marL="914400" algn="l">
              <a:spcBef>
                <a:spcPts val="324"/>
              </a:spcBef>
              <a:spcAft>
                <a:spcPts val="0"/>
              </a:spcAft>
              <a:buSzPts val="1800"/>
              <a:buChar char="◦"/>
              <a:defRPr/>
            </a:lvl2pPr>
            <a:lvl3pPr indent="-342900" lvl="2" marL="1371600" algn="l">
              <a:spcBef>
                <a:spcPts val="350"/>
              </a:spcBef>
              <a:spcAft>
                <a:spcPts val="0"/>
              </a:spcAft>
              <a:buSzPts val="1800"/>
              <a:buChar char="●"/>
              <a:defRPr/>
            </a:lvl3pPr>
            <a:lvl4pPr indent="-342900" lvl="3" marL="1828800" algn="l">
              <a:spcBef>
                <a:spcPts val="350"/>
              </a:spcBef>
              <a:spcAft>
                <a:spcPts val="0"/>
              </a:spcAft>
              <a:buSzPts val="1800"/>
              <a:buChar char="●"/>
              <a:defRPr/>
            </a:lvl4pPr>
            <a:lvl5pPr indent="-342900" lvl="4" marL="2286000" algn="l">
              <a:spcBef>
                <a:spcPts val="350"/>
              </a:spcBef>
              <a:spcAft>
                <a:spcPts val="0"/>
              </a:spcAft>
              <a:buSzPts val="1800"/>
              <a:buChar char="●"/>
              <a:defRPr/>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33" name="Google Shape;33;p19"/>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9"/>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9"/>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36" name="Google Shape;36;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gradFill>
          <a:gsLst>
            <a:gs pos="0">
              <a:srgbClr val="B1B1B1"/>
            </a:gs>
            <a:gs pos="40000">
              <a:srgbClr val="9E9E9E"/>
            </a:gs>
            <a:gs pos="100000">
              <a:schemeClr val="dk1"/>
            </a:gs>
          </a:gsLst>
          <a:path path="circle">
            <a:fillToRect b="100%" l="100%" r="0%" t="0%"/>
          </a:path>
          <a:tileRect b="0%" l="0%" r="-100%" t="-100%"/>
        </a:gradFill>
      </p:bgPr>
    </p:bg>
    <p:spTree>
      <p:nvGrpSpPr>
        <p:cNvPr id="37" name="Shape 37"/>
        <p:cNvGrpSpPr/>
        <p:nvPr/>
      </p:nvGrpSpPr>
      <p:grpSpPr>
        <a:xfrm>
          <a:off x="0" y="0"/>
          <a:ext cx="0" cy="0"/>
          <a:chOff x="0" y="0"/>
          <a:chExt cx="0" cy="0"/>
        </a:xfrm>
      </p:grpSpPr>
      <p:sp>
        <p:nvSpPr>
          <p:cNvPr id="38" name="Google Shape;38;p20"/>
          <p:cNvSpPr txBox="1"/>
          <p:nvPr>
            <p:ph type="title"/>
          </p:nvPr>
        </p:nvSpPr>
        <p:spPr>
          <a:xfrm>
            <a:off x="722376" y="1059712"/>
            <a:ext cx="7772400" cy="1828800"/>
          </a:xfrm>
          <a:prstGeom prst="rect">
            <a:avLst/>
          </a:prstGeom>
          <a:noFill/>
          <a:ln>
            <a:noFill/>
          </a:ln>
        </p:spPr>
        <p:txBody>
          <a:bodyPr anchorCtr="0" anchor="b" bIns="45700" lIns="91425" spcFirstLastPara="1" rIns="91425" wrap="square" tIns="45700">
            <a:normAutofit/>
          </a:bodyPr>
          <a:lstStyle>
            <a:lvl1pPr lvl="0" algn="r">
              <a:spcBef>
                <a:spcPts val="0"/>
              </a:spcBef>
              <a:spcAft>
                <a:spcPts val="0"/>
              </a:spcAft>
              <a:buClr>
                <a:schemeClr val="lt2"/>
              </a:buClr>
              <a:buSzPts val="4800"/>
              <a:buFont typeface="Lucida Sans"/>
              <a:buNone/>
              <a:defRPr b="1" sz="48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20"/>
          <p:cNvSpPr txBox="1"/>
          <p:nvPr>
            <p:ph idx="1" type="body"/>
          </p:nvPr>
        </p:nvSpPr>
        <p:spPr>
          <a:xfrm>
            <a:off x="3922713" y="2931712"/>
            <a:ext cx="4572000" cy="1454888"/>
          </a:xfrm>
          <a:prstGeom prst="rect">
            <a:avLst/>
          </a:prstGeom>
          <a:noFill/>
          <a:ln>
            <a:noFill/>
          </a:ln>
        </p:spPr>
        <p:txBody>
          <a:bodyPr anchorCtr="0" anchor="t" bIns="45700" lIns="91425" spcFirstLastPara="1" rIns="91425" wrap="square" tIns="45700">
            <a:normAutofit/>
          </a:bodyPr>
          <a:lstStyle>
            <a:lvl1pPr indent="-228600" lvl="0" marL="457200" algn="l">
              <a:spcBef>
                <a:spcPts val="400"/>
              </a:spcBef>
              <a:spcAft>
                <a:spcPts val="0"/>
              </a:spcAft>
              <a:buSzPts val="1564"/>
              <a:buNone/>
              <a:defRPr sz="2300">
                <a:solidFill>
                  <a:schemeClr val="lt1"/>
                </a:solidFill>
              </a:defRPr>
            </a:lvl1pPr>
            <a:lvl2pPr indent="-228600" lvl="1" marL="914400" algn="l">
              <a:spcBef>
                <a:spcPts val="324"/>
              </a:spcBef>
              <a:spcAft>
                <a:spcPts val="0"/>
              </a:spcAft>
              <a:buSzPts val="1800"/>
              <a:buNone/>
              <a:defRPr sz="1800">
                <a:solidFill>
                  <a:schemeClr val="lt1"/>
                </a:solidFill>
              </a:defRPr>
            </a:lvl2pPr>
            <a:lvl3pPr indent="-228600" lvl="2" marL="1371600" algn="l">
              <a:spcBef>
                <a:spcPts val="350"/>
              </a:spcBef>
              <a:spcAft>
                <a:spcPts val="0"/>
              </a:spcAft>
              <a:buSzPts val="1600"/>
              <a:buNone/>
              <a:defRPr sz="1600">
                <a:solidFill>
                  <a:schemeClr val="lt1"/>
                </a:solidFill>
              </a:defRPr>
            </a:lvl3pPr>
            <a:lvl4pPr indent="-228600" lvl="3" marL="1828800" algn="l">
              <a:spcBef>
                <a:spcPts val="350"/>
              </a:spcBef>
              <a:spcAft>
                <a:spcPts val="0"/>
              </a:spcAft>
              <a:buSzPts val="1400"/>
              <a:buNone/>
              <a:defRPr sz="1400">
                <a:solidFill>
                  <a:schemeClr val="lt1"/>
                </a:solidFill>
              </a:defRPr>
            </a:lvl4pPr>
            <a:lvl5pPr indent="-228600" lvl="4" marL="2286000" algn="l">
              <a:spcBef>
                <a:spcPts val="350"/>
              </a:spcBef>
              <a:spcAft>
                <a:spcPts val="0"/>
              </a:spcAft>
              <a:buSzPts val="1400"/>
              <a:buNone/>
              <a:defRPr sz="1400">
                <a:solidFill>
                  <a:schemeClr val="lt1"/>
                </a:solidFill>
              </a:defRPr>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40" name="Google Shape;40;p20"/>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0"/>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0"/>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43" name="Google Shape;43;p20"/>
          <p:cNvSpPr/>
          <p:nvPr/>
        </p:nvSpPr>
        <p:spPr>
          <a:xfrm>
            <a:off x="3636680" y="3005472"/>
            <a:ext cx="182880" cy="228600"/>
          </a:xfrm>
          <a:prstGeom prst="chevron">
            <a:avLst>
              <a:gd fmla="val 50000" name="adj"/>
            </a:avLst>
          </a:prstGeom>
          <a:gradFill>
            <a:gsLst>
              <a:gs pos="0">
                <a:srgbClr val="1488A5"/>
              </a:gs>
              <a:gs pos="72000">
                <a:srgbClr val="4DB7DA"/>
              </a:gs>
              <a:gs pos="100000">
                <a:srgbClr val="7CC2DD"/>
              </a:gs>
            </a:gsLst>
            <a:lin ang="16200000" scaled="0"/>
          </a:gradFill>
          <a:ln cap="rnd" cmpd="sng" w="9525">
            <a:solidFill>
              <a:srgbClr val="20768B"/>
            </a:solidFill>
            <a:prstDash val="solid"/>
            <a:round/>
            <a:headEnd len="sm" w="sm" type="none"/>
            <a:tailEnd len="sm" w="sm" type="none"/>
          </a:ln>
          <a:effectLst>
            <a:outerShdw blurRad="50800" dir="5400000" dist="25400">
              <a:srgbClr val="000000">
                <a:alpha val="45882"/>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Lucida Sans"/>
              <a:ea typeface="Lucida Sans"/>
              <a:cs typeface="Lucida Sans"/>
              <a:sym typeface="Lucida Sans"/>
            </a:endParaRPr>
          </a:p>
        </p:txBody>
      </p:sp>
      <p:sp>
        <p:nvSpPr>
          <p:cNvPr id="44" name="Google Shape;44;p20"/>
          <p:cNvSpPr/>
          <p:nvPr/>
        </p:nvSpPr>
        <p:spPr>
          <a:xfrm>
            <a:off x="3450264" y="3005472"/>
            <a:ext cx="182880" cy="228600"/>
          </a:xfrm>
          <a:prstGeom prst="chevron">
            <a:avLst>
              <a:gd fmla="val 50000" name="adj"/>
            </a:avLst>
          </a:prstGeom>
          <a:gradFill>
            <a:gsLst>
              <a:gs pos="0">
                <a:srgbClr val="1488A5"/>
              </a:gs>
              <a:gs pos="72000">
                <a:srgbClr val="4DB7DA"/>
              </a:gs>
              <a:gs pos="100000">
                <a:srgbClr val="7CC2DD"/>
              </a:gs>
            </a:gsLst>
            <a:lin ang="16200000" scaled="0"/>
          </a:gradFill>
          <a:ln cap="rnd" cmpd="sng" w="9525">
            <a:solidFill>
              <a:srgbClr val="20768B"/>
            </a:solidFill>
            <a:prstDash val="solid"/>
            <a:round/>
            <a:headEnd len="sm" w="sm" type="none"/>
            <a:tailEnd len="sm" w="sm" type="none"/>
          </a:ln>
          <a:effectLst>
            <a:outerShdw blurRad="50800" dir="5400000" dist="25400">
              <a:srgbClr val="000000">
                <a:alpha val="45882"/>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bg>
      <p:bgPr>
        <a:gradFill>
          <a:gsLst>
            <a:gs pos="0">
              <a:srgbClr val="B1B1B1"/>
            </a:gs>
            <a:gs pos="40000">
              <a:srgbClr val="9E9E9E"/>
            </a:gs>
            <a:gs pos="100000">
              <a:schemeClr val="dk1"/>
            </a:gs>
          </a:gsLst>
          <a:path path="circle">
            <a:fillToRect b="100%" l="100%" r="0%" t="0%"/>
          </a:path>
          <a:tileRect b="0%" l="0%" r="-100%" t="-100%"/>
        </a:gradFill>
      </p:bgPr>
    </p:bg>
    <p:spTree>
      <p:nvGrpSpPr>
        <p:cNvPr id="45" name="Shape 45"/>
        <p:cNvGrpSpPr/>
        <p:nvPr/>
      </p:nvGrpSpPr>
      <p:grpSpPr>
        <a:xfrm>
          <a:off x="0" y="0"/>
          <a:ext cx="0" cy="0"/>
          <a:chOff x="0" y="0"/>
          <a:chExt cx="0" cy="0"/>
        </a:xfrm>
      </p:grpSpPr>
      <p:sp>
        <p:nvSpPr>
          <p:cNvPr id="46" name="Google Shape;46;p21"/>
          <p:cNvSpPr txBox="1"/>
          <p:nvPr>
            <p:ph idx="1" type="body"/>
          </p:nvPr>
        </p:nvSpPr>
        <p:spPr>
          <a:xfrm>
            <a:off x="457200" y="1481328"/>
            <a:ext cx="4038600" cy="4525963"/>
          </a:xfrm>
          <a:prstGeom prst="rect">
            <a:avLst/>
          </a:prstGeom>
          <a:noFill/>
          <a:ln>
            <a:noFill/>
          </a:ln>
        </p:spPr>
        <p:txBody>
          <a:bodyPr anchorCtr="0" anchor="t" bIns="45700" lIns="91425" spcFirstLastPara="1" rIns="91425" wrap="square" tIns="45700">
            <a:normAutofit/>
          </a:bodyPr>
          <a:lstStyle>
            <a:lvl1pPr indent="-349504" lvl="0" marL="457200" algn="l">
              <a:spcBef>
                <a:spcPts val="400"/>
              </a:spcBef>
              <a:spcAft>
                <a:spcPts val="0"/>
              </a:spcAft>
              <a:buSzPts val="1904"/>
              <a:buChar char="🞂"/>
              <a:defRPr sz="2800"/>
            </a:lvl1pPr>
            <a:lvl2pPr indent="-381000" lvl="1" marL="914400" algn="l">
              <a:spcBef>
                <a:spcPts val="324"/>
              </a:spcBef>
              <a:spcAft>
                <a:spcPts val="0"/>
              </a:spcAft>
              <a:buSzPts val="2400"/>
              <a:buChar char="◦"/>
              <a:defRPr sz="2400"/>
            </a:lvl2pPr>
            <a:lvl3pPr indent="-355600" lvl="2" marL="1371600" algn="l">
              <a:spcBef>
                <a:spcPts val="350"/>
              </a:spcBef>
              <a:spcAft>
                <a:spcPts val="0"/>
              </a:spcAft>
              <a:buSzPts val="2000"/>
              <a:buChar char="●"/>
              <a:defRPr sz="2000"/>
            </a:lvl3pPr>
            <a:lvl4pPr indent="-342900" lvl="3" marL="1828800" algn="l">
              <a:spcBef>
                <a:spcPts val="350"/>
              </a:spcBef>
              <a:spcAft>
                <a:spcPts val="0"/>
              </a:spcAft>
              <a:buSzPts val="1800"/>
              <a:buChar char="●"/>
              <a:defRPr sz="1800"/>
            </a:lvl4pPr>
            <a:lvl5pPr indent="-342900" lvl="4" marL="2286000" algn="l">
              <a:spcBef>
                <a:spcPts val="350"/>
              </a:spcBef>
              <a:spcAft>
                <a:spcPts val="0"/>
              </a:spcAft>
              <a:buSzPts val="1800"/>
              <a:buChar char="●"/>
              <a:defRPr sz="18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47" name="Google Shape;47;p21"/>
          <p:cNvSpPr txBox="1"/>
          <p:nvPr>
            <p:ph idx="2" type="body"/>
          </p:nvPr>
        </p:nvSpPr>
        <p:spPr>
          <a:xfrm>
            <a:off x="4648200" y="1481328"/>
            <a:ext cx="4038600" cy="4525963"/>
          </a:xfrm>
          <a:prstGeom prst="rect">
            <a:avLst/>
          </a:prstGeom>
          <a:noFill/>
          <a:ln>
            <a:noFill/>
          </a:ln>
        </p:spPr>
        <p:txBody>
          <a:bodyPr anchorCtr="0" anchor="t" bIns="45700" lIns="91425" spcFirstLastPara="1" rIns="91425" wrap="square" tIns="45700">
            <a:normAutofit/>
          </a:bodyPr>
          <a:lstStyle>
            <a:lvl1pPr indent="-349504" lvl="0" marL="457200" algn="l">
              <a:spcBef>
                <a:spcPts val="400"/>
              </a:spcBef>
              <a:spcAft>
                <a:spcPts val="0"/>
              </a:spcAft>
              <a:buSzPts val="1904"/>
              <a:buChar char="🞂"/>
              <a:defRPr sz="2800"/>
            </a:lvl1pPr>
            <a:lvl2pPr indent="-381000" lvl="1" marL="914400" algn="l">
              <a:spcBef>
                <a:spcPts val="324"/>
              </a:spcBef>
              <a:spcAft>
                <a:spcPts val="0"/>
              </a:spcAft>
              <a:buSzPts val="2400"/>
              <a:buChar char="◦"/>
              <a:defRPr sz="2400"/>
            </a:lvl2pPr>
            <a:lvl3pPr indent="-355600" lvl="2" marL="1371600" algn="l">
              <a:spcBef>
                <a:spcPts val="350"/>
              </a:spcBef>
              <a:spcAft>
                <a:spcPts val="0"/>
              </a:spcAft>
              <a:buSzPts val="2000"/>
              <a:buChar char="●"/>
              <a:defRPr sz="2000"/>
            </a:lvl3pPr>
            <a:lvl4pPr indent="-342900" lvl="3" marL="1828800" algn="l">
              <a:spcBef>
                <a:spcPts val="350"/>
              </a:spcBef>
              <a:spcAft>
                <a:spcPts val="0"/>
              </a:spcAft>
              <a:buSzPts val="1800"/>
              <a:buChar char="●"/>
              <a:defRPr sz="1800"/>
            </a:lvl4pPr>
            <a:lvl5pPr indent="-342900" lvl="4" marL="2286000" algn="l">
              <a:spcBef>
                <a:spcPts val="350"/>
              </a:spcBef>
              <a:spcAft>
                <a:spcPts val="0"/>
              </a:spcAft>
              <a:buSzPts val="1800"/>
              <a:buChar char="●"/>
              <a:defRPr sz="18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48" name="Google Shape;48;p21"/>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1"/>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1"/>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51" name="Google Shape;51;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showMasterSp="0" type="twoTxTwoObj">
  <p:cSld name="TWO_OBJECTS_WITH_TEXT">
    <p:bg>
      <p:bgPr>
        <a:blipFill rotWithShape="1">
          <a:blip r:embed="rId2">
            <a:alphaModFix/>
          </a:blip>
          <a:tile algn="tl" flip="none" tx="0" sx="50000" ty="0" sy="50000"/>
        </a:blipFill>
      </p:bgPr>
    </p:bg>
    <p:spTree>
      <p:nvGrpSpPr>
        <p:cNvPr id="52" name="Shape 52"/>
        <p:cNvGrpSpPr/>
        <p:nvPr/>
      </p:nvGrpSpPr>
      <p:grpSpPr>
        <a:xfrm>
          <a:off x="0" y="0"/>
          <a:ext cx="0" cy="0"/>
          <a:chOff x="0" y="0"/>
          <a:chExt cx="0" cy="0"/>
        </a:xfrm>
      </p:grpSpPr>
      <p:sp>
        <p:nvSpPr>
          <p:cNvPr id="53" name="Google Shape;53;p22"/>
          <p:cNvSpPr txBox="1"/>
          <p:nvPr>
            <p:ph type="title"/>
          </p:nvPr>
        </p:nvSpPr>
        <p:spPr>
          <a:xfrm>
            <a:off x="457200" y="273050"/>
            <a:ext cx="8229600" cy="11430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dk2"/>
              </a:buClr>
              <a:buSzPts val="4100"/>
              <a:buFont typeface="Lucida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22"/>
          <p:cNvSpPr txBox="1"/>
          <p:nvPr>
            <p:ph idx="1" type="body"/>
          </p:nvPr>
        </p:nvSpPr>
        <p:spPr>
          <a:xfrm>
            <a:off x="457200" y="5410200"/>
            <a:ext cx="4040188" cy="762000"/>
          </a:xfrm>
          <a:prstGeom prst="rect">
            <a:avLst/>
          </a:prstGeom>
          <a:solidFill>
            <a:schemeClr val="accent1"/>
          </a:solidFill>
          <a:ln cap="flat" cmpd="sng" w="9650">
            <a:solidFill>
              <a:schemeClr val="accent1"/>
            </a:solidFill>
            <a:prstDash val="solid"/>
            <a:miter lim="8000"/>
            <a:headEnd len="sm" w="sm" type="none"/>
            <a:tailEnd len="sm" w="sm" type="none"/>
          </a:ln>
        </p:spPr>
        <p:txBody>
          <a:bodyPr anchorCtr="0" anchor="ctr" bIns="45700" lIns="182875" spcFirstLastPara="1" rIns="91425" wrap="square" tIns="45700">
            <a:normAutofit/>
          </a:bodyPr>
          <a:lstStyle>
            <a:lvl1pPr indent="-228600" lvl="0" marL="457200" algn="l">
              <a:spcBef>
                <a:spcPts val="400"/>
              </a:spcBef>
              <a:spcAft>
                <a:spcPts val="0"/>
              </a:spcAft>
              <a:buSzPts val="1632"/>
              <a:buNone/>
              <a:defRPr b="0" sz="2400">
                <a:solidFill>
                  <a:schemeClr val="lt1"/>
                </a:solidFill>
              </a:defRPr>
            </a:lvl1pPr>
            <a:lvl2pPr indent="-228600" lvl="1" marL="914400" algn="l">
              <a:spcBef>
                <a:spcPts val="324"/>
              </a:spcBef>
              <a:spcAft>
                <a:spcPts val="0"/>
              </a:spcAft>
              <a:buSzPts val="2000"/>
              <a:buNone/>
              <a:defRPr b="1" sz="2000"/>
            </a:lvl2pPr>
            <a:lvl3pPr indent="-228600" lvl="2" marL="1371600" algn="l">
              <a:spcBef>
                <a:spcPts val="350"/>
              </a:spcBef>
              <a:spcAft>
                <a:spcPts val="0"/>
              </a:spcAft>
              <a:buSzPts val="1800"/>
              <a:buNone/>
              <a:defRPr b="1" sz="1800"/>
            </a:lvl3pPr>
            <a:lvl4pPr indent="-228600" lvl="3" marL="1828800" algn="l">
              <a:spcBef>
                <a:spcPts val="350"/>
              </a:spcBef>
              <a:spcAft>
                <a:spcPts val="0"/>
              </a:spcAft>
              <a:buSzPts val="1600"/>
              <a:buNone/>
              <a:defRPr b="1" sz="1600"/>
            </a:lvl4pPr>
            <a:lvl5pPr indent="-228600" lvl="4" marL="2286000" algn="l">
              <a:spcBef>
                <a:spcPts val="350"/>
              </a:spcBef>
              <a:spcAft>
                <a:spcPts val="0"/>
              </a:spcAft>
              <a:buSzPts val="1600"/>
              <a:buNone/>
              <a:defRPr b="1" sz="16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55" name="Google Shape;55;p22"/>
          <p:cNvSpPr txBox="1"/>
          <p:nvPr>
            <p:ph idx="2" type="body"/>
          </p:nvPr>
        </p:nvSpPr>
        <p:spPr>
          <a:xfrm>
            <a:off x="4645026" y="5410200"/>
            <a:ext cx="4041775" cy="762000"/>
          </a:xfrm>
          <a:prstGeom prst="rect">
            <a:avLst/>
          </a:prstGeom>
          <a:solidFill>
            <a:schemeClr val="accent1"/>
          </a:solidFill>
          <a:ln cap="flat" cmpd="sng" w="9650">
            <a:solidFill>
              <a:schemeClr val="accent1"/>
            </a:solidFill>
            <a:prstDash val="solid"/>
            <a:miter lim="8000"/>
            <a:headEnd len="sm" w="sm" type="none"/>
            <a:tailEnd len="sm" w="sm" type="none"/>
          </a:ln>
        </p:spPr>
        <p:txBody>
          <a:bodyPr anchorCtr="0" anchor="ctr" bIns="45700" lIns="182875" spcFirstLastPara="1" rIns="91425" wrap="square" tIns="45700">
            <a:normAutofit/>
          </a:bodyPr>
          <a:lstStyle>
            <a:lvl1pPr indent="-228600" lvl="0" marL="457200" algn="l">
              <a:spcBef>
                <a:spcPts val="400"/>
              </a:spcBef>
              <a:spcAft>
                <a:spcPts val="0"/>
              </a:spcAft>
              <a:buSzPts val="1632"/>
              <a:buNone/>
              <a:defRPr b="0" sz="2400">
                <a:solidFill>
                  <a:schemeClr val="lt1"/>
                </a:solidFill>
              </a:defRPr>
            </a:lvl1pPr>
            <a:lvl2pPr indent="-228600" lvl="1" marL="914400" algn="l">
              <a:spcBef>
                <a:spcPts val="324"/>
              </a:spcBef>
              <a:spcAft>
                <a:spcPts val="0"/>
              </a:spcAft>
              <a:buSzPts val="2000"/>
              <a:buNone/>
              <a:defRPr b="1" sz="2000"/>
            </a:lvl2pPr>
            <a:lvl3pPr indent="-228600" lvl="2" marL="1371600" algn="l">
              <a:spcBef>
                <a:spcPts val="350"/>
              </a:spcBef>
              <a:spcAft>
                <a:spcPts val="0"/>
              </a:spcAft>
              <a:buSzPts val="1800"/>
              <a:buNone/>
              <a:defRPr b="1" sz="1800"/>
            </a:lvl3pPr>
            <a:lvl4pPr indent="-228600" lvl="3" marL="1828800" algn="l">
              <a:spcBef>
                <a:spcPts val="350"/>
              </a:spcBef>
              <a:spcAft>
                <a:spcPts val="0"/>
              </a:spcAft>
              <a:buSzPts val="1600"/>
              <a:buNone/>
              <a:defRPr b="1" sz="1600"/>
            </a:lvl4pPr>
            <a:lvl5pPr indent="-228600" lvl="4" marL="2286000" algn="l">
              <a:spcBef>
                <a:spcPts val="350"/>
              </a:spcBef>
              <a:spcAft>
                <a:spcPts val="0"/>
              </a:spcAft>
              <a:buSzPts val="1600"/>
              <a:buNone/>
              <a:defRPr b="1" sz="16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56" name="Google Shape;56;p22"/>
          <p:cNvSpPr txBox="1"/>
          <p:nvPr>
            <p:ph idx="3" type="body"/>
          </p:nvPr>
        </p:nvSpPr>
        <p:spPr>
          <a:xfrm>
            <a:off x="457200" y="1444294"/>
            <a:ext cx="4040188" cy="3941763"/>
          </a:xfrm>
          <a:prstGeom prst="rect">
            <a:avLst/>
          </a:prstGeom>
          <a:noFill/>
          <a:ln>
            <a:noFill/>
          </a:ln>
        </p:spPr>
        <p:txBody>
          <a:bodyPr anchorCtr="0" anchor="t" bIns="45700" lIns="91425" spcFirstLastPara="1" rIns="91425" wrap="square" tIns="45700">
            <a:normAutofit/>
          </a:bodyPr>
          <a:lstStyle>
            <a:lvl1pPr indent="-332232" lvl="0" marL="457200" algn="l">
              <a:spcBef>
                <a:spcPts val="400"/>
              </a:spcBef>
              <a:spcAft>
                <a:spcPts val="0"/>
              </a:spcAft>
              <a:buSzPts val="1632"/>
              <a:buChar char="🞂"/>
              <a:defRPr sz="2400"/>
            </a:lvl1pPr>
            <a:lvl2pPr indent="-355600" lvl="1" marL="914400" algn="l">
              <a:spcBef>
                <a:spcPts val="324"/>
              </a:spcBef>
              <a:spcAft>
                <a:spcPts val="0"/>
              </a:spcAft>
              <a:buSzPts val="2000"/>
              <a:buChar char="◦"/>
              <a:defRPr sz="2000"/>
            </a:lvl2pPr>
            <a:lvl3pPr indent="-342900" lvl="2" marL="1371600" algn="l">
              <a:spcBef>
                <a:spcPts val="350"/>
              </a:spcBef>
              <a:spcAft>
                <a:spcPts val="0"/>
              </a:spcAft>
              <a:buSzPts val="1800"/>
              <a:buChar char="●"/>
              <a:defRPr sz="1800"/>
            </a:lvl3pPr>
            <a:lvl4pPr indent="-330200" lvl="3" marL="1828800" algn="l">
              <a:spcBef>
                <a:spcPts val="350"/>
              </a:spcBef>
              <a:spcAft>
                <a:spcPts val="0"/>
              </a:spcAft>
              <a:buSzPts val="1600"/>
              <a:buChar char="●"/>
              <a:defRPr sz="1600"/>
            </a:lvl4pPr>
            <a:lvl5pPr indent="-330200" lvl="4" marL="2286000" algn="l">
              <a:spcBef>
                <a:spcPts val="350"/>
              </a:spcBef>
              <a:spcAft>
                <a:spcPts val="0"/>
              </a:spcAft>
              <a:buSzPts val="1600"/>
              <a:buChar char="●"/>
              <a:defRPr sz="16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57" name="Google Shape;57;p22"/>
          <p:cNvSpPr txBox="1"/>
          <p:nvPr>
            <p:ph idx="4" type="body"/>
          </p:nvPr>
        </p:nvSpPr>
        <p:spPr>
          <a:xfrm>
            <a:off x="4645025" y="1444294"/>
            <a:ext cx="4041775" cy="3941763"/>
          </a:xfrm>
          <a:prstGeom prst="rect">
            <a:avLst/>
          </a:prstGeom>
          <a:noFill/>
          <a:ln>
            <a:noFill/>
          </a:ln>
        </p:spPr>
        <p:txBody>
          <a:bodyPr anchorCtr="0" anchor="t" bIns="45700" lIns="91425" spcFirstLastPara="1" rIns="91425" wrap="square" tIns="45700">
            <a:normAutofit/>
          </a:bodyPr>
          <a:lstStyle>
            <a:lvl1pPr indent="-332232" lvl="0" marL="457200" algn="l">
              <a:spcBef>
                <a:spcPts val="0"/>
              </a:spcBef>
              <a:spcAft>
                <a:spcPts val="0"/>
              </a:spcAft>
              <a:buSzPts val="1632"/>
              <a:buChar char="🞂"/>
              <a:defRPr sz="2400"/>
            </a:lvl1pPr>
            <a:lvl2pPr indent="-355600" lvl="1" marL="914400" algn="l">
              <a:spcBef>
                <a:spcPts val="324"/>
              </a:spcBef>
              <a:spcAft>
                <a:spcPts val="0"/>
              </a:spcAft>
              <a:buSzPts val="2000"/>
              <a:buChar char="◦"/>
              <a:defRPr sz="2000"/>
            </a:lvl2pPr>
            <a:lvl3pPr indent="-342900" lvl="2" marL="1371600" algn="l">
              <a:spcBef>
                <a:spcPts val="350"/>
              </a:spcBef>
              <a:spcAft>
                <a:spcPts val="0"/>
              </a:spcAft>
              <a:buSzPts val="1800"/>
              <a:buChar char="●"/>
              <a:defRPr sz="1800"/>
            </a:lvl3pPr>
            <a:lvl4pPr indent="-330200" lvl="3" marL="1828800" algn="l">
              <a:spcBef>
                <a:spcPts val="350"/>
              </a:spcBef>
              <a:spcAft>
                <a:spcPts val="0"/>
              </a:spcAft>
              <a:buSzPts val="1600"/>
              <a:buChar char="●"/>
              <a:defRPr sz="1600"/>
            </a:lvl4pPr>
            <a:lvl5pPr indent="-330200" lvl="4" marL="2286000" algn="l">
              <a:spcBef>
                <a:spcPts val="350"/>
              </a:spcBef>
              <a:spcAft>
                <a:spcPts val="0"/>
              </a:spcAft>
              <a:buSzPts val="1600"/>
              <a:buChar char="●"/>
              <a:defRPr sz="16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58" name="Google Shape;58;p22"/>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2"/>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2"/>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gradFill>
          <a:gsLst>
            <a:gs pos="0">
              <a:srgbClr val="B1B1B1"/>
            </a:gs>
            <a:gs pos="40000">
              <a:srgbClr val="9E9E9E"/>
            </a:gs>
            <a:gs pos="100000">
              <a:schemeClr val="dk1"/>
            </a:gs>
          </a:gsLst>
          <a:path path="circle">
            <a:fillToRect b="100%" l="100%" r="0%" t="0%"/>
          </a:path>
          <a:tileRect b="0%" l="0%" r="-100%" t="-100%"/>
        </a:gradFill>
      </p:bgPr>
    </p:bg>
    <p:spTree>
      <p:nvGrpSpPr>
        <p:cNvPr id="61" name="Shape 61"/>
        <p:cNvGrpSpPr/>
        <p:nvPr/>
      </p:nvGrpSpPr>
      <p:grpSpPr>
        <a:xfrm>
          <a:off x="0" y="0"/>
          <a:ext cx="0" cy="0"/>
          <a:chOff x="0" y="0"/>
          <a:chExt cx="0" cy="0"/>
        </a:xfrm>
      </p:grpSpPr>
      <p:sp>
        <p:nvSpPr>
          <p:cNvPr id="62" name="Google Shape;62;p23"/>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23"/>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3"/>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65" name="Google Shape;65;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24"/>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4"/>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4"/>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bg>
      <p:bgPr>
        <a:blipFill rotWithShape="1">
          <a:blip r:embed="rId2">
            <a:alphaModFix/>
          </a:blip>
          <a:tile algn="tl" flip="none" tx="0" sx="50000" ty="0" sy="50000"/>
        </a:blipFill>
      </p:bgPr>
    </p:bg>
    <p:spTree>
      <p:nvGrpSpPr>
        <p:cNvPr id="70" name="Shape 70"/>
        <p:cNvGrpSpPr/>
        <p:nvPr/>
      </p:nvGrpSpPr>
      <p:grpSpPr>
        <a:xfrm>
          <a:off x="0" y="0"/>
          <a:ext cx="0" cy="0"/>
          <a:chOff x="0" y="0"/>
          <a:chExt cx="0" cy="0"/>
        </a:xfrm>
      </p:grpSpPr>
      <p:sp>
        <p:nvSpPr>
          <p:cNvPr id="71" name="Google Shape;71;p25"/>
          <p:cNvSpPr txBox="1"/>
          <p:nvPr>
            <p:ph type="title"/>
          </p:nvPr>
        </p:nvSpPr>
        <p:spPr>
          <a:xfrm>
            <a:off x="914400" y="4876800"/>
            <a:ext cx="7481776" cy="4572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Clr>
                <a:schemeClr val="accent1"/>
              </a:buClr>
              <a:buSzPts val="2500"/>
              <a:buFont typeface="Lucida Sans"/>
              <a:buNone/>
              <a:defRPr b="0" sz="250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 name="Google Shape;72;p25"/>
          <p:cNvSpPr txBox="1"/>
          <p:nvPr>
            <p:ph idx="1" type="body"/>
          </p:nvPr>
        </p:nvSpPr>
        <p:spPr>
          <a:xfrm>
            <a:off x="4419600" y="5355102"/>
            <a:ext cx="3974592" cy="914400"/>
          </a:xfrm>
          <a:prstGeom prst="rect">
            <a:avLst/>
          </a:prstGeom>
          <a:noFill/>
          <a:ln>
            <a:noFill/>
          </a:ln>
        </p:spPr>
        <p:txBody>
          <a:bodyPr anchorCtr="0" anchor="t" bIns="45700" lIns="91425" spcFirstLastPara="1" rIns="91425" wrap="square" tIns="45700">
            <a:normAutofit/>
          </a:bodyPr>
          <a:lstStyle>
            <a:lvl1pPr indent="-228600" lvl="0" marL="457200" algn="r">
              <a:spcBef>
                <a:spcPts val="400"/>
              </a:spcBef>
              <a:spcAft>
                <a:spcPts val="0"/>
              </a:spcAft>
              <a:buSzPts val="1088"/>
              <a:buNone/>
              <a:defRPr sz="1600"/>
            </a:lvl1pPr>
            <a:lvl2pPr indent="-228600" lvl="1" marL="914400" algn="l">
              <a:spcBef>
                <a:spcPts val="324"/>
              </a:spcBef>
              <a:spcAft>
                <a:spcPts val="0"/>
              </a:spcAft>
              <a:buSzPts val="1200"/>
              <a:buNone/>
              <a:defRPr sz="1200"/>
            </a:lvl2pPr>
            <a:lvl3pPr indent="-228600" lvl="2" marL="1371600" algn="l">
              <a:spcBef>
                <a:spcPts val="350"/>
              </a:spcBef>
              <a:spcAft>
                <a:spcPts val="0"/>
              </a:spcAft>
              <a:buSzPts val="1000"/>
              <a:buNone/>
              <a:defRPr sz="1000"/>
            </a:lvl3pPr>
            <a:lvl4pPr indent="-228600" lvl="3" marL="1828800" algn="l">
              <a:spcBef>
                <a:spcPts val="350"/>
              </a:spcBef>
              <a:spcAft>
                <a:spcPts val="0"/>
              </a:spcAft>
              <a:buSzPts val="900"/>
              <a:buNone/>
              <a:defRPr sz="900"/>
            </a:lvl4pPr>
            <a:lvl5pPr indent="-228600" lvl="4" marL="2286000" algn="l">
              <a:spcBef>
                <a:spcPts val="350"/>
              </a:spcBef>
              <a:spcAft>
                <a:spcPts val="0"/>
              </a:spcAft>
              <a:buSzPts val="900"/>
              <a:buNone/>
              <a:defRPr sz="9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73" name="Google Shape;73;p25"/>
          <p:cNvSpPr txBox="1"/>
          <p:nvPr>
            <p:ph idx="2" type="body"/>
          </p:nvPr>
        </p:nvSpPr>
        <p:spPr>
          <a:xfrm>
            <a:off x="914400" y="274320"/>
            <a:ext cx="7479792" cy="4572000"/>
          </a:xfrm>
          <a:prstGeom prst="rect">
            <a:avLst/>
          </a:prstGeom>
          <a:noFill/>
          <a:ln>
            <a:noFill/>
          </a:ln>
        </p:spPr>
        <p:txBody>
          <a:bodyPr anchorCtr="0" anchor="t" bIns="45700" lIns="91425" spcFirstLastPara="1" rIns="91425" wrap="square" tIns="45700">
            <a:normAutofit/>
          </a:bodyPr>
          <a:lstStyle>
            <a:lvl1pPr indent="-366776" lvl="0" marL="457200" algn="l">
              <a:spcBef>
                <a:spcPts val="400"/>
              </a:spcBef>
              <a:spcAft>
                <a:spcPts val="0"/>
              </a:spcAft>
              <a:buSzPts val="2176"/>
              <a:buChar char="🞂"/>
              <a:defRPr sz="3200"/>
            </a:lvl1pPr>
            <a:lvl2pPr indent="-406400" lvl="1" marL="914400" algn="l">
              <a:spcBef>
                <a:spcPts val="324"/>
              </a:spcBef>
              <a:spcAft>
                <a:spcPts val="0"/>
              </a:spcAft>
              <a:buSzPts val="2800"/>
              <a:buChar char="◦"/>
              <a:defRPr sz="2800"/>
            </a:lvl2pPr>
            <a:lvl3pPr indent="-381000" lvl="2" marL="1371600" algn="l">
              <a:spcBef>
                <a:spcPts val="350"/>
              </a:spcBef>
              <a:spcAft>
                <a:spcPts val="0"/>
              </a:spcAft>
              <a:buSzPts val="2400"/>
              <a:buChar char="●"/>
              <a:defRPr sz="2400"/>
            </a:lvl3pPr>
            <a:lvl4pPr indent="-355600" lvl="3" marL="1828800" algn="l">
              <a:spcBef>
                <a:spcPts val="350"/>
              </a:spcBef>
              <a:spcAft>
                <a:spcPts val="0"/>
              </a:spcAft>
              <a:buSzPts val="2000"/>
              <a:buChar char="●"/>
              <a:defRPr sz="2000"/>
            </a:lvl4pPr>
            <a:lvl5pPr indent="-355600" lvl="4" marL="2286000" algn="l">
              <a:spcBef>
                <a:spcPts val="350"/>
              </a:spcBef>
              <a:spcAft>
                <a:spcPts val="0"/>
              </a:spcAft>
              <a:buSzPts val="2000"/>
              <a:buChar char="●"/>
              <a:defRPr sz="20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74" name="Google Shape;74;p25"/>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5"/>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5"/>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bg>
      <p:bgPr>
        <a:gradFill>
          <a:gsLst>
            <a:gs pos="0">
              <a:srgbClr val="B1B1B1"/>
            </a:gs>
            <a:gs pos="40000">
              <a:srgbClr val="9E9E9E"/>
            </a:gs>
            <a:gs pos="100000">
              <a:schemeClr val="dk1"/>
            </a:gs>
          </a:gsLst>
          <a:path path="circle">
            <a:fillToRect b="100%" l="100%" r="0%" t="0%"/>
          </a:path>
          <a:tileRect b="0%" l="0%" r="-100%" t="-100%"/>
        </a:gradFill>
      </p:bgPr>
    </p:bg>
    <p:spTree>
      <p:nvGrpSpPr>
        <p:cNvPr id="77" name="Shape 77"/>
        <p:cNvGrpSpPr/>
        <p:nvPr/>
      </p:nvGrpSpPr>
      <p:grpSpPr>
        <a:xfrm>
          <a:off x="0" y="0"/>
          <a:ext cx="0" cy="0"/>
          <a:chOff x="0" y="0"/>
          <a:chExt cx="0" cy="0"/>
        </a:xfrm>
      </p:grpSpPr>
      <p:sp>
        <p:nvSpPr>
          <p:cNvPr id="78" name="Google Shape;78;p26"/>
          <p:cNvSpPr txBox="1"/>
          <p:nvPr>
            <p:ph idx="1" type="body"/>
          </p:nvPr>
        </p:nvSpPr>
        <p:spPr>
          <a:xfrm>
            <a:off x="1141232" y="5443402"/>
            <a:ext cx="7162800" cy="648232"/>
          </a:xfrm>
          <a:prstGeom prst="rect">
            <a:avLst/>
          </a:prstGeom>
          <a:noFill/>
          <a:ln>
            <a:noFill/>
          </a:ln>
        </p:spPr>
        <p:txBody>
          <a:bodyPr anchorCtr="0" anchor="t" bIns="45700" lIns="91425" spcFirstLastPara="1" rIns="91425" wrap="square" tIns="0">
            <a:normAutofit/>
          </a:bodyPr>
          <a:lstStyle>
            <a:lvl1pPr indent="-228600" lvl="0" marL="457200" marR="18288" algn="r">
              <a:spcBef>
                <a:spcPts val="400"/>
              </a:spcBef>
              <a:spcAft>
                <a:spcPts val="0"/>
              </a:spcAft>
              <a:buSzPts val="952"/>
              <a:buNone/>
              <a:defRPr sz="1400"/>
            </a:lvl1pPr>
            <a:lvl2pPr indent="-304800" lvl="1" marL="914400" algn="l">
              <a:spcBef>
                <a:spcPts val="324"/>
              </a:spcBef>
              <a:spcAft>
                <a:spcPts val="0"/>
              </a:spcAft>
              <a:buSzPts val="1200"/>
              <a:buChar char="◦"/>
              <a:defRPr sz="1200"/>
            </a:lvl2pPr>
            <a:lvl3pPr indent="-292100" lvl="2" marL="1371600" algn="l">
              <a:spcBef>
                <a:spcPts val="350"/>
              </a:spcBef>
              <a:spcAft>
                <a:spcPts val="0"/>
              </a:spcAft>
              <a:buSzPts val="1000"/>
              <a:buChar char="●"/>
              <a:defRPr sz="1000"/>
            </a:lvl3pPr>
            <a:lvl4pPr indent="-285750" lvl="3" marL="1828800" algn="l">
              <a:spcBef>
                <a:spcPts val="350"/>
              </a:spcBef>
              <a:spcAft>
                <a:spcPts val="0"/>
              </a:spcAft>
              <a:buSzPts val="900"/>
              <a:buChar char="●"/>
              <a:defRPr sz="900"/>
            </a:lvl4pPr>
            <a:lvl5pPr indent="-285750" lvl="4" marL="2286000" algn="l">
              <a:spcBef>
                <a:spcPts val="350"/>
              </a:spcBef>
              <a:spcAft>
                <a:spcPts val="0"/>
              </a:spcAft>
              <a:buSzPts val="900"/>
              <a:buChar char="●"/>
              <a:defRPr sz="900"/>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79" name="Google Shape;79;p26"/>
          <p:cNvSpPr/>
          <p:nvPr>
            <p:ph idx="2" type="pic"/>
          </p:nvPr>
        </p:nvSpPr>
        <p:spPr>
          <a:xfrm>
            <a:off x="228600" y="189968"/>
            <a:ext cx="8686800" cy="4389120"/>
          </a:xfrm>
          <a:prstGeom prst="rect">
            <a:avLst/>
          </a:prstGeom>
          <a:solidFill>
            <a:schemeClr val="dk2"/>
          </a:solidFill>
          <a:ln cap="flat" cmpd="sng" w="9525">
            <a:solidFill>
              <a:schemeClr val="dk1"/>
            </a:solidFill>
            <a:prstDash val="solid"/>
            <a:round/>
            <a:headEnd len="sm" w="sm" type="none"/>
            <a:tailEnd len="sm" w="sm" type="none"/>
          </a:ln>
        </p:spPr>
      </p:sp>
      <p:sp>
        <p:nvSpPr>
          <p:cNvPr id="80" name="Google Shape;80;p26"/>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6"/>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6"/>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b="0" sz="1000">
                <a:solidFill>
                  <a:schemeClr val="lt1"/>
                </a:solidFill>
                <a:latin typeface="Lucida Sans"/>
                <a:ea typeface="Lucida Sans"/>
                <a:cs typeface="Lucida Sans"/>
                <a:sym typeface="Lucida Sans"/>
              </a:defRPr>
            </a:lvl1pPr>
            <a:lvl2pPr indent="0" lvl="1" marL="0" algn="r">
              <a:spcBef>
                <a:spcPts val="0"/>
              </a:spcBef>
              <a:buNone/>
              <a:defRPr b="0" sz="1000">
                <a:solidFill>
                  <a:schemeClr val="lt1"/>
                </a:solidFill>
                <a:latin typeface="Lucida Sans"/>
                <a:ea typeface="Lucida Sans"/>
                <a:cs typeface="Lucida Sans"/>
                <a:sym typeface="Lucida Sans"/>
              </a:defRPr>
            </a:lvl2pPr>
            <a:lvl3pPr indent="0" lvl="2" marL="0" algn="r">
              <a:spcBef>
                <a:spcPts val="0"/>
              </a:spcBef>
              <a:buNone/>
              <a:defRPr b="0" sz="1000">
                <a:solidFill>
                  <a:schemeClr val="lt1"/>
                </a:solidFill>
                <a:latin typeface="Lucida Sans"/>
                <a:ea typeface="Lucida Sans"/>
                <a:cs typeface="Lucida Sans"/>
                <a:sym typeface="Lucida Sans"/>
              </a:defRPr>
            </a:lvl3pPr>
            <a:lvl4pPr indent="0" lvl="3" marL="0" algn="r">
              <a:spcBef>
                <a:spcPts val="0"/>
              </a:spcBef>
              <a:buNone/>
              <a:defRPr b="0" sz="1000">
                <a:solidFill>
                  <a:schemeClr val="lt1"/>
                </a:solidFill>
                <a:latin typeface="Lucida Sans"/>
                <a:ea typeface="Lucida Sans"/>
                <a:cs typeface="Lucida Sans"/>
                <a:sym typeface="Lucida Sans"/>
              </a:defRPr>
            </a:lvl4pPr>
            <a:lvl5pPr indent="0" lvl="4" marL="0" algn="r">
              <a:spcBef>
                <a:spcPts val="0"/>
              </a:spcBef>
              <a:buNone/>
              <a:defRPr b="0" sz="1000">
                <a:solidFill>
                  <a:schemeClr val="lt1"/>
                </a:solidFill>
                <a:latin typeface="Lucida Sans"/>
                <a:ea typeface="Lucida Sans"/>
                <a:cs typeface="Lucida Sans"/>
                <a:sym typeface="Lucida Sans"/>
              </a:defRPr>
            </a:lvl5pPr>
            <a:lvl6pPr indent="0" lvl="5" marL="0" algn="r">
              <a:spcBef>
                <a:spcPts val="0"/>
              </a:spcBef>
              <a:buNone/>
              <a:defRPr b="0" sz="1000">
                <a:solidFill>
                  <a:schemeClr val="lt1"/>
                </a:solidFill>
                <a:latin typeface="Lucida Sans"/>
                <a:ea typeface="Lucida Sans"/>
                <a:cs typeface="Lucida Sans"/>
                <a:sym typeface="Lucida Sans"/>
              </a:defRPr>
            </a:lvl6pPr>
            <a:lvl7pPr indent="0" lvl="6" marL="0" algn="r">
              <a:spcBef>
                <a:spcPts val="0"/>
              </a:spcBef>
              <a:buNone/>
              <a:defRPr b="0" sz="1000">
                <a:solidFill>
                  <a:schemeClr val="lt1"/>
                </a:solidFill>
                <a:latin typeface="Lucida Sans"/>
                <a:ea typeface="Lucida Sans"/>
                <a:cs typeface="Lucida Sans"/>
                <a:sym typeface="Lucida Sans"/>
              </a:defRPr>
            </a:lvl7pPr>
            <a:lvl8pPr indent="0" lvl="7" marL="0" algn="r">
              <a:spcBef>
                <a:spcPts val="0"/>
              </a:spcBef>
              <a:buNone/>
              <a:defRPr b="0" sz="1000">
                <a:solidFill>
                  <a:schemeClr val="lt1"/>
                </a:solidFill>
                <a:latin typeface="Lucida Sans"/>
                <a:ea typeface="Lucida Sans"/>
                <a:cs typeface="Lucida Sans"/>
                <a:sym typeface="Lucida Sans"/>
              </a:defRPr>
            </a:lvl8pPr>
            <a:lvl9pPr indent="0" lvl="8" marL="0" algn="r">
              <a:spcBef>
                <a:spcPts val="0"/>
              </a:spcBef>
              <a:buNone/>
              <a:defRPr b="0" sz="1000">
                <a:solidFill>
                  <a:schemeClr val="lt1"/>
                </a:solidFill>
                <a:latin typeface="Lucida Sans"/>
                <a:ea typeface="Lucida Sans"/>
                <a:cs typeface="Lucida Sans"/>
                <a:sym typeface="Lucida Sans"/>
              </a:defRPr>
            </a:lvl9pPr>
          </a:lstStyle>
          <a:p>
            <a:pPr indent="0" lvl="0" marL="0" rtl="0" algn="r">
              <a:spcBef>
                <a:spcPts val="0"/>
              </a:spcBef>
              <a:spcAft>
                <a:spcPts val="0"/>
              </a:spcAft>
              <a:buNone/>
            </a:pPr>
            <a:fld id="{00000000-1234-1234-1234-123412341234}" type="slidenum">
              <a:rPr lang="en-GB"/>
              <a:t>‹#›</a:t>
            </a:fld>
            <a:endParaRPr/>
          </a:p>
        </p:txBody>
      </p:sp>
      <p:sp>
        <p:nvSpPr>
          <p:cNvPr id="83" name="Google Shape;83;p26"/>
          <p:cNvSpPr txBox="1"/>
          <p:nvPr>
            <p:ph type="title"/>
          </p:nvPr>
        </p:nvSpPr>
        <p:spPr>
          <a:xfrm>
            <a:off x="228600" y="4865122"/>
            <a:ext cx="8075432" cy="562672"/>
          </a:xfrm>
          <a:prstGeom prst="rect">
            <a:avLst/>
          </a:prstGeom>
          <a:noFill/>
          <a:ln>
            <a:noFill/>
          </a:ln>
        </p:spPr>
        <p:txBody>
          <a:bodyPr anchorCtr="0" anchor="t" bIns="45700" lIns="91425" spcFirstLastPara="1" rIns="91425" wrap="square" tIns="45700">
            <a:normAutofit/>
          </a:bodyPr>
          <a:lstStyle>
            <a:lvl1pPr lvl="0" marR="0" algn="r">
              <a:spcBef>
                <a:spcPts val="0"/>
              </a:spcBef>
              <a:spcAft>
                <a:spcPts val="0"/>
              </a:spcAft>
              <a:buClr>
                <a:schemeClr val="accent1"/>
              </a:buClr>
              <a:buSzPts val="3000"/>
              <a:buFont typeface="Lucida Sans"/>
              <a:buNone/>
              <a:defRPr b="0" sz="300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 name="Google Shape;84;p26"/>
          <p:cNvSpPr/>
          <p:nvPr/>
        </p:nvSpPr>
        <p:spPr>
          <a:xfrm>
            <a:off x="716436" y="5001993"/>
            <a:ext cx="3802003" cy="1443111"/>
          </a:xfrm>
          <a:custGeom>
            <a:rect b="b" l="l" r="r" t="t"/>
            <a:pathLst>
              <a:path extrusionOk="0" h="528" w="5760">
                <a:moveTo>
                  <a:pt x="-329" y="347"/>
                </a:moveTo>
                <a:lnTo>
                  <a:pt x="7156" y="682"/>
                </a:lnTo>
                <a:lnTo>
                  <a:pt x="5229" y="682"/>
                </a:lnTo>
                <a:lnTo>
                  <a:pt x="-328" y="345"/>
                </a:lnTo>
              </a:path>
            </a:pathLst>
          </a:custGeom>
          <a:solidFill>
            <a:srgbClr val="9CCADC">
              <a:alpha val="4000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Lucida Sans"/>
              <a:ea typeface="Lucida Sans"/>
              <a:cs typeface="Lucida Sans"/>
              <a:sym typeface="Lucida Sans"/>
            </a:endParaRPr>
          </a:p>
        </p:txBody>
      </p:sp>
      <p:sp>
        <p:nvSpPr>
          <p:cNvPr id="85" name="Google Shape;85;p26"/>
          <p:cNvSpPr/>
          <p:nvPr/>
        </p:nvSpPr>
        <p:spPr>
          <a:xfrm>
            <a:off x="-53561" y="5785023"/>
            <a:ext cx="3802003" cy="838200"/>
          </a:xfrm>
          <a:custGeom>
            <a:rect b="b" l="l" r="r" t="t"/>
            <a:pathLst>
              <a:path extrusionOk="0" h="528" w="5760">
                <a:moveTo>
                  <a:pt x="817" y="97"/>
                </a:moveTo>
                <a:lnTo>
                  <a:pt x="6408" y="682"/>
                </a:lnTo>
                <a:lnTo>
                  <a:pt x="5232" y="685"/>
                </a:lnTo>
                <a:lnTo>
                  <a:pt x="829" y="101"/>
                </a:lnTo>
              </a:path>
            </a:pathLst>
          </a:custGeom>
          <a:solidFill>
            <a:srgbClr val="000000"/>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Lucida Sans"/>
              <a:ea typeface="Lucida Sans"/>
              <a:cs typeface="Lucida Sans"/>
              <a:sym typeface="Lucida Sans"/>
            </a:endParaRPr>
          </a:p>
        </p:txBody>
      </p:sp>
      <p:sp>
        <p:nvSpPr>
          <p:cNvPr id="86" name="Google Shape;86;p26"/>
          <p:cNvSpPr/>
          <p:nvPr/>
        </p:nvSpPr>
        <p:spPr>
          <a:xfrm>
            <a:off x="-6042" y="5791253"/>
            <a:ext cx="3402314" cy="1080868"/>
          </a:xfrm>
          <a:prstGeom prst="rtTriangle">
            <a:avLst/>
          </a:prstGeom>
          <a:blipFill rotWithShape="1">
            <a:blip r:embed="rId2">
              <a:alphaModFix amt="50000"/>
            </a:blip>
            <a:tile algn="t" flip="none" tx="0" sx="50000" ty="0" sy="5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Lucida Sans"/>
              <a:ea typeface="Lucida Sans"/>
              <a:cs typeface="Lucida Sans"/>
              <a:sym typeface="Lucida Sans"/>
            </a:endParaRPr>
          </a:p>
        </p:txBody>
      </p:sp>
      <p:cxnSp>
        <p:nvCxnSpPr>
          <p:cNvPr id="87" name="Google Shape;87;p26"/>
          <p:cNvCxnSpPr/>
          <p:nvPr/>
        </p:nvCxnSpPr>
        <p:spPr>
          <a:xfrm>
            <a:off x="-9237" y="5787738"/>
            <a:ext cx="3405509" cy="1084383"/>
          </a:xfrm>
          <a:prstGeom prst="straightConnector1">
            <a:avLst/>
          </a:prstGeom>
          <a:noFill/>
          <a:ln cap="flat" cmpd="sng" w="12050">
            <a:solidFill>
              <a:srgbClr val="93C5D8"/>
            </a:solidFill>
            <a:prstDash val="solid"/>
            <a:miter lim="8000"/>
            <a:headEnd len="sm" w="sm" type="none"/>
            <a:tailEnd len="sm" w="sm" type="none"/>
          </a:ln>
        </p:spPr>
      </p:cxnSp>
      <p:sp>
        <p:nvSpPr>
          <p:cNvPr id="88" name="Google Shape;88;p26"/>
          <p:cNvSpPr/>
          <p:nvPr/>
        </p:nvSpPr>
        <p:spPr>
          <a:xfrm>
            <a:off x="8664112" y="4988440"/>
            <a:ext cx="182880" cy="228600"/>
          </a:xfrm>
          <a:prstGeom prst="chevron">
            <a:avLst>
              <a:gd fmla="val 50000" name="adj"/>
            </a:avLst>
          </a:prstGeom>
          <a:gradFill>
            <a:gsLst>
              <a:gs pos="0">
                <a:srgbClr val="1488A5"/>
              </a:gs>
              <a:gs pos="72000">
                <a:srgbClr val="4DB7DA"/>
              </a:gs>
              <a:gs pos="100000">
                <a:srgbClr val="7CC2DD"/>
              </a:gs>
            </a:gsLst>
            <a:lin ang="16200000" scaled="0"/>
          </a:gradFill>
          <a:ln cap="rnd" cmpd="sng" w="9525">
            <a:solidFill>
              <a:srgbClr val="20768B"/>
            </a:solidFill>
            <a:prstDash val="solid"/>
            <a:round/>
            <a:headEnd len="sm" w="sm" type="none"/>
            <a:tailEnd len="sm" w="sm" type="none"/>
          </a:ln>
          <a:effectLst>
            <a:outerShdw blurRad="50800" dir="5400000" dist="25400">
              <a:srgbClr val="000000">
                <a:alpha val="45882"/>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Lucida Sans"/>
              <a:ea typeface="Lucida Sans"/>
              <a:cs typeface="Lucida Sans"/>
              <a:sym typeface="Lucida Sans"/>
            </a:endParaRPr>
          </a:p>
        </p:txBody>
      </p:sp>
      <p:sp>
        <p:nvSpPr>
          <p:cNvPr id="89" name="Google Shape;89;p26"/>
          <p:cNvSpPr/>
          <p:nvPr/>
        </p:nvSpPr>
        <p:spPr>
          <a:xfrm>
            <a:off x="8477696" y="4988440"/>
            <a:ext cx="182880" cy="228600"/>
          </a:xfrm>
          <a:prstGeom prst="chevron">
            <a:avLst>
              <a:gd fmla="val 50000" name="adj"/>
            </a:avLst>
          </a:prstGeom>
          <a:gradFill>
            <a:gsLst>
              <a:gs pos="0">
                <a:srgbClr val="1488A5"/>
              </a:gs>
              <a:gs pos="72000">
                <a:srgbClr val="4DB7DA"/>
              </a:gs>
              <a:gs pos="100000">
                <a:srgbClr val="7CC2DD"/>
              </a:gs>
            </a:gsLst>
            <a:lin ang="16200000" scaled="0"/>
          </a:gradFill>
          <a:ln cap="rnd" cmpd="sng" w="9525">
            <a:solidFill>
              <a:srgbClr val="20768B"/>
            </a:solidFill>
            <a:prstDash val="solid"/>
            <a:round/>
            <a:headEnd len="sm" w="sm" type="none"/>
            <a:tailEnd len="sm" w="sm" type="none"/>
          </a:ln>
          <a:effectLst>
            <a:outerShdw blurRad="50800" dir="5400000" dist="25400">
              <a:srgbClr val="000000">
                <a:alpha val="45882"/>
              </a:srgbClr>
            </a:outerShdw>
          </a:effectLst>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0" name="Shape 90"/>
        <p:cNvGrpSpPr/>
        <p:nvPr/>
      </p:nvGrpSpPr>
      <p:grpSpPr>
        <a:xfrm>
          <a:off x="0" y="0"/>
          <a:ext cx="0" cy="0"/>
          <a:chOff x="0" y="0"/>
          <a:chExt cx="0" cy="0"/>
        </a:xfrm>
      </p:grpSpPr>
      <p:sp>
        <p:nvSpPr>
          <p:cNvPr id="91" name="Google Shape;91;p2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 name="Google Shape;92;p27"/>
          <p:cNvSpPr txBox="1"/>
          <p:nvPr>
            <p:ph idx="1" type="body"/>
          </p:nvPr>
        </p:nvSpPr>
        <p:spPr>
          <a:xfrm rot="5400000">
            <a:off x="2378965" y="-440435"/>
            <a:ext cx="4386071" cy="8229600"/>
          </a:xfrm>
          <a:prstGeom prst="rect">
            <a:avLst/>
          </a:prstGeom>
          <a:noFill/>
          <a:ln>
            <a:noFill/>
          </a:ln>
        </p:spPr>
        <p:txBody>
          <a:bodyPr anchorCtr="0" anchor="t" bIns="45700" lIns="91425" spcFirstLastPara="1" rIns="91425" wrap="square" tIns="45700">
            <a:normAutofit/>
          </a:bodyPr>
          <a:lstStyle>
            <a:lvl1pPr indent="-306324" lvl="0" marL="457200" algn="l">
              <a:spcBef>
                <a:spcPts val="400"/>
              </a:spcBef>
              <a:spcAft>
                <a:spcPts val="0"/>
              </a:spcAft>
              <a:buSzPts val="1224"/>
              <a:buChar char="🞂"/>
              <a:defRPr/>
            </a:lvl1pPr>
            <a:lvl2pPr indent="-342900" lvl="1" marL="914400" algn="l">
              <a:spcBef>
                <a:spcPts val="324"/>
              </a:spcBef>
              <a:spcAft>
                <a:spcPts val="0"/>
              </a:spcAft>
              <a:buSzPts val="1800"/>
              <a:buChar char="◦"/>
              <a:defRPr/>
            </a:lvl2pPr>
            <a:lvl3pPr indent="-342900" lvl="2" marL="1371600" algn="l">
              <a:spcBef>
                <a:spcPts val="350"/>
              </a:spcBef>
              <a:spcAft>
                <a:spcPts val="0"/>
              </a:spcAft>
              <a:buSzPts val="1800"/>
              <a:buChar char="●"/>
              <a:defRPr/>
            </a:lvl3pPr>
            <a:lvl4pPr indent="-342900" lvl="3" marL="1828800" algn="l">
              <a:spcBef>
                <a:spcPts val="350"/>
              </a:spcBef>
              <a:spcAft>
                <a:spcPts val="0"/>
              </a:spcAft>
              <a:buSzPts val="1800"/>
              <a:buChar char="●"/>
              <a:defRPr/>
            </a:lvl4pPr>
            <a:lvl5pPr indent="-342900" lvl="4" marL="2286000" algn="l">
              <a:spcBef>
                <a:spcPts val="350"/>
              </a:spcBef>
              <a:spcAft>
                <a:spcPts val="0"/>
              </a:spcAft>
              <a:buSzPts val="1800"/>
              <a:buChar char="●"/>
              <a:defRPr/>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93" name="Google Shape;93;p27"/>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7"/>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7"/>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6" name="Shape 96"/>
        <p:cNvGrpSpPr/>
        <p:nvPr/>
      </p:nvGrpSpPr>
      <p:grpSpPr>
        <a:xfrm>
          <a:off x="0" y="0"/>
          <a:ext cx="0" cy="0"/>
          <a:chOff x="0" y="0"/>
          <a:chExt cx="0" cy="0"/>
        </a:xfrm>
      </p:grpSpPr>
      <p:sp>
        <p:nvSpPr>
          <p:cNvPr id="97" name="Google Shape;97;p28"/>
          <p:cNvSpPr txBox="1"/>
          <p:nvPr>
            <p:ph type="title"/>
          </p:nvPr>
        </p:nvSpPr>
        <p:spPr>
          <a:xfrm rot="5400000">
            <a:off x="4936367" y="2182286"/>
            <a:ext cx="5592761" cy="177747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8" name="Google Shape;98;p28"/>
          <p:cNvSpPr txBox="1"/>
          <p:nvPr>
            <p:ph idx="1" type="body"/>
          </p:nvPr>
        </p:nvSpPr>
        <p:spPr>
          <a:xfrm rot="5400000">
            <a:off x="823120" y="-91279"/>
            <a:ext cx="5592760" cy="6324600"/>
          </a:xfrm>
          <a:prstGeom prst="rect">
            <a:avLst/>
          </a:prstGeom>
          <a:noFill/>
          <a:ln>
            <a:noFill/>
          </a:ln>
        </p:spPr>
        <p:txBody>
          <a:bodyPr anchorCtr="0" anchor="t" bIns="45700" lIns="91425" spcFirstLastPara="1" rIns="91425" wrap="square" tIns="45700">
            <a:normAutofit/>
          </a:bodyPr>
          <a:lstStyle>
            <a:lvl1pPr indent="-306324" lvl="0" marL="457200" algn="l">
              <a:spcBef>
                <a:spcPts val="400"/>
              </a:spcBef>
              <a:spcAft>
                <a:spcPts val="0"/>
              </a:spcAft>
              <a:buSzPts val="1224"/>
              <a:buChar char="🞂"/>
              <a:defRPr/>
            </a:lvl1pPr>
            <a:lvl2pPr indent="-342900" lvl="1" marL="914400" algn="l">
              <a:spcBef>
                <a:spcPts val="324"/>
              </a:spcBef>
              <a:spcAft>
                <a:spcPts val="0"/>
              </a:spcAft>
              <a:buSzPts val="1800"/>
              <a:buChar char="◦"/>
              <a:defRPr/>
            </a:lvl2pPr>
            <a:lvl3pPr indent="-342900" lvl="2" marL="1371600" algn="l">
              <a:spcBef>
                <a:spcPts val="350"/>
              </a:spcBef>
              <a:spcAft>
                <a:spcPts val="0"/>
              </a:spcAft>
              <a:buSzPts val="1800"/>
              <a:buChar char="●"/>
              <a:defRPr/>
            </a:lvl3pPr>
            <a:lvl4pPr indent="-342900" lvl="3" marL="1828800" algn="l">
              <a:spcBef>
                <a:spcPts val="350"/>
              </a:spcBef>
              <a:spcAft>
                <a:spcPts val="0"/>
              </a:spcAft>
              <a:buSzPts val="1800"/>
              <a:buChar char="●"/>
              <a:defRPr/>
            </a:lvl4pPr>
            <a:lvl5pPr indent="-342900" lvl="4" marL="2286000" algn="l">
              <a:spcBef>
                <a:spcPts val="350"/>
              </a:spcBef>
              <a:spcAft>
                <a:spcPts val="0"/>
              </a:spcAft>
              <a:buSzPts val="1800"/>
              <a:buChar char="●"/>
              <a:defRPr/>
            </a:lvl5pPr>
            <a:lvl6pPr indent="-342900" lvl="5" marL="2743200" algn="l">
              <a:spcBef>
                <a:spcPts val="350"/>
              </a:spcBef>
              <a:spcAft>
                <a:spcPts val="0"/>
              </a:spcAft>
              <a:buSzPts val="1800"/>
              <a:buChar char="■"/>
              <a:defRPr/>
            </a:lvl6pPr>
            <a:lvl7pPr indent="-342900" lvl="6" marL="3200400" algn="l">
              <a:spcBef>
                <a:spcPts val="350"/>
              </a:spcBef>
              <a:spcAft>
                <a:spcPts val="0"/>
              </a:spcAft>
              <a:buSzPts val="1800"/>
              <a:buChar char="■"/>
              <a:defRPr/>
            </a:lvl7pPr>
            <a:lvl8pPr indent="-342900" lvl="7" marL="3657600" algn="l">
              <a:spcBef>
                <a:spcPts val="350"/>
              </a:spcBef>
              <a:spcAft>
                <a:spcPts val="0"/>
              </a:spcAft>
              <a:buSzPts val="1800"/>
              <a:buChar char="■"/>
              <a:defRPr/>
            </a:lvl8pPr>
            <a:lvl9pPr indent="-342900" lvl="8" marL="4114800" algn="l">
              <a:spcBef>
                <a:spcPts val="350"/>
              </a:spcBef>
              <a:spcAft>
                <a:spcPts val="0"/>
              </a:spcAft>
              <a:buSzPts val="1800"/>
              <a:buChar char="■"/>
              <a:defRPr/>
            </a:lvl9pPr>
          </a:lstStyle>
          <a:p/>
        </p:txBody>
      </p:sp>
      <p:sp>
        <p:nvSpPr>
          <p:cNvPr id="99" name="Google Shape;99;p28"/>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28"/>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8"/>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7"/>
          <p:cNvSpPr/>
          <p:nvPr/>
        </p:nvSpPr>
        <p:spPr>
          <a:xfrm>
            <a:off x="716436" y="5001993"/>
            <a:ext cx="3802003" cy="1443111"/>
          </a:xfrm>
          <a:custGeom>
            <a:rect b="b" l="l" r="r" t="t"/>
            <a:pathLst>
              <a:path extrusionOk="0" h="528" w="5760">
                <a:moveTo>
                  <a:pt x="-329" y="347"/>
                </a:moveTo>
                <a:lnTo>
                  <a:pt x="7156" y="682"/>
                </a:lnTo>
                <a:lnTo>
                  <a:pt x="5229" y="682"/>
                </a:lnTo>
                <a:lnTo>
                  <a:pt x="-328" y="345"/>
                </a:lnTo>
              </a:path>
            </a:pathLst>
          </a:custGeom>
          <a:solidFill>
            <a:srgbClr val="9CCADC">
              <a:alpha val="40000"/>
            </a:srgb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sp>
        <p:nvSpPr>
          <p:cNvPr id="11" name="Google Shape;11;p17"/>
          <p:cNvSpPr/>
          <p:nvPr/>
        </p:nvSpPr>
        <p:spPr>
          <a:xfrm>
            <a:off x="-53561" y="5785023"/>
            <a:ext cx="3802003" cy="838200"/>
          </a:xfrm>
          <a:custGeom>
            <a:rect b="b" l="l" r="r" t="t"/>
            <a:pathLst>
              <a:path extrusionOk="0" h="528" w="5760">
                <a:moveTo>
                  <a:pt x="817" y="97"/>
                </a:moveTo>
                <a:lnTo>
                  <a:pt x="6408" y="682"/>
                </a:lnTo>
                <a:lnTo>
                  <a:pt x="5232" y="685"/>
                </a:lnTo>
                <a:lnTo>
                  <a:pt x="829" y="101"/>
                </a:lnTo>
              </a:path>
            </a:pathLst>
          </a:custGeom>
          <a:solidFill>
            <a:srgbClr val="000000"/>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sp>
        <p:nvSpPr>
          <p:cNvPr id="12" name="Google Shape;12;p17"/>
          <p:cNvSpPr/>
          <p:nvPr/>
        </p:nvSpPr>
        <p:spPr>
          <a:xfrm>
            <a:off x="-6042" y="5791253"/>
            <a:ext cx="3402314" cy="1080868"/>
          </a:xfrm>
          <a:prstGeom prst="rtTriangle">
            <a:avLst/>
          </a:prstGeom>
          <a:blipFill rotWithShape="1">
            <a:blip r:embed="rId1">
              <a:alphaModFix amt="50000"/>
            </a:blip>
            <a:tile algn="t" flip="none" tx="0" sx="50000" ty="0" sy="5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Lucida Sans"/>
              <a:ea typeface="Lucida Sans"/>
              <a:cs typeface="Lucida Sans"/>
              <a:sym typeface="Lucida Sans"/>
            </a:endParaRPr>
          </a:p>
        </p:txBody>
      </p:sp>
      <p:cxnSp>
        <p:nvCxnSpPr>
          <p:cNvPr id="13" name="Google Shape;13;p17"/>
          <p:cNvCxnSpPr/>
          <p:nvPr/>
        </p:nvCxnSpPr>
        <p:spPr>
          <a:xfrm>
            <a:off x="-9237" y="5787738"/>
            <a:ext cx="3405509" cy="1084383"/>
          </a:xfrm>
          <a:prstGeom prst="straightConnector1">
            <a:avLst/>
          </a:prstGeom>
          <a:noFill/>
          <a:ln cap="flat" cmpd="sng" w="12050">
            <a:solidFill>
              <a:srgbClr val="93C5D8"/>
            </a:solidFill>
            <a:prstDash val="solid"/>
            <a:miter lim="8000"/>
            <a:headEnd len="sm" w="sm" type="none"/>
            <a:tailEnd len="sm" w="sm" type="none"/>
          </a:ln>
        </p:spPr>
      </p:cxnSp>
      <p:sp>
        <p:nvSpPr>
          <p:cNvPr id="14" name="Google Shape;14;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l">
              <a:spcBef>
                <a:spcPts val="0"/>
              </a:spcBef>
              <a:spcAft>
                <a:spcPts val="0"/>
              </a:spcAft>
              <a:buClr>
                <a:schemeClr val="dk2"/>
              </a:buClr>
              <a:buSzPts val="4100"/>
              <a:buFont typeface="Lucida Sans"/>
              <a:buNone/>
              <a:defRPr b="1" i="0" sz="4100" u="none" cap="none" strike="noStrike">
                <a:solidFill>
                  <a:schemeClr val="dk2"/>
                </a:solidFill>
                <a:latin typeface="Lucida Sans"/>
                <a:ea typeface="Lucida Sans"/>
                <a:cs typeface="Lucida Sans"/>
                <a:sym typeface="Lucid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5" name="Google Shape;15;p17"/>
          <p:cNvSpPr txBox="1"/>
          <p:nvPr>
            <p:ph idx="1" type="body"/>
          </p:nvPr>
        </p:nvSpPr>
        <p:spPr>
          <a:xfrm>
            <a:off x="457200" y="1481328"/>
            <a:ext cx="8229600" cy="4525963"/>
          </a:xfrm>
          <a:prstGeom prst="rect">
            <a:avLst/>
          </a:prstGeom>
          <a:noFill/>
          <a:ln>
            <a:noFill/>
          </a:ln>
        </p:spPr>
        <p:txBody>
          <a:bodyPr anchorCtr="0" anchor="t" bIns="45700" lIns="91425" spcFirstLastPara="1" rIns="91425" wrap="square" tIns="45700">
            <a:normAutofit/>
          </a:bodyPr>
          <a:lstStyle>
            <a:lvl1pPr indent="-345186" lvl="0" marL="457200" marR="0" rtl="0" algn="l">
              <a:spcBef>
                <a:spcPts val="400"/>
              </a:spcBef>
              <a:spcAft>
                <a:spcPts val="0"/>
              </a:spcAft>
              <a:buClr>
                <a:schemeClr val="accent1"/>
              </a:buClr>
              <a:buSzPts val="1836"/>
              <a:buFont typeface="Noto Sans Symbols"/>
              <a:buChar char="🞂"/>
              <a:defRPr b="0" i="0" sz="2700" u="none" cap="none" strike="noStrike">
                <a:solidFill>
                  <a:schemeClr val="dk1"/>
                </a:solidFill>
                <a:latin typeface="Lucida Sans"/>
                <a:ea typeface="Lucida Sans"/>
                <a:cs typeface="Lucida Sans"/>
                <a:sym typeface="Lucida Sans"/>
              </a:defRPr>
            </a:lvl1pPr>
            <a:lvl2pPr indent="-374650" lvl="1" marL="914400" marR="0" rtl="0" algn="l">
              <a:spcBef>
                <a:spcPts val="324"/>
              </a:spcBef>
              <a:spcAft>
                <a:spcPts val="0"/>
              </a:spcAft>
              <a:buClr>
                <a:schemeClr val="accent1"/>
              </a:buClr>
              <a:buSzPts val="2300"/>
              <a:buFont typeface="Verdana"/>
              <a:buChar char="◦"/>
              <a:defRPr b="0" i="0" sz="2300" u="none" cap="none" strike="noStrike">
                <a:solidFill>
                  <a:schemeClr val="dk1"/>
                </a:solidFill>
                <a:latin typeface="Lucida Sans"/>
                <a:ea typeface="Lucida Sans"/>
                <a:cs typeface="Lucida Sans"/>
                <a:sym typeface="Lucida Sans"/>
              </a:defRPr>
            </a:lvl2pPr>
            <a:lvl3pPr indent="-361950" lvl="2" marL="1371600" marR="0" rtl="0" algn="l">
              <a:spcBef>
                <a:spcPts val="350"/>
              </a:spcBef>
              <a:spcAft>
                <a:spcPts val="0"/>
              </a:spcAft>
              <a:buClr>
                <a:schemeClr val="accent2"/>
              </a:buClr>
              <a:buSzPts val="2100"/>
              <a:buFont typeface="Noto Sans Symbols"/>
              <a:buChar char="●"/>
              <a:defRPr b="0" i="0" sz="2100" u="none" cap="none" strike="noStrike">
                <a:solidFill>
                  <a:schemeClr val="dk1"/>
                </a:solidFill>
                <a:latin typeface="Lucida Sans"/>
                <a:ea typeface="Lucida Sans"/>
                <a:cs typeface="Lucida Sans"/>
                <a:sym typeface="Lucida Sans"/>
              </a:defRPr>
            </a:lvl3pPr>
            <a:lvl4pPr indent="-349250" lvl="3" marL="1828800" marR="0" rtl="0" algn="l">
              <a:spcBef>
                <a:spcPts val="350"/>
              </a:spcBef>
              <a:spcAft>
                <a:spcPts val="0"/>
              </a:spcAft>
              <a:buClr>
                <a:schemeClr val="accent2"/>
              </a:buClr>
              <a:buSzPts val="1900"/>
              <a:buFont typeface="Noto Sans Symbols"/>
              <a:buChar char="●"/>
              <a:defRPr b="0" i="0" sz="1900" u="none" cap="none" strike="noStrike">
                <a:solidFill>
                  <a:schemeClr val="dk1"/>
                </a:solidFill>
                <a:latin typeface="Lucida Sans"/>
                <a:ea typeface="Lucida Sans"/>
                <a:cs typeface="Lucida Sans"/>
                <a:sym typeface="Lucida Sans"/>
              </a:defRPr>
            </a:lvl4pPr>
            <a:lvl5pPr indent="-342900" lvl="4" marL="2286000" marR="0" rtl="0" algn="l">
              <a:spcBef>
                <a:spcPts val="350"/>
              </a:spcBef>
              <a:spcAft>
                <a:spcPts val="0"/>
              </a:spcAft>
              <a:buClr>
                <a:schemeClr val="accent2"/>
              </a:buClr>
              <a:buSzPts val="1800"/>
              <a:buFont typeface="Noto Sans Symbols"/>
              <a:buChar char="●"/>
              <a:defRPr b="0" i="0" sz="1800" u="none" cap="none" strike="noStrike">
                <a:solidFill>
                  <a:schemeClr val="dk1"/>
                </a:solidFill>
                <a:latin typeface="Lucida Sans"/>
                <a:ea typeface="Lucida Sans"/>
                <a:cs typeface="Lucida Sans"/>
                <a:sym typeface="Lucida Sans"/>
              </a:defRPr>
            </a:lvl5pPr>
            <a:lvl6pPr indent="-342900" lvl="5" marL="2743200" marR="0" rtl="0" algn="l">
              <a:spcBef>
                <a:spcPts val="350"/>
              </a:spcBef>
              <a:spcAft>
                <a:spcPts val="0"/>
              </a:spcAft>
              <a:buClr>
                <a:schemeClr val="accent3"/>
              </a:buClr>
              <a:buSzPts val="1800"/>
              <a:buFont typeface="Noto Sans Symbols"/>
              <a:buChar char="■"/>
              <a:defRPr b="0" i="0" sz="1800" u="none" cap="none" strike="noStrike">
                <a:solidFill>
                  <a:schemeClr val="dk1"/>
                </a:solidFill>
                <a:latin typeface="Lucida Sans"/>
                <a:ea typeface="Lucida Sans"/>
                <a:cs typeface="Lucida Sans"/>
                <a:sym typeface="Lucida Sans"/>
              </a:defRPr>
            </a:lvl6pPr>
            <a:lvl7pPr indent="-330200" lvl="6" marL="3200400" marR="0" rtl="0" algn="l">
              <a:spcBef>
                <a:spcPts val="350"/>
              </a:spcBef>
              <a:spcAft>
                <a:spcPts val="0"/>
              </a:spcAft>
              <a:buClr>
                <a:schemeClr val="accent3"/>
              </a:buClr>
              <a:buSzPts val="1600"/>
              <a:buFont typeface="Noto Sans Symbols"/>
              <a:buChar char="■"/>
              <a:defRPr b="0" i="0" sz="1600" u="none" cap="none" strike="noStrike">
                <a:solidFill>
                  <a:schemeClr val="dk1"/>
                </a:solidFill>
                <a:latin typeface="Lucida Sans"/>
                <a:ea typeface="Lucida Sans"/>
                <a:cs typeface="Lucida Sans"/>
                <a:sym typeface="Lucida Sans"/>
              </a:defRPr>
            </a:lvl7pPr>
            <a:lvl8pPr indent="-330200" lvl="7" marL="3657600" marR="0" rtl="0" algn="l">
              <a:spcBef>
                <a:spcPts val="350"/>
              </a:spcBef>
              <a:spcAft>
                <a:spcPts val="0"/>
              </a:spcAft>
              <a:buClr>
                <a:schemeClr val="accent3"/>
              </a:buClr>
              <a:buSzPts val="1600"/>
              <a:buFont typeface="Noto Sans Symbols"/>
              <a:buChar char="■"/>
              <a:defRPr b="0" i="0" sz="1600" u="none" cap="none" strike="noStrike">
                <a:solidFill>
                  <a:schemeClr val="dk1"/>
                </a:solidFill>
                <a:latin typeface="Lucida Sans"/>
                <a:ea typeface="Lucida Sans"/>
                <a:cs typeface="Lucida Sans"/>
                <a:sym typeface="Lucida Sans"/>
              </a:defRPr>
            </a:lvl8pPr>
            <a:lvl9pPr indent="-330200" lvl="8" marL="4114800" marR="0" rtl="0" algn="l">
              <a:spcBef>
                <a:spcPts val="350"/>
              </a:spcBef>
              <a:spcAft>
                <a:spcPts val="0"/>
              </a:spcAft>
              <a:buClr>
                <a:schemeClr val="accent3"/>
              </a:buClr>
              <a:buSzPts val="1600"/>
              <a:buFont typeface="Noto Sans Symbols"/>
              <a:buChar char="■"/>
              <a:defRPr b="0" i="0" sz="1600" u="none" cap="none" strike="noStrike">
                <a:solidFill>
                  <a:schemeClr val="dk1"/>
                </a:solidFill>
                <a:latin typeface="Lucida Sans"/>
                <a:ea typeface="Lucida Sans"/>
                <a:cs typeface="Lucida Sans"/>
                <a:sym typeface="Lucida Sans"/>
              </a:defRPr>
            </a:lvl9pPr>
          </a:lstStyle>
          <a:p/>
        </p:txBody>
      </p:sp>
      <p:sp>
        <p:nvSpPr>
          <p:cNvPr id="16" name="Google Shape;16;p17"/>
          <p:cNvSpPr txBox="1"/>
          <p:nvPr>
            <p:ph idx="10" type="dt"/>
          </p:nvPr>
        </p:nvSpPr>
        <p:spPr>
          <a:xfrm>
            <a:off x="6727032" y="6407944"/>
            <a:ext cx="1920240" cy="36576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sz="1000">
                <a:solidFill>
                  <a:schemeClr val="dk1"/>
                </a:solidFill>
                <a:latin typeface="Lucida Sans"/>
                <a:ea typeface="Lucida Sans"/>
                <a:cs typeface="Lucida Sans"/>
                <a:sym typeface="Lucida Sans"/>
              </a:defRPr>
            </a:lvl1pPr>
            <a:lvl2pPr lvl="1"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2pPr>
            <a:lvl3pPr lvl="2"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3pPr>
            <a:lvl4pPr lvl="3"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4pPr>
            <a:lvl5pPr lvl="4"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5pPr>
            <a:lvl6pPr lvl="5"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6pPr>
            <a:lvl7pPr lvl="6"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7pPr>
            <a:lvl8pPr lvl="7"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8pPr>
            <a:lvl9pPr lvl="8"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9pPr>
          </a:lstStyle>
          <a:p/>
        </p:txBody>
      </p:sp>
      <p:sp>
        <p:nvSpPr>
          <p:cNvPr id="17" name="Google Shape;17;p17"/>
          <p:cNvSpPr txBox="1"/>
          <p:nvPr>
            <p:ph idx="11" type="ftr"/>
          </p:nvPr>
        </p:nvSpPr>
        <p:spPr>
          <a:xfrm>
            <a:off x="4380072" y="6407944"/>
            <a:ext cx="2350681" cy="365125"/>
          </a:xfrm>
          <a:prstGeom prst="rect">
            <a:avLst/>
          </a:prstGeom>
          <a:noFill/>
          <a:ln>
            <a:noFill/>
          </a:ln>
        </p:spPr>
        <p:txBody>
          <a:bodyPr anchorCtr="0" anchor="b" bIns="45700" lIns="91425" spcFirstLastPara="1" rIns="91425" wrap="square" tIns="45700">
            <a:noAutofit/>
          </a:bodyPr>
          <a:lstStyle>
            <a:lvl1pPr lvl="0" marR="0" rtl="0" algn="r">
              <a:spcBef>
                <a:spcPts val="0"/>
              </a:spcBef>
              <a:spcAft>
                <a:spcPts val="0"/>
              </a:spcAft>
              <a:buSzPts val="1400"/>
              <a:buNone/>
              <a:defRPr sz="1000">
                <a:solidFill>
                  <a:schemeClr val="dk1"/>
                </a:solidFill>
                <a:latin typeface="Lucida Sans"/>
                <a:ea typeface="Lucida Sans"/>
                <a:cs typeface="Lucida Sans"/>
                <a:sym typeface="Lucida Sans"/>
              </a:defRPr>
            </a:lvl1pPr>
            <a:lvl2pPr lvl="1"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2pPr>
            <a:lvl3pPr lvl="2"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3pPr>
            <a:lvl4pPr lvl="3"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4pPr>
            <a:lvl5pPr lvl="4"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5pPr>
            <a:lvl6pPr lvl="5"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6pPr>
            <a:lvl7pPr lvl="6"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7pPr>
            <a:lvl8pPr lvl="7"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8pPr>
            <a:lvl9pPr lvl="8" marR="0" rtl="0" algn="l">
              <a:spcBef>
                <a:spcPts val="0"/>
              </a:spcBef>
              <a:spcAft>
                <a:spcPts val="0"/>
              </a:spcAft>
              <a:buSzPts val="1400"/>
              <a:buNone/>
              <a:defRPr b="0" i="0" sz="1800" u="none" cap="none" strike="noStrike">
                <a:solidFill>
                  <a:schemeClr val="dk1"/>
                </a:solidFill>
                <a:latin typeface="Lucida Sans"/>
                <a:ea typeface="Lucida Sans"/>
                <a:cs typeface="Lucida Sans"/>
                <a:sym typeface="Lucida Sans"/>
              </a:defRPr>
            </a:lvl9pPr>
          </a:lstStyle>
          <a:p/>
        </p:txBody>
      </p:sp>
      <p:sp>
        <p:nvSpPr>
          <p:cNvPr id="18" name="Google Shape;18;p17"/>
          <p:cNvSpPr txBox="1"/>
          <p:nvPr>
            <p:ph idx="12" type="sldNum"/>
          </p:nvPr>
        </p:nvSpPr>
        <p:spPr>
          <a:xfrm>
            <a:off x="8647272" y="6407944"/>
            <a:ext cx="365760" cy="365125"/>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sz="1000" u="none">
                <a:solidFill>
                  <a:schemeClr val="dk1"/>
                </a:solidFill>
                <a:latin typeface="Lucida Sans"/>
                <a:ea typeface="Lucida Sans"/>
                <a:cs typeface="Lucida Sans"/>
                <a:sym typeface="Lucida Sans"/>
              </a:defRPr>
            </a:lvl1pPr>
            <a:lvl2pPr indent="0" lvl="1" marL="0" marR="0" rtl="0" algn="r">
              <a:spcBef>
                <a:spcPts val="0"/>
              </a:spcBef>
              <a:buNone/>
              <a:defRPr b="0" sz="1000" u="none">
                <a:solidFill>
                  <a:schemeClr val="dk1"/>
                </a:solidFill>
                <a:latin typeface="Lucida Sans"/>
                <a:ea typeface="Lucida Sans"/>
                <a:cs typeface="Lucida Sans"/>
                <a:sym typeface="Lucida Sans"/>
              </a:defRPr>
            </a:lvl2pPr>
            <a:lvl3pPr indent="0" lvl="2" marL="0" marR="0" rtl="0" algn="r">
              <a:spcBef>
                <a:spcPts val="0"/>
              </a:spcBef>
              <a:buNone/>
              <a:defRPr b="0" sz="1000" u="none">
                <a:solidFill>
                  <a:schemeClr val="dk1"/>
                </a:solidFill>
                <a:latin typeface="Lucida Sans"/>
                <a:ea typeface="Lucida Sans"/>
                <a:cs typeface="Lucida Sans"/>
                <a:sym typeface="Lucida Sans"/>
              </a:defRPr>
            </a:lvl3pPr>
            <a:lvl4pPr indent="0" lvl="3" marL="0" marR="0" rtl="0" algn="r">
              <a:spcBef>
                <a:spcPts val="0"/>
              </a:spcBef>
              <a:buNone/>
              <a:defRPr b="0" sz="1000" u="none">
                <a:solidFill>
                  <a:schemeClr val="dk1"/>
                </a:solidFill>
                <a:latin typeface="Lucida Sans"/>
                <a:ea typeface="Lucida Sans"/>
                <a:cs typeface="Lucida Sans"/>
                <a:sym typeface="Lucida Sans"/>
              </a:defRPr>
            </a:lvl4pPr>
            <a:lvl5pPr indent="0" lvl="4" marL="0" marR="0" rtl="0" algn="r">
              <a:spcBef>
                <a:spcPts val="0"/>
              </a:spcBef>
              <a:buNone/>
              <a:defRPr b="0" sz="1000" u="none">
                <a:solidFill>
                  <a:schemeClr val="dk1"/>
                </a:solidFill>
                <a:latin typeface="Lucida Sans"/>
                <a:ea typeface="Lucida Sans"/>
                <a:cs typeface="Lucida Sans"/>
                <a:sym typeface="Lucida Sans"/>
              </a:defRPr>
            </a:lvl5pPr>
            <a:lvl6pPr indent="0" lvl="5" marL="0" marR="0" rtl="0" algn="r">
              <a:spcBef>
                <a:spcPts val="0"/>
              </a:spcBef>
              <a:buNone/>
              <a:defRPr b="0" sz="1000" u="none">
                <a:solidFill>
                  <a:schemeClr val="dk1"/>
                </a:solidFill>
                <a:latin typeface="Lucida Sans"/>
                <a:ea typeface="Lucida Sans"/>
                <a:cs typeface="Lucida Sans"/>
                <a:sym typeface="Lucida Sans"/>
              </a:defRPr>
            </a:lvl6pPr>
            <a:lvl7pPr indent="0" lvl="6" marL="0" marR="0" rtl="0" algn="r">
              <a:spcBef>
                <a:spcPts val="0"/>
              </a:spcBef>
              <a:buNone/>
              <a:defRPr b="0" sz="1000" u="none">
                <a:solidFill>
                  <a:schemeClr val="dk1"/>
                </a:solidFill>
                <a:latin typeface="Lucida Sans"/>
                <a:ea typeface="Lucida Sans"/>
                <a:cs typeface="Lucida Sans"/>
                <a:sym typeface="Lucida Sans"/>
              </a:defRPr>
            </a:lvl7pPr>
            <a:lvl8pPr indent="0" lvl="7" marL="0" marR="0" rtl="0" algn="r">
              <a:spcBef>
                <a:spcPts val="0"/>
              </a:spcBef>
              <a:buNone/>
              <a:defRPr b="0" sz="1000" u="none">
                <a:solidFill>
                  <a:schemeClr val="dk1"/>
                </a:solidFill>
                <a:latin typeface="Lucida Sans"/>
                <a:ea typeface="Lucida Sans"/>
                <a:cs typeface="Lucida Sans"/>
                <a:sym typeface="Lucida Sans"/>
              </a:defRPr>
            </a:lvl8pPr>
            <a:lvl9pPr indent="0" lvl="8" marL="0" marR="0" rtl="0" algn="r">
              <a:spcBef>
                <a:spcPts val="0"/>
              </a:spcBef>
              <a:buNone/>
              <a:defRPr b="0" sz="1000" u="none">
                <a:solidFill>
                  <a:schemeClr val="dk1"/>
                </a:solidFill>
                <a:latin typeface="Lucida Sans"/>
                <a:ea typeface="Lucida Sans"/>
                <a:cs typeface="Lucida Sans"/>
                <a:sym typeface="Lucida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
          <p:cNvSpPr txBox="1"/>
          <p:nvPr>
            <p:ph type="ctrTitle"/>
          </p:nvPr>
        </p:nvSpPr>
        <p:spPr>
          <a:xfrm>
            <a:off x="857224" y="1571612"/>
            <a:ext cx="7772400" cy="2939445"/>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i="1" lang="en-GB" sz="4400">
                <a:solidFill>
                  <a:schemeClr val="dk1"/>
                </a:solidFill>
                <a:latin typeface="Times New Roman"/>
                <a:ea typeface="Times New Roman"/>
                <a:cs typeface="Times New Roman"/>
                <a:sym typeface="Times New Roman"/>
              </a:rPr>
            </a:br>
            <a:br>
              <a:rPr i="1" lang="en-GB" sz="4400">
                <a:solidFill>
                  <a:schemeClr val="dk1"/>
                </a:solidFill>
                <a:latin typeface="Times New Roman"/>
                <a:ea typeface="Times New Roman"/>
                <a:cs typeface="Times New Roman"/>
                <a:sym typeface="Times New Roman"/>
              </a:rPr>
            </a:br>
            <a:br>
              <a:rPr i="1" lang="en-GB" sz="4400">
                <a:solidFill>
                  <a:schemeClr val="dk1"/>
                </a:solidFill>
                <a:latin typeface="Times New Roman"/>
                <a:ea typeface="Times New Roman"/>
                <a:cs typeface="Times New Roman"/>
                <a:sym typeface="Times New Roman"/>
              </a:rPr>
            </a:br>
            <a:br>
              <a:rPr i="1" lang="en-GB" sz="4400">
                <a:solidFill>
                  <a:schemeClr val="dk1"/>
                </a:solidFill>
                <a:latin typeface="Times New Roman"/>
                <a:ea typeface="Times New Roman"/>
                <a:cs typeface="Times New Roman"/>
                <a:sym typeface="Times New Roman"/>
              </a:rPr>
            </a:br>
            <a:r>
              <a:rPr i="1" lang="en-GB" sz="4400">
                <a:solidFill>
                  <a:schemeClr val="dk1"/>
                </a:solidFill>
                <a:latin typeface="Times New Roman"/>
                <a:ea typeface="Times New Roman"/>
                <a:cs typeface="Times New Roman"/>
                <a:sym typeface="Times New Roman"/>
              </a:rPr>
              <a:t>Digital Skills and Research Methods</a:t>
            </a:r>
            <a:br>
              <a:rPr lang="en-GB" sz="2400">
                <a:latin typeface="Times New Roman"/>
                <a:ea typeface="Times New Roman"/>
                <a:cs typeface="Times New Roman"/>
                <a:sym typeface="Times New Roman"/>
              </a:rPr>
            </a:b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
          <p:cNvSpPr txBox="1"/>
          <p:nvPr>
            <p:ph idx="1" type="body"/>
          </p:nvPr>
        </p:nvSpPr>
        <p:spPr>
          <a:xfrm>
            <a:off x="457200" y="1481328"/>
            <a:ext cx="8229600" cy="4525963"/>
          </a:xfrm>
          <a:prstGeom prst="rect">
            <a:avLst/>
          </a:prstGeom>
          <a:noFill/>
          <a:ln>
            <a:noFill/>
          </a:ln>
        </p:spPr>
        <p:txBody>
          <a:bodyPr anchorCtr="0" anchor="t" bIns="45700" lIns="91425" spcFirstLastPara="1" rIns="91425" wrap="square" tIns="45700">
            <a:normAutofit/>
          </a:bodyPr>
          <a:lstStyle/>
          <a:p>
            <a:pPr indent="-256032" lvl="0" marL="365760" rtl="0" algn="l">
              <a:lnSpc>
                <a:spcPct val="150000"/>
              </a:lnSpc>
              <a:spcBef>
                <a:spcPts val="0"/>
              </a:spcBef>
              <a:spcAft>
                <a:spcPts val="0"/>
              </a:spcAft>
              <a:buSzPts val="1224"/>
              <a:buChar char="🞂"/>
            </a:pPr>
            <a:r>
              <a:rPr lang="en-GB" sz="1800">
                <a:latin typeface="Times New Roman"/>
                <a:ea typeface="Times New Roman"/>
                <a:cs typeface="Times New Roman"/>
                <a:sym typeface="Times New Roman"/>
              </a:rPr>
              <a:t>Introduction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Chosen workplace task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Selected Microsoft 365 tool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Suitability of tool for task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How tool improves efficiency or communication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Advantages and limitations of chosen tool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Recommendation for Ashford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Conclusion	</a:t>
            </a:r>
            <a:endParaRPr sz="1800">
              <a:latin typeface="Times New Roman"/>
              <a:ea typeface="Times New Roman"/>
              <a:cs typeface="Times New Roman"/>
              <a:sym typeface="Times New Roman"/>
            </a:endParaRPr>
          </a:p>
          <a:p>
            <a:pPr indent="-256032" lvl="0" marL="365760" rtl="0" algn="l">
              <a:lnSpc>
                <a:spcPct val="150000"/>
              </a:lnSpc>
              <a:spcBef>
                <a:spcPts val="400"/>
              </a:spcBef>
              <a:spcAft>
                <a:spcPts val="0"/>
              </a:spcAft>
              <a:buSzPts val="1224"/>
              <a:buChar char="🞂"/>
            </a:pPr>
            <a:r>
              <a:rPr lang="en-GB" sz="1800">
                <a:latin typeface="Times New Roman"/>
                <a:ea typeface="Times New Roman"/>
                <a:cs typeface="Times New Roman"/>
                <a:sym typeface="Times New Roman"/>
              </a:rPr>
              <a:t>References	</a:t>
            </a:r>
            <a:endParaRPr sz="1800">
              <a:latin typeface="Times New Roman"/>
              <a:ea typeface="Times New Roman"/>
              <a:cs typeface="Times New Roman"/>
              <a:sym typeface="Times New Roman"/>
            </a:endParaRPr>
          </a:p>
          <a:p>
            <a:pPr indent="-139446" lvl="0" marL="365760" rtl="0" algn="l">
              <a:spcBef>
                <a:spcPts val="400"/>
              </a:spcBef>
              <a:spcAft>
                <a:spcPts val="0"/>
              </a:spcAft>
              <a:buSzPts val="1836"/>
              <a:buNone/>
            </a:pPr>
            <a:r>
              <a:t/>
            </a:r>
            <a:endParaRPr/>
          </a:p>
        </p:txBody>
      </p:sp>
      <p:sp>
        <p:nvSpPr>
          <p:cNvPr id="112" name="Google Shape;112;p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rgbClr val="000000"/>
              </a:buClr>
              <a:buSzPct val="100000"/>
              <a:buFont typeface="Times New Roman"/>
              <a:buNone/>
            </a:pPr>
            <a:br>
              <a:rPr lang="en-GB" sz="4400">
                <a:solidFill>
                  <a:srgbClr val="000000"/>
                </a:solidFill>
                <a:latin typeface="Times New Roman"/>
                <a:ea typeface="Times New Roman"/>
                <a:cs typeface="Times New Roman"/>
                <a:sym typeface="Times New Roman"/>
              </a:rPr>
            </a:br>
            <a:r>
              <a:rPr lang="en-GB" sz="4400">
                <a:solidFill>
                  <a:srgbClr val="000000"/>
                </a:solidFill>
                <a:latin typeface="Times New Roman"/>
                <a:ea typeface="Times New Roman"/>
                <a:cs typeface="Times New Roman"/>
                <a:sym typeface="Times New Roman"/>
              </a:rPr>
              <a:t>Table of Contents</a:t>
            </a:r>
            <a:br>
              <a:rPr lang="en-GB" sz="4400">
                <a:solidFill>
                  <a:srgbClr val="365F91"/>
                </a:solidFill>
                <a:latin typeface="Times New Roman"/>
                <a:ea typeface="Times New Roman"/>
                <a:cs typeface="Times New Roman"/>
                <a:sym typeface="Times New Roman"/>
              </a:rPr>
            </a:b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3"/>
          <p:cNvSpPr txBox="1"/>
          <p:nvPr>
            <p:ph idx="1" type="body"/>
          </p:nvPr>
        </p:nvSpPr>
        <p:spPr>
          <a:xfrm>
            <a:off x="214282" y="1481328"/>
            <a:ext cx="5214974" cy="4525963"/>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The capability to use networks, devices and software for finding, sharing and creating information safely is known as digital skills.</a:t>
            </a:r>
            <a:endParaRPr/>
          </a:p>
          <a:p>
            <a:pPr indent="-256032" lvl="0" marL="365760" rtl="0" algn="just">
              <a:lnSpc>
                <a:spcPct val="150000"/>
              </a:lnSpc>
              <a:spcBef>
                <a:spcPts val="400"/>
              </a:spcBef>
              <a:spcAft>
                <a:spcPts val="0"/>
              </a:spcAft>
              <a:buSzPts val="1224"/>
              <a:buChar char="🞂"/>
            </a:pPr>
            <a:r>
              <a:rPr lang="en-GB" sz="1800">
                <a:latin typeface="Times New Roman"/>
                <a:ea typeface="Times New Roman"/>
                <a:cs typeface="Times New Roman"/>
                <a:sym typeface="Times New Roman"/>
              </a:rPr>
              <a:t> In this the, Ashford Community Care service is the workplace that supports adults with long-term care needs and physical disabilities who need daily care, well-being checks, care records, medication reminders and appointment support (Trustpilot, 2026).</a:t>
            </a:r>
            <a:endParaRPr sz="1800">
              <a:latin typeface="Times New Roman"/>
              <a:ea typeface="Times New Roman"/>
              <a:cs typeface="Times New Roman"/>
              <a:sym typeface="Times New Roman"/>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119" name="Google Shape;119;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Introduction</a:t>
            </a:r>
            <a:br>
              <a:rPr lang="en-GB" sz="4400">
                <a:latin typeface="Times New Roman"/>
                <a:ea typeface="Times New Roman"/>
                <a:cs typeface="Times New Roman"/>
                <a:sym typeface="Times New Roman"/>
              </a:rPr>
            </a:br>
            <a:endParaRPr/>
          </a:p>
        </p:txBody>
      </p:sp>
      <p:pic>
        <p:nvPicPr>
          <p:cNvPr id="120" name="Google Shape;120;p3"/>
          <p:cNvPicPr preferRelativeResize="0"/>
          <p:nvPr/>
        </p:nvPicPr>
        <p:blipFill rotWithShape="1">
          <a:blip r:embed="rId3">
            <a:alphaModFix/>
          </a:blip>
          <a:srcRect b="0" l="0" r="0" t="0"/>
          <a:stretch/>
        </p:blipFill>
        <p:spPr>
          <a:xfrm>
            <a:off x="5715008" y="1857364"/>
            <a:ext cx="3071834" cy="3571900"/>
          </a:xfrm>
          <a:prstGeom prst="rect">
            <a:avLst/>
          </a:prstGeom>
          <a:noFill/>
          <a:ln>
            <a:noFill/>
          </a:ln>
          <a:effectLst>
            <a:outerShdw blurRad="292100" rotWithShape="0" algn="tl" dir="2700000" dist="139700">
              <a:srgbClr val="333333">
                <a:alpha val="65098"/>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4"/>
          <p:cNvSpPr txBox="1"/>
          <p:nvPr>
            <p:ph idx="1" type="body"/>
          </p:nvPr>
        </p:nvSpPr>
        <p:spPr>
          <a:xfrm>
            <a:off x="457200" y="1481328"/>
            <a:ext cx="3900486" cy="4525963"/>
          </a:xfrm>
          <a:prstGeom prst="rect">
            <a:avLst/>
          </a:prstGeom>
          <a:noFill/>
          <a:ln>
            <a:noFill/>
          </a:ln>
        </p:spPr>
        <p:txBody>
          <a:bodyPr anchorCtr="0" anchor="t" bIns="45700" lIns="91425" spcFirstLastPara="1" rIns="91425" wrap="square" tIns="45700">
            <a:normAutofit fontScale="92500" lnSpcReduction="10000"/>
          </a:bodyPr>
          <a:lstStyle/>
          <a:p>
            <a:pPr indent="-256032" lvl="0" marL="365760" rtl="0" algn="just">
              <a:lnSpc>
                <a:spcPct val="150000"/>
              </a:lnSpc>
              <a:spcBef>
                <a:spcPts val="0"/>
              </a:spcBef>
              <a:spcAft>
                <a:spcPts val="0"/>
              </a:spcAft>
              <a:buSzPct val="68000"/>
              <a:buChar char="🞂"/>
            </a:pPr>
            <a:r>
              <a:rPr lang="en-GB" sz="1800">
                <a:latin typeface="Times New Roman"/>
                <a:ea typeface="Times New Roman"/>
                <a:cs typeface="Times New Roman"/>
                <a:sym typeface="Times New Roman"/>
              </a:rPr>
              <a:t>The chosen workplace task is </a:t>
            </a:r>
            <a:r>
              <a:rPr b="1" i="1" lang="en-GB" sz="1800">
                <a:latin typeface="Times New Roman"/>
                <a:ea typeface="Times New Roman"/>
                <a:cs typeface="Times New Roman"/>
                <a:sym typeface="Times New Roman"/>
              </a:rPr>
              <a:t>staff scheduling, visits and rotas</a:t>
            </a:r>
            <a:r>
              <a:rPr lang="en-GB" sz="1800">
                <a:latin typeface="Times New Roman"/>
                <a:ea typeface="Times New Roman"/>
                <a:cs typeface="Times New Roman"/>
                <a:sym typeface="Times New Roman"/>
              </a:rPr>
              <a:t> that involve real-time coordination and planning of Ashford’s mobile workforce.</a:t>
            </a:r>
            <a:endParaRPr/>
          </a:p>
          <a:p>
            <a:pPr indent="-256032" lvl="0" marL="365760" rtl="0" algn="just">
              <a:lnSpc>
                <a:spcPct val="150000"/>
              </a:lnSpc>
              <a:spcBef>
                <a:spcPts val="1400"/>
              </a:spcBef>
              <a:spcAft>
                <a:spcPts val="0"/>
              </a:spcAft>
              <a:buSzPct val="68000"/>
              <a:buChar char="🞂"/>
            </a:pPr>
            <a:r>
              <a:rPr lang="en-GB" sz="1800">
                <a:latin typeface="Times New Roman"/>
                <a:ea typeface="Times New Roman"/>
                <a:cs typeface="Times New Roman"/>
                <a:sym typeface="Times New Roman"/>
              </a:rPr>
              <a:t>It demands care coordinators to create weekly shift patterns, ensuring balanced staff coverage among support workers, administrative personnel and nurses and allocating specific home visits (Wabeke, 2025).</a:t>
            </a:r>
            <a:endParaRPr sz="1800">
              <a:latin typeface="Times New Roman"/>
              <a:ea typeface="Times New Roman"/>
              <a:cs typeface="Times New Roman"/>
              <a:sym typeface="Times New Roman"/>
            </a:endParaRPr>
          </a:p>
        </p:txBody>
      </p:sp>
      <p:sp>
        <p:nvSpPr>
          <p:cNvPr id="127" name="Google Shape;127;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Chosen workplace task </a:t>
            </a:r>
            <a:br>
              <a:rPr lang="en-GB" sz="4400">
                <a:latin typeface="Times New Roman"/>
                <a:ea typeface="Times New Roman"/>
                <a:cs typeface="Times New Roman"/>
                <a:sym typeface="Times New Roman"/>
              </a:rPr>
            </a:br>
            <a:endParaRPr/>
          </a:p>
        </p:txBody>
      </p:sp>
      <p:sp>
        <p:nvSpPr>
          <p:cNvPr descr="7 Proven Staff Scheduling Methods Every Manager Needs" id="128" name="Google Shape;128;p4"/>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sp>
        <p:nvSpPr>
          <p:cNvPr descr="7 Proven Staff Scheduling Methods Every Manager Needs" id="129" name="Google Shape;129;p4"/>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sp>
        <p:nvSpPr>
          <p:cNvPr descr="7 Proven Staff Scheduling Methods Every Manager Needs" id="130" name="Google Shape;130;p4"/>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Lucida Sans"/>
              <a:ea typeface="Lucida Sans"/>
              <a:cs typeface="Lucida Sans"/>
              <a:sym typeface="Lucida Sans"/>
            </a:endParaRPr>
          </a:p>
        </p:txBody>
      </p:sp>
      <p:pic>
        <p:nvPicPr>
          <p:cNvPr id="131" name="Google Shape;131;p4"/>
          <p:cNvPicPr preferRelativeResize="0"/>
          <p:nvPr/>
        </p:nvPicPr>
        <p:blipFill rotWithShape="1">
          <a:blip r:embed="rId3">
            <a:alphaModFix/>
          </a:blip>
          <a:srcRect b="0" l="0" r="0" t="0"/>
          <a:stretch/>
        </p:blipFill>
        <p:spPr>
          <a:xfrm>
            <a:off x="5072066" y="2000240"/>
            <a:ext cx="3857652" cy="3714776"/>
          </a:xfrm>
          <a:prstGeom prst="rect">
            <a:avLst/>
          </a:prstGeom>
          <a:noFill/>
          <a:ln>
            <a:noFill/>
          </a:ln>
          <a:effectLst>
            <a:outerShdw blurRad="292100" rotWithShape="0" algn="tl" dir="2700000" dist="139700">
              <a:srgbClr val="333333">
                <a:alpha val="65098"/>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5"/>
          <p:cNvSpPr txBox="1"/>
          <p:nvPr>
            <p:ph idx="1" type="body"/>
          </p:nvPr>
        </p:nvSpPr>
        <p:spPr>
          <a:xfrm>
            <a:off x="285720" y="1481328"/>
            <a:ext cx="5143536" cy="4948068"/>
          </a:xfrm>
          <a:prstGeom prst="rect">
            <a:avLst/>
          </a:prstGeom>
          <a:noFill/>
          <a:ln>
            <a:noFill/>
          </a:ln>
        </p:spPr>
        <p:txBody>
          <a:bodyPr anchorCtr="0" anchor="t" bIns="45700" lIns="91425" spcFirstLastPara="1" rIns="91425" wrap="square" tIns="45700">
            <a:normAutofit fontScale="25000" lnSpcReduction="20000"/>
          </a:bodyPr>
          <a:lstStyle/>
          <a:p>
            <a:pPr indent="-256032" lvl="0" marL="365760" rtl="0" algn="just">
              <a:lnSpc>
                <a:spcPct val="170000"/>
              </a:lnSpc>
              <a:spcBef>
                <a:spcPts val="0"/>
              </a:spcBef>
              <a:spcAft>
                <a:spcPts val="0"/>
              </a:spcAft>
              <a:buSzPct val="68000"/>
              <a:buChar char="🞂"/>
            </a:pPr>
            <a:r>
              <a:rPr lang="en-GB" sz="7200">
                <a:latin typeface="Times New Roman"/>
                <a:ea typeface="Times New Roman"/>
                <a:cs typeface="Times New Roman"/>
                <a:sym typeface="Times New Roman"/>
              </a:rPr>
              <a:t>Ashford Care Service has selected Microsoft Teams, particularly using its integrated Shifts application for centralising scheduling. </a:t>
            </a:r>
            <a:endParaRPr sz="7200">
              <a:latin typeface="Times New Roman"/>
              <a:ea typeface="Times New Roman"/>
              <a:cs typeface="Times New Roman"/>
              <a:sym typeface="Times New Roman"/>
            </a:endParaRPr>
          </a:p>
          <a:p>
            <a:pPr indent="-256032" lvl="0" marL="365760" rtl="0" algn="just">
              <a:lnSpc>
                <a:spcPct val="170000"/>
              </a:lnSpc>
              <a:spcBef>
                <a:spcPts val="1400"/>
              </a:spcBef>
              <a:spcAft>
                <a:spcPts val="0"/>
              </a:spcAft>
              <a:buSzPct val="68000"/>
              <a:buChar char="🞂"/>
            </a:pPr>
            <a:r>
              <a:rPr lang="en-GB" sz="7200">
                <a:latin typeface="Times New Roman"/>
                <a:ea typeface="Times New Roman"/>
                <a:cs typeface="Times New Roman"/>
                <a:sym typeface="Times New Roman"/>
              </a:rPr>
              <a:t>This cloud-based tool is justified for addressing the fragmentation of the workplace by enabling care coordinators to publish real-time rotas that sync to mobile devices instantly, removing manual work duplication and missed updates (Volkov, 2025). </a:t>
            </a:r>
            <a:endParaRPr sz="7200">
              <a:latin typeface="Times New Roman"/>
              <a:ea typeface="Times New Roman"/>
              <a:cs typeface="Times New Roman"/>
              <a:sym typeface="Times New Roman"/>
            </a:endParaRPr>
          </a:p>
          <a:p>
            <a:pPr indent="-226885" lvl="0" marL="365760" rtl="0" algn="just">
              <a:lnSpc>
                <a:spcPct val="150000"/>
              </a:lnSpc>
              <a:spcBef>
                <a:spcPts val="1400"/>
              </a:spcBef>
              <a:spcAft>
                <a:spcPts val="0"/>
              </a:spcAft>
              <a:buSzPct val="68000"/>
              <a:buNone/>
            </a:pPr>
            <a:r>
              <a:t/>
            </a:r>
            <a:endParaRPr>
              <a:latin typeface="Times New Roman"/>
              <a:ea typeface="Times New Roman"/>
              <a:cs typeface="Times New Roman"/>
              <a:sym typeface="Times New Roman"/>
            </a:endParaRPr>
          </a:p>
        </p:txBody>
      </p:sp>
      <p:sp>
        <p:nvSpPr>
          <p:cNvPr id="138" name="Google Shape;138;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Selected Microsoft 365 tool </a:t>
            </a:r>
            <a:br>
              <a:rPr lang="en-GB" sz="4400">
                <a:solidFill>
                  <a:schemeClr val="dk1"/>
                </a:solidFill>
                <a:latin typeface="Times New Roman"/>
                <a:ea typeface="Times New Roman"/>
                <a:cs typeface="Times New Roman"/>
                <a:sym typeface="Times New Roman"/>
              </a:rPr>
            </a:br>
            <a:endParaRPr>
              <a:solidFill>
                <a:schemeClr val="dk1"/>
              </a:solidFill>
            </a:endParaRPr>
          </a:p>
        </p:txBody>
      </p:sp>
      <p:pic>
        <p:nvPicPr>
          <p:cNvPr id="139" name="Google Shape;139;p5"/>
          <p:cNvPicPr preferRelativeResize="0"/>
          <p:nvPr/>
        </p:nvPicPr>
        <p:blipFill rotWithShape="1">
          <a:blip r:embed="rId3">
            <a:alphaModFix/>
          </a:blip>
          <a:srcRect b="0" l="0" r="0" t="0"/>
          <a:stretch/>
        </p:blipFill>
        <p:spPr>
          <a:xfrm>
            <a:off x="5857884" y="2143116"/>
            <a:ext cx="2857488" cy="3429024"/>
          </a:xfrm>
          <a:prstGeom prst="rect">
            <a:avLst/>
          </a:prstGeom>
          <a:noFill/>
          <a:ln>
            <a:noFill/>
          </a:ln>
          <a:effectLst>
            <a:outerShdw blurRad="292100" rotWithShape="0" algn="tl" dir="2700000" dist="139700">
              <a:srgbClr val="333333">
                <a:alpha val="65098"/>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6"/>
          <p:cNvSpPr txBox="1"/>
          <p:nvPr>
            <p:ph idx="1" type="body"/>
          </p:nvPr>
        </p:nvSpPr>
        <p:spPr>
          <a:xfrm>
            <a:off x="214282" y="1481328"/>
            <a:ext cx="4572032" cy="5019506"/>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The use of the right tactics and tools is vital for enhancing patient care in the complex digital era (Ferreira </a:t>
            </a:r>
            <a:r>
              <a:rPr i="1" lang="en-GB" sz="1800">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2025). </a:t>
            </a:r>
            <a:endParaRPr sz="1800">
              <a:latin typeface="Times New Roman"/>
              <a:ea typeface="Times New Roman"/>
              <a:cs typeface="Times New Roman"/>
              <a:sym typeface="Times New Roman"/>
            </a:endParaRPr>
          </a:p>
          <a:p>
            <a:pPr indent="-256032" lvl="0" marL="365760" rtl="0" algn="just">
              <a:lnSpc>
                <a:spcPct val="150000"/>
              </a:lnSpc>
              <a:spcBef>
                <a:spcPts val="400"/>
              </a:spcBef>
              <a:spcAft>
                <a:spcPts val="0"/>
              </a:spcAft>
              <a:buSzPts val="1224"/>
              <a:buChar char="🞂"/>
            </a:pPr>
            <a:r>
              <a:rPr lang="en-GB" sz="1800">
                <a:latin typeface="Times New Roman"/>
                <a:ea typeface="Times New Roman"/>
                <a:cs typeface="Times New Roman"/>
                <a:sym typeface="Times New Roman"/>
              </a:rPr>
              <a:t>Microsoft Teams is suitable for the chosen workplace task as it is enhanced by its dedicated Shifts application and is also exceptionally well-suited for managing staff scheduling, rotas and community visits of Ashford Community Care Service.</a:t>
            </a:r>
            <a:endParaRPr sz="1800">
              <a:latin typeface="Times New Roman"/>
              <a:ea typeface="Times New Roman"/>
              <a:cs typeface="Times New Roman"/>
              <a:sym typeface="Times New Roman"/>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146" name="Google Shape;146;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Suitability of tool for task  </a:t>
            </a:r>
            <a:br>
              <a:rPr lang="en-GB" sz="4400">
                <a:latin typeface="Times New Roman"/>
                <a:ea typeface="Times New Roman"/>
                <a:cs typeface="Times New Roman"/>
                <a:sym typeface="Times New Roman"/>
              </a:rPr>
            </a:br>
            <a:endParaRPr/>
          </a:p>
        </p:txBody>
      </p:sp>
      <p:pic>
        <p:nvPicPr>
          <p:cNvPr id="147" name="Google Shape;147;p6"/>
          <p:cNvPicPr preferRelativeResize="0"/>
          <p:nvPr/>
        </p:nvPicPr>
        <p:blipFill rotWithShape="1">
          <a:blip r:embed="rId3">
            <a:alphaModFix/>
          </a:blip>
          <a:srcRect b="0" l="0" r="0" t="0"/>
          <a:stretch/>
        </p:blipFill>
        <p:spPr>
          <a:xfrm>
            <a:off x="4980186" y="1928802"/>
            <a:ext cx="4000528" cy="4000528"/>
          </a:xfrm>
          <a:prstGeom prst="roundRect">
            <a:avLst>
              <a:gd fmla="val 8594" name="adj"/>
            </a:avLst>
          </a:prstGeom>
          <a:solidFill>
            <a:srgbClr val="ECECEC"/>
          </a:solidFill>
          <a:ln>
            <a:noFill/>
          </a:ln>
          <a:effectLst>
            <a:reflection blurRad="0" dir="5400000" dist="5000" endA="0" endPos="28000" kx="0" rotWithShape="0" algn="bl" stA="38000" stPos="0" sy="-100000" ky="0"/>
          </a:effectLst>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7"/>
          <p:cNvSpPr txBox="1"/>
          <p:nvPr>
            <p:ph idx="1" type="body"/>
          </p:nvPr>
        </p:nvSpPr>
        <p:spPr>
          <a:xfrm>
            <a:off x="285720" y="1481328"/>
            <a:ext cx="4429156" cy="5019506"/>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In this, the frontline staffs immediately receives push notifications on their mobile devices about any changes in their schedules, which mitigates the risk of missed service user visits, skipped well-being checks and delayed medication reminders (Charas and Lupushor, 2022).</a:t>
            </a:r>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154" name="Google Shape;154;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000"/>
              <a:buFont typeface="Times New Roman"/>
              <a:buNone/>
            </a:pPr>
            <a:r>
              <a:rPr lang="en-GB" sz="4000">
                <a:solidFill>
                  <a:schemeClr val="dk1"/>
                </a:solidFill>
                <a:latin typeface="Times New Roman"/>
                <a:ea typeface="Times New Roman"/>
                <a:cs typeface="Times New Roman"/>
                <a:sym typeface="Times New Roman"/>
              </a:rPr>
              <a:t>Continue..</a:t>
            </a:r>
            <a:endParaRPr sz="4000">
              <a:solidFill>
                <a:schemeClr val="dk1"/>
              </a:solidFill>
              <a:latin typeface="Times New Roman"/>
              <a:ea typeface="Times New Roman"/>
              <a:cs typeface="Times New Roman"/>
              <a:sym typeface="Times New Roman"/>
            </a:endParaRPr>
          </a:p>
        </p:txBody>
      </p:sp>
      <p:pic>
        <p:nvPicPr>
          <p:cNvPr id="155" name="Google Shape;155;p7"/>
          <p:cNvPicPr preferRelativeResize="0"/>
          <p:nvPr/>
        </p:nvPicPr>
        <p:blipFill rotWithShape="1">
          <a:blip r:embed="rId3">
            <a:alphaModFix/>
          </a:blip>
          <a:srcRect b="0" l="0" r="0" t="0"/>
          <a:stretch/>
        </p:blipFill>
        <p:spPr>
          <a:xfrm>
            <a:off x="4786314" y="1500174"/>
            <a:ext cx="4000528" cy="442915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8"/>
          <p:cNvSpPr txBox="1"/>
          <p:nvPr>
            <p:ph idx="1" type="body"/>
          </p:nvPr>
        </p:nvSpPr>
        <p:spPr>
          <a:xfrm>
            <a:off x="500034" y="1857364"/>
            <a:ext cx="4429156" cy="4525963"/>
          </a:xfrm>
          <a:prstGeom prst="rect">
            <a:avLst/>
          </a:prstGeom>
          <a:noFill/>
          <a:ln>
            <a:noFill/>
          </a:ln>
        </p:spPr>
        <p:txBody>
          <a:bodyPr anchorCtr="0" anchor="t" bIns="45700" lIns="91425" spcFirstLastPara="1" rIns="91425" wrap="square" tIns="45700">
            <a:normAutofit fontScale="62500" lnSpcReduction="20000"/>
          </a:bodyPr>
          <a:lstStyle/>
          <a:p>
            <a:pPr indent="-256054" lvl="0" marL="365760" rtl="0" algn="just">
              <a:lnSpc>
                <a:spcPct val="170000"/>
              </a:lnSpc>
              <a:spcBef>
                <a:spcPts val="0"/>
              </a:spcBef>
              <a:spcAft>
                <a:spcPts val="0"/>
              </a:spcAft>
              <a:buSzPct val="68000"/>
              <a:buChar char="🞂"/>
            </a:pPr>
            <a:r>
              <a:rPr lang="en-GB" sz="2900">
                <a:latin typeface="Times New Roman"/>
                <a:ea typeface="Times New Roman"/>
                <a:cs typeface="Times New Roman"/>
                <a:sym typeface="Times New Roman"/>
              </a:rPr>
              <a:t>Microsoft Teams drastically improves operational efficiency and communication by transforming information flows between mobile field staff and office-based coordinators (Edirisuriya, 2025). </a:t>
            </a:r>
            <a:endParaRPr sz="2900">
              <a:latin typeface="Times New Roman"/>
              <a:ea typeface="Times New Roman"/>
              <a:cs typeface="Times New Roman"/>
              <a:sym typeface="Times New Roman"/>
            </a:endParaRPr>
          </a:p>
          <a:p>
            <a:pPr indent="-256054" lvl="0" marL="365760" rtl="0" algn="just">
              <a:lnSpc>
                <a:spcPct val="170000"/>
              </a:lnSpc>
              <a:spcBef>
                <a:spcPts val="400"/>
              </a:spcBef>
              <a:spcAft>
                <a:spcPts val="0"/>
              </a:spcAft>
              <a:buSzPct val="68000"/>
              <a:buChar char="🞂"/>
            </a:pPr>
            <a:r>
              <a:rPr lang="en-GB" sz="2900">
                <a:latin typeface="Times New Roman"/>
                <a:ea typeface="Times New Roman"/>
                <a:cs typeface="Times New Roman"/>
                <a:sym typeface="Times New Roman"/>
              </a:rPr>
              <a:t>Currently, Ashford struggles with unclear rotas, duplicated work and missed updates, and Teams solves these communication barriers by acting as the single point of truth.</a:t>
            </a:r>
            <a:endParaRPr sz="2900">
              <a:latin typeface="Times New Roman"/>
              <a:ea typeface="Times New Roman"/>
              <a:cs typeface="Times New Roman"/>
              <a:sym typeface="Times New Roman"/>
            </a:endParaRPr>
          </a:p>
          <a:p>
            <a:pPr indent="-183187" lvl="0" marL="365760" rtl="0" algn="just">
              <a:lnSpc>
                <a:spcPct val="150000"/>
              </a:lnSpc>
              <a:spcBef>
                <a:spcPts val="400"/>
              </a:spcBef>
              <a:spcAft>
                <a:spcPts val="0"/>
              </a:spcAft>
              <a:buSzPct val="68000"/>
              <a:buNone/>
            </a:pPr>
            <a:r>
              <a:t/>
            </a:r>
            <a:endParaRPr>
              <a:latin typeface="Times New Roman"/>
              <a:ea typeface="Times New Roman"/>
              <a:cs typeface="Times New Roman"/>
              <a:sym typeface="Times New Roman"/>
            </a:endParaRPr>
          </a:p>
        </p:txBody>
      </p:sp>
      <p:sp>
        <p:nvSpPr>
          <p:cNvPr id="162" name="Google Shape;162;p8"/>
          <p:cNvSpPr txBox="1"/>
          <p:nvPr>
            <p:ph type="title"/>
          </p:nvPr>
        </p:nvSpPr>
        <p:spPr>
          <a:xfrm>
            <a:off x="457200" y="0"/>
            <a:ext cx="8229600" cy="164305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How tool improves efficiency or communication </a:t>
            </a:r>
            <a:br>
              <a:rPr lang="en-GB" sz="4400">
                <a:latin typeface="Times New Roman"/>
                <a:ea typeface="Times New Roman"/>
                <a:cs typeface="Times New Roman"/>
                <a:sym typeface="Times New Roman"/>
              </a:rPr>
            </a:br>
            <a:endParaRPr/>
          </a:p>
        </p:txBody>
      </p:sp>
      <p:pic>
        <p:nvPicPr>
          <p:cNvPr id="163" name="Google Shape;163;p8"/>
          <p:cNvPicPr preferRelativeResize="0"/>
          <p:nvPr/>
        </p:nvPicPr>
        <p:blipFill rotWithShape="1">
          <a:blip r:embed="rId3">
            <a:alphaModFix/>
          </a:blip>
          <a:srcRect b="0" l="0" r="0" t="0"/>
          <a:stretch/>
        </p:blipFill>
        <p:spPr>
          <a:xfrm>
            <a:off x="5500694" y="2285992"/>
            <a:ext cx="3416283" cy="34290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9"/>
          <p:cNvSpPr txBox="1"/>
          <p:nvPr>
            <p:ph idx="1" type="body"/>
          </p:nvPr>
        </p:nvSpPr>
        <p:spPr>
          <a:xfrm>
            <a:off x="457200" y="1481328"/>
            <a:ext cx="4114800" cy="4525963"/>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The operational efficiency is also increased by eradicating administrative waste and manual errors through a unified digital dashboard (Khairunnisa </a:t>
            </a:r>
            <a:r>
              <a:rPr i="1" lang="en-GB" sz="1800">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2025).</a:t>
            </a:r>
            <a:endParaRPr/>
          </a:p>
          <a:p>
            <a:pPr indent="-256032" lvl="0" marL="365760" rtl="0" algn="just">
              <a:lnSpc>
                <a:spcPct val="150000"/>
              </a:lnSpc>
              <a:spcBef>
                <a:spcPts val="400"/>
              </a:spcBef>
              <a:spcAft>
                <a:spcPts val="0"/>
              </a:spcAft>
              <a:buSzPts val="1224"/>
              <a:buChar char="🞂"/>
            </a:pPr>
            <a:r>
              <a:rPr lang="en-GB" sz="1800">
                <a:latin typeface="Times New Roman"/>
                <a:ea typeface="Times New Roman"/>
                <a:cs typeface="Times New Roman"/>
                <a:sym typeface="Times New Roman"/>
              </a:rPr>
              <a:t> It helps care coordinators to gain total visibility over staff availability and geographic placement more effectively</a:t>
            </a:r>
            <a:r>
              <a:rPr b="1" lang="en-GB" sz="1800">
                <a:latin typeface="Times New Roman"/>
                <a:ea typeface="Times New Roman"/>
                <a:cs typeface="Times New Roman"/>
                <a:sym typeface="Times New Roman"/>
              </a:rPr>
              <a:t>.</a:t>
            </a:r>
            <a:endParaRPr sz="1800">
              <a:latin typeface="Times New Roman"/>
              <a:ea typeface="Times New Roman"/>
              <a:cs typeface="Times New Roman"/>
              <a:sym typeface="Times New Roman"/>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170" name="Google Shape;170;p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000"/>
              <a:buFont typeface="Times New Roman"/>
              <a:buNone/>
            </a:pPr>
            <a:r>
              <a:rPr lang="en-GB" sz="4000">
                <a:solidFill>
                  <a:schemeClr val="dk1"/>
                </a:solidFill>
                <a:latin typeface="Times New Roman"/>
                <a:ea typeface="Times New Roman"/>
                <a:cs typeface="Times New Roman"/>
                <a:sym typeface="Times New Roman"/>
              </a:rPr>
              <a:t>Continue..</a:t>
            </a:r>
            <a:endParaRPr sz="4000"/>
          </a:p>
        </p:txBody>
      </p:sp>
      <p:pic>
        <p:nvPicPr>
          <p:cNvPr id="171" name="Google Shape;171;p9"/>
          <p:cNvPicPr preferRelativeResize="0"/>
          <p:nvPr/>
        </p:nvPicPr>
        <p:blipFill rotWithShape="1">
          <a:blip r:embed="rId3">
            <a:alphaModFix/>
          </a:blip>
          <a:srcRect b="0" l="0" r="0" t="0"/>
          <a:stretch/>
        </p:blipFill>
        <p:spPr>
          <a:xfrm>
            <a:off x="4929190" y="1714488"/>
            <a:ext cx="3790950" cy="407196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10"/>
          <p:cNvSpPr txBox="1"/>
          <p:nvPr>
            <p:ph idx="1" type="body"/>
          </p:nvPr>
        </p:nvSpPr>
        <p:spPr>
          <a:xfrm>
            <a:off x="428596" y="2071678"/>
            <a:ext cx="4643470" cy="4525963"/>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The primary advantage of using Microsoft Teams is ecosystem integration (Sawhney, 2024). </a:t>
            </a:r>
            <a:endParaRPr sz="1800">
              <a:latin typeface="Times New Roman"/>
              <a:ea typeface="Times New Roman"/>
              <a:cs typeface="Times New Roman"/>
              <a:sym typeface="Times New Roman"/>
            </a:endParaRPr>
          </a:p>
          <a:p>
            <a:pPr indent="-256032" lvl="0" marL="365760" rtl="0" algn="just">
              <a:lnSpc>
                <a:spcPct val="150000"/>
              </a:lnSpc>
              <a:spcBef>
                <a:spcPts val="400"/>
              </a:spcBef>
              <a:spcAft>
                <a:spcPts val="0"/>
              </a:spcAft>
              <a:buSzPts val="1224"/>
              <a:buChar char="🞂"/>
            </a:pPr>
            <a:r>
              <a:rPr lang="en-GB" sz="1800">
                <a:latin typeface="Times New Roman"/>
                <a:ea typeface="Times New Roman"/>
                <a:cs typeface="Times New Roman"/>
                <a:sym typeface="Times New Roman"/>
              </a:rPr>
              <a:t>In view of the fact that Ashford already uses Microsoft 365, deploying Shifts needs no licensing cost or extra software procurement, thereby increasing the value of their IT investment.</a:t>
            </a:r>
            <a:endParaRPr sz="1800">
              <a:latin typeface="Times New Roman"/>
              <a:ea typeface="Times New Roman"/>
              <a:cs typeface="Times New Roman"/>
              <a:sym typeface="Times New Roman"/>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178" name="Google Shape;178;p10"/>
          <p:cNvSpPr txBox="1"/>
          <p:nvPr>
            <p:ph type="title"/>
          </p:nvPr>
        </p:nvSpPr>
        <p:spPr>
          <a:xfrm>
            <a:off x="428596" y="142852"/>
            <a:ext cx="8229600" cy="1571636"/>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Advantages and limitations of chosen tool </a:t>
            </a:r>
            <a:br>
              <a:rPr lang="en-GB" sz="4400">
                <a:latin typeface="Times New Roman"/>
                <a:ea typeface="Times New Roman"/>
                <a:cs typeface="Times New Roman"/>
                <a:sym typeface="Times New Roman"/>
              </a:rPr>
            </a:br>
            <a:endParaRPr/>
          </a:p>
        </p:txBody>
      </p:sp>
      <p:pic>
        <p:nvPicPr>
          <p:cNvPr id="179" name="Google Shape;179;p10"/>
          <p:cNvPicPr preferRelativeResize="0"/>
          <p:nvPr/>
        </p:nvPicPr>
        <p:blipFill rotWithShape="1">
          <a:blip r:embed="rId3">
            <a:alphaModFix/>
          </a:blip>
          <a:srcRect b="0" l="0" r="0" t="0"/>
          <a:stretch/>
        </p:blipFill>
        <p:spPr>
          <a:xfrm>
            <a:off x="5429256" y="1928802"/>
            <a:ext cx="3454377" cy="385765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11"/>
          <p:cNvSpPr txBox="1"/>
          <p:nvPr>
            <p:ph idx="1" type="body"/>
          </p:nvPr>
        </p:nvSpPr>
        <p:spPr>
          <a:xfrm>
            <a:off x="457200" y="1481328"/>
            <a:ext cx="4972056" cy="4525963"/>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On the other hand, Microsoft Teams as the tool also introduces clear limitations, as the system is completely connectivity-dependent (Ilag and Sabale, 2022). </a:t>
            </a:r>
            <a:endParaRPr sz="1800">
              <a:latin typeface="Times New Roman"/>
              <a:ea typeface="Times New Roman"/>
              <a:cs typeface="Times New Roman"/>
              <a:sym typeface="Times New Roman"/>
            </a:endParaRPr>
          </a:p>
          <a:p>
            <a:pPr indent="-256032" lvl="0" marL="365760" rtl="0" algn="just">
              <a:lnSpc>
                <a:spcPct val="150000"/>
              </a:lnSpc>
              <a:spcBef>
                <a:spcPts val="400"/>
              </a:spcBef>
              <a:spcAft>
                <a:spcPts val="0"/>
              </a:spcAft>
              <a:buSzPts val="1224"/>
              <a:buChar char="🞂"/>
            </a:pPr>
            <a:r>
              <a:rPr lang="en-GB" sz="1800">
                <a:latin typeface="Times New Roman"/>
                <a:ea typeface="Times New Roman"/>
                <a:cs typeface="Times New Roman"/>
                <a:sym typeface="Times New Roman"/>
              </a:rPr>
              <a:t>It means that field staff operating in remote areas with poor Wi-Fi or mobile data will suffer synchronisation delays, potentially missing last-minute schedule alterations.</a:t>
            </a:r>
            <a:endParaRPr sz="1800">
              <a:latin typeface="Times New Roman"/>
              <a:ea typeface="Times New Roman"/>
              <a:cs typeface="Times New Roman"/>
              <a:sym typeface="Times New Roman"/>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186" name="Google Shape;186;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000"/>
              <a:buFont typeface="Times New Roman"/>
              <a:buNone/>
            </a:pPr>
            <a:r>
              <a:rPr lang="en-GB" sz="4000">
                <a:solidFill>
                  <a:schemeClr val="dk1"/>
                </a:solidFill>
                <a:latin typeface="Times New Roman"/>
                <a:ea typeface="Times New Roman"/>
                <a:cs typeface="Times New Roman"/>
                <a:sym typeface="Times New Roman"/>
              </a:rPr>
              <a:t>Continue..</a:t>
            </a:r>
            <a:endParaRPr sz="4000"/>
          </a:p>
        </p:txBody>
      </p:sp>
      <p:pic>
        <p:nvPicPr>
          <p:cNvPr id="187" name="Google Shape;187;p11"/>
          <p:cNvPicPr preferRelativeResize="0"/>
          <p:nvPr/>
        </p:nvPicPr>
        <p:blipFill rotWithShape="1">
          <a:blip r:embed="rId3">
            <a:alphaModFix/>
          </a:blip>
          <a:srcRect b="0" l="0" r="0" t="0"/>
          <a:stretch/>
        </p:blipFill>
        <p:spPr>
          <a:xfrm>
            <a:off x="5643570" y="1928802"/>
            <a:ext cx="3264764" cy="435771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12"/>
          <p:cNvSpPr txBox="1"/>
          <p:nvPr>
            <p:ph idx="1" type="body"/>
          </p:nvPr>
        </p:nvSpPr>
        <p:spPr>
          <a:xfrm>
            <a:off x="0" y="1481328"/>
            <a:ext cx="5429256" cy="5090944"/>
          </a:xfrm>
          <a:prstGeom prst="rect">
            <a:avLst/>
          </a:prstGeom>
          <a:noFill/>
          <a:ln>
            <a:noFill/>
          </a:ln>
        </p:spPr>
        <p:txBody>
          <a:bodyPr anchorCtr="0" anchor="t" bIns="45700" lIns="91425" spcFirstLastPara="1" rIns="91425" wrap="square" tIns="45700">
            <a:normAutofit fontScale="62500" lnSpcReduction="20000"/>
          </a:bodyPr>
          <a:lstStyle/>
          <a:p>
            <a:pPr indent="-256054" lvl="0" marL="365760" rtl="0" algn="just">
              <a:lnSpc>
                <a:spcPct val="170000"/>
              </a:lnSpc>
              <a:spcBef>
                <a:spcPts val="0"/>
              </a:spcBef>
              <a:spcAft>
                <a:spcPts val="0"/>
              </a:spcAft>
              <a:buSzPct val="68000"/>
              <a:buChar char="🞂"/>
            </a:pPr>
            <a:r>
              <a:rPr lang="en-GB" sz="2900">
                <a:latin typeface="Times New Roman"/>
                <a:ea typeface="Times New Roman"/>
                <a:cs typeface="Times New Roman"/>
                <a:sym typeface="Times New Roman"/>
              </a:rPr>
              <a:t>Ashford is recommended to implement a change strategy and pilot, in which Phase 1 will focus on rota standardisation. In this, the care coordinators will design and build shift templates in Microsoft Teams Shifts Desktop (Atobatele </a:t>
            </a:r>
            <a:r>
              <a:rPr i="1" lang="en-GB" sz="2900">
                <a:latin typeface="Times New Roman"/>
                <a:ea typeface="Times New Roman"/>
                <a:cs typeface="Times New Roman"/>
                <a:sym typeface="Times New Roman"/>
              </a:rPr>
              <a:t>et al.,</a:t>
            </a:r>
            <a:r>
              <a:rPr lang="en-GB" sz="2900">
                <a:latin typeface="Times New Roman"/>
                <a:ea typeface="Times New Roman"/>
                <a:cs typeface="Times New Roman"/>
                <a:sym typeface="Times New Roman"/>
              </a:rPr>
              <a:t> 2023).</a:t>
            </a:r>
            <a:endParaRPr/>
          </a:p>
          <a:p>
            <a:pPr indent="-256054" lvl="0" marL="365760" rtl="0" algn="just">
              <a:lnSpc>
                <a:spcPct val="170000"/>
              </a:lnSpc>
              <a:spcBef>
                <a:spcPts val="400"/>
              </a:spcBef>
              <a:spcAft>
                <a:spcPts val="0"/>
              </a:spcAft>
              <a:buSzPct val="68000"/>
              <a:buChar char="🞂"/>
            </a:pPr>
            <a:r>
              <a:rPr lang="en-GB" sz="2900">
                <a:latin typeface="Times New Roman"/>
                <a:ea typeface="Times New Roman"/>
                <a:cs typeface="Times New Roman"/>
                <a:sym typeface="Times New Roman"/>
              </a:rPr>
              <a:t> The pilot group testing in Phase 2 will concentrate on rolling out the application to</a:t>
            </a:r>
            <a:r>
              <a:rPr b="1" lang="en-GB" sz="2900">
                <a:latin typeface="Times New Roman"/>
                <a:ea typeface="Times New Roman"/>
                <a:cs typeface="Times New Roman"/>
                <a:sym typeface="Times New Roman"/>
              </a:rPr>
              <a:t> </a:t>
            </a:r>
            <a:r>
              <a:rPr lang="en-GB" sz="2900">
                <a:latin typeface="Times New Roman"/>
                <a:ea typeface="Times New Roman"/>
                <a:cs typeface="Times New Roman"/>
                <a:sym typeface="Times New Roman"/>
              </a:rPr>
              <a:t>a selected testing group, including one nursing team and senior care</a:t>
            </a:r>
            <a:r>
              <a:rPr b="1" lang="en-GB" sz="2900">
                <a:latin typeface="Times New Roman"/>
                <a:ea typeface="Times New Roman"/>
                <a:cs typeface="Times New Roman"/>
                <a:sym typeface="Times New Roman"/>
              </a:rPr>
              <a:t> </a:t>
            </a:r>
            <a:r>
              <a:rPr lang="en-GB" sz="2900">
                <a:latin typeface="Times New Roman"/>
                <a:ea typeface="Times New Roman"/>
                <a:cs typeface="Times New Roman"/>
                <a:sym typeface="Times New Roman"/>
              </a:rPr>
              <a:t>workers. In this, the feedback loops will gather initial user insights about notifications, layout adjustments and visibility well before the organisational rollout.</a:t>
            </a:r>
            <a:endParaRPr sz="2900">
              <a:latin typeface="Times New Roman"/>
              <a:ea typeface="Times New Roman"/>
              <a:cs typeface="Times New Roman"/>
              <a:sym typeface="Times New Roman"/>
            </a:endParaRPr>
          </a:p>
          <a:p>
            <a:pPr indent="-207455" lvl="0" marL="365760" rtl="0" algn="just">
              <a:lnSpc>
                <a:spcPct val="150000"/>
              </a:lnSpc>
              <a:spcBef>
                <a:spcPts val="400"/>
              </a:spcBef>
              <a:spcAft>
                <a:spcPts val="0"/>
              </a:spcAft>
              <a:buSzPct val="68000"/>
              <a:buNone/>
            </a:pPr>
            <a:r>
              <a:t/>
            </a:r>
            <a:endParaRPr sz="1800">
              <a:latin typeface="Times New Roman"/>
              <a:ea typeface="Times New Roman"/>
              <a:cs typeface="Times New Roman"/>
              <a:sym typeface="Times New Roman"/>
            </a:endParaRPr>
          </a:p>
        </p:txBody>
      </p:sp>
      <p:sp>
        <p:nvSpPr>
          <p:cNvPr id="194" name="Google Shape;194;p1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Recommendation for Ashford </a:t>
            </a:r>
            <a:br>
              <a:rPr lang="en-GB" sz="4400">
                <a:solidFill>
                  <a:schemeClr val="dk1"/>
                </a:solidFill>
                <a:latin typeface="Times New Roman"/>
                <a:ea typeface="Times New Roman"/>
                <a:cs typeface="Times New Roman"/>
                <a:sym typeface="Times New Roman"/>
              </a:rPr>
            </a:br>
            <a:endParaRPr>
              <a:solidFill>
                <a:schemeClr val="dk1"/>
              </a:solidFill>
            </a:endParaRPr>
          </a:p>
        </p:txBody>
      </p:sp>
      <p:pic>
        <p:nvPicPr>
          <p:cNvPr id="195" name="Google Shape;195;p12"/>
          <p:cNvPicPr preferRelativeResize="0"/>
          <p:nvPr/>
        </p:nvPicPr>
        <p:blipFill rotWithShape="1">
          <a:blip r:embed="rId3">
            <a:alphaModFix/>
          </a:blip>
          <a:srcRect b="0" l="0" r="0" t="0"/>
          <a:stretch/>
        </p:blipFill>
        <p:spPr>
          <a:xfrm>
            <a:off x="5929322" y="1743075"/>
            <a:ext cx="3000395" cy="375762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13"/>
          <p:cNvSpPr txBox="1"/>
          <p:nvPr>
            <p:ph idx="1" type="body"/>
          </p:nvPr>
        </p:nvSpPr>
        <p:spPr>
          <a:xfrm>
            <a:off x="457200" y="1481328"/>
            <a:ext cx="4471990" cy="4525963"/>
          </a:xfrm>
          <a:prstGeom prst="rect">
            <a:avLst/>
          </a:prstGeom>
          <a:noFill/>
          <a:ln>
            <a:noFill/>
          </a:ln>
        </p:spPr>
        <p:txBody>
          <a:bodyPr anchorCtr="0" anchor="t" bIns="45700" lIns="91425" spcFirstLastPara="1" rIns="91425" wrap="square" tIns="45700">
            <a:normAutofit fontScale="92500" lnSpcReduction="20000"/>
          </a:bodyPr>
          <a:lstStyle/>
          <a:p>
            <a:pPr indent="-256054" lvl="0" marL="365760" rtl="0" algn="just">
              <a:lnSpc>
                <a:spcPct val="160000"/>
              </a:lnSpc>
              <a:spcBef>
                <a:spcPts val="0"/>
              </a:spcBef>
              <a:spcAft>
                <a:spcPts val="0"/>
              </a:spcAft>
              <a:buSzPct val="68000"/>
              <a:buChar char="🞂"/>
            </a:pPr>
            <a:r>
              <a:rPr lang="en-GB" sz="1900">
                <a:latin typeface="Times New Roman"/>
                <a:ea typeface="Times New Roman"/>
                <a:cs typeface="Times New Roman"/>
                <a:sym typeface="Times New Roman"/>
              </a:rPr>
              <a:t>Workforce training is necessary for gaining positive outcomes from the tasks performed by employees (Parween, 2024).</a:t>
            </a:r>
            <a:endParaRPr/>
          </a:p>
          <a:p>
            <a:pPr indent="-256054" lvl="0" marL="365760" rtl="0" algn="just">
              <a:lnSpc>
                <a:spcPct val="160000"/>
              </a:lnSpc>
              <a:spcBef>
                <a:spcPts val="400"/>
              </a:spcBef>
              <a:spcAft>
                <a:spcPts val="0"/>
              </a:spcAft>
              <a:buSzPct val="68000"/>
              <a:buChar char="🞂"/>
            </a:pPr>
            <a:r>
              <a:rPr lang="en-GB" sz="1900">
                <a:latin typeface="Times New Roman"/>
                <a:ea typeface="Times New Roman"/>
                <a:cs typeface="Times New Roman"/>
                <a:sym typeface="Times New Roman"/>
              </a:rPr>
              <a:t> Training and go-live are also recommended to Ashford for implementing changes, in which Phase 3 will focus on digital literacy training by delivering targeted, interactive workshops that are created for remote field staff, minimising application adoption resistance.</a:t>
            </a:r>
            <a:endParaRPr sz="1900">
              <a:latin typeface="Times New Roman"/>
              <a:ea typeface="Times New Roman"/>
              <a:cs typeface="Times New Roman"/>
              <a:sym typeface="Times New Roman"/>
            </a:endParaRPr>
          </a:p>
          <a:p>
            <a:pPr indent="-184137" lvl="0" marL="365760" rtl="0" algn="just">
              <a:lnSpc>
                <a:spcPct val="150000"/>
              </a:lnSpc>
              <a:spcBef>
                <a:spcPts val="400"/>
              </a:spcBef>
              <a:spcAft>
                <a:spcPts val="0"/>
              </a:spcAft>
              <a:buSzPct val="68000"/>
              <a:buNone/>
            </a:pPr>
            <a:r>
              <a:t/>
            </a:r>
            <a:endParaRPr sz="1800">
              <a:latin typeface="Times New Roman"/>
              <a:ea typeface="Times New Roman"/>
              <a:cs typeface="Times New Roman"/>
              <a:sym typeface="Times New Roman"/>
            </a:endParaRPr>
          </a:p>
        </p:txBody>
      </p:sp>
      <p:sp>
        <p:nvSpPr>
          <p:cNvPr id="202" name="Google Shape;202;p1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chemeClr val="dk1"/>
              </a:buClr>
              <a:buSzPts val="4000"/>
              <a:buFont typeface="Times New Roman"/>
              <a:buNone/>
            </a:pPr>
            <a:r>
              <a:rPr lang="en-GB" sz="4000">
                <a:solidFill>
                  <a:schemeClr val="dk1"/>
                </a:solidFill>
                <a:latin typeface="Times New Roman"/>
                <a:ea typeface="Times New Roman"/>
                <a:cs typeface="Times New Roman"/>
                <a:sym typeface="Times New Roman"/>
              </a:rPr>
              <a:t>Continue..</a:t>
            </a:r>
            <a:endParaRPr sz="4000"/>
          </a:p>
        </p:txBody>
      </p:sp>
      <p:pic>
        <p:nvPicPr>
          <p:cNvPr id="203" name="Google Shape;203;p13"/>
          <p:cNvPicPr preferRelativeResize="0"/>
          <p:nvPr/>
        </p:nvPicPr>
        <p:blipFill rotWithShape="1">
          <a:blip r:embed="rId3">
            <a:alphaModFix/>
          </a:blip>
          <a:srcRect b="0" l="0" r="0" t="0"/>
          <a:stretch/>
        </p:blipFill>
        <p:spPr>
          <a:xfrm flipH="1">
            <a:off x="5143504" y="1571612"/>
            <a:ext cx="3643306" cy="464347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14"/>
          <p:cNvSpPr txBox="1"/>
          <p:nvPr>
            <p:ph idx="1" type="body"/>
          </p:nvPr>
        </p:nvSpPr>
        <p:spPr>
          <a:xfrm>
            <a:off x="457200" y="1481328"/>
            <a:ext cx="4114800" cy="4525963"/>
          </a:xfrm>
          <a:prstGeom prst="rect">
            <a:avLst/>
          </a:prstGeom>
          <a:noFill/>
          <a:ln>
            <a:noFill/>
          </a:ln>
        </p:spPr>
        <p:txBody>
          <a:bodyPr anchorCtr="0" anchor="t" bIns="45700" lIns="91425" spcFirstLastPara="1" rIns="91425" wrap="square" tIns="45700">
            <a:normAutofit/>
          </a:bodyPr>
          <a:lstStyle/>
          <a:p>
            <a:pPr indent="-256032" lvl="0" marL="365760" rtl="0" algn="just">
              <a:lnSpc>
                <a:spcPct val="150000"/>
              </a:lnSpc>
              <a:spcBef>
                <a:spcPts val="0"/>
              </a:spcBef>
              <a:spcAft>
                <a:spcPts val="0"/>
              </a:spcAft>
              <a:buSzPts val="1224"/>
              <a:buChar char="🞂"/>
            </a:pPr>
            <a:r>
              <a:rPr lang="en-GB" sz="1800">
                <a:latin typeface="Times New Roman"/>
                <a:ea typeface="Times New Roman"/>
                <a:cs typeface="Times New Roman"/>
                <a:sym typeface="Times New Roman"/>
              </a:rPr>
              <a:t>This presentation concludes that introducing Microsoft Teams Shifts provides a practical, cost-effective and secure solution to the scheduling crisis of Ashford. </a:t>
            </a:r>
            <a:endParaRPr sz="1800">
              <a:latin typeface="Times New Roman"/>
              <a:ea typeface="Times New Roman"/>
              <a:cs typeface="Times New Roman"/>
              <a:sym typeface="Times New Roman"/>
            </a:endParaRPr>
          </a:p>
          <a:p>
            <a:pPr indent="-256032" lvl="0" marL="365760" rtl="0" algn="just">
              <a:lnSpc>
                <a:spcPct val="150000"/>
              </a:lnSpc>
              <a:spcBef>
                <a:spcPts val="400"/>
              </a:spcBef>
              <a:spcAft>
                <a:spcPts val="0"/>
              </a:spcAft>
              <a:buSzPts val="1224"/>
              <a:buChar char="🞂"/>
            </a:pPr>
            <a:r>
              <a:rPr lang="en-GB" sz="1800">
                <a:latin typeface="Times New Roman"/>
                <a:ea typeface="Times New Roman"/>
                <a:cs typeface="Times New Roman"/>
                <a:sym typeface="Times New Roman"/>
              </a:rPr>
              <a:t>The centralisation of rota management into a single cloud-based hub helps the platform to bridge the communication gap between remote field staff and office coordinators.</a:t>
            </a:r>
            <a:endParaRPr/>
          </a:p>
          <a:p>
            <a:pPr indent="-178308" lvl="0" marL="365760" rtl="0" algn="just">
              <a:lnSpc>
                <a:spcPct val="150000"/>
              </a:lnSpc>
              <a:spcBef>
                <a:spcPts val="400"/>
              </a:spcBef>
              <a:spcAft>
                <a:spcPts val="0"/>
              </a:spcAft>
              <a:buSzPts val="1224"/>
              <a:buNone/>
            </a:pPr>
            <a:r>
              <a:t/>
            </a:r>
            <a:endParaRPr sz="1800">
              <a:latin typeface="Times New Roman"/>
              <a:ea typeface="Times New Roman"/>
              <a:cs typeface="Times New Roman"/>
              <a:sym typeface="Times New Roman"/>
            </a:endParaRPr>
          </a:p>
        </p:txBody>
      </p:sp>
      <p:sp>
        <p:nvSpPr>
          <p:cNvPr id="210" name="Google Shape;210;p1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Conclusion </a:t>
            </a:r>
            <a:br>
              <a:rPr lang="en-GB" sz="4400">
                <a:latin typeface="Times New Roman"/>
                <a:ea typeface="Times New Roman"/>
                <a:cs typeface="Times New Roman"/>
                <a:sym typeface="Times New Roman"/>
              </a:rPr>
            </a:br>
            <a:endParaRPr/>
          </a:p>
        </p:txBody>
      </p:sp>
      <p:pic>
        <p:nvPicPr>
          <p:cNvPr id="211" name="Google Shape;211;p14"/>
          <p:cNvPicPr preferRelativeResize="0"/>
          <p:nvPr/>
        </p:nvPicPr>
        <p:blipFill rotWithShape="1">
          <a:blip r:embed="rId3">
            <a:alphaModFix/>
          </a:blip>
          <a:srcRect b="0" l="0" r="0" t="0"/>
          <a:stretch/>
        </p:blipFill>
        <p:spPr>
          <a:xfrm>
            <a:off x="5286380" y="2428868"/>
            <a:ext cx="3643305" cy="350046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15"/>
          <p:cNvSpPr txBox="1"/>
          <p:nvPr>
            <p:ph idx="1" type="body"/>
          </p:nvPr>
        </p:nvSpPr>
        <p:spPr>
          <a:xfrm>
            <a:off x="457200" y="1481328"/>
            <a:ext cx="8229600" cy="4525963"/>
          </a:xfrm>
          <a:prstGeom prst="rect">
            <a:avLst/>
          </a:prstGeom>
          <a:noFill/>
          <a:ln>
            <a:noFill/>
          </a:ln>
        </p:spPr>
        <p:txBody>
          <a:bodyPr anchorCtr="0" anchor="t" bIns="45700" lIns="91425" spcFirstLastPara="1" rIns="91425" wrap="square" tIns="45700">
            <a:normAutofit fontScale="62500" lnSpcReduction="20000"/>
          </a:bodyPr>
          <a:lstStyle/>
          <a:p>
            <a:pPr indent="-256054" lvl="0" marL="365760" rtl="0" algn="just">
              <a:lnSpc>
                <a:spcPct val="170000"/>
              </a:lnSpc>
              <a:spcBef>
                <a:spcPts val="0"/>
              </a:spcBef>
              <a:spcAft>
                <a:spcPts val="0"/>
              </a:spcAft>
              <a:buSzPct val="68000"/>
              <a:buChar char="🞂"/>
            </a:pPr>
            <a:r>
              <a:rPr lang="en-GB" sz="2900">
                <a:latin typeface="Times New Roman"/>
                <a:ea typeface="Times New Roman"/>
                <a:cs typeface="Times New Roman"/>
                <a:sym typeface="Times New Roman"/>
              </a:rPr>
              <a:t>Atobatele et.al (2023). Transforming digital health information systems with Microsoft Dynamics, SharePoint, and low-code automation platforms. </a:t>
            </a:r>
            <a:r>
              <a:rPr i="1" lang="en-GB" sz="2900">
                <a:latin typeface="Times New Roman"/>
                <a:ea typeface="Times New Roman"/>
                <a:cs typeface="Times New Roman"/>
                <a:sym typeface="Times New Roman"/>
              </a:rPr>
              <a:t>Gyanshauryam: International Scientific Refereed Research Journal</a:t>
            </a:r>
            <a:r>
              <a:rPr lang="en-GB" sz="2900">
                <a:latin typeface="Times New Roman"/>
                <a:ea typeface="Times New Roman"/>
                <a:cs typeface="Times New Roman"/>
                <a:sym typeface="Times New Roman"/>
              </a:rPr>
              <a:t>, </a:t>
            </a:r>
            <a:r>
              <a:rPr i="1" lang="en-GB" sz="2900">
                <a:latin typeface="Times New Roman"/>
                <a:ea typeface="Times New Roman"/>
                <a:cs typeface="Times New Roman"/>
                <a:sym typeface="Times New Roman"/>
              </a:rPr>
              <a:t>6</a:t>
            </a:r>
            <a:r>
              <a:rPr lang="en-GB" sz="2900">
                <a:latin typeface="Times New Roman"/>
                <a:ea typeface="Times New Roman"/>
                <a:cs typeface="Times New Roman"/>
                <a:sym typeface="Times New Roman"/>
              </a:rPr>
              <a:t>(4), 385-412.</a:t>
            </a:r>
            <a:endParaRPr sz="2900">
              <a:latin typeface="Times New Roman"/>
              <a:ea typeface="Times New Roman"/>
              <a:cs typeface="Times New Roman"/>
              <a:sym typeface="Times New Roman"/>
            </a:endParaRPr>
          </a:p>
          <a:p>
            <a:pPr indent="-256054" lvl="0" marL="365760" rtl="0" algn="just">
              <a:lnSpc>
                <a:spcPct val="170000"/>
              </a:lnSpc>
              <a:spcBef>
                <a:spcPts val="400"/>
              </a:spcBef>
              <a:spcAft>
                <a:spcPts val="0"/>
              </a:spcAft>
              <a:buSzPct val="68000"/>
              <a:buChar char="🞂"/>
            </a:pPr>
            <a:r>
              <a:rPr lang="en-GB" sz="2900">
                <a:latin typeface="Times New Roman"/>
                <a:ea typeface="Times New Roman"/>
                <a:cs typeface="Times New Roman"/>
                <a:sym typeface="Times New Roman"/>
              </a:rPr>
              <a:t>Charas, S., and Lupushor, S. (2022). </a:t>
            </a:r>
            <a:r>
              <a:rPr i="1" lang="en-GB" sz="2900">
                <a:latin typeface="Times New Roman"/>
                <a:ea typeface="Times New Roman"/>
                <a:cs typeface="Times New Roman"/>
                <a:sym typeface="Times New Roman"/>
              </a:rPr>
              <a:t>Humanizing human capital: Invest in your people for optimal business returns</a:t>
            </a:r>
            <a:r>
              <a:rPr lang="en-GB" sz="2900">
                <a:latin typeface="Times New Roman"/>
                <a:ea typeface="Times New Roman"/>
                <a:cs typeface="Times New Roman"/>
                <a:sym typeface="Times New Roman"/>
              </a:rPr>
              <a:t>. BenBella Books.</a:t>
            </a:r>
            <a:endParaRPr sz="2900">
              <a:latin typeface="Times New Roman"/>
              <a:ea typeface="Times New Roman"/>
              <a:cs typeface="Times New Roman"/>
              <a:sym typeface="Times New Roman"/>
            </a:endParaRPr>
          </a:p>
          <a:p>
            <a:pPr indent="-256054" lvl="0" marL="365760" rtl="0" algn="just">
              <a:lnSpc>
                <a:spcPct val="170000"/>
              </a:lnSpc>
              <a:spcBef>
                <a:spcPts val="400"/>
              </a:spcBef>
              <a:spcAft>
                <a:spcPts val="0"/>
              </a:spcAft>
              <a:buSzPct val="68000"/>
              <a:buChar char="🞂"/>
            </a:pPr>
            <a:r>
              <a:rPr lang="en-GB" sz="2900">
                <a:latin typeface="Times New Roman"/>
                <a:ea typeface="Times New Roman"/>
                <a:cs typeface="Times New Roman"/>
                <a:sym typeface="Times New Roman"/>
              </a:rPr>
              <a:t>Edirisuriya, S. (2025). Stakeholder Communication Strategies and Their Impact on Project Success across Different Sectors.</a:t>
            </a:r>
            <a:endParaRPr sz="2900">
              <a:latin typeface="Times New Roman"/>
              <a:ea typeface="Times New Roman"/>
              <a:cs typeface="Times New Roman"/>
              <a:sym typeface="Times New Roman"/>
            </a:endParaRPr>
          </a:p>
          <a:p>
            <a:pPr indent="-256054" lvl="0" marL="365760" rtl="0" algn="just">
              <a:lnSpc>
                <a:spcPct val="170000"/>
              </a:lnSpc>
              <a:spcBef>
                <a:spcPts val="400"/>
              </a:spcBef>
              <a:spcAft>
                <a:spcPts val="0"/>
              </a:spcAft>
              <a:buSzPct val="68000"/>
              <a:buChar char="🞂"/>
            </a:pPr>
            <a:r>
              <a:rPr lang="en-GB" sz="2900">
                <a:latin typeface="Times New Roman"/>
                <a:ea typeface="Times New Roman"/>
                <a:cs typeface="Times New Roman"/>
                <a:sym typeface="Times New Roman"/>
              </a:rPr>
              <a:t>Ferreira et.al (2025). Empowering health professionals with digital skills to improve patient care and daily workflows. In </a:t>
            </a:r>
            <a:r>
              <a:rPr i="1" lang="en-GB" sz="2900">
                <a:latin typeface="Times New Roman"/>
                <a:ea typeface="Times New Roman"/>
                <a:cs typeface="Times New Roman"/>
                <a:sym typeface="Times New Roman"/>
              </a:rPr>
              <a:t>Healthcare</a:t>
            </a:r>
            <a:r>
              <a:rPr lang="en-GB" sz="2900">
                <a:latin typeface="Times New Roman"/>
                <a:ea typeface="Times New Roman"/>
                <a:cs typeface="Times New Roman"/>
                <a:sym typeface="Times New Roman"/>
              </a:rPr>
              <a:t> (Vol. 13, No. 3, p. 329). MDPI.</a:t>
            </a:r>
            <a:endParaRPr sz="2900">
              <a:latin typeface="Times New Roman"/>
              <a:ea typeface="Times New Roman"/>
              <a:cs typeface="Times New Roman"/>
              <a:sym typeface="Times New Roman"/>
            </a:endParaRPr>
          </a:p>
          <a:p>
            <a:pPr indent="-183187" lvl="0" marL="365760" rtl="0" algn="l">
              <a:spcBef>
                <a:spcPts val="400"/>
              </a:spcBef>
              <a:spcAft>
                <a:spcPts val="0"/>
              </a:spcAft>
              <a:buSzPct val="68000"/>
              <a:buNone/>
            </a:pPr>
            <a:r>
              <a:t/>
            </a:r>
            <a:endParaRPr/>
          </a:p>
        </p:txBody>
      </p:sp>
      <p:sp>
        <p:nvSpPr>
          <p:cNvPr id="218" name="Google Shape;218;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lang="en-GB" sz="4400">
                <a:solidFill>
                  <a:schemeClr val="dk1"/>
                </a:solidFill>
                <a:latin typeface="Times New Roman"/>
                <a:ea typeface="Times New Roman"/>
                <a:cs typeface="Times New Roman"/>
                <a:sym typeface="Times New Roman"/>
              </a:rPr>
            </a:br>
            <a:r>
              <a:rPr lang="en-GB" sz="4400">
                <a:solidFill>
                  <a:schemeClr val="dk1"/>
                </a:solidFill>
                <a:latin typeface="Times New Roman"/>
                <a:ea typeface="Times New Roman"/>
                <a:cs typeface="Times New Roman"/>
                <a:sym typeface="Times New Roman"/>
              </a:rPr>
              <a:t>References </a:t>
            </a:r>
            <a:br>
              <a:rPr lang="en-GB" sz="4400">
                <a:latin typeface="Times New Roman"/>
                <a:ea typeface="Times New Roman"/>
                <a:cs typeface="Times New Roman"/>
                <a:sym typeface="Times New Roman"/>
              </a:rPr>
            </a:b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2026-10-07T06:10:54Z</dcterms:created>
  <dc:creator>BST</dc:creator>
</cp:coreProperties>
</file>