
<file path=[Content_Types].xml><?xml version="1.0" encoding="utf-8"?>
<Types xmlns="http://schemas.openxmlformats.org/package/2006/content-types">
  <Default Extension="1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6"/>
  </p:notesMasterIdLst>
  <p:sldIdLst>
    <p:sldId id="256" r:id="rId2"/>
    <p:sldId id="258" r:id="rId3"/>
    <p:sldId id="259" r:id="rId4"/>
    <p:sldId id="260" r:id="rId5"/>
    <p:sldId id="261" r:id="rId6"/>
    <p:sldId id="257" r:id="rId7"/>
    <p:sldId id="262" r:id="rId8"/>
    <p:sldId id="264" r:id="rId9"/>
    <p:sldId id="263" r:id="rId10"/>
    <p:sldId id="265" r:id="rId11"/>
    <p:sldId id="266" r:id="rId12"/>
    <p:sldId id="267" r:id="rId13"/>
    <p:sldId id="270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97461AA-433E-465A-84C5-2E0F0D1BDD46}" v="5" dt="2026-03-14T15:41:52.5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>
        <p:scale>
          <a:sx n="69" d="100"/>
          <a:sy n="69" d="100"/>
        </p:scale>
        <p:origin x="780" y="-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rina bilichenko" userId="90fcadee0496b4a8" providerId="LiveId" clId="{805C664F-8A00-4B84-A35D-E029EDE01D84}"/>
    <pc:docChg chg="undo custSel addSld delSld modSld sldOrd">
      <pc:chgData name="Irina bilichenko" userId="90fcadee0496b4a8" providerId="LiveId" clId="{805C664F-8A00-4B84-A35D-E029EDE01D84}" dt="2026-03-14T15:51:57.593" v="299"/>
      <pc:docMkLst>
        <pc:docMk/>
      </pc:docMkLst>
      <pc:sldChg chg="addSp delSp modSp mod">
        <pc:chgData name="Irina bilichenko" userId="90fcadee0496b4a8" providerId="LiveId" clId="{805C664F-8A00-4B84-A35D-E029EDE01D84}" dt="2026-03-13T16:36:42.785" v="6"/>
        <pc:sldMkLst>
          <pc:docMk/>
          <pc:sldMk cId="2108122513" sldId="265"/>
        </pc:sldMkLst>
        <pc:spChg chg="add del mod">
          <ac:chgData name="Irina bilichenko" userId="90fcadee0496b4a8" providerId="LiveId" clId="{805C664F-8A00-4B84-A35D-E029EDE01D84}" dt="2026-03-13T16:36:14.710" v="3"/>
          <ac:spMkLst>
            <pc:docMk/>
            <pc:sldMk cId="2108122513" sldId="265"/>
            <ac:spMk id="2" creationId="{5BDDCFEC-2A02-F6B1-F2A9-8D43E8128C88}"/>
          </ac:spMkLst>
        </pc:spChg>
        <pc:spChg chg="add del mod">
          <ac:chgData name="Irina bilichenko" userId="90fcadee0496b4a8" providerId="LiveId" clId="{805C664F-8A00-4B84-A35D-E029EDE01D84}" dt="2026-03-13T16:36:42.785" v="6"/>
          <ac:spMkLst>
            <pc:docMk/>
            <pc:sldMk cId="2108122513" sldId="265"/>
            <ac:spMk id="3" creationId="{D159F6F0-CD09-653B-94CF-184A3C33AA99}"/>
          </ac:spMkLst>
        </pc:spChg>
        <pc:spChg chg="mod">
          <ac:chgData name="Irina bilichenko" userId="90fcadee0496b4a8" providerId="LiveId" clId="{805C664F-8A00-4B84-A35D-E029EDE01D84}" dt="2026-03-13T16:35:46.844" v="1" actId="20577"/>
          <ac:spMkLst>
            <pc:docMk/>
            <pc:sldMk cId="2108122513" sldId="265"/>
            <ac:spMk id="7" creationId="{75A299B5-5812-E875-5068-576CA4A8B89E}"/>
          </ac:spMkLst>
        </pc:spChg>
      </pc:sldChg>
      <pc:sldChg chg="ord">
        <pc:chgData name="Irina bilichenko" userId="90fcadee0496b4a8" providerId="LiveId" clId="{805C664F-8A00-4B84-A35D-E029EDE01D84}" dt="2026-03-14T15:51:57.593" v="299"/>
        <pc:sldMkLst>
          <pc:docMk/>
          <pc:sldMk cId="862596464" sldId="266"/>
        </pc:sldMkLst>
      </pc:sldChg>
      <pc:sldChg chg="addSp delSp modSp del mod">
        <pc:chgData name="Irina bilichenko" userId="90fcadee0496b4a8" providerId="LiveId" clId="{805C664F-8A00-4B84-A35D-E029EDE01D84}" dt="2026-03-14T15:41:26.065" v="34" actId="2696"/>
        <pc:sldMkLst>
          <pc:docMk/>
          <pc:sldMk cId="790939267" sldId="268"/>
        </pc:sldMkLst>
        <pc:spChg chg="mod">
          <ac:chgData name="Irina bilichenko" userId="90fcadee0496b4a8" providerId="LiveId" clId="{805C664F-8A00-4B84-A35D-E029EDE01D84}" dt="2026-03-14T15:40:58.790" v="24" actId="26606"/>
          <ac:spMkLst>
            <pc:docMk/>
            <pc:sldMk cId="790939267" sldId="268"/>
            <ac:spMk id="2" creationId="{A1654B91-DCE5-7D8B-0D80-2725DC5576A9}"/>
          </ac:spMkLst>
        </pc:spChg>
        <pc:spChg chg="del mod">
          <ac:chgData name="Irina bilichenko" userId="90fcadee0496b4a8" providerId="LiveId" clId="{805C664F-8A00-4B84-A35D-E029EDE01D84}" dt="2026-03-14T15:41:10.199" v="27"/>
          <ac:spMkLst>
            <pc:docMk/>
            <pc:sldMk cId="790939267" sldId="268"/>
            <ac:spMk id="3" creationId="{06E68488-FD28-592B-A13A-C3B8B6202E47}"/>
          </ac:spMkLst>
        </pc:spChg>
        <pc:spChg chg="del mod">
          <ac:chgData name="Irina bilichenko" userId="90fcadee0496b4a8" providerId="LiveId" clId="{805C664F-8A00-4B84-A35D-E029EDE01D84}" dt="2026-03-14T15:41:10.199" v="29"/>
          <ac:spMkLst>
            <pc:docMk/>
            <pc:sldMk cId="790939267" sldId="268"/>
            <ac:spMk id="5" creationId="{E0AA7394-D5D5-ADAE-1A40-C3760107895F}"/>
          </ac:spMkLst>
        </pc:spChg>
        <pc:spChg chg="del mod">
          <ac:chgData name="Irina bilichenko" userId="90fcadee0496b4a8" providerId="LiveId" clId="{805C664F-8A00-4B84-A35D-E029EDE01D84}" dt="2026-03-14T15:41:10.199" v="31"/>
          <ac:spMkLst>
            <pc:docMk/>
            <pc:sldMk cId="790939267" sldId="268"/>
            <ac:spMk id="6" creationId="{9EA88F65-C1A1-1774-A034-9C0EC914DAE4}"/>
          </ac:spMkLst>
        </pc:spChg>
        <pc:spChg chg="del mod">
          <ac:chgData name="Irina bilichenko" userId="90fcadee0496b4a8" providerId="LiveId" clId="{805C664F-8A00-4B84-A35D-E029EDE01D84}" dt="2026-03-14T15:41:10.199" v="33"/>
          <ac:spMkLst>
            <pc:docMk/>
            <pc:sldMk cId="790939267" sldId="268"/>
            <ac:spMk id="7" creationId="{FAC9E2F0-98AD-A8E7-2B25-9BFD7B594057}"/>
          </ac:spMkLst>
        </pc:spChg>
        <pc:spChg chg="del">
          <ac:chgData name="Irina bilichenko" userId="90fcadee0496b4a8" providerId="LiveId" clId="{805C664F-8A00-4B84-A35D-E029EDE01D84}" dt="2026-03-14T15:40:35.114" v="18" actId="26606"/>
          <ac:spMkLst>
            <pc:docMk/>
            <pc:sldMk cId="790939267" sldId="268"/>
            <ac:spMk id="12" creationId="{989BE678-777B-482A-A616-FEDC47B162E5}"/>
          </ac:spMkLst>
        </pc:spChg>
        <pc:spChg chg="del">
          <ac:chgData name="Irina bilichenko" userId="90fcadee0496b4a8" providerId="LiveId" clId="{805C664F-8A00-4B84-A35D-E029EDE01D84}" dt="2026-03-14T15:40:35.114" v="18" actId="26606"/>
          <ac:spMkLst>
            <pc:docMk/>
            <pc:sldMk cId="790939267" sldId="268"/>
            <ac:spMk id="18" creationId="{D28BE0C3-2102-4820-B88B-A448B1840D14}"/>
          </ac:spMkLst>
        </pc:spChg>
        <pc:spChg chg="del">
          <ac:chgData name="Irina bilichenko" userId="90fcadee0496b4a8" providerId="LiveId" clId="{805C664F-8A00-4B84-A35D-E029EDE01D84}" dt="2026-03-14T15:40:35.114" v="18" actId="26606"/>
          <ac:spMkLst>
            <pc:docMk/>
            <pc:sldMk cId="790939267" sldId="268"/>
            <ac:spMk id="20" creationId="{C885E190-58DD-42DD-A4A8-401E15C92A52}"/>
          </ac:spMkLst>
        </pc:spChg>
        <pc:spChg chg="add del">
          <ac:chgData name="Irina bilichenko" userId="90fcadee0496b4a8" providerId="LiveId" clId="{805C664F-8A00-4B84-A35D-E029EDE01D84}" dt="2026-03-14T15:40:58.790" v="24" actId="26606"/>
          <ac:spMkLst>
            <pc:docMk/>
            <pc:sldMk cId="790939267" sldId="268"/>
            <ac:spMk id="29" creationId="{44F3197D-248B-46C5-B6EE-003F4E0C6CF9}"/>
          </ac:spMkLst>
        </pc:spChg>
        <pc:spChg chg="add del">
          <ac:chgData name="Irina bilichenko" userId="90fcadee0496b4a8" providerId="LiveId" clId="{805C664F-8A00-4B84-A35D-E029EDE01D84}" dt="2026-03-14T15:40:58.790" v="24" actId="26606"/>
          <ac:spMkLst>
            <pc:docMk/>
            <pc:sldMk cId="790939267" sldId="268"/>
            <ac:spMk id="35" creationId="{040549E2-C5A5-4ED5-80AB-070FEBDF5320}"/>
          </ac:spMkLst>
        </pc:spChg>
        <pc:spChg chg="add del">
          <ac:chgData name="Irina bilichenko" userId="90fcadee0496b4a8" providerId="LiveId" clId="{805C664F-8A00-4B84-A35D-E029EDE01D84}" dt="2026-03-14T15:40:58.790" v="24" actId="26606"/>
          <ac:spMkLst>
            <pc:docMk/>
            <pc:sldMk cId="790939267" sldId="268"/>
            <ac:spMk id="37" creationId="{C6A81905-F480-46A4-BC10-215D24EA1AE6}"/>
          </ac:spMkLst>
        </pc:spChg>
        <pc:spChg chg="add del">
          <ac:chgData name="Irina bilichenko" userId="90fcadee0496b4a8" providerId="LiveId" clId="{805C664F-8A00-4B84-A35D-E029EDE01D84}" dt="2026-03-14T15:40:58.790" v="24" actId="26606"/>
          <ac:spMkLst>
            <pc:docMk/>
            <pc:sldMk cId="790939267" sldId="268"/>
            <ac:spMk id="39" creationId="{36FD4D9D-3784-41E8-8405-A42B72F51331}"/>
          </ac:spMkLst>
        </pc:spChg>
        <pc:spChg chg="add del">
          <ac:chgData name="Irina bilichenko" userId="90fcadee0496b4a8" providerId="LiveId" clId="{805C664F-8A00-4B84-A35D-E029EDE01D84}" dt="2026-03-14T15:40:58.790" v="24" actId="26606"/>
          <ac:spMkLst>
            <pc:docMk/>
            <pc:sldMk cId="790939267" sldId="268"/>
            <ac:spMk id="41" creationId="{60817A52-B891-4228-A61E-0C0A57632DDA}"/>
          </ac:spMkLst>
        </pc:spChg>
        <pc:spChg chg="add del">
          <ac:chgData name="Irina bilichenko" userId="90fcadee0496b4a8" providerId="LiveId" clId="{805C664F-8A00-4B84-A35D-E029EDE01D84}" dt="2026-03-14T15:40:57.872" v="21" actId="26606"/>
          <ac:spMkLst>
            <pc:docMk/>
            <pc:sldMk cId="790939267" sldId="268"/>
            <ac:spMk id="50" creationId="{44F3197D-248B-46C5-B6EE-003F4E0C6CF9}"/>
          </ac:spMkLst>
        </pc:spChg>
        <pc:spChg chg="add del">
          <ac:chgData name="Irina bilichenko" userId="90fcadee0496b4a8" providerId="LiveId" clId="{805C664F-8A00-4B84-A35D-E029EDE01D84}" dt="2026-03-14T15:40:57.872" v="21" actId="26606"/>
          <ac:spMkLst>
            <pc:docMk/>
            <pc:sldMk cId="790939267" sldId="268"/>
            <ac:spMk id="56" creationId="{040549E2-C5A5-4ED5-80AB-070FEBDF5320}"/>
          </ac:spMkLst>
        </pc:spChg>
        <pc:spChg chg="add del">
          <ac:chgData name="Irina bilichenko" userId="90fcadee0496b4a8" providerId="LiveId" clId="{805C664F-8A00-4B84-A35D-E029EDE01D84}" dt="2026-03-14T15:40:57.872" v="21" actId="26606"/>
          <ac:spMkLst>
            <pc:docMk/>
            <pc:sldMk cId="790939267" sldId="268"/>
            <ac:spMk id="58" creationId="{C6A81905-F480-46A4-BC10-215D24EA1AE6}"/>
          </ac:spMkLst>
        </pc:spChg>
        <pc:spChg chg="add del">
          <ac:chgData name="Irina bilichenko" userId="90fcadee0496b4a8" providerId="LiveId" clId="{805C664F-8A00-4B84-A35D-E029EDE01D84}" dt="2026-03-14T15:40:57.872" v="21" actId="26606"/>
          <ac:spMkLst>
            <pc:docMk/>
            <pc:sldMk cId="790939267" sldId="268"/>
            <ac:spMk id="60" creationId="{36FD4D9D-3784-41E8-8405-A42B72F51331}"/>
          </ac:spMkLst>
        </pc:spChg>
        <pc:spChg chg="add del">
          <ac:chgData name="Irina bilichenko" userId="90fcadee0496b4a8" providerId="LiveId" clId="{805C664F-8A00-4B84-A35D-E029EDE01D84}" dt="2026-03-14T15:40:57.872" v="21" actId="26606"/>
          <ac:spMkLst>
            <pc:docMk/>
            <pc:sldMk cId="790939267" sldId="268"/>
            <ac:spMk id="62" creationId="{60817A52-B891-4228-A61E-0C0A57632DDA}"/>
          </ac:spMkLst>
        </pc:spChg>
        <pc:spChg chg="add del">
          <ac:chgData name="Irina bilichenko" userId="90fcadee0496b4a8" providerId="LiveId" clId="{805C664F-8A00-4B84-A35D-E029EDE01D84}" dt="2026-03-14T15:40:58.740" v="23" actId="26606"/>
          <ac:spMkLst>
            <pc:docMk/>
            <pc:sldMk cId="790939267" sldId="268"/>
            <ac:spMk id="66" creationId="{44F3197D-248B-46C5-B6EE-003F4E0C6CF9}"/>
          </ac:spMkLst>
        </pc:spChg>
        <pc:spChg chg="add del">
          <ac:chgData name="Irina bilichenko" userId="90fcadee0496b4a8" providerId="LiveId" clId="{805C664F-8A00-4B84-A35D-E029EDE01D84}" dt="2026-03-14T15:40:58.740" v="23" actId="26606"/>
          <ac:spMkLst>
            <pc:docMk/>
            <pc:sldMk cId="790939267" sldId="268"/>
            <ac:spMk id="69" creationId="{040549E2-C5A5-4ED5-80AB-070FEBDF5320}"/>
          </ac:spMkLst>
        </pc:spChg>
        <pc:spChg chg="add">
          <ac:chgData name="Irina bilichenko" userId="90fcadee0496b4a8" providerId="LiveId" clId="{805C664F-8A00-4B84-A35D-E029EDE01D84}" dt="2026-03-14T15:40:58.790" v="24" actId="26606"/>
          <ac:spMkLst>
            <pc:docMk/>
            <pc:sldMk cId="790939267" sldId="268"/>
            <ac:spMk id="73" creationId="{44F3197D-248B-46C5-B6EE-003F4E0C6CF9}"/>
          </ac:spMkLst>
        </pc:spChg>
        <pc:spChg chg="add">
          <ac:chgData name="Irina bilichenko" userId="90fcadee0496b4a8" providerId="LiveId" clId="{805C664F-8A00-4B84-A35D-E029EDE01D84}" dt="2026-03-14T15:40:58.790" v="24" actId="26606"/>
          <ac:spMkLst>
            <pc:docMk/>
            <pc:sldMk cId="790939267" sldId="268"/>
            <ac:spMk id="77" creationId="{F3F4807A-5068-4492-8025-D75F320E908D}"/>
          </ac:spMkLst>
        </pc:spChg>
        <pc:spChg chg="add">
          <ac:chgData name="Irina bilichenko" userId="90fcadee0496b4a8" providerId="LiveId" clId="{805C664F-8A00-4B84-A35D-E029EDE01D84}" dt="2026-03-14T15:40:58.790" v="24" actId="26606"/>
          <ac:spMkLst>
            <pc:docMk/>
            <pc:sldMk cId="790939267" sldId="268"/>
            <ac:spMk id="78" creationId="{B24996F8-180C-4DCB-8A26-DFA336CDEFBC}"/>
          </ac:spMkLst>
        </pc:spChg>
        <pc:spChg chg="add">
          <ac:chgData name="Irina bilichenko" userId="90fcadee0496b4a8" providerId="LiveId" clId="{805C664F-8A00-4B84-A35D-E029EDE01D84}" dt="2026-03-14T15:40:58.790" v="24" actId="26606"/>
          <ac:spMkLst>
            <pc:docMk/>
            <pc:sldMk cId="790939267" sldId="268"/>
            <ac:spMk id="79" creationId="{630182B0-3559-41D5-9EBC-0BD86BEDAD09}"/>
          </ac:spMkLst>
        </pc:spChg>
        <pc:picChg chg="mod">
          <ac:chgData name="Irina bilichenko" userId="90fcadee0496b4a8" providerId="LiveId" clId="{805C664F-8A00-4B84-A35D-E029EDE01D84}" dt="2026-03-14T15:38:46.267" v="14" actId="1076"/>
          <ac:picMkLst>
            <pc:docMk/>
            <pc:sldMk cId="790939267" sldId="268"/>
            <ac:picMk id="4" creationId="{A54F89B7-EBA7-4467-4906-2318BA0994F1}"/>
          </ac:picMkLst>
        </pc:picChg>
        <pc:picChg chg="add mod">
          <ac:chgData name="Irina bilichenko" userId="90fcadee0496b4a8" providerId="LiveId" clId="{805C664F-8A00-4B84-A35D-E029EDE01D84}" dt="2026-03-14T15:40:58.740" v="23" actId="26606"/>
          <ac:picMkLst>
            <pc:docMk/>
            <pc:sldMk cId="790939267" sldId="268"/>
            <ac:picMk id="9" creationId="{5FE5A0B9-D9B5-3871-7917-873664503A25}"/>
          </ac:picMkLst>
        </pc:picChg>
        <pc:picChg chg="add mod">
          <ac:chgData name="Irina bilichenko" userId="90fcadee0496b4a8" providerId="LiveId" clId="{805C664F-8A00-4B84-A35D-E029EDE01D84}" dt="2026-03-14T15:40:53.021" v="19" actId="14100"/>
          <ac:picMkLst>
            <pc:docMk/>
            <pc:sldMk cId="790939267" sldId="268"/>
            <ac:picMk id="11" creationId="{93E18C1E-4FA9-936E-A431-DD7FB6C3DD23}"/>
          </ac:picMkLst>
        </pc:picChg>
        <pc:picChg chg="del">
          <ac:chgData name="Irina bilichenko" userId="90fcadee0496b4a8" providerId="LiveId" clId="{805C664F-8A00-4B84-A35D-E029EDE01D84}" dt="2026-03-14T15:40:35.114" v="18" actId="26606"/>
          <ac:picMkLst>
            <pc:docMk/>
            <pc:sldMk cId="790939267" sldId="268"/>
            <ac:picMk id="16" creationId="{94AAE3AA-3759-4D28-B0EF-575F25A5146C}"/>
          </ac:picMkLst>
        </pc:picChg>
        <pc:picChg chg="del">
          <ac:chgData name="Irina bilichenko" userId="90fcadee0496b4a8" providerId="LiveId" clId="{805C664F-8A00-4B84-A35D-E029EDE01D84}" dt="2026-03-14T15:40:57.924" v="22" actId="26606"/>
          <ac:picMkLst>
            <pc:docMk/>
            <pc:sldMk cId="790939267" sldId="268"/>
            <ac:picMk id="31" creationId="{FFC3E649-106F-4B41-9FF5-327536E4CFBD}"/>
          </ac:picMkLst>
        </pc:picChg>
        <pc:picChg chg="del">
          <ac:chgData name="Irina bilichenko" userId="90fcadee0496b4a8" providerId="LiveId" clId="{805C664F-8A00-4B84-A35D-E029EDE01D84}" dt="2026-03-14T15:40:58.740" v="23" actId="26606"/>
          <ac:picMkLst>
            <pc:docMk/>
            <pc:sldMk cId="790939267" sldId="268"/>
            <ac:picMk id="64" creationId="{844EE02A-F0F8-4A23-B21D-CF2066B65D30}"/>
          </ac:picMkLst>
        </pc:picChg>
      </pc:sldChg>
      <pc:sldChg chg="addSp modSp new mod setBg">
        <pc:chgData name="Irina bilichenko" userId="90fcadee0496b4a8" providerId="LiveId" clId="{805C664F-8A00-4B84-A35D-E029EDE01D84}" dt="2026-03-14T15:51:27.112" v="297" actId="27636"/>
        <pc:sldMkLst>
          <pc:docMk/>
          <pc:sldMk cId="2835890137" sldId="270"/>
        </pc:sldMkLst>
        <pc:spChg chg="add mod">
          <ac:chgData name="Irina bilichenko" userId="90fcadee0496b4a8" providerId="LiveId" clId="{805C664F-8A00-4B84-A35D-E029EDE01D84}" dt="2026-03-14T15:51:27.112" v="297" actId="27636"/>
          <ac:spMkLst>
            <pc:docMk/>
            <pc:sldMk cId="2835890137" sldId="270"/>
            <ac:spMk id="2" creationId="{A0D14061-1F1D-6FB0-69E7-1B182C332CF6}"/>
          </ac:spMkLst>
        </pc:spChg>
        <pc:spChg chg="add">
          <ac:chgData name="Irina bilichenko" userId="90fcadee0496b4a8" providerId="LiveId" clId="{805C664F-8A00-4B84-A35D-E029EDE01D84}" dt="2026-03-14T15:45:09.393" v="94" actId="26606"/>
          <ac:spMkLst>
            <pc:docMk/>
            <pc:sldMk cId="2835890137" sldId="270"/>
            <ac:spMk id="12" creationId="{989BE678-777B-482A-A616-FEDC47B162E5}"/>
          </ac:spMkLst>
        </pc:spChg>
        <pc:spChg chg="add">
          <ac:chgData name="Irina bilichenko" userId="90fcadee0496b4a8" providerId="LiveId" clId="{805C664F-8A00-4B84-A35D-E029EDE01D84}" dt="2026-03-14T15:45:09.393" v="94" actId="26606"/>
          <ac:spMkLst>
            <pc:docMk/>
            <pc:sldMk cId="2835890137" sldId="270"/>
            <ac:spMk id="18" creationId="{D28BE0C3-2102-4820-B88B-A448B1840D14}"/>
          </ac:spMkLst>
        </pc:spChg>
        <pc:spChg chg="add">
          <ac:chgData name="Irina bilichenko" userId="90fcadee0496b4a8" providerId="LiveId" clId="{805C664F-8A00-4B84-A35D-E029EDE01D84}" dt="2026-03-14T15:45:09.393" v="94" actId="26606"/>
          <ac:spMkLst>
            <pc:docMk/>
            <pc:sldMk cId="2835890137" sldId="270"/>
            <ac:spMk id="20" creationId="{F3F4807A-5068-4492-8025-D75F320E908D}"/>
          </ac:spMkLst>
        </pc:spChg>
        <pc:spChg chg="add">
          <ac:chgData name="Irina bilichenko" userId="90fcadee0496b4a8" providerId="LiveId" clId="{805C664F-8A00-4B84-A35D-E029EDE01D84}" dt="2026-03-14T15:45:09.393" v="94" actId="26606"/>
          <ac:spMkLst>
            <pc:docMk/>
            <pc:sldMk cId="2835890137" sldId="270"/>
            <ac:spMk id="22" creationId="{B24996F8-180C-4DCB-8A26-DFA336CDEFBC}"/>
          </ac:spMkLst>
        </pc:spChg>
        <pc:spChg chg="add">
          <ac:chgData name="Irina bilichenko" userId="90fcadee0496b4a8" providerId="LiveId" clId="{805C664F-8A00-4B84-A35D-E029EDE01D84}" dt="2026-03-14T15:45:09.393" v="94" actId="26606"/>
          <ac:spMkLst>
            <pc:docMk/>
            <pc:sldMk cId="2835890137" sldId="270"/>
            <ac:spMk id="24" creationId="{630182B0-3559-41D5-9EBC-0BD86BEDAD09}"/>
          </ac:spMkLst>
        </pc:spChg>
        <pc:picChg chg="add">
          <ac:chgData name="Irina bilichenko" userId="90fcadee0496b4a8" providerId="LiveId" clId="{805C664F-8A00-4B84-A35D-E029EDE01D84}" dt="2026-03-14T15:45:09.393" v="94" actId="26606"/>
          <ac:picMkLst>
            <pc:docMk/>
            <pc:sldMk cId="2835890137" sldId="270"/>
            <ac:picMk id="8" creationId="{DF19BAF3-7E20-4B9D-B544-BABAEEA1FA75}"/>
          </ac:picMkLst>
        </pc:picChg>
        <pc:picChg chg="add">
          <ac:chgData name="Irina bilichenko" userId="90fcadee0496b4a8" providerId="LiveId" clId="{805C664F-8A00-4B84-A35D-E029EDE01D84}" dt="2026-03-14T15:45:09.393" v="94" actId="26606"/>
          <ac:picMkLst>
            <pc:docMk/>
            <pc:sldMk cId="2835890137" sldId="270"/>
            <ac:picMk id="10" creationId="{950648F4-ABCD-4DF0-8641-76CFB2354721}"/>
          </ac:picMkLst>
        </pc:picChg>
        <pc:picChg chg="add">
          <ac:chgData name="Irina bilichenko" userId="90fcadee0496b4a8" providerId="LiveId" clId="{805C664F-8A00-4B84-A35D-E029EDE01D84}" dt="2026-03-14T15:45:09.393" v="94" actId="26606"/>
          <ac:picMkLst>
            <pc:docMk/>
            <pc:sldMk cId="2835890137" sldId="270"/>
            <ac:picMk id="14" creationId="{CF1EB4BD-9C7E-4AA3-9681-C7EB0DA6250B}"/>
          </ac:picMkLst>
        </pc:picChg>
        <pc:picChg chg="add">
          <ac:chgData name="Irina bilichenko" userId="90fcadee0496b4a8" providerId="LiveId" clId="{805C664F-8A00-4B84-A35D-E029EDE01D84}" dt="2026-03-14T15:45:09.393" v="94" actId="26606"/>
          <ac:picMkLst>
            <pc:docMk/>
            <pc:sldMk cId="2835890137" sldId="270"/>
            <ac:picMk id="16" creationId="{94AAE3AA-3759-4D28-B0EF-575F25A5146C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GDP GROWTH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Q12025 (Jan-Mar)</c:v>
                </c:pt>
                <c:pt idx="1">
                  <c:v>Q2 2025 (Apr-Jan)</c:v>
                </c:pt>
                <c:pt idx="2">
                  <c:v>Q3 2025 (Jul-Sep)</c:v>
                </c:pt>
                <c:pt idx="3">
                  <c:v>Q4 2025 (Oct-Dec)</c:v>
                </c:pt>
              </c:strCache>
            </c:strRef>
          </c:cat>
          <c:val>
            <c:numRef>
              <c:f>Sheet1!$B$2:$B$5</c:f>
              <c:numCache>
                <c:formatCode>0.00%</c:formatCode>
                <c:ptCount val="4"/>
                <c:pt idx="0">
                  <c:v>7.0000000000000001E-3</c:v>
                </c:pt>
                <c:pt idx="1">
                  <c:v>3.0000000000000001E-3</c:v>
                </c:pt>
                <c:pt idx="2">
                  <c:v>1E-3</c:v>
                </c:pt>
                <c:pt idx="3">
                  <c:v>1E-3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D0E-457E-AF02-1734E6B1D6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9567215"/>
        <c:axId val="19567695"/>
      </c:barChart>
      <c:catAx>
        <c:axId val="1956721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567695"/>
        <c:crosses val="autoZero"/>
        <c:auto val="1"/>
        <c:lblAlgn val="ctr"/>
        <c:lblOffset val="100"/>
        <c:noMultiLvlLbl val="0"/>
      </c:catAx>
      <c:valAx>
        <c:axId val="1956769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567215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dTable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haroni" panose="02010803020104030203" pitchFamily="2" charset="-79"/>
                <a:ea typeface="+mn-ea"/>
                <a:cs typeface="Aharoni" panose="02010803020104030203" pitchFamily="2" charset="-79"/>
              </a:defRPr>
            </a:pPr>
            <a:r>
              <a:rPr lang="en-GB" sz="1400" dirty="0">
                <a:latin typeface="Aharoni" panose="02010803020104030203" pitchFamily="2" charset="-79"/>
                <a:cs typeface="Aharoni" panose="02010803020104030203" pitchFamily="2" charset="-79"/>
              </a:rPr>
              <a:t>Fluctuating GDP in the UK ( Source ONS, 2025 )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haroni" panose="02010803020104030203" pitchFamily="2" charset="-79"/>
              <a:ea typeface="+mn-ea"/>
              <a:cs typeface="Aharoni" panose="02010803020104030203" pitchFamily="2" charset="-79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Q1 2024</c:v>
                </c:pt>
                <c:pt idx="1">
                  <c:v>Q2 2024</c:v>
                </c:pt>
                <c:pt idx="2">
                  <c:v>Q3 2024</c:v>
                </c:pt>
                <c:pt idx="3">
                  <c:v>Q4 2024</c:v>
                </c:pt>
                <c:pt idx="4">
                  <c:v>Q1 2025</c:v>
                </c:pt>
                <c:pt idx="5">
                  <c:v>Q2 2025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0.9</c:v>
                </c:pt>
                <c:pt idx="1">
                  <c:v>0.5</c:v>
                </c:pt>
                <c:pt idx="2">
                  <c:v>0</c:v>
                </c:pt>
                <c:pt idx="3">
                  <c:v>0.1</c:v>
                </c:pt>
                <c:pt idx="4">
                  <c:v>0.7</c:v>
                </c:pt>
                <c:pt idx="5">
                  <c:v>0.3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8D9-490F-ABD6-DA9E8DEA226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Q1 2024</c:v>
                </c:pt>
                <c:pt idx="1">
                  <c:v>Q2 2024</c:v>
                </c:pt>
                <c:pt idx="2">
                  <c:v>Q3 2024</c:v>
                </c:pt>
                <c:pt idx="3">
                  <c:v>Q4 2024</c:v>
                </c:pt>
                <c:pt idx="4">
                  <c:v>Q1 2025</c:v>
                </c:pt>
                <c:pt idx="5">
                  <c:v>Q2 2025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</c:numCache>
            </c:numRef>
          </c:val>
          <c:extLst>
            <c:ext xmlns:c16="http://schemas.microsoft.com/office/drawing/2014/chart" uri="{C3380CC4-5D6E-409C-BE32-E72D297353CC}">
              <c16:uniqueId val="{00000001-F8D9-490F-ABD6-DA9E8DEA226C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Q1 2024</c:v>
                </c:pt>
                <c:pt idx="1">
                  <c:v>Q2 2024</c:v>
                </c:pt>
                <c:pt idx="2">
                  <c:v>Q3 2024</c:v>
                </c:pt>
                <c:pt idx="3">
                  <c:v>Q4 2024</c:v>
                </c:pt>
                <c:pt idx="4">
                  <c:v>Q1 2025</c:v>
                </c:pt>
                <c:pt idx="5">
                  <c:v>Q2 2025</c:v>
                </c:pt>
              </c:strCache>
            </c:strRef>
          </c:cat>
          <c:val>
            <c:numRef>
              <c:f>Sheet1!$D$2:$D$7</c:f>
              <c:numCache>
                <c:formatCode>General</c:formatCode>
                <c:ptCount val="6"/>
              </c:numCache>
            </c:numRef>
          </c:val>
          <c:extLst>
            <c:ext xmlns:c16="http://schemas.microsoft.com/office/drawing/2014/chart" uri="{C3380CC4-5D6E-409C-BE32-E72D297353CC}">
              <c16:uniqueId val="{00000002-F8D9-490F-ABD6-DA9E8DEA22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185131472"/>
        <c:axId val="1185131952"/>
      </c:barChart>
      <c:catAx>
        <c:axId val="11851314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85131952"/>
        <c:crosses val="autoZero"/>
        <c:auto val="1"/>
        <c:lblAlgn val="ctr"/>
        <c:lblOffset val="100"/>
        <c:noMultiLvlLbl val="0"/>
      </c:catAx>
      <c:valAx>
        <c:axId val="11851319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85131472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dTable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CAF1B0D-4DCA-4B1F-A6D4-6C19EF21D66C}" type="doc">
      <dgm:prSet loTypeId="urn:microsoft.com/office/officeart/2011/layout/HexagonRadial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57558A6F-C5E8-4290-8643-EF78B2C540CA}" type="pres">
      <dgm:prSet presAssocID="{CCAF1B0D-4DCA-4B1F-A6D4-6C19EF21D66C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</dgm:ptLst>
  <dgm:cxnLst>
    <dgm:cxn modelId="{A4D8201D-D8C7-4B1A-B000-4F7207AE3F4E}" type="presOf" srcId="{CCAF1B0D-4DCA-4B1F-A6D4-6C19EF21D66C}" destId="{57558A6F-C5E8-4290-8643-EF78B2C540CA}" srcOrd="0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F1D7EE0-217A-496E-84F9-DC2AE17BA32F}" type="doc">
      <dgm:prSet loTypeId="urn:microsoft.com/office/officeart/2011/layout/HexagonRadial" loCatId="officeonline" qsTypeId="urn:microsoft.com/office/officeart/2005/8/quickstyle/simple2" qsCatId="simple" csTypeId="urn:microsoft.com/office/officeart/2005/8/colors/accent5_2" csCatId="accent5" phldr="1"/>
      <dgm:spPr/>
      <dgm:t>
        <a:bodyPr/>
        <a:lstStyle/>
        <a:p>
          <a:endParaRPr lang="en-GB"/>
        </a:p>
      </dgm:t>
    </dgm:pt>
    <dgm:pt modelId="{775F211E-C7B2-4BBA-8E48-F51242FAE31C}" type="pres">
      <dgm:prSet presAssocID="{7F1D7EE0-217A-496E-84F9-DC2AE17BA32F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</dgm:ptLst>
  <dgm:cxnLst>
    <dgm:cxn modelId="{FAD74A6B-41A9-4868-8250-28CE5830FC60}" type="presOf" srcId="{7F1D7EE0-217A-496E-84F9-DC2AE17BA32F}" destId="{775F211E-C7B2-4BBA-8E48-F51242FAE31C}" srcOrd="0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C5A131A-7F18-4CE1-919B-9A20AF4B4CDB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en-GB"/>
        </a:p>
      </dgm:t>
    </dgm:pt>
    <dgm:pt modelId="{90D34DC3-2C2F-41B5-A4FC-C082A64810ED}" type="pres">
      <dgm:prSet presAssocID="{AC5A131A-7F18-4CE1-919B-9A20AF4B4CDB}" presName="diagram" presStyleCnt="0">
        <dgm:presLayoutVars>
          <dgm:dir/>
          <dgm:resizeHandles val="exact"/>
        </dgm:presLayoutVars>
      </dgm:prSet>
      <dgm:spPr/>
    </dgm:pt>
  </dgm:ptLst>
  <dgm:cxnLst>
    <dgm:cxn modelId="{5AB04CAC-04A9-4D83-B1C8-4B3CA7B8CC7A}" type="presOf" srcId="{AC5A131A-7F18-4CE1-919B-9A20AF4B4CDB}" destId="{90D34DC3-2C2F-41B5-A4FC-C082A64810ED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A72101B-075C-4FAA-A3C8-7ABB3D61D0B3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20389A8-7C2D-4D9A-9C3A-B7C25D7B0E9E}">
      <dgm:prSet phldrT="[Text]" phldr="0" custT="1"/>
      <dgm:spPr/>
      <dgm:t>
        <a:bodyPr/>
        <a:lstStyle/>
        <a:p>
          <a:r>
            <a:rPr lang="en-GB" sz="1600" dirty="0">
              <a:latin typeface="Aharoni" panose="02010803020104030203" pitchFamily="2" charset="-79"/>
              <a:cs typeface="Aharoni" panose="02010803020104030203" pitchFamily="2" charset="-79"/>
            </a:rPr>
            <a:t>GOVERNMENT FINANCIAL SUPPORT OFFERING  UP 50%BENEFIT ON BUSINESS RATE</a:t>
          </a:r>
        </a:p>
        <a:p>
          <a:r>
            <a:rPr lang="en-GB" sz="1600" dirty="0">
              <a:latin typeface="Aharoni" panose="02010803020104030203" pitchFamily="2" charset="-79"/>
              <a:cs typeface="Aharoni" panose="02010803020104030203" pitchFamily="2" charset="-79"/>
            </a:rPr>
            <a:t>GOVERNMENT ENCOURAGE BUSINESS TO EXPAND INVESTMENT</a:t>
          </a:r>
        </a:p>
      </dgm:t>
    </dgm:pt>
    <dgm:pt modelId="{18B57430-51C3-44D3-8E2E-52B07A1B4BE8}" type="parTrans" cxnId="{C320658F-4692-48A4-A533-13D565BAB07B}">
      <dgm:prSet/>
      <dgm:spPr/>
      <dgm:t>
        <a:bodyPr/>
        <a:lstStyle/>
        <a:p>
          <a:endParaRPr lang="en-GB"/>
        </a:p>
      </dgm:t>
    </dgm:pt>
    <dgm:pt modelId="{244915B0-7573-48BF-9189-DB46050810C8}" type="sibTrans" cxnId="{C320658F-4692-48A4-A533-13D565BAB07B}">
      <dgm:prSet/>
      <dgm:spPr/>
      <dgm:t>
        <a:bodyPr/>
        <a:lstStyle/>
        <a:p>
          <a:endParaRPr lang="en-GB"/>
        </a:p>
      </dgm:t>
    </dgm:pt>
    <dgm:pt modelId="{434427D1-5516-401F-8C0F-5D8B4C83C419}">
      <dgm:prSet phldrT="[Text]" phldr="0"/>
      <dgm:spPr/>
      <dgm:t>
        <a:bodyPr/>
        <a:lstStyle/>
        <a:p>
          <a:endParaRPr lang="en-GB" dirty="0"/>
        </a:p>
      </dgm:t>
    </dgm:pt>
    <dgm:pt modelId="{2D37C4D5-825A-4FE2-A0D8-F2FF47E4DCB5}" type="parTrans" cxnId="{485E9BFA-3E10-443E-9206-F99C0D7AC646}">
      <dgm:prSet/>
      <dgm:spPr/>
      <dgm:t>
        <a:bodyPr/>
        <a:lstStyle/>
        <a:p>
          <a:endParaRPr lang="en-GB"/>
        </a:p>
      </dgm:t>
    </dgm:pt>
    <dgm:pt modelId="{F84A53C8-2BA0-4607-A640-F740175351AF}" type="sibTrans" cxnId="{485E9BFA-3E10-443E-9206-F99C0D7AC646}">
      <dgm:prSet/>
      <dgm:spPr/>
      <dgm:t>
        <a:bodyPr/>
        <a:lstStyle/>
        <a:p>
          <a:endParaRPr lang="en-GB"/>
        </a:p>
      </dgm:t>
    </dgm:pt>
    <dgm:pt modelId="{29448CB2-D517-4D6F-8698-75C104E75024}">
      <dgm:prSet phldrT="[Text]" phldr="0" custT="1"/>
      <dgm:spPr/>
      <dgm:t>
        <a:bodyPr/>
        <a:lstStyle/>
        <a:p>
          <a:r>
            <a:rPr lang="en-GB" sz="1600" dirty="0">
              <a:latin typeface="Aharoni" panose="02010803020104030203" pitchFamily="2" charset="-79"/>
              <a:cs typeface="Aharoni" panose="02010803020104030203" pitchFamily="2" charset="-79"/>
            </a:rPr>
            <a:t>GEN-Z PREFER DO ON-LINE SHOPPING</a:t>
          </a:r>
        </a:p>
        <a:p>
          <a:r>
            <a:rPr lang="en-GB" sz="1600" dirty="0">
              <a:latin typeface="Aharoni" panose="02010803020104030203" pitchFamily="2" charset="-79"/>
              <a:cs typeface="Aharoni" panose="02010803020104030203" pitchFamily="2" charset="-79"/>
            </a:rPr>
            <a:t>CONSUMER PREFER TO BUY ENVIRONMENTALLY FRIENDLY PRODUCTS</a:t>
          </a:r>
        </a:p>
        <a:p>
          <a:r>
            <a:rPr lang="en-GB" sz="1600" dirty="0">
              <a:latin typeface="Aharoni" panose="02010803020104030203" pitchFamily="2" charset="-79"/>
              <a:cs typeface="Aharoni" panose="02010803020104030203" pitchFamily="2" charset="-79"/>
            </a:rPr>
            <a:t>WITH AROUND 9,7%OF CUSTOMER SUSTAINABLE PURCHASES (PwC,2024) </a:t>
          </a:r>
        </a:p>
      </dgm:t>
    </dgm:pt>
    <dgm:pt modelId="{004FB334-0884-4152-BB3D-C79A3F5889D1}" type="sibTrans" cxnId="{65C54F93-59C6-4DFA-971C-E02D6E7E323E}">
      <dgm:prSet/>
      <dgm:spPr/>
      <dgm:t>
        <a:bodyPr/>
        <a:lstStyle/>
        <a:p>
          <a:endParaRPr lang="en-GB"/>
        </a:p>
      </dgm:t>
    </dgm:pt>
    <dgm:pt modelId="{729297CA-54B5-4E32-B167-D01EE4E486E0}" type="parTrans" cxnId="{65C54F93-59C6-4DFA-971C-E02D6E7E323E}">
      <dgm:prSet/>
      <dgm:spPr/>
      <dgm:t>
        <a:bodyPr/>
        <a:lstStyle/>
        <a:p>
          <a:endParaRPr lang="en-GB"/>
        </a:p>
      </dgm:t>
    </dgm:pt>
    <dgm:pt modelId="{77CFB35B-F203-4DE8-8EC5-C65675982E9A}" type="pres">
      <dgm:prSet presAssocID="{5A72101B-075C-4FAA-A3C8-7ABB3D61D0B3}" presName="linearFlow" presStyleCnt="0">
        <dgm:presLayoutVars>
          <dgm:dir/>
          <dgm:resizeHandles val="exact"/>
        </dgm:presLayoutVars>
      </dgm:prSet>
      <dgm:spPr/>
    </dgm:pt>
    <dgm:pt modelId="{C5448BE1-E3C6-4B31-BCBF-C7164A57A014}" type="pres">
      <dgm:prSet presAssocID="{C20389A8-7C2D-4D9A-9C3A-B7C25D7B0E9E}" presName="composite" presStyleCnt="0"/>
      <dgm:spPr/>
    </dgm:pt>
    <dgm:pt modelId="{FC597065-7BAD-40B3-B634-E337CB6C54AE}" type="pres">
      <dgm:prSet presAssocID="{C20389A8-7C2D-4D9A-9C3A-B7C25D7B0E9E}" presName="imgShp" presStyleLbl="fgImgPlace1" presStyleIdx="0" presStyleCnt="3"/>
      <dgm:spPr/>
    </dgm:pt>
    <dgm:pt modelId="{6598E64C-F838-435C-AF66-B717A1B8612E}" type="pres">
      <dgm:prSet presAssocID="{C20389A8-7C2D-4D9A-9C3A-B7C25D7B0E9E}" presName="txShp" presStyleLbl="node1" presStyleIdx="0" presStyleCnt="3" custLinFactNeighborX="6240" custLinFactNeighborY="4683">
        <dgm:presLayoutVars>
          <dgm:bulletEnabled val="1"/>
        </dgm:presLayoutVars>
      </dgm:prSet>
      <dgm:spPr/>
    </dgm:pt>
    <dgm:pt modelId="{F8A17560-F7CD-41CC-80FA-0A9371B56AD6}" type="pres">
      <dgm:prSet presAssocID="{244915B0-7573-48BF-9189-DB46050810C8}" presName="spacing" presStyleCnt="0"/>
      <dgm:spPr/>
    </dgm:pt>
    <dgm:pt modelId="{DAA06FF0-75D2-4FF8-837D-F1DF5EBB4D5E}" type="pres">
      <dgm:prSet presAssocID="{434427D1-5516-401F-8C0F-5D8B4C83C419}" presName="composite" presStyleCnt="0"/>
      <dgm:spPr/>
    </dgm:pt>
    <dgm:pt modelId="{2221CF4A-24AD-46D1-848A-EF83C2D24E21}" type="pres">
      <dgm:prSet presAssocID="{434427D1-5516-401F-8C0F-5D8B4C83C419}" presName="imgShp" presStyleLbl="fgImgPlace1" presStyleIdx="1" presStyleCnt="3"/>
      <dgm:spPr/>
    </dgm:pt>
    <dgm:pt modelId="{21BE1ACF-E789-47DC-8D84-D93B9139ED83}" type="pres">
      <dgm:prSet presAssocID="{434427D1-5516-401F-8C0F-5D8B4C83C419}" presName="txShp" presStyleLbl="node1" presStyleIdx="1" presStyleCnt="3" custLinFactNeighborX="6623" custLinFactNeighborY="-1777">
        <dgm:presLayoutVars>
          <dgm:bulletEnabled val="1"/>
        </dgm:presLayoutVars>
      </dgm:prSet>
      <dgm:spPr/>
    </dgm:pt>
    <dgm:pt modelId="{F2249360-D2B7-48A0-A58B-955F2DA3B269}" type="pres">
      <dgm:prSet presAssocID="{F84A53C8-2BA0-4607-A640-F740175351AF}" presName="spacing" presStyleCnt="0"/>
      <dgm:spPr/>
    </dgm:pt>
    <dgm:pt modelId="{DB8EFA25-E643-41F4-A0D6-DF769F07D9D4}" type="pres">
      <dgm:prSet presAssocID="{29448CB2-D517-4D6F-8698-75C104E75024}" presName="composite" presStyleCnt="0"/>
      <dgm:spPr/>
    </dgm:pt>
    <dgm:pt modelId="{00D6BB31-849E-4903-96FA-050094502C7C}" type="pres">
      <dgm:prSet presAssocID="{29448CB2-D517-4D6F-8698-75C104E75024}" presName="imgShp" presStyleLbl="fgImgPlace1" presStyleIdx="2" presStyleCnt="3"/>
      <dgm:spPr/>
    </dgm:pt>
    <dgm:pt modelId="{77C12F1D-B34E-4F24-8260-4E6C9CFBA8F1}" type="pres">
      <dgm:prSet presAssocID="{29448CB2-D517-4D6F-8698-75C104E75024}" presName="txShp" presStyleLbl="node1" presStyleIdx="2" presStyleCnt="3" custLinFactNeighborX="6416" custLinFactNeighborY="-16670">
        <dgm:presLayoutVars>
          <dgm:bulletEnabled val="1"/>
        </dgm:presLayoutVars>
      </dgm:prSet>
      <dgm:spPr/>
    </dgm:pt>
  </dgm:ptLst>
  <dgm:cxnLst>
    <dgm:cxn modelId="{AE49B817-79B8-45C8-B75C-84CE084CDB1D}" type="presOf" srcId="{5A72101B-075C-4FAA-A3C8-7ABB3D61D0B3}" destId="{77CFB35B-F203-4DE8-8EC5-C65675982E9A}" srcOrd="0" destOrd="0" presId="urn:microsoft.com/office/officeart/2005/8/layout/vList3"/>
    <dgm:cxn modelId="{DDADEA7F-7B37-4234-AD65-D2524DEE3B21}" type="presOf" srcId="{434427D1-5516-401F-8C0F-5D8B4C83C419}" destId="{21BE1ACF-E789-47DC-8D84-D93B9139ED83}" srcOrd="0" destOrd="0" presId="urn:microsoft.com/office/officeart/2005/8/layout/vList3"/>
    <dgm:cxn modelId="{C320658F-4692-48A4-A533-13D565BAB07B}" srcId="{5A72101B-075C-4FAA-A3C8-7ABB3D61D0B3}" destId="{C20389A8-7C2D-4D9A-9C3A-B7C25D7B0E9E}" srcOrd="0" destOrd="0" parTransId="{18B57430-51C3-44D3-8E2E-52B07A1B4BE8}" sibTransId="{244915B0-7573-48BF-9189-DB46050810C8}"/>
    <dgm:cxn modelId="{65C54F93-59C6-4DFA-971C-E02D6E7E323E}" srcId="{5A72101B-075C-4FAA-A3C8-7ABB3D61D0B3}" destId="{29448CB2-D517-4D6F-8698-75C104E75024}" srcOrd="2" destOrd="0" parTransId="{729297CA-54B5-4E32-B167-D01EE4E486E0}" sibTransId="{004FB334-0884-4152-BB3D-C79A3F5889D1}"/>
    <dgm:cxn modelId="{70B4D9A8-E5DA-475F-A2A5-12C7C3B04725}" type="presOf" srcId="{C20389A8-7C2D-4D9A-9C3A-B7C25D7B0E9E}" destId="{6598E64C-F838-435C-AF66-B717A1B8612E}" srcOrd="0" destOrd="0" presId="urn:microsoft.com/office/officeart/2005/8/layout/vList3"/>
    <dgm:cxn modelId="{09917BAD-6F33-4EE0-9117-4395F36F2BA1}" type="presOf" srcId="{29448CB2-D517-4D6F-8698-75C104E75024}" destId="{77C12F1D-B34E-4F24-8260-4E6C9CFBA8F1}" srcOrd="0" destOrd="0" presId="urn:microsoft.com/office/officeart/2005/8/layout/vList3"/>
    <dgm:cxn modelId="{485E9BFA-3E10-443E-9206-F99C0D7AC646}" srcId="{5A72101B-075C-4FAA-A3C8-7ABB3D61D0B3}" destId="{434427D1-5516-401F-8C0F-5D8B4C83C419}" srcOrd="1" destOrd="0" parTransId="{2D37C4D5-825A-4FE2-A0D8-F2FF47E4DCB5}" sibTransId="{F84A53C8-2BA0-4607-A640-F740175351AF}"/>
    <dgm:cxn modelId="{7865276A-E9CD-467B-A894-B9ECE1F399C2}" type="presParOf" srcId="{77CFB35B-F203-4DE8-8EC5-C65675982E9A}" destId="{C5448BE1-E3C6-4B31-BCBF-C7164A57A014}" srcOrd="0" destOrd="0" presId="urn:microsoft.com/office/officeart/2005/8/layout/vList3"/>
    <dgm:cxn modelId="{BAF855FB-B963-4A09-B4D4-936AA606135A}" type="presParOf" srcId="{C5448BE1-E3C6-4B31-BCBF-C7164A57A014}" destId="{FC597065-7BAD-40B3-B634-E337CB6C54AE}" srcOrd="0" destOrd="0" presId="urn:microsoft.com/office/officeart/2005/8/layout/vList3"/>
    <dgm:cxn modelId="{FEA16DA9-832E-4101-B08D-BFBAD59E986C}" type="presParOf" srcId="{C5448BE1-E3C6-4B31-BCBF-C7164A57A014}" destId="{6598E64C-F838-435C-AF66-B717A1B8612E}" srcOrd="1" destOrd="0" presId="urn:microsoft.com/office/officeart/2005/8/layout/vList3"/>
    <dgm:cxn modelId="{3CBB7D71-9791-429C-896B-E2A0FC01FB11}" type="presParOf" srcId="{77CFB35B-F203-4DE8-8EC5-C65675982E9A}" destId="{F8A17560-F7CD-41CC-80FA-0A9371B56AD6}" srcOrd="1" destOrd="0" presId="urn:microsoft.com/office/officeart/2005/8/layout/vList3"/>
    <dgm:cxn modelId="{05D1B6A6-41E6-41A2-BFBA-37F9C91A4694}" type="presParOf" srcId="{77CFB35B-F203-4DE8-8EC5-C65675982E9A}" destId="{DAA06FF0-75D2-4FF8-837D-F1DF5EBB4D5E}" srcOrd="2" destOrd="0" presId="urn:microsoft.com/office/officeart/2005/8/layout/vList3"/>
    <dgm:cxn modelId="{79F62DF1-0CD2-4410-ABB6-C47B95A6403A}" type="presParOf" srcId="{DAA06FF0-75D2-4FF8-837D-F1DF5EBB4D5E}" destId="{2221CF4A-24AD-46D1-848A-EF83C2D24E21}" srcOrd="0" destOrd="0" presId="urn:microsoft.com/office/officeart/2005/8/layout/vList3"/>
    <dgm:cxn modelId="{8EDCEAFB-AB9A-44E1-A3EF-1C04151F542A}" type="presParOf" srcId="{DAA06FF0-75D2-4FF8-837D-F1DF5EBB4D5E}" destId="{21BE1ACF-E789-47DC-8D84-D93B9139ED83}" srcOrd="1" destOrd="0" presId="urn:microsoft.com/office/officeart/2005/8/layout/vList3"/>
    <dgm:cxn modelId="{E1017308-0496-49D8-BC33-8ACF7EFB679A}" type="presParOf" srcId="{77CFB35B-F203-4DE8-8EC5-C65675982E9A}" destId="{F2249360-D2B7-48A0-A58B-955F2DA3B269}" srcOrd="3" destOrd="0" presId="urn:microsoft.com/office/officeart/2005/8/layout/vList3"/>
    <dgm:cxn modelId="{E1C4FF9E-D3D3-42C2-8062-99ADBDD34B92}" type="presParOf" srcId="{77CFB35B-F203-4DE8-8EC5-C65675982E9A}" destId="{DB8EFA25-E643-41F4-A0D6-DF769F07D9D4}" srcOrd="4" destOrd="0" presId="urn:microsoft.com/office/officeart/2005/8/layout/vList3"/>
    <dgm:cxn modelId="{923A98FF-E2C6-4DD2-9A6A-77F72A266FCB}" type="presParOf" srcId="{DB8EFA25-E643-41F4-A0D6-DF769F07D9D4}" destId="{00D6BB31-849E-4903-96FA-050094502C7C}" srcOrd="0" destOrd="0" presId="urn:microsoft.com/office/officeart/2005/8/layout/vList3"/>
    <dgm:cxn modelId="{AA0E96C4-8F6C-4485-9DAE-9C14DEF6D690}" type="presParOf" srcId="{DB8EFA25-E643-41F4-A0D6-DF769F07D9D4}" destId="{77C12F1D-B34E-4F24-8260-4E6C9CFBA8F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238F163-609B-4048-AA8F-DC14EE2FF723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85F66B0B-35FD-46E5-9455-069F5DAAAF36}">
      <dgm:prSet phldrT="[Text]" phldr="0" custT="1"/>
      <dgm:spPr/>
      <dgm:t>
        <a:bodyPr/>
        <a:lstStyle/>
        <a:p>
          <a:r>
            <a:rPr lang="en-GB" sz="1600" dirty="0">
              <a:latin typeface="Aharoni" panose="02010803020104030203" pitchFamily="2" charset="-79"/>
              <a:cs typeface="Aharoni" panose="02010803020104030203" pitchFamily="2" charset="-79"/>
            </a:rPr>
            <a:t>ADVANCED TECHNOLOGY SUPPORTED BY AI AND BLOCKCHAIN DEVELOP MARKETPLACES</a:t>
          </a:r>
        </a:p>
        <a:p>
          <a:r>
            <a:rPr lang="en-GB" sz="1600" dirty="0">
              <a:latin typeface="Aharoni" panose="02010803020104030203" pitchFamily="2" charset="-79"/>
              <a:cs typeface="Aharoni" panose="02010803020104030203" pitchFamily="2" charset="-79"/>
            </a:rPr>
            <a:t>BECOME POPULAR ONLINE DELIVERY SYSTEM</a:t>
          </a:r>
        </a:p>
      </dgm:t>
    </dgm:pt>
    <dgm:pt modelId="{517974F9-9E17-49A2-93C5-02BA456B7820}" type="parTrans" cxnId="{ABCD5E36-E494-4DA0-87AF-F0B862C451C1}">
      <dgm:prSet/>
      <dgm:spPr/>
      <dgm:t>
        <a:bodyPr/>
        <a:lstStyle/>
        <a:p>
          <a:endParaRPr lang="en-GB"/>
        </a:p>
      </dgm:t>
    </dgm:pt>
    <dgm:pt modelId="{6113B541-771D-49CF-A010-3ED7384CB9A4}" type="sibTrans" cxnId="{ABCD5E36-E494-4DA0-87AF-F0B862C451C1}">
      <dgm:prSet/>
      <dgm:spPr/>
      <dgm:t>
        <a:bodyPr/>
        <a:lstStyle/>
        <a:p>
          <a:endParaRPr lang="en-GB"/>
        </a:p>
      </dgm:t>
    </dgm:pt>
    <dgm:pt modelId="{DF7CD784-7E8B-457C-B3E2-C3CEAB9ED563}">
      <dgm:prSet phldrT="[Text]" phldr="0" custT="1"/>
      <dgm:spPr/>
      <dgm:t>
        <a:bodyPr/>
        <a:lstStyle/>
        <a:p>
          <a:r>
            <a:rPr lang="en-GB" sz="1600" dirty="0">
              <a:latin typeface="Aharoni" panose="02010803020104030203" pitchFamily="2" charset="-79"/>
              <a:cs typeface="Aharoni" panose="02010803020104030203" pitchFamily="2" charset="-79"/>
            </a:rPr>
            <a:t>GROWING DEMANDS FOR LOCALLY SOURCED FLOWERS HELPS TURN DOWN CARBON </a:t>
          </a:r>
        </a:p>
        <a:p>
          <a:r>
            <a:rPr lang="en-GB" sz="1600" dirty="0">
              <a:latin typeface="Aharoni" panose="02010803020104030203" pitchFamily="2" charset="-79"/>
              <a:cs typeface="Aharoni" panose="02010803020104030203" pitchFamily="2" charset="-79"/>
            </a:rPr>
            <a:t>EMISSIONS</a:t>
          </a:r>
        </a:p>
      </dgm:t>
    </dgm:pt>
    <dgm:pt modelId="{57B207C2-C327-4EC3-AD44-990D73A2CCED}" type="parTrans" cxnId="{F8AC553C-287B-4510-B315-67857B37D856}">
      <dgm:prSet/>
      <dgm:spPr/>
      <dgm:t>
        <a:bodyPr/>
        <a:lstStyle/>
        <a:p>
          <a:endParaRPr lang="en-GB"/>
        </a:p>
      </dgm:t>
    </dgm:pt>
    <dgm:pt modelId="{6C0A5F02-3ED7-4B97-9368-F79D40F02E71}" type="sibTrans" cxnId="{F8AC553C-287B-4510-B315-67857B37D856}">
      <dgm:prSet/>
      <dgm:spPr/>
      <dgm:t>
        <a:bodyPr/>
        <a:lstStyle/>
        <a:p>
          <a:endParaRPr lang="en-GB"/>
        </a:p>
      </dgm:t>
    </dgm:pt>
    <dgm:pt modelId="{539A7FC9-F1E4-4E99-800F-6F971CC835A5}">
      <dgm:prSet phldrT="[Text]" phldr="0" custT="1"/>
      <dgm:spPr/>
      <dgm:t>
        <a:bodyPr/>
        <a:lstStyle/>
        <a:p>
          <a:r>
            <a:rPr lang="en-GB" sz="1600" dirty="0">
              <a:latin typeface="Aharoni" panose="02010803020104030203" pitchFamily="2" charset="-79"/>
              <a:cs typeface="Aharoni" panose="02010803020104030203" pitchFamily="2" charset="-79"/>
            </a:rPr>
            <a:t>CONSUMER RIGHT ACT 2024 INCREASE COMPLIANCE REQUIREMENT FOR ONLINE BUSINESS</a:t>
          </a:r>
        </a:p>
        <a:p>
          <a:r>
            <a:rPr lang="en-GB" sz="1600" dirty="0">
              <a:latin typeface="Aharoni" panose="02010803020104030203" pitchFamily="2" charset="-79"/>
              <a:cs typeface="Aharoni" panose="02010803020104030203" pitchFamily="2" charset="-79"/>
            </a:rPr>
            <a:t>GDPR REGULATIONS PROTECT BUSINESS DATA AND INTLLECTUAL PROPERTY</a:t>
          </a:r>
        </a:p>
      </dgm:t>
    </dgm:pt>
    <dgm:pt modelId="{1355DE8C-14EA-422D-A876-9F42DCCD337A}" type="parTrans" cxnId="{39EC2E25-F48C-4637-9D52-FEAA3CC913AF}">
      <dgm:prSet/>
      <dgm:spPr/>
      <dgm:t>
        <a:bodyPr/>
        <a:lstStyle/>
        <a:p>
          <a:endParaRPr lang="en-GB"/>
        </a:p>
      </dgm:t>
    </dgm:pt>
    <dgm:pt modelId="{0A6E2AF6-D648-4D31-82E5-43A76C2537F1}" type="sibTrans" cxnId="{39EC2E25-F48C-4637-9D52-FEAA3CC913AF}">
      <dgm:prSet/>
      <dgm:spPr/>
      <dgm:t>
        <a:bodyPr/>
        <a:lstStyle/>
        <a:p>
          <a:endParaRPr lang="en-GB"/>
        </a:p>
      </dgm:t>
    </dgm:pt>
    <dgm:pt modelId="{0AA5C655-418F-42B3-BCE0-863CB4D1B5EB}" type="pres">
      <dgm:prSet presAssocID="{8238F163-609B-4048-AA8F-DC14EE2FF723}" presName="linearFlow" presStyleCnt="0">
        <dgm:presLayoutVars>
          <dgm:dir/>
          <dgm:resizeHandles val="exact"/>
        </dgm:presLayoutVars>
      </dgm:prSet>
      <dgm:spPr/>
    </dgm:pt>
    <dgm:pt modelId="{23EC743B-7604-409D-9ABD-6201E7332607}" type="pres">
      <dgm:prSet presAssocID="{85F66B0B-35FD-46E5-9455-069F5DAAAF36}" presName="composite" presStyleCnt="0"/>
      <dgm:spPr/>
    </dgm:pt>
    <dgm:pt modelId="{C58A0D45-3CE2-420D-9347-487E92FC96C3}" type="pres">
      <dgm:prSet presAssocID="{85F66B0B-35FD-46E5-9455-069F5DAAAF36}" presName="imgShp" presStyleLbl="fgImgPlace1" presStyleIdx="0" presStyleCnt="3"/>
      <dgm:spPr/>
    </dgm:pt>
    <dgm:pt modelId="{EE3C5962-2F33-41CC-966D-CD24F73AFACF}" type="pres">
      <dgm:prSet presAssocID="{85F66B0B-35FD-46E5-9455-069F5DAAAF36}" presName="txShp" presStyleLbl="node1" presStyleIdx="0" presStyleCnt="3" custLinFactNeighborX="11391" custLinFactNeighborY="734">
        <dgm:presLayoutVars>
          <dgm:bulletEnabled val="1"/>
        </dgm:presLayoutVars>
      </dgm:prSet>
      <dgm:spPr/>
    </dgm:pt>
    <dgm:pt modelId="{9AB184B8-B723-4A16-BD69-1BF68E1F708A}" type="pres">
      <dgm:prSet presAssocID="{6113B541-771D-49CF-A010-3ED7384CB9A4}" presName="spacing" presStyleCnt="0"/>
      <dgm:spPr/>
    </dgm:pt>
    <dgm:pt modelId="{2A28D35C-9F2E-4424-9D52-5927CCF5E5AC}" type="pres">
      <dgm:prSet presAssocID="{DF7CD784-7E8B-457C-B3E2-C3CEAB9ED563}" presName="composite" presStyleCnt="0"/>
      <dgm:spPr/>
    </dgm:pt>
    <dgm:pt modelId="{404020F8-9C06-4683-8F03-5D056B56894A}" type="pres">
      <dgm:prSet presAssocID="{DF7CD784-7E8B-457C-B3E2-C3CEAB9ED563}" presName="imgShp" presStyleLbl="fgImgPlace1" presStyleIdx="1" presStyleCnt="3"/>
      <dgm:spPr/>
    </dgm:pt>
    <dgm:pt modelId="{100A2AA6-0B55-498C-810D-14621F50CEB8}" type="pres">
      <dgm:prSet presAssocID="{DF7CD784-7E8B-457C-B3E2-C3CEAB9ED563}" presName="txShp" presStyleLbl="node1" presStyleIdx="1" presStyleCnt="3" custLinFactNeighborX="10481" custLinFactNeighborY="-894">
        <dgm:presLayoutVars>
          <dgm:bulletEnabled val="1"/>
        </dgm:presLayoutVars>
      </dgm:prSet>
      <dgm:spPr/>
    </dgm:pt>
    <dgm:pt modelId="{60D030E6-F99C-4387-B628-FC5DE088A684}" type="pres">
      <dgm:prSet presAssocID="{6C0A5F02-3ED7-4B97-9368-F79D40F02E71}" presName="spacing" presStyleCnt="0"/>
      <dgm:spPr/>
    </dgm:pt>
    <dgm:pt modelId="{7359208E-D935-4FD3-A23A-AE5A18B81CD9}" type="pres">
      <dgm:prSet presAssocID="{539A7FC9-F1E4-4E99-800F-6F971CC835A5}" presName="composite" presStyleCnt="0"/>
      <dgm:spPr/>
    </dgm:pt>
    <dgm:pt modelId="{3688AC8D-C0E3-4E50-90A0-9B84BFF1D04F}" type="pres">
      <dgm:prSet presAssocID="{539A7FC9-F1E4-4E99-800F-6F971CC835A5}" presName="imgShp" presStyleLbl="fgImgPlace1" presStyleIdx="2" presStyleCnt="3"/>
      <dgm:spPr/>
    </dgm:pt>
    <dgm:pt modelId="{B68BB3BD-B4AE-4B7C-A4C2-9461C99A7D48}" type="pres">
      <dgm:prSet presAssocID="{539A7FC9-F1E4-4E99-800F-6F971CC835A5}" presName="txShp" presStyleLbl="node1" presStyleIdx="2" presStyleCnt="3" custLinFactNeighborX="12228" custLinFactNeighborY="18738">
        <dgm:presLayoutVars>
          <dgm:bulletEnabled val="1"/>
        </dgm:presLayoutVars>
      </dgm:prSet>
      <dgm:spPr/>
    </dgm:pt>
  </dgm:ptLst>
  <dgm:cxnLst>
    <dgm:cxn modelId="{1F218218-6505-4283-80B4-97DC0E22A658}" type="presOf" srcId="{539A7FC9-F1E4-4E99-800F-6F971CC835A5}" destId="{B68BB3BD-B4AE-4B7C-A4C2-9461C99A7D48}" srcOrd="0" destOrd="0" presId="urn:microsoft.com/office/officeart/2005/8/layout/vList3"/>
    <dgm:cxn modelId="{39EC2E25-F48C-4637-9D52-FEAA3CC913AF}" srcId="{8238F163-609B-4048-AA8F-DC14EE2FF723}" destId="{539A7FC9-F1E4-4E99-800F-6F971CC835A5}" srcOrd="2" destOrd="0" parTransId="{1355DE8C-14EA-422D-A876-9F42DCCD337A}" sibTransId="{0A6E2AF6-D648-4D31-82E5-43A76C2537F1}"/>
    <dgm:cxn modelId="{ABCD5E36-E494-4DA0-87AF-F0B862C451C1}" srcId="{8238F163-609B-4048-AA8F-DC14EE2FF723}" destId="{85F66B0B-35FD-46E5-9455-069F5DAAAF36}" srcOrd="0" destOrd="0" parTransId="{517974F9-9E17-49A2-93C5-02BA456B7820}" sibTransId="{6113B541-771D-49CF-A010-3ED7384CB9A4}"/>
    <dgm:cxn modelId="{F8AC553C-287B-4510-B315-67857B37D856}" srcId="{8238F163-609B-4048-AA8F-DC14EE2FF723}" destId="{DF7CD784-7E8B-457C-B3E2-C3CEAB9ED563}" srcOrd="1" destOrd="0" parTransId="{57B207C2-C327-4EC3-AD44-990D73A2CCED}" sibTransId="{6C0A5F02-3ED7-4B97-9368-F79D40F02E71}"/>
    <dgm:cxn modelId="{48D1A1C9-452A-4A19-B476-7335A9039678}" type="presOf" srcId="{8238F163-609B-4048-AA8F-DC14EE2FF723}" destId="{0AA5C655-418F-42B3-BCE0-863CB4D1B5EB}" srcOrd="0" destOrd="0" presId="urn:microsoft.com/office/officeart/2005/8/layout/vList3"/>
    <dgm:cxn modelId="{13CBC1CA-946D-434F-8E48-363EA4F8E4B0}" type="presOf" srcId="{DF7CD784-7E8B-457C-B3E2-C3CEAB9ED563}" destId="{100A2AA6-0B55-498C-810D-14621F50CEB8}" srcOrd="0" destOrd="0" presId="urn:microsoft.com/office/officeart/2005/8/layout/vList3"/>
    <dgm:cxn modelId="{1C7A55D5-3DC3-4A3B-81B0-83A9AA114545}" type="presOf" srcId="{85F66B0B-35FD-46E5-9455-069F5DAAAF36}" destId="{EE3C5962-2F33-41CC-966D-CD24F73AFACF}" srcOrd="0" destOrd="0" presId="urn:microsoft.com/office/officeart/2005/8/layout/vList3"/>
    <dgm:cxn modelId="{25FD9A3C-3F05-444F-80F2-F69926BF78D3}" type="presParOf" srcId="{0AA5C655-418F-42B3-BCE0-863CB4D1B5EB}" destId="{23EC743B-7604-409D-9ABD-6201E7332607}" srcOrd="0" destOrd="0" presId="urn:microsoft.com/office/officeart/2005/8/layout/vList3"/>
    <dgm:cxn modelId="{A0AF69A9-547A-44BF-91A3-1BB1E05CDD04}" type="presParOf" srcId="{23EC743B-7604-409D-9ABD-6201E7332607}" destId="{C58A0D45-3CE2-420D-9347-487E92FC96C3}" srcOrd="0" destOrd="0" presId="urn:microsoft.com/office/officeart/2005/8/layout/vList3"/>
    <dgm:cxn modelId="{F7417582-E918-4CC9-A90A-0DE318AB2FA6}" type="presParOf" srcId="{23EC743B-7604-409D-9ABD-6201E7332607}" destId="{EE3C5962-2F33-41CC-966D-CD24F73AFACF}" srcOrd="1" destOrd="0" presId="urn:microsoft.com/office/officeart/2005/8/layout/vList3"/>
    <dgm:cxn modelId="{72AB5D17-908F-4063-ABDE-BF9A4D168A40}" type="presParOf" srcId="{0AA5C655-418F-42B3-BCE0-863CB4D1B5EB}" destId="{9AB184B8-B723-4A16-BD69-1BF68E1F708A}" srcOrd="1" destOrd="0" presId="urn:microsoft.com/office/officeart/2005/8/layout/vList3"/>
    <dgm:cxn modelId="{C2C8DE0B-66C1-4551-9314-F2AE74999D23}" type="presParOf" srcId="{0AA5C655-418F-42B3-BCE0-863CB4D1B5EB}" destId="{2A28D35C-9F2E-4424-9D52-5927CCF5E5AC}" srcOrd="2" destOrd="0" presId="urn:microsoft.com/office/officeart/2005/8/layout/vList3"/>
    <dgm:cxn modelId="{784F703E-F280-4C03-AF1D-67A6F79C5518}" type="presParOf" srcId="{2A28D35C-9F2E-4424-9D52-5927CCF5E5AC}" destId="{404020F8-9C06-4683-8F03-5D056B56894A}" srcOrd="0" destOrd="0" presId="urn:microsoft.com/office/officeart/2005/8/layout/vList3"/>
    <dgm:cxn modelId="{0CD1B0D6-6EF3-4876-BB36-B746DAC62C16}" type="presParOf" srcId="{2A28D35C-9F2E-4424-9D52-5927CCF5E5AC}" destId="{100A2AA6-0B55-498C-810D-14621F50CEB8}" srcOrd="1" destOrd="0" presId="urn:microsoft.com/office/officeart/2005/8/layout/vList3"/>
    <dgm:cxn modelId="{4BDF209E-30F4-4F20-AC45-9B85AFE8C2D1}" type="presParOf" srcId="{0AA5C655-418F-42B3-BCE0-863CB4D1B5EB}" destId="{60D030E6-F99C-4387-B628-FC5DE088A684}" srcOrd="3" destOrd="0" presId="urn:microsoft.com/office/officeart/2005/8/layout/vList3"/>
    <dgm:cxn modelId="{FE3EE0F1-A805-4703-A29E-6081162E4B4D}" type="presParOf" srcId="{0AA5C655-418F-42B3-BCE0-863CB4D1B5EB}" destId="{7359208E-D935-4FD3-A23A-AE5A18B81CD9}" srcOrd="4" destOrd="0" presId="urn:microsoft.com/office/officeart/2005/8/layout/vList3"/>
    <dgm:cxn modelId="{19515B5D-48D6-4157-A3CF-4B933C3F4ED1}" type="presParOf" srcId="{7359208E-D935-4FD3-A23A-AE5A18B81CD9}" destId="{3688AC8D-C0E3-4E50-90A0-9B84BFF1D04F}" srcOrd="0" destOrd="0" presId="urn:microsoft.com/office/officeart/2005/8/layout/vList3"/>
    <dgm:cxn modelId="{1B3BBC3F-C5C5-410A-9C67-516ABF6380DB}" type="presParOf" srcId="{7359208E-D935-4FD3-A23A-AE5A18B81CD9}" destId="{B68BB3BD-B4AE-4B7C-A4C2-9461C99A7D4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C1DDA7A-1942-4975-ADFA-DD057601B8A3}" type="doc">
      <dgm:prSet loTypeId="urn:microsoft.com/office/officeart/2011/layout/HexagonRadial" loCatId="officeonlin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DBF26936-7E5A-4285-847C-5A23F1F4CA4A}" type="pres">
      <dgm:prSet presAssocID="{AC1DDA7A-1942-4975-ADFA-DD057601B8A3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</dgm:ptLst>
  <dgm:cxnLst>
    <dgm:cxn modelId="{B4B6E0F1-4257-4A8D-9805-39484BA434C4}" type="presOf" srcId="{AC1DDA7A-1942-4975-ADFA-DD057601B8A3}" destId="{DBF26936-7E5A-4285-847C-5A23F1F4CA4A}" srcOrd="0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482B6BD-F568-42C4-9BF9-1A77C4B53208}" type="doc">
      <dgm:prSet loTypeId="urn:microsoft.com/office/officeart/2011/layout/HexagonRadial" loCatId="officeonlin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A6DEC983-4125-4770-84AD-30E5FFAD3A54}">
      <dgm:prSet phldrT="[Text]" phldr="0" custT="1"/>
      <dgm:spPr/>
      <dgm:t>
        <a:bodyPr/>
        <a:lstStyle/>
        <a:p>
          <a:r>
            <a:rPr lang="en-GB" sz="2400" dirty="0">
              <a:solidFill>
                <a:srgbClr val="00B050"/>
              </a:solidFill>
              <a:latin typeface="Amasis MT Pro Black" panose="02040A04050005020304" pitchFamily="18" charset="0"/>
            </a:rPr>
            <a:t>PESTEL</a:t>
          </a:r>
        </a:p>
      </dgm:t>
    </dgm:pt>
    <dgm:pt modelId="{7A76F6B0-164B-4B21-B4E3-3AB26F480C0A}" type="sibTrans" cxnId="{AE06799C-8CB8-4468-96F9-96D7DA0784DE}">
      <dgm:prSet/>
      <dgm:spPr/>
      <dgm:t>
        <a:bodyPr/>
        <a:lstStyle/>
        <a:p>
          <a:endParaRPr lang="en-GB" sz="2400"/>
        </a:p>
      </dgm:t>
    </dgm:pt>
    <dgm:pt modelId="{5DE2C3BA-484A-48C5-B698-16C184138528}" type="parTrans" cxnId="{AE06799C-8CB8-4468-96F9-96D7DA0784DE}">
      <dgm:prSet/>
      <dgm:spPr/>
      <dgm:t>
        <a:bodyPr/>
        <a:lstStyle/>
        <a:p>
          <a:endParaRPr lang="en-GB" sz="2400"/>
        </a:p>
      </dgm:t>
    </dgm:pt>
    <dgm:pt modelId="{ACFFE722-7073-44BF-9FD8-35CF45F1CBBF}">
      <dgm:prSet phldrT="[Text]" phldr="0" custT="1"/>
      <dgm:spPr/>
      <dgm:t>
        <a:bodyPr/>
        <a:lstStyle/>
        <a:p>
          <a:pPr>
            <a:buNone/>
          </a:pPr>
          <a:r>
            <a:rPr lang="en-GB" sz="1400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rPr>
            <a:t>TECHNOLOGICA</a:t>
          </a:r>
          <a:r>
            <a:rPr lang="en-GB" sz="1400" dirty="0">
              <a:latin typeface="Aharoni" panose="02010803020104030203" pitchFamily="2" charset="-79"/>
              <a:cs typeface="Aharoni" panose="02010803020104030203" pitchFamily="2" charset="-79"/>
            </a:rPr>
            <a:t>L</a:t>
          </a:r>
        </a:p>
        <a:p>
          <a:pPr>
            <a:buFont typeface="Arial" panose="020B0604020202020204" pitchFamily="34" charset="0"/>
            <a:buChar char="•"/>
          </a:pPr>
          <a:r>
            <a:rPr lang="en-GB" sz="1400" dirty="0">
              <a:latin typeface="Aharoni" panose="02010803020104030203" pitchFamily="2" charset="-79"/>
              <a:cs typeface="Aharoni" panose="02010803020104030203" pitchFamily="2" charset="-79"/>
            </a:rPr>
            <a:t>INNOVATION</a:t>
          </a:r>
        </a:p>
        <a:p>
          <a:pPr>
            <a:buFont typeface="Arial" panose="020B0604020202020204" pitchFamily="34" charset="0"/>
            <a:buChar char="•"/>
          </a:pPr>
          <a:r>
            <a:rPr lang="en-GB" sz="1400" dirty="0">
              <a:latin typeface="Aharoni" panose="02010803020104030203" pitchFamily="2" charset="-79"/>
              <a:cs typeface="Aharoni" panose="02010803020104030203" pitchFamily="2" charset="-79"/>
            </a:rPr>
            <a:t>AUTOMATION</a:t>
          </a:r>
        </a:p>
      </dgm:t>
    </dgm:pt>
    <dgm:pt modelId="{480AF073-629E-488C-B236-512FE429D24C}" type="sibTrans" cxnId="{8AF6CC35-F451-4188-BE3C-B954EC1930A9}">
      <dgm:prSet/>
      <dgm:spPr/>
      <dgm:t>
        <a:bodyPr/>
        <a:lstStyle/>
        <a:p>
          <a:endParaRPr lang="en-GB" sz="2400"/>
        </a:p>
      </dgm:t>
    </dgm:pt>
    <dgm:pt modelId="{3A87E2C9-DA31-4AE2-BABA-C20604D628CD}" type="parTrans" cxnId="{8AF6CC35-F451-4188-BE3C-B954EC1930A9}">
      <dgm:prSet/>
      <dgm:spPr/>
      <dgm:t>
        <a:bodyPr/>
        <a:lstStyle/>
        <a:p>
          <a:endParaRPr lang="en-GB" sz="2400"/>
        </a:p>
      </dgm:t>
    </dgm:pt>
    <dgm:pt modelId="{125DF597-B0E5-4821-9455-7AF62756716C}">
      <dgm:prSet phldrT="[Text]" phldr="0" custT="1"/>
      <dgm:spPr/>
      <dgm:t>
        <a:bodyPr/>
        <a:lstStyle/>
        <a:p>
          <a:r>
            <a:rPr lang="en-GB" sz="1400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rPr>
            <a:t>POLITICAL</a:t>
          </a:r>
        </a:p>
        <a:p>
          <a:r>
            <a:rPr lang="en-GB" sz="1400" dirty="0">
              <a:latin typeface="Aharoni" panose="02010803020104030203" pitchFamily="2" charset="-79"/>
              <a:cs typeface="Aharoni" panose="02010803020104030203" pitchFamily="2" charset="-79"/>
            </a:rPr>
            <a:t>GOVERNMENT REGULATION</a:t>
          </a:r>
        </a:p>
        <a:p>
          <a:r>
            <a:rPr lang="en-GB" sz="1400" dirty="0">
              <a:latin typeface="Aharoni" panose="02010803020104030203" pitchFamily="2" charset="-79"/>
              <a:cs typeface="Aharoni" panose="02010803020104030203" pitchFamily="2" charset="-79"/>
            </a:rPr>
            <a:t>POLITICAL STABILITY</a:t>
          </a:r>
        </a:p>
        <a:p>
          <a:r>
            <a:rPr lang="en-GB" sz="1400" dirty="0">
              <a:latin typeface="Aharoni" panose="02010803020104030203" pitchFamily="2" charset="-79"/>
              <a:cs typeface="Aharoni" panose="02010803020104030203" pitchFamily="2" charset="-79"/>
            </a:rPr>
            <a:t>CORRUPTION LEVEL</a:t>
          </a:r>
        </a:p>
        <a:p>
          <a:r>
            <a:rPr lang="en-GB" sz="1400" dirty="0">
              <a:latin typeface="Aharoni" panose="02010803020104030203" pitchFamily="2" charset="-79"/>
              <a:cs typeface="Aharoni" panose="02010803020104030203" pitchFamily="2" charset="-79"/>
            </a:rPr>
            <a:t>COMPETITION</a:t>
          </a:r>
        </a:p>
        <a:p>
          <a:r>
            <a:rPr lang="en-GB" sz="1400" dirty="0">
              <a:latin typeface="Aharoni" panose="02010803020104030203" pitchFamily="2" charset="-79"/>
              <a:cs typeface="Aharoni" panose="02010803020104030203" pitchFamily="2" charset="-79"/>
            </a:rPr>
            <a:t>INTELLECTUAL PROPETY</a:t>
          </a:r>
        </a:p>
      </dgm:t>
    </dgm:pt>
    <dgm:pt modelId="{FFDE8BEE-AC6B-4A12-8D13-3157A523BCDE}" type="sibTrans" cxnId="{6CD9F012-E80F-4DB8-94FD-7463D53809FB}">
      <dgm:prSet/>
      <dgm:spPr/>
      <dgm:t>
        <a:bodyPr/>
        <a:lstStyle/>
        <a:p>
          <a:endParaRPr lang="en-GB" sz="2400"/>
        </a:p>
      </dgm:t>
    </dgm:pt>
    <dgm:pt modelId="{011478A4-F734-4F18-9922-A892BB24B527}" type="parTrans" cxnId="{6CD9F012-E80F-4DB8-94FD-7463D53809FB}">
      <dgm:prSet/>
      <dgm:spPr/>
      <dgm:t>
        <a:bodyPr/>
        <a:lstStyle/>
        <a:p>
          <a:endParaRPr lang="en-GB" sz="2400"/>
        </a:p>
      </dgm:t>
    </dgm:pt>
    <dgm:pt modelId="{8134B616-9B25-4E47-8B65-DC413AD20545}">
      <dgm:prSet phldrT="[Text]" phldr="0" custT="1"/>
      <dgm:spPr/>
      <dgm:t>
        <a:bodyPr/>
        <a:lstStyle/>
        <a:p>
          <a:r>
            <a:rPr lang="en-GB" sz="1400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rPr>
            <a:t>ECONOMIC</a:t>
          </a:r>
        </a:p>
        <a:p>
          <a:r>
            <a:rPr lang="en-GB" sz="1400" dirty="0">
              <a:latin typeface="Aharoni" panose="02010803020104030203" pitchFamily="2" charset="-79"/>
              <a:cs typeface="Aharoni" panose="02010803020104030203" pitchFamily="2" charset="-79"/>
            </a:rPr>
            <a:t>ECONOMIC GROWTH</a:t>
          </a:r>
        </a:p>
        <a:p>
          <a:r>
            <a:rPr lang="en-GB" sz="1400" dirty="0">
              <a:latin typeface="Aharoni" panose="02010803020104030203" pitchFamily="2" charset="-79"/>
              <a:cs typeface="Aharoni" panose="02010803020104030203" pitchFamily="2" charset="-79"/>
            </a:rPr>
            <a:t>INFLATION RATES</a:t>
          </a:r>
        </a:p>
        <a:p>
          <a:r>
            <a:rPr lang="en-GB" sz="1400" dirty="0">
              <a:latin typeface="Aharoni" panose="02010803020104030203" pitchFamily="2" charset="-79"/>
              <a:cs typeface="Aharoni" panose="02010803020104030203" pitchFamily="2" charset="-79"/>
            </a:rPr>
            <a:t>INTEREST RATES</a:t>
          </a:r>
        </a:p>
        <a:p>
          <a:r>
            <a:rPr lang="en-GB" sz="1400" dirty="0">
              <a:latin typeface="Aharoni" panose="02010803020104030203" pitchFamily="2" charset="-79"/>
              <a:cs typeface="Aharoni" panose="02010803020104030203" pitchFamily="2" charset="-79"/>
            </a:rPr>
            <a:t>EMPLOYMENT</a:t>
          </a:r>
        </a:p>
        <a:p>
          <a:r>
            <a:rPr lang="en-GB" sz="1400" dirty="0">
              <a:latin typeface="Aharoni" panose="02010803020104030203" pitchFamily="2" charset="-79"/>
              <a:cs typeface="Aharoni" panose="02010803020104030203" pitchFamily="2" charset="-79"/>
            </a:rPr>
            <a:t>HOUSEHOLD INCOME</a:t>
          </a:r>
        </a:p>
      </dgm:t>
    </dgm:pt>
    <dgm:pt modelId="{DF577E27-A9D7-418B-B25C-E0CF5F925C09}" type="sibTrans" cxnId="{C402E63E-B4D4-46FF-AE4C-43FBD36C799F}">
      <dgm:prSet/>
      <dgm:spPr/>
      <dgm:t>
        <a:bodyPr/>
        <a:lstStyle/>
        <a:p>
          <a:endParaRPr lang="en-GB" sz="2400"/>
        </a:p>
      </dgm:t>
    </dgm:pt>
    <dgm:pt modelId="{115D029F-5237-4F44-BD9B-F33EEC2819AC}" type="parTrans" cxnId="{C402E63E-B4D4-46FF-AE4C-43FBD36C799F}">
      <dgm:prSet/>
      <dgm:spPr/>
      <dgm:t>
        <a:bodyPr/>
        <a:lstStyle/>
        <a:p>
          <a:endParaRPr lang="en-GB" sz="2400"/>
        </a:p>
      </dgm:t>
    </dgm:pt>
    <dgm:pt modelId="{6A5697B3-E74A-43DE-81A6-8DD2B07DEE44}">
      <dgm:prSet phldrT="[Text]" phldr="0" custT="1"/>
      <dgm:spPr/>
      <dgm:t>
        <a:bodyPr/>
        <a:lstStyle/>
        <a:p>
          <a:r>
            <a:rPr lang="en-GB" sz="1400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rPr>
            <a:t>SOCIAL</a:t>
          </a:r>
        </a:p>
        <a:p>
          <a:r>
            <a:rPr lang="en-GB" sz="1400" dirty="0">
              <a:latin typeface="Aharoni" panose="02010803020104030203" pitchFamily="2" charset="-79"/>
              <a:cs typeface="Aharoni" panose="02010803020104030203" pitchFamily="2" charset="-79"/>
            </a:rPr>
            <a:t>DEMOGRAPHIC</a:t>
          </a:r>
        </a:p>
        <a:p>
          <a:r>
            <a:rPr lang="en-GB" sz="1400" dirty="0">
              <a:latin typeface="Aharoni" panose="02010803020104030203" pitchFamily="2" charset="-79"/>
              <a:cs typeface="Aharoni" panose="02010803020104030203" pitchFamily="2" charset="-79"/>
            </a:rPr>
            <a:t>LIFESTYLE</a:t>
          </a:r>
        </a:p>
        <a:p>
          <a:r>
            <a:rPr lang="en-GB" sz="1400" dirty="0">
              <a:latin typeface="Aharoni" panose="02010803020104030203" pitchFamily="2" charset="-79"/>
              <a:cs typeface="Aharoni" panose="02010803020104030203" pitchFamily="2" charset="-79"/>
            </a:rPr>
            <a:t>CULTURAL BARRIES</a:t>
          </a:r>
        </a:p>
        <a:p>
          <a:r>
            <a:rPr lang="en-GB" sz="1400" dirty="0">
              <a:latin typeface="Aharoni" panose="02010803020104030203" pitchFamily="2" charset="-79"/>
              <a:cs typeface="Aharoni" panose="02010803020104030203" pitchFamily="2" charset="-79"/>
            </a:rPr>
            <a:t>CAREER STATUS</a:t>
          </a:r>
        </a:p>
      </dgm:t>
    </dgm:pt>
    <dgm:pt modelId="{0142A98D-9336-41CC-B327-D93554511A2E}" type="sibTrans" cxnId="{FB5D6D7E-404A-48E9-BE3C-59F128BB940B}">
      <dgm:prSet/>
      <dgm:spPr/>
      <dgm:t>
        <a:bodyPr/>
        <a:lstStyle/>
        <a:p>
          <a:endParaRPr lang="en-GB" sz="2400"/>
        </a:p>
      </dgm:t>
    </dgm:pt>
    <dgm:pt modelId="{1F682B34-1AEA-4288-93BA-42EA792D0D4A}" type="parTrans" cxnId="{FB5D6D7E-404A-48E9-BE3C-59F128BB940B}">
      <dgm:prSet/>
      <dgm:spPr/>
      <dgm:t>
        <a:bodyPr/>
        <a:lstStyle/>
        <a:p>
          <a:endParaRPr lang="en-GB" sz="2400"/>
        </a:p>
      </dgm:t>
    </dgm:pt>
    <dgm:pt modelId="{A4A3F332-0FC9-4373-9F2F-1870AC1CFD7A}">
      <dgm:prSet phldrT="[Text]" phldr="0" custT="1"/>
      <dgm:spPr/>
      <dgm:t>
        <a:bodyPr/>
        <a:lstStyle/>
        <a:p>
          <a:r>
            <a:rPr lang="en-GB" sz="1400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rPr>
            <a:t>ENVIRONMENTA</a:t>
          </a:r>
          <a:r>
            <a:rPr lang="en-GB" sz="1400" dirty="0">
              <a:latin typeface="Aharoni" panose="02010803020104030203" pitchFamily="2" charset="-79"/>
              <a:cs typeface="Aharoni" panose="02010803020104030203" pitchFamily="2" charset="-79"/>
            </a:rPr>
            <a:t>L</a:t>
          </a:r>
        </a:p>
        <a:p>
          <a:r>
            <a:rPr lang="en-GB" sz="1400" dirty="0">
              <a:latin typeface="Aharoni" panose="02010803020104030203" pitchFamily="2" charset="-79"/>
              <a:cs typeface="Aharoni" panose="02010803020104030203" pitchFamily="2" charset="-79"/>
            </a:rPr>
            <a:t>MODAL CONSIDERATION</a:t>
          </a:r>
        </a:p>
        <a:p>
          <a:r>
            <a:rPr lang="en-GB" sz="1400" dirty="0">
              <a:latin typeface="Aharoni" panose="02010803020104030203" pitchFamily="2" charset="-79"/>
              <a:cs typeface="Aharoni" panose="02010803020104030203" pitchFamily="2" charset="-79"/>
            </a:rPr>
            <a:t>WASTE MANAGEMENT &amp; RECYCLING PRACTICES</a:t>
          </a:r>
        </a:p>
        <a:p>
          <a:r>
            <a:rPr lang="en-GB" sz="1400" dirty="0">
              <a:latin typeface="Aharoni" panose="02010803020104030203" pitchFamily="2" charset="-79"/>
              <a:cs typeface="Aharoni" panose="02010803020104030203" pitchFamily="2" charset="-79"/>
            </a:rPr>
            <a:t>SUSTAINABILITY</a:t>
          </a:r>
        </a:p>
      </dgm:t>
    </dgm:pt>
    <dgm:pt modelId="{E74E8E43-A130-490F-B42A-B6C1044C552A}" type="sibTrans" cxnId="{7CA53D60-F34D-48D6-86BF-9AC4B63C69D7}">
      <dgm:prSet/>
      <dgm:spPr/>
      <dgm:t>
        <a:bodyPr/>
        <a:lstStyle/>
        <a:p>
          <a:endParaRPr lang="en-GB" sz="2400"/>
        </a:p>
      </dgm:t>
    </dgm:pt>
    <dgm:pt modelId="{8C6E69EC-5B1D-42CA-8C50-828304632106}" type="parTrans" cxnId="{7CA53D60-F34D-48D6-86BF-9AC4B63C69D7}">
      <dgm:prSet/>
      <dgm:spPr/>
      <dgm:t>
        <a:bodyPr/>
        <a:lstStyle/>
        <a:p>
          <a:endParaRPr lang="en-GB" sz="2400"/>
        </a:p>
      </dgm:t>
    </dgm:pt>
    <dgm:pt modelId="{0C9489B7-054F-4301-9672-E88A90E9BF33}">
      <dgm:prSet phldrT="[Text]" phldr="0" custT="1"/>
      <dgm:spPr/>
      <dgm:t>
        <a:bodyPr/>
        <a:lstStyle/>
        <a:p>
          <a:r>
            <a:rPr lang="en-GB" sz="1400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rPr>
            <a:t>LEGA</a:t>
          </a:r>
          <a:r>
            <a:rPr lang="en-GB" sz="1400" dirty="0">
              <a:latin typeface="Aharoni" panose="02010803020104030203" pitchFamily="2" charset="-79"/>
              <a:cs typeface="Aharoni" panose="02010803020104030203" pitchFamily="2" charset="-79"/>
            </a:rPr>
            <a:t>L</a:t>
          </a:r>
        </a:p>
        <a:p>
          <a:r>
            <a:rPr lang="en-GB" sz="1400" dirty="0">
              <a:latin typeface="Aharoni" panose="02010803020104030203" pitchFamily="2" charset="-79"/>
              <a:cs typeface="Aharoni" panose="02010803020104030203" pitchFamily="2" charset="-79"/>
            </a:rPr>
            <a:t>COMPETITION LAW</a:t>
          </a:r>
        </a:p>
        <a:p>
          <a:r>
            <a:rPr lang="en-GB" sz="1400" dirty="0">
              <a:latin typeface="Aharoni" panose="02010803020104030203" pitchFamily="2" charset="-79"/>
              <a:cs typeface="Aharoni" panose="02010803020104030203" pitchFamily="2" charset="-79"/>
            </a:rPr>
            <a:t>INTELLECTUAL PROPETY RIGHTS</a:t>
          </a:r>
        </a:p>
        <a:p>
          <a:r>
            <a:rPr lang="en-GB" sz="1400" dirty="0">
              <a:latin typeface="Aharoni" panose="02010803020104030203" pitchFamily="2" charset="-79"/>
              <a:cs typeface="Aharoni" panose="02010803020104030203" pitchFamily="2" charset="-79"/>
            </a:rPr>
            <a:t>DATA PRIVACY PROTECTION</a:t>
          </a:r>
        </a:p>
      </dgm:t>
    </dgm:pt>
    <dgm:pt modelId="{2C571A3F-6632-42A8-9D3B-5F3D873879E0}" type="sibTrans" cxnId="{6DFBAE7E-6925-4468-B691-4111C2F0AD04}">
      <dgm:prSet/>
      <dgm:spPr/>
      <dgm:t>
        <a:bodyPr/>
        <a:lstStyle/>
        <a:p>
          <a:endParaRPr lang="en-GB" sz="2400"/>
        </a:p>
      </dgm:t>
    </dgm:pt>
    <dgm:pt modelId="{2F69EA7E-809C-4FDC-A439-4A34B44AC609}" type="parTrans" cxnId="{6DFBAE7E-6925-4468-B691-4111C2F0AD04}">
      <dgm:prSet/>
      <dgm:spPr/>
      <dgm:t>
        <a:bodyPr/>
        <a:lstStyle/>
        <a:p>
          <a:endParaRPr lang="en-GB" sz="2400"/>
        </a:p>
      </dgm:t>
    </dgm:pt>
    <dgm:pt modelId="{DC772B58-AE8D-455F-AB63-B231F9EDC7CA}" type="pres">
      <dgm:prSet presAssocID="{C482B6BD-F568-42C4-9BF9-1A77C4B53208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E85C564D-1CA1-489B-A338-B35034B8434F}" type="pres">
      <dgm:prSet presAssocID="{A6DEC983-4125-4770-84AD-30E5FFAD3A54}" presName="Parent" presStyleLbl="node0" presStyleIdx="0" presStyleCnt="1">
        <dgm:presLayoutVars>
          <dgm:chMax val="6"/>
          <dgm:chPref val="6"/>
        </dgm:presLayoutVars>
      </dgm:prSet>
      <dgm:spPr/>
    </dgm:pt>
    <dgm:pt modelId="{843744AD-6342-4C2A-A244-965F2A42C92F}" type="pres">
      <dgm:prSet presAssocID="{ACFFE722-7073-44BF-9FD8-35CF45F1CBBF}" presName="Accent1" presStyleCnt="0"/>
      <dgm:spPr/>
    </dgm:pt>
    <dgm:pt modelId="{B9295F37-5C87-47DE-8409-C15912D9D717}" type="pres">
      <dgm:prSet presAssocID="{ACFFE722-7073-44BF-9FD8-35CF45F1CBBF}" presName="Accent" presStyleLbl="bgShp" presStyleIdx="0" presStyleCnt="6"/>
      <dgm:spPr/>
    </dgm:pt>
    <dgm:pt modelId="{429B0927-0470-4254-BB07-4E87F5D3E2C8}" type="pres">
      <dgm:prSet presAssocID="{ACFFE722-7073-44BF-9FD8-35CF45F1CBBF}" presName="Child1" presStyleLbl="node1" presStyleIdx="0" presStyleCnt="6" custLinFactNeighborX="-1497" custLinFactNeighborY="7333">
        <dgm:presLayoutVars>
          <dgm:chMax val="0"/>
          <dgm:chPref val="0"/>
          <dgm:bulletEnabled val="1"/>
        </dgm:presLayoutVars>
      </dgm:prSet>
      <dgm:spPr/>
    </dgm:pt>
    <dgm:pt modelId="{E3E69C92-6111-42D8-8592-B27DCA58F775}" type="pres">
      <dgm:prSet presAssocID="{125DF597-B0E5-4821-9455-7AF62756716C}" presName="Accent2" presStyleCnt="0"/>
      <dgm:spPr/>
    </dgm:pt>
    <dgm:pt modelId="{976E6BAC-C48C-4BCB-B169-67B8E3A78A25}" type="pres">
      <dgm:prSet presAssocID="{125DF597-B0E5-4821-9455-7AF62756716C}" presName="Accent" presStyleLbl="bgShp" presStyleIdx="1" presStyleCnt="6"/>
      <dgm:spPr/>
    </dgm:pt>
    <dgm:pt modelId="{69CA28D3-CC3B-48D9-97E3-DD083DA8625D}" type="pres">
      <dgm:prSet presAssocID="{125DF597-B0E5-4821-9455-7AF62756716C}" presName="Child2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40568F39-3E94-4038-B601-8B67305ACE0D}" type="pres">
      <dgm:prSet presAssocID="{8134B616-9B25-4E47-8B65-DC413AD20545}" presName="Accent3" presStyleCnt="0"/>
      <dgm:spPr/>
    </dgm:pt>
    <dgm:pt modelId="{656C60D1-8727-4F93-ADA7-A313D6258F60}" type="pres">
      <dgm:prSet presAssocID="{8134B616-9B25-4E47-8B65-DC413AD20545}" presName="Accent" presStyleLbl="bgShp" presStyleIdx="2" presStyleCnt="6"/>
      <dgm:spPr/>
    </dgm:pt>
    <dgm:pt modelId="{0E93A485-0397-4C29-BEF1-5E256640FD02}" type="pres">
      <dgm:prSet presAssocID="{8134B616-9B25-4E47-8B65-DC413AD20545}" presName="Child3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6D2A7810-9965-4A8D-8ACA-5F4B924158A5}" type="pres">
      <dgm:prSet presAssocID="{6A5697B3-E74A-43DE-81A6-8DD2B07DEE44}" presName="Accent4" presStyleCnt="0"/>
      <dgm:spPr/>
    </dgm:pt>
    <dgm:pt modelId="{106EBE22-6B78-4BD8-87F5-883545D9223C}" type="pres">
      <dgm:prSet presAssocID="{6A5697B3-E74A-43DE-81A6-8DD2B07DEE44}" presName="Accent" presStyleLbl="bgShp" presStyleIdx="3" presStyleCnt="6"/>
      <dgm:spPr/>
    </dgm:pt>
    <dgm:pt modelId="{8BAF44CF-90F9-4883-83CD-3BA682A547A0}" type="pres">
      <dgm:prSet presAssocID="{6A5697B3-E74A-43DE-81A6-8DD2B07DEE44}" presName="Child4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93963AFE-9A87-43D3-9560-A2594D21C6B9}" type="pres">
      <dgm:prSet presAssocID="{A4A3F332-0FC9-4373-9F2F-1870AC1CFD7A}" presName="Accent5" presStyleCnt="0"/>
      <dgm:spPr/>
    </dgm:pt>
    <dgm:pt modelId="{F2C16AA0-F52E-424B-8335-50493F690BE5}" type="pres">
      <dgm:prSet presAssocID="{A4A3F332-0FC9-4373-9F2F-1870AC1CFD7A}" presName="Accent" presStyleLbl="bgShp" presStyleIdx="4" presStyleCnt="6"/>
      <dgm:spPr/>
    </dgm:pt>
    <dgm:pt modelId="{4F65AC99-FDE4-4FF3-9AD5-F90137A767A3}" type="pres">
      <dgm:prSet presAssocID="{A4A3F332-0FC9-4373-9F2F-1870AC1CFD7A}" presName="Child5" presStyleLbl="node1" presStyleIdx="4" presStyleCnt="6" custLinFactNeighborX="2246">
        <dgm:presLayoutVars>
          <dgm:chMax val="0"/>
          <dgm:chPref val="0"/>
          <dgm:bulletEnabled val="1"/>
        </dgm:presLayoutVars>
      </dgm:prSet>
      <dgm:spPr/>
    </dgm:pt>
    <dgm:pt modelId="{6B94FA6D-A02C-4D2C-908F-4B66651F9BBD}" type="pres">
      <dgm:prSet presAssocID="{0C9489B7-054F-4301-9672-E88A90E9BF33}" presName="Accent6" presStyleCnt="0"/>
      <dgm:spPr/>
    </dgm:pt>
    <dgm:pt modelId="{21EB3252-839F-4281-96ED-DFDAA7CE2B5B}" type="pres">
      <dgm:prSet presAssocID="{0C9489B7-054F-4301-9672-E88A90E9BF33}" presName="Accent" presStyleLbl="bgShp" presStyleIdx="5" presStyleCnt="6"/>
      <dgm:spPr/>
    </dgm:pt>
    <dgm:pt modelId="{62794694-45DB-421D-818D-5BB71EF1EB16}" type="pres">
      <dgm:prSet presAssocID="{0C9489B7-054F-4301-9672-E88A90E9BF33}" presName="Child6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6CD9F012-E80F-4DB8-94FD-7463D53809FB}" srcId="{A6DEC983-4125-4770-84AD-30E5FFAD3A54}" destId="{125DF597-B0E5-4821-9455-7AF62756716C}" srcOrd="1" destOrd="0" parTransId="{011478A4-F734-4F18-9922-A892BB24B527}" sibTransId="{FFDE8BEE-AC6B-4A12-8D13-3157A523BCDE}"/>
    <dgm:cxn modelId="{E85F722E-514C-4C89-B849-5DDD13697358}" type="presOf" srcId="{125DF597-B0E5-4821-9455-7AF62756716C}" destId="{69CA28D3-CC3B-48D9-97E3-DD083DA8625D}" srcOrd="0" destOrd="0" presId="urn:microsoft.com/office/officeart/2011/layout/HexagonRadial"/>
    <dgm:cxn modelId="{B3EC932F-D16F-48B6-B6CD-671D38B7DEE1}" type="presOf" srcId="{A6DEC983-4125-4770-84AD-30E5FFAD3A54}" destId="{E85C564D-1CA1-489B-A338-B35034B8434F}" srcOrd="0" destOrd="0" presId="urn:microsoft.com/office/officeart/2011/layout/HexagonRadial"/>
    <dgm:cxn modelId="{8AF6CC35-F451-4188-BE3C-B954EC1930A9}" srcId="{A6DEC983-4125-4770-84AD-30E5FFAD3A54}" destId="{ACFFE722-7073-44BF-9FD8-35CF45F1CBBF}" srcOrd="0" destOrd="0" parTransId="{3A87E2C9-DA31-4AE2-BABA-C20604D628CD}" sibTransId="{480AF073-629E-488C-B236-512FE429D24C}"/>
    <dgm:cxn modelId="{C402E63E-B4D4-46FF-AE4C-43FBD36C799F}" srcId="{A6DEC983-4125-4770-84AD-30E5FFAD3A54}" destId="{8134B616-9B25-4E47-8B65-DC413AD20545}" srcOrd="2" destOrd="0" parTransId="{115D029F-5237-4F44-BD9B-F33EEC2819AC}" sibTransId="{DF577E27-A9D7-418B-B25C-E0CF5F925C09}"/>
    <dgm:cxn modelId="{7CA53D60-F34D-48D6-86BF-9AC4B63C69D7}" srcId="{A6DEC983-4125-4770-84AD-30E5FFAD3A54}" destId="{A4A3F332-0FC9-4373-9F2F-1870AC1CFD7A}" srcOrd="4" destOrd="0" parTransId="{8C6E69EC-5B1D-42CA-8C50-828304632106}" sibTransId="{E74E8E43-A130-490F-B42A-B6C1044C552A}"/>
    <dgm:cxn modelId="{BA71BA4F-D337-479F-BD1F-11C05E62F907}" type="presOf" srcId="{ACFFE722-7073-44BF-9FD8-35CF45F1CBBF}" destId="{429B0927-0470-4254-BB07-4E87F5D3E2C8}" srcOrd="0" destOrd="0" presId="urn:microsoft.com/office/officeart/2011/layout/HexagonRadial"/>
    <dgm:cxn modelId="{4E630E72-5641-420A-AFC7-79EC74183DDB}" type="presOf" srcId="{0C9489B7-054F-4301-9672-E88A90E9BF33}" destId="{62794694-45DB-421D-818D-5BB71EF1EB16}" srcOrd="0" destOrd="0" presId="urn:microsoft.com/office/officeart/2011/layout/HexagonRadial"/>
    <dgm:cxn modelId="{FB5D6D7E-404A-48E9-BE3C-59F128BB940B}" srcId="{A6DEC983-4125-4770-84AD-30E5FFAD3A54}" destId="{6A5697B3-E74A-43DE-81A6-8DD2B07DEE44}" srcOrd="3" destOrd="0" parTransId="{1F682B34-1AEA-4288-93BA-42EA792D0D4A}" sibTransId="{0142A98D-9336-41CC-B327-D93554511A2E}"/>
    <dgm:cxn modelId="{6DFBAE7E-6925-4468-B691-4111C2F0AD04}" srcId="{A6DEC983-4125-4770-84AD-30E5FFAD3A54}" destId="{0C9489B7-054F-4301-9672-E88A90E9BF33}" srcOrd="5" destOrd="0" parTransId="{2F69EA7E-809C-4FDC-A439-4A34B44AC609}" sibTransId="{2C571A3F-6632-42A8-9D3B-5F3D873879E0}"/>
    <dgm:cxn modelId="{AE06799C-8CB8-4468-96F9-96D7DA0784DE}" srcId="{C482B6BD-F568-42C4-9BF9-1A77C4B53208}" destId="{A6DEC983-4125-4770-84AD-30E5FFAD3A54}" srcOrd="0" destOrd="0" parTransId="{5DE2C3BA-484A-48C5-B698-16C184138528}" sibTransId="{7A76F6B0-164B-4B21-B4E3-3AB26F480C0A}"/>
    <dgm:cxn modelId="{798DF4A4-81B0-489D-B8B9-5B47369167E1}" type="presOf" srcId="{A4A3F332-0FC9-4373-9F2F-1870AC1CFD7A}" destId="{4F65AC99-FDE4-4FF3-9AD5-F90137A767A3}" srcOrd="0" destOrd="0" presId="urn:microsoft.com/office/officeart/2011/layout/HexagonRadial"/>
    <dgm:cxn modelId="{1E4F42C4-63FC-4636-888E-28B2BF47692C}" type="presOf" srcId="{C482B6BD-F568-42C4-9BF9-1A77C4B53208}" destId="{DC772B58-AE8D-455F-AB63-B231F9EDC7CA}" srcOrd="0" destOrd="0" presId="urn:microsoft.com/office/officeart/2011/layout/HexagonRadial"/>
    <dgm:cxn modelId="{06453FF4-AEEA-4507-BBEC-BB02DCAE54A8}" type="presOf" srcId="{6A5697B3-E74A-43DE-81A6-8DD2B07DEE44}" destId="{8BAF44CF-90F9-4883-83CD-3BA682A547A0}" srcOrd="0" destOrd="0" presId="urn:microsoft.com/office/officeart/2011/layout/HexagonRadial"/>
    <dgm:cxn modelId="{0B0C87FC-9E77-41B0-9DA1-1E74DFAE5164}" type="presOf" srcId="{8134B616-9B25-4E47-8B65-DC413AD20545}" destId="{0E93A485-0397-4C29-BEF1-5E256640FD02}" srcOrd="0" destOrd="0" presId="urn:microsoft.com/office/officeart/2011/layout/HexagonRadial"/>
    <dgm:cxn modelId="{D924F552-6915-4472-A4B8-484562B2199B}" type="presParOf" srcId="{DC772B58-AE8D-455F-AB63-B231F9EDC7CA}" destId="{E85C564D-1CA1-489B-A338-B35034B8434F}" srcOrd="0" destOrd="0" presId="urn:microsoft.com/office/officeart/2011/layout/HexagonRadial"/>
    <dgm:cxn modelId="{DBDADEC8-5C03-4B01-B482-3A5610E8AD7B}" type="presParOf" srcId="{DC772B58-AE8D-455F-AB63-B231F9EDC7CA}" destId="{843744AD-6342-4C2A-A244-965F2A42C92F}" srcOrd="1" destOrd="0" presId="urn:microsoft.com/office/officeart/2011/layout/HexagonRadial"/>
    <dgm:cxn modelId="{6C83E459-4BE1-411C-B474-18F219EFF4B7}" type="presParOf" srcId="{843744AD-6342-4C2A-A244-965F2A42C92F}" destId="{B9295F37-5C87-47DE-8409-C15912D9D717}" srcOrd="0" destOrd="0" presId="urn:microsoft.com/office/officeart/2011/layout/HexagonRadial"/>
    <dgm:cxn modelId="{2354A0A2-3E91-4517-BDD5-DE8B8B22F891}" type="presParOf" srcId="{DC772B58-AE8D-455F-AB63-B231F9EDC7CA}" destId="{429B0927-0470-4254-BB07-4E87F5D3E2C8}" srcOrd="2" destOrd="0" presId="urn:microsoft.com/office/officeart/2011/layout/HexagonRadial"/>
    <dgm:cxn modelId="{99DCF549-1EA1-4A2E-BE3D-092D3BF5BF17}" type="presParOf" srcId="{DC772B58-AE8D-455F-AB63-B231F9EDC7CA}" destId="{E3E69C92-6111-42D8-8592-B27DCA58F775}" srcOrd="3" destOrd="0" presId="urn:microsoft.com/office/officeart/2011/layout/HexagonRadial"/>
    <dgm:cxn modelId="{C0CCFDAD-D19E-418B-AEBE-26B2A4B7B40E}" type="presParOf" srcId="{E3E69C92-6111-42D8-8592-B27DCA58F775}" destId="{976E6BAC-C48C-4BCB-B169-67B8E3A78A25}" srcOrd="0" destOrd="0" presId="urn:microsoft.com/office/officeart/2011/layout/HexagonRadial"/>
    <dgm:cxn modelId="{4DE79D8A-CE9B-42C4-9215-98BE250BB5A8}" type="presParOf" srcId="{DC772B58-AE8D-455F-AB63-B231F9EDC7CA}" destId="{69CA28D3-CC3B-48D9-97E3-DD083DA8625D}" srcOrd="4" destOrd="0" presId="urn:microsoft.com/office/officeart/2011/layout/HexagonRadial"/>
    <dgm:cxn modelId="{F09AFDEE-4D50-462C-ABE4-CEE724194492}" type="presParOf" srcId="{DC772B58-AE8D-455F-AB63-B231F9EDC7CA}" destId="{40568F39-3E94-4038-B601-8B67305ACE0D}" srcOrd="5" destOrd="0" presId="urn:microsoft.com/office/officeart/2011/layout/HexagonRadial"/>
    <dgm:cxn modelId="{C517A843-C0FB-4163-956A-A301CB860CBE}" type="presParOf" srcId="{40568F39-3E94-4038-B601-8B67305ACE0D}" destId="{656C60D1-8727-4F93-ADA7-A313D6258F60}" srcOrd="0" destOrd="0" presId="urn:microsoft.com/office/officeart/2011/layout/HexagonRadial"/>
    <dgm:cxn modelId="{E0426A5F-79DD-4EDE-9067-D39EAB598FC0}" type="presParOf" srcId="{DC772B58-AE8D-455F-AB63-B231F9EDC7CA}" destId="{0E93A485-0397-4C29-BEF1-5E256640FD02}" srcOrd="6" destOrd="0" presId="urn:microsoft.com/office/officeart/2011/layout/HexagonRadial"/>
    <dgm:cxn modelId="{F8F4FC69-2629-41FF-9B82-7EE977928472}" type="presParOf" srcId="{DC772B58-AE8D-455F-AB63-B231F9EDC7CA}" destId="{6D2A7810-9965-4A8D-8ACA-5F4B924158A5}" srcOrd="7" destOrd="0" presId="urn:microsoft.com/office/officeart/2011/layout/HexagonRadial"/>
    <dgm:cxn modelId="{CD138666-1532-4C48-A700-69DE45981C37}" type="presParOf" srcId="{6D2A7810-9965-4A8D-8ACA-5F4B924158A5}" destId="{106EBE22-6B78-4BD8-87F5-883545D9223C}" srcOrd="0" destOrd="0" presId="urn:microsoft.com/office/officeart/2011/layout/HexagonRadial"/>
    <dgm:cxn modelId="{1BDD4EB2-5866-47D3-AD92-FEA79C68019F}" type="presParOf" srcId="{DC772B58-AE8D-455F-AB63-B231F9EDC7CA}" destId="{8BAF44CF-90F9-4883-83CD-3BA682A547A0}" srcOrd="8" destOrd="0" presId="urn:microsoft.com/office/officeart/2011/layout/HexagonRadial"/>
    <dgm:cxn modelId="{2BB392B4-A439-44DD-9E82-260AE877A54F}" type="presParOf" srcId="{DC772B58-AE8D-455F-AB63-B231F9EDC7CA}" destId="{93963AFE-9A87-43D3-9560-A2594D21C6B9}" srcOrd="9" destOrd="0" presId="urn:microsoft.com/office/officeart/2011/layout/HexagonRadial"/>
    <dgm:cxn modelId="{32FA0E10-7B1B-4774-AE06-77BE0F858B5B}" type="presParOf" srcId="{93963AFE-9A87-43D3-9560-A2594D21C6B9}" destId="{F2C16AA0-F52E-424B-8335-50493F690BE5}" srcOrd="0" destOrd="0" presId="urn:microsoft.com/office/officeart/2011/layout/HexagonRadial"/>
    <dgm:cxn modelId="{0D4FCD9B-B115-4B82-BE27-646017369A61}" type="presParOf" srcId="{DC772B58-AE8D-455F-AB63-B231F9EDC7CA}" destId="{4F65AC99-FDE4-4FF3-9AD5-F90137A767A3}" srcOrd="10" destOrd="0" presId="urn:microsoft.com/office/officeart/2011/layout/HexagonRadial"/>
    <dgm:cxn modelId="{1FBB669B-B0AC-4D1E-B9B1-AD588A20E81A}" type="presParOf" srcId="{DC772B58-AE8D-455F-AB63-B231F9EDC7CA}" destId="{6B94FA6D-A02C-4D2C-908F-4B66651F9BBD}" srcOrd="11" destOrd="0" presId="urn:microsoft.com/office/officeart/2011/layout/HexagonRadial"/>
    <dgm:cxn modelId="{D1D20A94-A0AC-49F5-A267-4F331A711DDB}" type="presParOf" srcId="{6B94FA6D-A02C-4D2C-908F-4B66651F9BBD}" destId="{21EB3252-839F-4281-96ED-DFDAA7CE2B5B}" srcOrd="0" destOrd="0" presId="urn:microsoft.com/office/officeart/2011/layout/HexagonRadial"/>
    <dgm:cxn modelId="{441756BF-B649-4E58-8E11-6D49FBD6F861}" type="presParOf" srcId="{DC772B58-AE8D-455F-AB63-B231F9EDC7CA}" destId="{62794694-45DB-421D-818D-5BB71EF1EB16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98E64C-F838-435C-AF66-B717A1B8612E}">
      <dsp:nvSpPr>
        <dsp:cNvPr id="0" name=""/>
        <dsp:cNvSpPr/>
      </dsp:nvSpPr>
      <dsp:spPr>
        <a:xfrm rot="10800000">
          <a:off x="1607413" y="72886"/>
          <a:ext cx="3917334" cy="150509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3707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haroni" panose="02010803020104030203" pitchFamily="2" charset="-79"/>
              <a:cs typeface="Aharoni" panose="02010803020104030203" pitchFamily="2" charset="-79"/>
            </a:rPr>
            <a:t>GOVERNMENT FINANCIAL SUPPORT OFFERING  UP 50%BENEFIT ON BUSINESS RATE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haroni" panose="02010803020104030203" pitchFamily="2" charset="-79"/>
              <a:cs typeface="Aharoni" panose="02010803020104030203" pitchFamily="2" charset="-79"/>
            </a:rPr>
            <a:t>GOVERNMENT ENCOURAGE BUSINESS TO EXPAND INVESTMENT</a:t>
          </a:r>
        </a:p>
      </dsp:txBody>
      <dsp:txXfrm rot="10800000">
        <a:off x="1983687" y="72886"/>
        <a:ext cx="3541060" cy="1505098"/>
      </dsp:txXfrm>
    </dsp:sp>
    <dsp:sp modelId="{FC597065-7BAD-40B3-B634-E337CB6C54AE}">
      <dsp:nvSpPr>
        <dsp:cNvPr id="0" name=""/>
        <dsp:cNvSpPr/>
      </dsp:nvSpPr>
      <dsp:spPr>
        <a:xfrm>
          <a:off x="610422" y="2403"/>
          <a:ext cx="1505098" cy="1505098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BE1ACF-E789-47DC-8D84-D93B9139ED83}">
      <dsp:nvSpPr>
        <dsp:cNvPr id="0" name=""/>
        <dsp:cNvSpPr/>
      </dsp:nvSpPr>
      <dsp:spPr>
        <a:xfrm rot="10800000">
          <a:off x="1622416" y="1930038"/>
          <a:ext cx="3917334" cy="150509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3707" tIns="247650" rIns="462280" bIns="2476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6500" kern="1200" dirty="0"/>
        </a:p>
      </dsp:txBody>
      <dsp:txXfrm rot="10800000">
        <a:off x="1998690" y="1930038"/>
        <a:ext cx="3541060" cy="1505098"/>
      </dsp:txXfrm>
    </dsp:sp>
    <dsp:sp modelId="{2221CF4A-24AD-46D1-848A-EF83C2D24E21}">
      <dsp:nvSpPr>
        <dsp:cNvPr id="0" name=""/>
        <dsp:cNvSpPr/>
      </dsp:nvSpPr>
      <dsp:spPr>
        <a:xfrm>
          <a:off x="610422" y="1956784"/>
          <a:ext cx="1505098" cy="1505098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C12F1D-B34E-4F24-8260-4E6C9CFBA8F1}">
      <dsp:nvSpPr>
        <dsp:cNvPr id="0" name=""/>
        <dsp:cNvSpPr/>
      </dsp:nvSpPr>
      <dsp:spPr>
        <a:xfrm rot="10800000">
          <a:off x="1614307" y="3660265"/>
          <a:ext cx="3917334" cy="150509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3707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haroni" panose="02010803020104030203" pitchFamily="2" charset="-79"/>
              <a:cs typeface="Aharoni" panose="02010803020104030203" pitchFamily="2" charset="-79"/>
            </a:rPr>
            <a:t>GEN-Z PREFER DO ON-LINE SHOPPING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haroni" panose="02010803020104030203" pitchFamily="2" charset="-79"/>
              <a:cs typeface="Aharoni" panose="02010803020104030203" pitchFamily="2" charset="-79"/>
            </a:rPr>
            <a:t>CONSUMER PREFER TO BUY ENVIRONMENTALLY FRIENDLY PRODUCTS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haroni" panose="02010803020104030203" pitchFamily="2" charset="-79"/>
              <a:cs typeface="Aharoni" panose="02010803020104030203" pitchFamily="2" charset="-79"/>
            </a:rPr>
            <a:t>WITH AROUND 9,7%OF CUSTOMER SUSTAINABLE PURCHASES (PwC,2024) </a:t>
          </a:r>
        </a:p>
      </dsp:txBody>
      <dsp:txXfrm rot="10800000">
        <a:off x="1990581" y="3660265"/>
        <a:ext cx="3541060" cy="1505098"/>
      </dsp:txXfrm>
    </dsp:sp>
    <dsp:sp modelId="{00D6BB31-849E-4903-96FA-050094502C7C}">
      <dsp:nvSpPr>
        <dsp:cNvPr id="0" name=""/>
        <dsp:cNvSpPr/>
      </dsp:nvSpPr>
      <dsp:spPr>
        <a:xfrm>
          <a:off x="610422" y="3911165"/>
          <a:ext cx="1505098" cy="1505098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3C5962-2F33-41CC-966D-CD24F73AFACF}">
      <dsp:nvSpPr>
        <dsp:cNvPr id="0" name=""/>
        <dsp:cNvSpPr/>
      </dsp:nvSpPr>
      <dsp:spPr>
        <a:xfrm rot="10800000">
          <a:off x="1904121" y="13119"/>
          <a:ext cx="4273077" cy="136429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1617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haroni" panose="02010803020104030203" pitchFamily="2" charset="-79"/>
              <a:cs typeface="Aharoni" panose="02010803020104030203" pitchFamily="2" charset="-79"/>
            </a:rPr>
            <a:t>ADVANCED TECHNOLOGY SUPPORTED BY AI AND BLOCKCHAIN DEVELOP MARKETPLACES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haroni" panose="02010803020104030203" pitchFamily="2" charset="-79"/>
              <a:cs typeface="Aharoni" panose="02010803020104030203" pitchFamily="2" charset="-79"/>
            </a:rPr>
            <a:t>BECOME POPULAR ONLINE DELIVERY SYSTEM</a:t>
          </a:r>
        </a:p>
      </dsp:txBody>
      <dsp:txXfrm rot="10800000">
        <a:off x="2245195" y="13119"/>
        <a:ext cx="3932003" cy="1364296"/>
      </dsp:txXfrm>
    </dsp:sp>
    <dsp:sp modelId="{C58A0D45-3CE2-420D-9347-487E92FC96C3}">
      <dsp:nvSpPr>
        <dsp:cNvPr id="0" name=""/>
        <dsp:cNvSpPr/>
      </dsp:nvSpPr>
      <dsp:spPr>
        <a:xfrm>
          <a:off x="735227" y="3105"/>
          <a:ext cx="1364296" cy="136429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0A2AA6-0B55-498C-810D-14621F50CEB8}">
      <dsp:nvSpPr>
        <dsp:cNvPr id="0" name=""/>
        <dsp:cNvSpPr/>
      </dsp:nvSpPr>
      <dsp:spPr>
        <a:xfrm rot="10800000">
          <a:off x="1865236" y="1762457"/>
          <a:ext cx="4273077" cy="136429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1617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haroni" panose="02010803020104030203" pitchFamily="2" charset="-79"/>
              <a:cs typeface="Aharoni" panose="02010803020104030203" pitchFamily="2" charset="-79"/>
            </a:rPr>
            <a:t>GROWING DEMANDS FOR LOCALLY SOURCED FLOWERS HELPS TURN DOWN CARBON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haroni" panose="02010803020104030203" pitchFamily="2" charset="-79"/>
              <a:cs typeface="Aharoni" panose="02010803020104030203" pitchFamily="2" charset="-79"/>
            </a:rPr>
            <a:t>EMISSIONS</a:t>
          </a:r>
        </a:p>
      </dsp:txBody>
      <dsp:txXfrm rot="10800000">
        <a:off x="2206310" y="1762457"/>
        <a:ext cx="3932003" cy="1364296"/>
      </dsp:txXfrm>
    </dsp:sp>
    <dsp:sp modelId="{404020F8-9C06-4683-8F03-5D056B56894A}">
      <dsp:nvSpPr>
        <dsp:cNvPr id="0" name=""/>
        <dsp:cNvSpPr/>
      </dsp:nvSpPr>
      <dsp:spPr>
        <a:xfrm>
          <a:off x="735227" y="1774654"/>
          <a:ext cx="1364296" cy="136429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8BB3BD-B4AE-4B7C-A4C2-9461C99A7D48}">
      <dsp:nvSpPr>
        <dsp:cNvPr id="0" name=""/>
        <dsp:cNvSpPr/>
      </dsp:nvSpPr>
      <dsp:spPr>
        <a:xfrm rot="10800000">
          <a:off x="1939887" y="3549308"/>
          <a:ext cx="4273077" cy="136429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1617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haroni" panose="02010803020104030203" pitchFamily="2" charset="-79"/>
              <a:cs typeface="Aharoni" panose="02010803020104030203" pitchFamily="2" charset="-79"/>
            </a:rPr>
            <a:t>CONSUMER RIGHT ACT 2024 INCREASE COMPLIANCE REQUIREMENT FOR ONLINE BUSINESS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haroni" panose="02010803020104030203" pitchFamily="2" charset="-79"/>
              <a:cs typeface="Aharoni" panose="02010803020104030203" pitchFamily="2" charset="-79"/>
            </a:rPr>
            <a:t>GDPR REGULATIONS PROTECT BUSINESS DATA AND INTLLECTUAL PROPERTY</a:t>
          </a:r>
        </a:p>
      </dsp:txBody>
      <dsp:txXfrm rot="10800000">
        <a:off x="2280961" y="3549308"/>
        <a:ext cx="3932003" cy="1364296"/>
      </dsp:txXfrm>
    </dsp:sp>
    <dsp:sp modelId="{3688AC8D-C0E3-4E50-90A0-9B84BFF1D04F}">
      <dsp:nvSpPr>
        <dsp:cNvPr id="0" name=""/>
        <dsp:cNvSpPr/>
      </dsp:nvSpPr>
      <dsp:spPr>
        <a:xfrm>
          <a:off x="735227" y="3546203"/>
          <a:ext cx="1364296" cy="136429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5C564D-1CA1-489B-A338-B35034B8434F}">
      <dsp:nvSpPr>
        <dsp:cNvPr id="0" name=""/>
        <dsp:cNvSpPr/>
      </dsp:nvSpPr>
      <dsp:spPr>
        <a:xfrm>
          <a:off x="4793167" y="2212390"/>
          <a:ext cx="2812044" cy="2432532"/>
        </a:xfrm>
        <a:prstGeom prst="hexagon">
          <a:avLst>
            <a:gd name="adj" fmla="val 28570"/>
            <a:gd name="vf" fmla="val 11547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solidFill>
                <a:srgbClr val="00B050"/>
              </a:solidFill>
              <a:latin typeface="Amasis MT Pro Black" panose="02040A04050005020304" pitchFamily="18" charset="0"/>
            </a:rPr>
            <a:t>PESTEL</a:t>
          </a:r>
        </a:p>
      </dsp:txBody>
      <dsp:txXfrm>
        <a:off x="5259162" y="2615495"/>
        <a:ext cx="1880054" cy="1626322"/>
      </dsp:txXfrm>
    </dsp:sp>
    <dsp:sp modelId="{976E6BAC-C48C-4BCB-B169-67B8E3A78A25}">
      <dsp:nvSpPr>
        <dsp:cNvPr id="0" name=""/>
        <dsp:cNvSpPr/>
      </dsp:nvSpPr>
      <dsp:spPr>
        <a:xfrm>
          <a:off x="6554047" y="1048588"/>
          <a:ext cx="1060976" cy="914171"/>
        </a:xfrm>
        <a:prstGeom prst="hexagon">
          <a:avLst>
            <a:gd name="adj" fmla="val 28900"/>
            <a:gd name="vf" fmla="val 11547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9B0927-0470-4254-BB07-4E87F5D3E2C8}">
      <dsp:nvSpPr>
        <dsp:cNvPr id="0" name=""/>
        <dsp:cNvSpPr/>
      </dsp:nvSpPr>
      <dsp:spPr>
        <a:xfrm>
          <a:off x="5017699" y="146192"/>
          <a:ext cx="2304450" cy="1993620"/>
        </a:xfrm>
        <a:prstGeom prst="hexagon">
          <a:avLst>
            <a:gd name="adj" fmla="val 28570"/>
            <a:gd name="vf" fmla="val 1154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rPr>
            <a:t>TECHNOLOGICA</a:t>
          </a:r>
          <a:r>
            <a:rPr lang="en-GB" sz="1400" kern="1200" dirty="0">
              <a:latin typeface="Aharoni" panose="02010803020104030203" pitchFamily="2" charset="-79"/>
              <a:cs typeface="Aharoni" panose="02010803020104030203" pitchFamily="2" charset="-79"/>
            </a:rPr>
            <a:t>L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1400" kern="1200" dirty="0">
              <a:latin typeface="Aharoni" panose="02010803020104030203" pitchFamily="2" charset="-79"/>
              <a:cs typeface="Aharoni" panose="02010803020104030203" pitchFamily="2" charset="-79"/>
            </a:rPr>
            <a:t>INNOVATION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1400" kern="1200" dirty="0">
              <a:latin typeface="Aharoni" panose="02010803020104030203" pitchFamily="2" charset="-79"/>
              <a:cs typeface="Aharoni" panose="02010803020104030203" pitchFamily="2" charset="-79"/>
            </a:rPr>
            <a:t>AUTOMATION</a:t>
          </a:r>
        </a:p>
      </dsp:txBody>
      <dsp:txXfrm>
        <a:off x="5399596" y="476577"/>
        <a:ext cx="1540656" cy="1332850"/>
      </dsp:txXfrm>
    </dsp:sp>
    <dsp:sp modelId="{656C60D1-8727-4F93-ADA7-A313D6258F60}">
      <dsp:nvSpPr>
        <dsp:cNvPr id="0" name=""/>
        <dsp:cNvSpPr/>
      </dsp:nvSpPr>
      <dsp:spPr>
        <a:xfrm>
          <a:off x="7792289" y="2757601"/>
          <a:ext cx="1060976" cy="914171"/>
        </a:xfrm>
        <a:prstGeom prst="hexagon">
          <a:avLst>
            <a:gd name="adj" fmla="val 28900"/>
            <a:gd name="vf" fmla="val 11547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CA28D3-CC3B-48D9-97E3-DD083DA8625D}">
      <dsp:nvSpPr>
        <dsp:cNvPr id="0" name=""/>
        <dsp:cNvSpPr/>
      </dsp:nvSpPr>
      <dsp:spPr>
        <a:xfrm>
          <a:off x="7165646" y="1226210"/>
          <a:ext cx="2304450" cy="1993620"/>
        </a:xfrm>
        <a:prstGeom prst="hexagon">
          <a:avLst>
            <a:gd name="adj" fmla="val 28570"/>
            <a:gd name="vf" fmla="val 115470"/>
          </a:avLst>
        </a:prstGeom>
        <a:solidFill>
          <a:schemeClr val="accent4">
            <a:hueOff val="531752"/>
            <a:satOff val="192"/>
            <a:lumOff val="-156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rPr>
            <a:t>POLITICAL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haroni" panose="02010803020104030203" pitchFamily="2" charset="-79"/>
              <a:cs typeface="Aharoni" panose="02010803020104030203" pitchFamily="2" charset="-79"/>
            </a:rPr>
            <a:t>GOVERNMENT REGULATION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haroni" panose="02010803020104030203" pitchFamily="2" charset="-79"/>
              <a:cs typeface="Aharoni" panose="02010803020104030203" pitchFamily="2" charset="-79"/>
            </a:rPr>
            <a:t>POLITICAL STABILITY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haroni" panose="02010803020104030203" pitchFamily="2" charset="-79"/>
              <a:cs typeface="Aharoni" panose="02010803020104030203" pitchFamily="2" charset="-79"/>
            </a:rPr>
            <a:t>CORRUPTION LEVEL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haroni" panose="02010803020104030203" pitchFamily="2" charset="-79"/>
              <a:cs typeface="Aharoni" panose="02010803020104030203" pitchFamily="2" charset="-79"/>
            </a:rPr>
            <a:t>COMPETITION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haroni" panose="02010803020104030203" pitchFamily="2" charset="-79"/>
              <a:cs typeface="Aharoni" panose="02010803020104030203" pitchFamily="2" charset="-79"/>
            </a:rPr>
            <a:t>INTELLECTUAL PROPETY</a:t>
          </a:r>
        </a:p>
      </dsp:txBody>
      <dsp:txXfrm>
        <a:off x="7547543" y="1556595"/>
        <a:ext cx="1540656" cy="1332850"/>
      </dsp:txXfrm>
    </dsp:sp>
    <dsp:sp modelId="{106EBE22-6B78-4BD8-87F5-883545D9223C}">
      <dsp:nvSpPr>
        <dsp:cNvPr id="0" name=""/>
        <dsp:cNvSpPr/>
      </dsp:nvSpPr>
      <dsp:spPr>
        <a:xfrm>
          <a:off x="6932126" y="4686757"/>
          <a:ext cx="1060976" cy="914171"/>
        </a:xfrm>
        <a:prstGeom prst="hexagon">
          <a:avLst>
            <a:gd name="adj" fmla="val 28900"/>
            <a:gd name="vf" fmla="val 11547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93A485-0397-4C29-BEF1-5E256640FD02}">
      <dsp:nvSpPr>
        <dsp:cNvPr id="0" name=""/>
        <dsp:cNvSpPr/>
      </dsp:nvSpPr>
      <dsp:spPr>
        <a:xfrm>
          <a:off x="7165646" y="3636797"/>
          <a:ext cx="2304450" cy="1993620"/>
        </a:xfrm>
        <a:prstGeom prst="hexagon">
          <a:avLst>
            <a:gd name="adj" fmla="val 28570"/>
            <a:gd name="vf" fmla="val 115470"/>
          </a:avLst>
        </a:prstGeom>
        <a:solidFill>
          <a:schemeClr val="accent4">
            <a:hueOff val="1063504"/>
            <a:satOff val="385"/>
            <a:lumOff val="-313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rPr>
            <a:t>ECONOMIC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haroni" panose="02010803020104030203" pitchFamily="2" charset="-79"/>
              <a:cs typeface="Aharoni" panose="02010803020104030203" pitchFamily="2" charset="-79"/>
            </a:rPr>
            <a:t>ECONOMIC GROWTH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haroni" panose="02010803020104030203" pitchFamily="2" charset="-79"/>
              <a:cs typeface="Aharoni" panose="02010803020104030203" pitchFamily="2" charset="-79"/>
            </a:rPr>
            <a:t>INFLATION RATES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haroni" panose="02010803020104030203" pitchFamily="2" charset="-79"/>
              <a:cs typeface="Aharoni" panose="02010803020104030203" pitchFamily="2" charset="-79"/>
            </a:rPr>
            <a:t>INTEREST RATES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haroni" panose="02010803020104030203" pitchFamily="2" charset="-79"/>
              <a:cs typeface="Aharoni" panose="02010803020104030203" pitchFamily="2" charset="-79"/>
            </a:rPr>
            <a:t>EMPLOYMENT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haroni" panose="02010803020104030203" pitchFamily="2" charset="-79"/>
              <a:cs typeface="Aharoni" panose="02010803020104030203" pitchFamily="2" charset="-79"/>
            </a:rPr>
            <a:t>HOUSEHOLD INCOME</a:t>
          </a:r>
        </a:p>
      </dsp:txBody>
      <dsp:txXfrm>
        <a:off x="7547543" y="3967182"/>
        <a:ext cx="1540656" cy="1332850"/>
      </dsp:txXfrm>
    </dsp:sp>
    <dsp:sp modelId="{F2C16AA0-F52E-424B-8335-50493F690BE5}">
      <dsp:nvSpPr>
        <dsp:cNvPr id="0" name=""/>
        <dsp:cNvSpPr/>
      </dsp:nvSpPr>
      <dsp:spPr>
        <a:xfrm>
          <a:off x="4798400" y="4887010"/>
          <a:ext cx="1060976" cy="914171"/>
        </a:xfrm>
        <a:prstGeom prst="hexagon">
          <a:avLst>
            <a:gd name="adj" fmla="val 28900"/>
            <a:gd name="vf" fmla="val 11547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AF44CF-90F9-4883-83CD-3BA682A547A0}">
      <dsp:nvSpPr>
        <dsp:cNvPr id="0" name=""/>
        <dsp:cNvSpPr/>
      </dsp:nvSpPr>
      <dsp:spPr>
        <a:xfrm>
          <a:off x="5052197" y="4864379"/>
          <a:ext cx="2304450" cy="1993620"/>
        </a:xfrm>
        <a:prstGeom prst="hexagon">
          <a:avLst>
            <a:gd name="adj" fmla="val 28570"/>
            <a:gd name="vf" fmla="val 115470"/>
          </a:avLst>
        </a:prstGeom>
        <a:solidFill>
          <a:schemeClr val="accent4">
            <a:hueOff val="1595257"/>
            <a:satOff val="577"/>
            <a:lumOff val="-4706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rPr>
            <a:t>SOCIAL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haroni" panose="02010803020104030203" pitchFamily="2" charset="-79"/>
              <a:cs typeface="Aharoni" panose="02010803020104030203" pitchFamily="2" charset="-79"/>
            </a:rPr>
            <a:t>DEMOGRAPHIC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haroni" panose="02010803020104030203" pitchFamily="2" charset="-79"/>
              <a:cs typeface="Aharoni" panose="02010803020104030203" pitchFamily="2" charset="-79"/>
            </a:rPr>
            <a:t>LIFESTYLE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haroni" panose="02010803020104030203" pitchFamily="2" charset="-79"/>
              <a:cs typeface="Aharoni" panose="02010803020104030203" pitchFamily="2" charset="-79"/>
            </a:rPr>
            <a:t>CULTURAL BARRIES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haroni" panose="02010803020104030203" pitchFamily="2" charset="-79"/>
              <a:cs typeface="Aharoni" panose="02010803020104030203" pitchFamily="2" charset="-79"/>
            </a:rPr>
            <a:t>CAREER STATUS</a:t>
          </a:r>
        </a:p>
      </dsp:txBody>
      <dsp:txXfrm>
        <a:off x="5434094" y="5194764"/>
        <a:ext cx="1540656" cy="1332850"/>
      </dsp:txXfrm>
    </dsp:sp>
    <dsp:sp modelId="{21EB3252-839F-4281-96ED-DFDAA7CE2B5B}">
      <dsp:nvSpPr>
        <dsp:cNvPr id="0" name=""/>
        <dsp:cNvSpPr/>
      </dsp:nvSpPr>
      <dsp:spPr>
        <a:xfrm>
          <a:off x="3539881" y="3178682"/>
          <a:ext cx="1060976" cy="914171"/>
        </a:xfrm>
        <a:prstGeom prst="hexagon">
          <a:avLst>
            <a:gd name="adj" fmla="val 28900"/>
            <a:gd name="vf" fmla="val 11547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65AC99-FDE4-4FF3-9AD5-F90137A767A3}">
      <dsp:nvSpPr>
        <dsp:cNvPr id="0" name=""/>
        <dsp:cNvSpPr/>
      </dsp:nvSpPr>
      <dsp:spPr>
        <a:xfrm>
          <a:off x="2980694" y="3638168"/>
          <a:ext cx="2304450" cy="1993620"/>
        </a:xfrm>
        <a:prstGeom prst="hexagon">
          <a:avLst>
            <a:gd name="adj" fmla="val 28570"/>
            <a:gd name="vf" fmla="val 115470"/>
          </a:avLst>
        </a:prstGeom>
        <a:solidFill>
          <a:schemeClr val="accent4">
            <a:hueOff val="2127009"/>
            <a:satOff val="770"/>
            <a:lumOff val="-627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rPr>
            <a:t>ENVIRONMENTA</a:t>
          </a:r>
          <a:r>
            <a:rPr lang="en-GB" sz="1400" kern="1200" dirty="0">
              <a:latin typeface="Aharoni" panose="02010803020104030203" pitchFamily="2" charset="-79"/>
              <a:cs typeface="Aharoni" panose="02010803020104030203" pitchFamily="2" charset="-79"/>
            </a:rPr>
            <a:t>L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haroni" panose="02010803020104030203" pitchFamily="2" charset="-79"/>
              <a:cs typeface="Aharoni" panose="02010803020104030203" pitchFamily="2" charset="-79"/>
            </a:rPr>
            <a:t>MODAL CONSIDERATION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haroni" panose="02010803020104030203" pitchFamily="2" charset="-79"/>
              <a:cs typeface="Aharoni" panose="02010803020104030203" pitchFamily="2" charset="-79"/>
            </a:rPr>
            <a:t>WASTE MANAGEMENT &amp; RECYCLING PRACTICES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haroni" panose="02010803020104030203" pitchFamily="2" charset="-79"/>
              <a:cs typeface="Aharoni" panose="02010803020104030203" pitchFamily="2" charset="-79"/>
            </a:rPr>
            <a:t>SUSTAINABILITY</a:t>
          </a:r>
        </a:p>
      </dsp:txBody>
      <dsp:txXfrm>
        <a:off x="3362591" y="3968553"/>
        <a:ext cx="1540656" cy="1332850"/>
      </dsp:txXfrm>
    </dsp:sp>
    <dsp:sp modelId="{62794694-45DB-421D-818D-5BB71EF1EB16}">
      <dsp:nvSpPr>
        <dsp:cNvPr id="0" name=""/>
        <dsp:cNvSpPr/>
      </dsp:nvSpPr>
      <dsp:spPr>
        <a:xfrm>
          <a:off x="2928936" y="1223467"/>
          <a:ext cx="2304450" cy="1993620"/>
        </a:xfrm>
        <a:prstGeom prst="hexagon">
          <a:avLst>
            <a:gd name="adj" fmla="val 28570"/>
            <a:gd name="vf" fmla="val 115470"/>
          </a:avLst>
        </a:prstGeom>
        <a:solidFill>
          <a:schemeClr val="accent4">
            <a:hueOff val="2658761"/>
            <a:satOff val="962"/>
            <a:lumOff val="-784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rPr>
            <a:t>LEGA</a:t>
          </a:r>
          <a:r>
            <a:rPr lang="en-GB" sz="1400" kern="1200" dirty="0">
              <a:latin typeface="Aharoni" panose="02010803020104030203" pitchFamily="2" charset="-79"/>
              <a:cs typeface="Aharoni" panose="02010803020104030203" pitchFamily="2" charset="-79"/>
            </a:rPr>
            <a:t>L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haroni" panose="02010803020104030203" pitchFamily="2" charset="-79"/>
              <a:cs typeface="Aharoni" panose="02010803020104030203" pitchFamily="2" charset="-79"/>
            </a:rPr>
            <a:t>COMPETITION LAW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haroni" panose="02010803020104030203" pitchFamily="2" charset="-79"/>
              <a:cs typeface="Aharoni" panose="02010803020104030203" pitchFamily="2" charset="-79"/>
            </a:rPr>
            <a:t>INTELLECTUAL PROPETY RIGHTS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haroni" panose="02010803020104030203" pitchFamily="2" charset="-79"/>
              <a:cs typeface="Aharoni" panose="02010803020104030203" pitchFamily="2" charset="-79"/>
            </a:rPr>
            <a:t>DATA PRIVACY PROTECTION</a:t>
          </a:r>
        </a:p>
      </dsp:txBody>
      <dsp:txXfrm>
        <a:off x="3310833" y="1553852"/>
        <a:ext cx="1540656" cy="13328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0.45696</cdr:x>
      <cdr:y>0.07915</cdr:y>
    </cdr:from>
    <cdr:to>
      <cdr:x>0.59691</cdr:x>
      <cdr:y>0.32156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ED667594-3057-29FA-A4B4-ECB68AE9C48A}"/>
            </a:ext>
          </a:extLst>
        </cdr:cNvPr>
        <cdr:cNvSpPr txBox="1"/>
      </cdr:nvSpPr>
      <cdr:spPr>
        <a:xfrm xmlns:a="http://schemas.openxmlformats.org/drawingml/2006/main">
          <a:off x="2985796" y="29858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GB" sz="1100" kern="12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35BDB3-F5F3-488D-A6DD-DDC3A8482AFE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17E89F-FC8A-49E9-A9D7-52757E83FB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2099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17E89F-FC8A-49E9-A9D7-52757E83FB1E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3586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3FCFD-460F-4541-8488-42CE8A584050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4170-E52A-4A0D-BC31-C5D95FB3D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573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3FCFD-460F-4541-8488-42CE8A584050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4170-E52A-4A0D-BC31-C5D95FB3D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653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3FCFD-460F-4541-8488-42CE8A584050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4170-E52A-4A0D-BC31-C5D95FB3D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709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3FCFD-460F-4541-8488-42CE8A584050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4170-E52A-4A0D-BC31-C5D95FB3D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321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3FCFD-460F-4541-8488-42CE8A584050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4170-E52A-4A0D-BC31-C5D95FB3D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8129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3FCFD-460F-4541-8488-42CE8A584050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4170-E52A-4A0D-BC31-C5D95FB3D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6551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3FCFD-460F-4541-8488-42CE8A584050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4170-E52A-4A0D-BC31-C5D95FB3D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5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3FCFD-460F-4541-8488-42CE8A584050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4170-E52A-4A0D-BC31-C5D95FB3D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023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3FCFD-460F-4541-8488-42CE8A584050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4170-E52A-4A0D-BC31-C5D95FB3D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683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3FCFD-460F-4541-8488-42CE8A584050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4170-E52A-4A0D-BC31-C5D95FB3D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728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3FCFD-460F-4541-8488-42CE8A584050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4170-E52A-4A0D-BC31-C5D95FB3D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5634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3FCFD-460F-4541-8488-42CE8A584050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4170-E52A-4A0D-BC31-C5D95FB3D4B2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882647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3FCFD-460F-4541-8488-42CE8A584050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4170-E52A-4A0D-BC31-C5D95FB3D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1107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3FCFD-460F-4541-8488-42CE8A584050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4170-E52A-4A0D-BC31-C5D95FB3D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07559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3FCFD-460F-4541-8488-42CE8A584050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4170-E52A-4A0D-BC31-C5D95FB3D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492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3FCFD-460F-4541-8488-42CE8A584050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4170-E52A-4A0D-BC31-C5D95FB3D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49551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3FCFD-460F-4541-8488-42CE8A584050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4170-E52A-4A0D-BC31-C5D95FB3D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79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1F83FCFD-460F-4541-8488-42CE8A584050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BA4170-E52A-4A0D-BC31-C5D95FB3D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9415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no.wikipedia.org/wiki/Saldobalanse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-sa/3.0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8.jpeg"/><Relationship Id="rId7" Type="http://schemas.openxmlformats.org/officeDocument/2006/relationships/diagramColors" Target="../diagrams/colors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9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rawpixel.com/search/consulting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10.1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13" Type="http://schemas.openxmlformats.org/officeDocument/2006/relationships/diagramLayout" Target="../diagrams/layout5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12" Type="http://schemas.openxmlformats.org/officeDocument/2006/relationships/diagramData" Target="../diagrams/data5.xml"/><Relationship Id="rId2" Type="http://schemas.openxmlformats.org/officeDocument/2006/relationships/diagramData" Target="../diagrams/data3.xml"/><Relationship Id="rId16" Type="http://schemas.microsoft.com/office/2007/relationships/diagramDrawing" Target="../diagrams/drawing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5" Type="http://schemas.openxmlformats.org/officeDocument/2006/relationships/diagramColors" Target="../diagrams/colors5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Relationship Id="rId1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7.xml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12" Type="http://schemas.microsoft.com/office/2007/relationships/diagramDrawing" Target="../diagrams/drawing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11" Type="http://schemas.openxmlformats.org/officeDocument/2006/relationships/diagramColors" Target="../diagrams/colors7.xml"/><Relationship Id="rId5" Type="http://schemas.openxmlformats.org/officeDocument/2006/relationships/diagramQuickStyle" Target="../diagrams/quickStyle6.xml"/><Relationship Id="rId10" Type="http://schemas.openxmlformats.org/officeDocument/2006/relationships/diagramQuickStyle" Target="../diagrams/quickStyle7.xml"/><Relationship Id="rId4" Type="http://schemas.openxmlformats.org/officeDocument/2006/relationships/diagramLayout" Target="../diagrams/layout6.xml"/><Relationship Id="rId9" Type="http://schemas.openxmlformats.org/officeDocument/2006/relationships/diagramLayout" Target="../diagrams/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644EC8-32F5-DA64-DE45-E163D7929D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287" y="405766"/>
            <a:ext cx="11818188" cy="5744120"/>
          </a:xfrm>
        </p:spPr>
        <p:txBody>
          <a:bodyPr>
            <a:normAutofit/>
          </a:bodyPr>
          <a:lstStyle/>
          <a:p>
            <a:pPr algn="l"/>
            <a:r>
              <a:rPr lang="en-GB" sz="6700" dirty="0">
                <a:solidFill>
                  <a:srgbClr val="FFFFFF"/>
                </a:solidFill>
              </a:rPr>
              <a:t>Green Haven Florists</a:t>
            </a:r>
            <a:br>
              <a:rPr lang="en-GB" sz="4800" dirty="0">
                <a:solidFill>
                  <a:srgbClr val="FFFFFF"/>
                </a:solidFill>
              </a:rPr>
            </a:br>
            <a:r>
              <a:rPr lang="en-GB" sz="2800" dirty="0">
                <a:solidFill>
                  <a:srgbClr val="FFFFFF"/>
                </a:solidFill>
              </a:rPr>
              <a:t>Problem  Solving  and   Decision  Making</a:t>
            </a:r>
            <a:br>
              <a:rPr lang="en-GB" sz="2800" dirty="0">
                <a:solidFill>
                  <a:srgbClr val="FFFFFF"/>
                </a:solidFill>
              </a:rPr>
            </a:br>
            <a:br>
              <a:rPr lang="en-GB" sz="2800" dirty="0">
                <a:solidFill>
                  <a:srgbClr val="FFFFFF"/>
                </a:solidFill>
              </a:rPr>
            </a:br>
            <a:r>
              <a:rPr lang="en-GB" sz="2800" dirty="0">
                <a:solidFill>
                  <a:srgbClr val="FFFFFF"/>
                </a:solidFill>
              </a:rPr>
              <a:t>Lecturer:    Mohamad Rahmon</a:t>
            </a:r>
            <a:br>
              <a:rPr lang="en-GB" sz="2800" dirty="0">
                <a:solidFill>
                  <a:srgbClr val="FFFFFF"/>
                </a:solidFill>
              </a:rPr>
            </a:br>
            <a:r>
              <a:rPr lang="en-GB" sz="2800" dirty="0">
                <a:solidFill>
                  <a:srgbClr val="FFFFFF"/>
                </a:solidFill>
              </a:rPr>
              <a:t>Module name: Problem Solving and Decision Making</a:t>
            </a:r>
            <a:br>
              <a:rPr lang="en-GB" sz="2800" dirty="0">
                <a:solidFill>
                  <a:srgbClr val="FFFFFF"/>
                </a:solidFill>
              </a:rPr>
            </a:br>
            <a:r>
              <a:rPr lang="en-GB" sz="2800" dirty="0">
                <a:solidFill>
                  <a:srgbClr val="FFFFFF"/>
                </a:solidFill>
              </a:rPr>
              <a:t>Module code:   LCLM 4004</a:t>
            </a:r>
            <a:br>
              <a:rPr lang="en-GB" sz="2800" dirty="0">
                <a:solidFill>
                  <a:srgbClr val="FFFFFF"/>
                </a:solidFill>
              </a:rPr>
            </a:br>
            <a:r>
              <a:rPr lang="en-GB" sz="2800" dirty="0">
                <a:solidFill>
                  <a:srgbClr val="FFFFFF"/>
                </a:solidFill>
              </a:rPr>
              <a:t>Student ID:        2410663</a:t>
            </a:r>
            <a:br>
              <a:rPr lang="en-GB" sz="2800" dirty="0">
                <a:solidFill>
                  <a:srgbClr val="FFFFFF"/>
                </a:solidFill>
              </a:rPr>
            </a:br>
            <a:r>
              <a:rPr lang="en-GB" sz="2800" dirty="0">
                <a:solidFill>
                  <a:srgbClr val="FFFFFF"/>
                </a:solidFill>
              </a:rPr>
              <a:t>Students name: Iryna Bilichenko</a:t>
            </a:r>
            <a:br>
              <a:rPr lang="en-GB" sz="2800" dirty="0">
                <a:solidFill>
                  <a:srgbClr val="FFFFFF"/>
                </a:solidFill>
              </a:rPr>
            </a:br>
            <a:endParaRPr lang="en-GB" sz="2800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EA5C38-A6E1-AA6B-D7E9-874364697C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flipH="1" flipV="1">
            <a:off x="11341290" y="6039014"/>
            <a:ext cx="63585" cy="110871"/>
          </a:xfrm>
        </p:spPr>
        <p:txBody>
          <a:bodyPr>
            <a:normAutofit fontScale="25000" lnSpcReduction="20000"/>
          </a:bodyPr>
          <a:lstStyle/>
          <a:p>
            <a:pPr algn="l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7E302D1-987D-BCEB-E808-53663AA83B04}"/>
              </a:ext>
            </a:extLst>
          </p:cNvPr>
          <p:cNvSpPr/>
          <p:nvPr/>
        </p:nvSpPr>
        <p:spPr>
          <a:xfrm>
            <a:off x="362310" y="3204501"/>
            <a:ext cx="6635645" cy="6901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A graph and stacks of coins&#10;&#10;AI-generated content may be incorrect.">
            <a:extLst>
              <a:ext uri="{FF2B5EF4-FFF2-40B4-BE49-F238E27FC236}">
                <a16:creationId xmlns:a16="http://schemas.microsoft.com/office/drawing/2014/main" id="{A0F13D39-7C2C-8D31-B427-2898495BE9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443553" y="4070984"/>
            <a:ext cx="2381250" cy="238125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28E1820-8CF9-096B-BFDB-1F79A51244C5}"/>
              </a:ext>
            </a:extLst>
          </p:cNvPr>
          <p:cNvSpPr txBox="1"/>
          <p:nvPr/>
        </p:nvSpPr>
        <p:spPr>
          <a:xfrm>
            <a:off x="9443553" y="6452234"/>
            <a:ext cx="2381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s://no.wikipedia.org/wiki/Saldobalanse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sa/3.0/"/>
              </a:rPr>
              <a:t>CC BY-SA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30325578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99A0D8F-BDE3-478D-05D1-F1BA2870660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92769573"/>
              </p:ext>
            </p:extLst>
          </p:nvPr>
        </p:nvGraphicFramePr>
        <p:xfrm>
          <a:off x="10495759" y="6092614"/>
          <a:ext cx="45719" cy="457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3CC432AE-8520-4C4D-110B-9FE54700DDCB}"/>
              </a:ext>
            </a:extLst>
          </p:cNvPr>
          <p:cNvSpPr txBox="1"/>
          <p:nvPr/>
        </p:nvSpPr>
        <p:spPr>
          <a:xfrm>
            <a:off x="5641675" y="138024"/>
            <a:ext cx="1656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3200" i="1" dirty="0">
                <a:latin typeface="Amasis MT Pro Black" panose="02040A04050005020304" pitchFamily="18" charset="0"/>
              </a:rPr>
              <a:t>Agenda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258DBC3-4A7C-2B66-3645-8FE405F65DE4}"/>
              </a:ext>
            </a:extLst>
          </p:cNvPr>
          <p:cNvSpPr txBox="1"/>
          <p:nvPr/>
        </p:nvSpPr>
        <p:spPr>
          <a:xfrm>
            <a:off x="741872" y="856827"/>
            <a:ext cx="1040345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masis MT Pro Black" panose="02040A04050005020304" pitchFamily="18" charset="0"/>
              </a:rPr>
              <a:t>Background and Purpose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masis MT Pro Black" panose="02040A04050005020304" pitchFamily="18" charset="0"/>
              </a:rPr>
              <a:t>Understanding the business problem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masis MT Pro Black" panose="02040A04050005020304" pitchFamily="18" charset="0"/>
              </a:rPr>
              <a:t>Defining the issue using 5W2H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masis MT Pro Black" panose="02040A04050005020304" pitchFamily="18" charset="0"/>
              </a:rPr>
              <a:t>Reviewing the results of the challenge.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masis MT Pro Black" panose="02040A04050005020304" pitchFamily="18" charset="0"/>
              </a:rPr>
              <a:t>Looking at  the external environment from a strategic view.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masis MT Pro Black" panose="02040A04050005020304" pitchFamily="18" charset="0"/>
              </a:rPr>
              <a:t>PESTEL analysis of the floristry industry.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masis MT Pro Black" panose="02040A04050005020304" pitchFamily="18" charset="0"/>
              </a:rPr>
              <a:t>Explaining the PESTEL Results.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masis MT Pro Black" panose="02040A04050005020304" pitchFamily="18" charset="0"/>
              </a:rPr>
              <a:t>Finding the main root course.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masis MT Pro Black" panose="02040A04050005020304" pitchFamily="18" charset="0"/>
              </a:rPr>
              <a:t>Showing the problem using a course-and-effect model.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masis MT Pro Black" panose="02040A04050005020304" pitchFamily="18" charset="0"/>
              </a:rPr>
              <a:t>Strategic outcomes and possible solutions.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masis MT Pro Black" panose="02040A04050005020304" pitchFamily="18" charset="0"/>
              </a:rPr>
              <a:t>References.</a:t>
            </a:r>
          </a:p>
        </p:txBody>
      </p:sp>
    </p:spTree>
    <p:extLst>
      <p:ext uri="{BB962C8B-B14F-4D97-AF65-F5344CB8AC3E}">
        <p14:creationId xmlns:p14="http://schemas.microsoft.com/office/powerpoint/2010/main" val="5542934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Tulip and buttercup bouquet on table">
            <a:extLst>
              <a:ext uri="{FF2B5EF4-FFF2-40B4-BE49-F238E27FC236}">
                <a16:creationId xmlns:a16="http://schemas.microsoft.com/office/drawing/2014/main" id="{5D91F874-D3D8-5EA9-AF9D-529D66046F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67" r="18799" b="-1"/>
          <a:stretch>
            <a:fillRect/>
          </a:stretch>
        </p:blipFill>
        <p:spPr>
          <a:xfrm>
            <a:off x="6096000" y="10"/>
            <a:ext cx="6096000" cy="685799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E59936-EBEE-B25B-E8A6-A0D6F07AA97E}"/>
              </a:ext>
            </a:extLst>
          </p:cNvPr>
          <p:cNvSpPr txBox="1"/>
          <p:nvPr/>
        </p:nvSpPr>
        <p:spPr>
          <a:xfrm>
            <a:off x="0" y="-1"/>
            <a:ext cx="6096000" cy="36748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200" dirty="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Amasis MT Pro Black" panose="02040A04050005020304" pitchFamily="18" charset="0"/>
                <a:ea typeface="+mj-ea"/>
                <a:cs typeface="+mj-cs"/>
              </a:rPr>
              <a:t>  Background and  </a:t>
            </a:r>
          </a:p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200" dirty="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Amasis MT Pro Black" panose="02040A04050005020304" pitchFamily="18" charset="0"/>
                <a:ea typeface="+mj-ea"/>
                <a:cs typeface="+mj-cs"/>
              </a:rPr>
              <a:t>      Purpose.</a:t>
            </a:r>
          </a:p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dirty="0">
              <a:gradFill flip="none" rotWithShape="1">
                <a:gsLst>
                  <a:gs pos="28000">
                    <a:schemeClr val="tx1">
                      <a:lumMod val="93000"/>
                    </a:schemeClr>
                  </a:gs>
                  <a:gs pos="0">
                    <a:schemeClr val="bg1">
                      <a:lumMod val="25000"/>
                      <a:lumOff val="75000"/>
                    </a:schemeClr>
                  </a:gs>
                  <a:gs pos="100000">
                    <a:schemeClr val="tx2">
                      <a:lumMod val="0"/>
                      <a:lumOff val="100000"/>
                    </a:schemeClr>
                  </a:gs>
                </a:gsLst>
                <a:lin ang="4800000" scaled="0"/>
                <a:tileRect/>
              </a:gradFill>
              <a:latin typeface="Amasis MT Pro Black" panose="02040A04050005020304" pitchFamily="18" charset="0"/>
              <a:ea typeface="+mj-ea"/>
              <a:cs typeface="+mj-cs"/>
            </a:endParaRPr>
          </a:p>
          <a:p>
            <a:pPr marL="285750" indent="-28575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dirty="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Amasis MT Pro Black" panose="02040A04050005020304" pitchFamily="18" charset="0"/>
                <a:ea typeface="+mj-ea"/>
                <a:cs typeface="+mj-cs"/>
              </a:rPr>
              <a:t>Green Haven Florist shop is situated in Norwich since 2016. This shop is well-know among local community for their creative flower arrangements and eco- friendly packaging,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97B77E06-F8DD-4D5C-8533-925943AB3CD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41113049"/>
              </p:ext>
            </p:extLst>
          </p:nvPr>
        </p:nvGraphicFramePr>
        <p:xfrm>
          <a:off x="0" y="1825625"/>
          <a:ext cx="5692877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34D207E8-DA44-B97D-7AEE-2D92D9074096}"/>
              </a:ext>
            </a:extLst>
          </p:cNvPr>
          <p:cNvSpPr txBox="1"/>
          <p:nvPr/>
        </p:nvSpPr>
        <p:spPr>
          <a:xfrm flipH="1">
            <a:off x="414067" y="3968150"/>
            <a:ext cx="52736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>
                <a:latin typeface="Amasis MT Pro Black" panose="02040A04050005020304" pitchFamily="18" charset="0"/>
              </a:rPr>
              <a:t>At the moment even with these sustainable efforts the  company is struggling to keep its finances steady. The reason is the profits have gone down, especially in its physical shops.</a:t>
            </a:r>
          </a:p>
        </p:txBody>
      </p:sp>
    </p:spTree>
    <p:extLst>
      <p:ext uri="{BB962C8B-B14F-4D97-AF65-F5344CB8AC3E}">
        <p14:creationId xmlns:p14="http://schemas.microsoft.com/office/powerpoint/2010/main" val="2376237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6A81905-F480-46A4-BC10-215D24EA1A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9870E57-05AB-D23B-273E-9869724555C0}"/>
              </a:ext>
            </a:extLst>
          </p:cNvPr>
          <p:cNvSpPr txBox="1"/>
          <p:nvPr/>
        </p:nvSpPr>
        <p:spPr>
          <a:xfrm>
            <a:off x="4793844" y="202720"/>
            <a:ext cx="6851816" cy="589327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dirty="0">
                <a:solidFill>
                  <a:srgbClr val="EBEBEB"/>
                </a:solidFill>
                <a:latin typeface="Amasis MT Pro Black" panose="02040A04050005020304" pitchFamily="18" charset="0"/>
                <a:ea typeface="+mj-ea"/>
                <a:cs typeface="+mj-cs"/>
              </a:rPr>
              <a:t>Understanding the business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dirty="0">
                <a:solidFill>
                  <a:srgbClr val="EBEBEB"/>
                </a:solidFill>
                <a:latin typeface="Amasis MT Pro Black" panose="02040A04050005020304" pitchFamily="18" charset="0"/>
                <a:ea typeface="+mj-ea"/>
                <a:cs typeface="+mj-cs"/>
              </a:rPr>
              <a:t>             problems. 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800" dirty="0">
              <a:solidFill>
                <a:srgbClr val="EBEBEB"/>
              </a:solidFill>
              <a:latin typeface="Amasis MT Pro Black" panose="02040A04050005020304" pitchFamily="18" charset="0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800" dirty="0">
              <a:solidFill>
                <a:srgbClr val="EBEBEB"/>
              </a:solidFill>
              <a:latin typeface="Amasis MT Pro Black" panose="02040A04050005020304" pitchFamily="18" charset="0"/>
              <a:ea typeface="+mj-ea"/>
              <a:cs typeface="+mj-cs"/>
            </a:endParaRPr>
          </a:p>
          <a:p>
            <a:pPr marL="342900" indent="-3429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srgbClr val="EBEBEB"/>
                </a:solidFill>
                <a:latin typeface="Amasis MT Pro Black" panose="02040A04050005020304" pitchFamily="18" charset="0"/>
                <a:ea typeface="+mj-ea"/>
                <a:cs typeface="+mj-cs"/>
              </a:rPr>
              <a:t>Looking at the company`s current situation we can understand why sales in physical stores   are  falling why customer engagement is decreasing .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300" dirty="0">
              <a:solidFill>
                <a:srgbClr val="EBEBEB"/>
              </a:solidFill>
              <a:latin typeface="Amasis MT Pro Black" panose="02040A04050005020304" pitchFamily="18" charset="0"/>
              <a:ea typeface="+mj-ea"/>
              <a:cs typeface="+mj-cs"/>
            </a:endParaRPr>
          </a:p>
          <a:p>
            <a:pPr marL="342900" indent="-3429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srgbClr val="EBEBEB"/>
                </a:solidFill>
                <a:latin typeface="Amasis MT Pro Black" panose="02040A04050005020304" pitchFamily="18" charset="0"/>
                <a:ea typeface="+mj-ea"/>
                <a:cs typeface="+mj-cs"/>
              </a:rPr>
              <a:t>The main reason is because competition from other companies has increased. They offering similar creative flower services online, customer engagement in physical shops has also gone down.</a:t>
            </a:r>
          </a:p>
          <a:p>
            <a:pPr marL="342900" indent="-3429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300" dirty="0">
              <a:solidFill>
                <a:srgbClr val="EBEBEB"/>
              </a:solidFill>
              <a:latin typeface="Amasis MT Pro Black" panose="02040A04050005020304" pitchFamily="18" charset="0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300" dirty="0">
              <a:solidFill>
                <a:srgbClr val="EBEBEB"/>
              </a:solidFill>
              <a:latin typeface="Amasis MT Pro Black" panose="02040A04050005020304" pitchFamily="18" charset="0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300" dirty="0">
              <a:solidFill>
                <a:srgbClr val="EBEBEB"/>
              </a:solidFill>
              <a:latin typeface="Amasis MT Pro Black" panose="02040A04050005020304" pitchFamily="18" charset="0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300" dirty="0">
                <a:solidFill>
                  <a:srgbClr val="EBEBEB"/>
                </a:solidFill>
                <a:latin typeface="Amasis MT Pro Black" panose="02040A04050005020304" pitchFamily="18" charset="0"/>
                <a:ea typeface="+mj-ea"/>
                <a:cs typeface="+mj-cs"/>
              </a:rPr>
              <a:t>     </a:t>
            </a:r>
          </a:p>
        </p:txBody>
      </p:sp>
      <p:sp>
        <p:nvSpPr>
          <p:cNvPr id="23" name="Freeform 8">
            <a:extLst>
              <a:ext uri="{FF2B5EF4-FFF2-40B4-BE49-F238E27FC236}">
                <a16:creationId xmlns:a16="http://schemas.microsoft.com/office/drawing/2014/main" id="{36FD4D9D-3784-41E8-8405-A42B72F513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135692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Business people meeting in office">
            <a:extLst>
              <a:ext uri="{FF2B5EF4-FFF2-40B4-BE49-F238E27FC236}">
                <a16:creationId xmlns:a16="http://schemas.microsoft.com/office/drawing/2014/main" id="{36910BCB-63C9-AC38-9DD9-C1577DFEE9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36" r="20440" b="-1"/>
          <a:stretch>
            <a:fillRect/>
          </a:stretch>
        </p:blipFill>
        <p:spPr>
          <a:xfrm>
            <a:off x="20" y="10"/>
            <a:ext cx="4481944" cy="6857990"/>
          </a:xfrm>
          <a:custGeom>
            <a:avLst/>
            <a:gdLst/>
            <a:ahLst/>
            <a:cxnLst/>
            <a:rect l="l" t="t" r="r" b="b"/>
            <a:pathLst>
              <a:path w="4481964" h="6858000">
                <a:moveTo>
                  <a:pt x="0" y="0"/>
                </a:moveTo>
                <a:lnTo>
                  <a:pt x="3137249" y="0"/>
                </a:lnTo>
                <a:lnTo>
                  <a:pt x="4480787" y="0"/>
                </a:lnTo>
                <a:lnTo>
                  <a:pt x="4455742" y="155676"/>
                </a:lnTo>
                <a:lnTo>
                  <a:pt x="4431873" y="310667"/>
                </a:lnTo>
                <a:lnTo>
                  <a:pt x="4408509" y="466344"/>
                </a:lnTo>
                <a:lnTo>
                  <a:pt x="4388506" y="622706"/>
                </a:lnTo>
                <a:lnTo>
                  <a:pt x="4368335" y="778383"/>
                </a:lnTo>
                <a:lnTo>
                  <a:pt x="4349509" y="934745"/>
                </a:lnTo>
                <a:lnTo>
                  <a:pt x="4333373" y="1089050"/>
                </a:lnTo>
                <a:lnTo>
                  <a:pt x="4318077" y="1245413"/>
                </a:lnTo>
                <a:lnTo>
                  <a:pt x="4304125" y="1401089"/>
                </a:lnTo>
                <a:lnTo>
                  <a:pt x="4292023" y="1554023"/>
                </a:lnTo>
                <a:lnTo>
                  <a:pt x="4279920" y="1709013"/>
                </a:lnTo>
                <a:lnTo>
                  <a:pt x="4269835" y="1861947"/>
                </a:lnTo>
                <a:lnTo>
                  <a:pt x="4261935" y="2014880"/>
                </a:lnTo>
                <a:lnTo>
                  <a:pt x="4253698" y="2167128"/>
                </a:lnTo>
                <a:lnTo>
                  <a:pt x="4246807" y="2318004"/>
                </a:lnTo>
                <a:lnTo>
                  <a:pt x="4241932" y="2467508"/>
                </a:lnTo>
                <a:lnTo>
                  <a:pt x="4237730" y="2617013"/>
                </a:lnTo>
                <a:lnTo>
                  <a:pt x="4233696" y="2765145"/>
                </a:lnTo>
                <a:lnTo>
                  <a:pt x="4231847" y="2911221"/>
                </a:lnTo>
                <a:lnTo>
                  <a:pt x="4229830" y="3057296"/>
                </a:lnTo>
                <a:lnTo>
                  <a:pt x="4228821" y="3201314"/>
                </a:lnTo>
                <a:lnTo>
                  <a:pt x="4229830" y="3343960"/>
                </a:lnTo>
                <a:lnTo>
                  <a:pt x="4229830" y="3485235"/>
                </a:lnTo>
                <a:lnTo>
                  <a:pt x="4231847" y="3625138"/>
                </a:lnTo>
                <a:lnTo>
                  <a:pt x="4234872" y="3762298"/>
                </a:lnTo>
                <a:lnTo>
                  <a:pt x="4237730" y="3898087"/>
                </a:lnTo>
                <a:lnTo>
                  <a:pt x="4240924" y="4031132"/>
                </a:lnTo>
                <a:lnTo>
                  <a:pt x="4245798" y="4163491"/>
                </a:lnTo>
                <a:lnTo>
                  <a:pt x="4251009" y="4293793"/>
                </a:lnTo>
                <a:lnTo>
                  <a:pt x="4255715" y="4421352"/>
                </a:lnTo>
                <a:lnTo>
                  <a:pt x="4268995" y="4670298"/>
                </a:lnTo>
                <a:lnTo>
                  <a:pt x="4283114" y="4908956"/>
                </a:lnTo>
                <a:lnTo>
                  <a:pt x="4297906" y="5138013"/>
                </a:lnTo>
                <a:lnTo>
                  <a:pt x="4314211" y="5354726"/>
                </a:lnTo>
                <a:lnTo>
                  <a:pt x="4331188" y="5561838"/>
                </a:lnTo>
                <a:lnTo>
                  <a:pt x="4349509" y="5753862"/>
                </a:lnTo>
                <a:lnTo>
                  <a:pt x="4367495" y="5934227"/>
                </a:lnTo>
                <a:lnTo>
                  <a:pt x="4385480" y="6100191"/>
                </a:lnTo>
                <a:lnTo>
                  <a:pt x="4402457" y="6252438"/>
                </a:lnTo>
                <a:lnTo>
                  <a:pt x="4418594" y="6387541"/>
                </a:lnTo>
                <a:lnTo>
                  <a:pt x="4433890" y="6509613"/>
                </a:lnTo>
                <a:lnTo>
                  <a:pt x="4446665" y="6612483"/>
                </a:lnTo>
                <a:lnTo>
                  <a:pt x="4458767" y="6698894"/>
                </a:lnTo>
                <a:lnTo>
                  <a:pt x="4476081" y="6817538"/>
                </a:lnTo>
                <a:lnTo>
                  <a:pt x="4481964" y="6858000"/>
                </a:lnTo>
                <a:lnTo>
                  <a:pt x="357780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60817A52-B891-4228-A61E-0C0A57632D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228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9A6BB85-4445-F907-4CC0-5C1CEAC73823}"/>
              </a:ext>
            </a:extLst>
          </p:cNvPr>
          <p:cNvSpPr txBox="1"/>
          <p:nvPr/>
        </p:nvSpPr>
        <p:spPr>
          <a:xfrm>
            <a:off x="414069" y="379562"/>
            <a:ext cx="1164566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Amasis MT Pro Black" panose="02040A04050005020304" pitchFamily="18" charset="0"/>
              </a:rPr>
              <a:t>Defining the issues using 5W2H</a:t>
            </a:r>
          </a:p>
          <a:p>
            <a:r>
              <a:rPr lang="en-GB" sz="3600" dirty="0">
                <a:solidFill>
                  <a:srgbClr val="FFFF00"/>
                </a:solidFill>
                <a:latin typeface="Amasis MT Pro Black" panose="02040A04050005020304" pitchFamily="18" charset="0"/>
              </a:rPr>
              <a:t>Element</a:t>
            </a:r>
            <a:r>
              <a:rPr lang="en-GB" sz="3600" dirty="0">
                <a:latin typeface="Amasis MT Pro Black" panose="02040A04050005020304" pitchFamily="18" charset="0"/>
              </a:rPr>
              <a:t>                </a:t>
            </a:r>
            <a:r>
              <a:rPr lang="en-GB" sz="3600" dirty="0">
                <a:solidFill>
                  <a:srgbClr val="FFFF00"/>
                </a:solidFill>
                <a:latin typeface="Amasis MT Pro Black" panose="02040A04050005020304" pitchFamily="18" charset="0"/>
              </a:rPr>
              <a:t>Details</a:t>
            </a:r>
            <a:r>
              <a:rPr lang="en-GB" sz="3600" dirty="0">
                <a:latin typeface="Amasis MT Pro Black" panose="02040A04050005020304" pitchFamily="18" charset="0"/>
              </a:rPr>
              <a:t>                  </a:t>
            </a:r>
            <a:r>
              <a:rPr lang="en-GB" sz="3600" dirty="0">
                <a:solidFill>
                  <a:srgbClr val="FFFF00"/>
                </a:solidFill>
                <a:latin typeface="Amasis MT Pro Black" panose="02040A04050005020304" pitchFamily="18" charset="0"/>
              </a:rPr>
              <a:t>Results</a:t>
            </a:r>
          </a:p>
          <a:p>
            <a:r>
              <a:rPr lang="en-GB" sz="2800" dirty="0">
                <a:solidFill>
                  <a:srgbClr val="FFFF00"/>
                </a:solidFill>
                <a:latin typeface="Amasis MT Pro Black" panose="02040A04050005020304" pitchFamily="18" charset="0"/>
              </a:rPr>
              <a:t>What</a:t>
            </a:r>
            <a:r>
              <a:rPr lang="en-GB" sz="3600" dirty="0">
                <a:solidFill>
                  <a:srgbClr val="FFFF00"/>
                </a:solidFill>
                <a:latin typeface="Amasis MT Pro Black" panose="02040A04050005020304" pitchFamily="18" charset="0"/>
              </a:rPr>
              <a:t> </a:t>
            </a:r>
            <a:r>
              <a:rPr lang="en-GB" sz="3600" dirty="0">
                <a:latin typeface="Amasis MT Pro Black" panose="02040A04050005020304" pitchFamily="18" charset="0"/>
              </a:rPr>
              <a:t>       </a:t>
            </a:r>
            <a:r>
              <a:rPr lang="en-GB" sz="2400" dirty="0">
                <a:latin typeface="Amasis MT Pro Black" panose="02040A04050005020304" pitchFamily="18" charset="0"/>
              </a:rPr>
              <a:t>30% fall in in-store revenue           reflects reduced customer  </a:t>
            </a:r>
          </a:p>
          <a:p>
            <a:r>
              <a:rPr lang="en-GB" sz="2400" dirty="0">
                <a:latin typeface="Amasis MT Pro Black" panose="02040A04050005020304" pitchFamily="18" charset="0"/>
              </a:rPr>
              <a:t>                                                                                   retention</a:t>
            </a:r>
          </a:p>
          <a:p>
            <a:r>
              <a:rPr lang="en-GB" sz="2400" dirty="0">
                <a:solidFill>
                  <a:srgbClr val="FFFF00"/>
                </a:solidFill>
                <a:latin typeface="Amasis MT Pro Black" panose="02040A04050005020304" pitchFamily="18" charset="0"/>
              </a:rPr>
              <a:t>Why               </a:t>
            </a:r>
            <a:r>
              <a:rPr lang="en-GB" sz="2400" dirty="0">
                <a:latin typeface="Amasis MT Pro Black" panose="02040A04050005020304" pitchFamily="18" charset="0"/>
              </a:rPr>
              <a:t>on-line florists provide more          importance of adopting</a:t>
            </a:r>
          </a:p>
          <a:p>
            <a:r>
              <a:rPr lang="en-GB" sz="2400" dirty="0">
                <a:latin typeface="Amasis MT Pro Black" panose="02040A04050005020304" pitchFamily="18" charset="0"/>
              </a:rPr>
              <a:t>                       convenience and affordable           digital solution </a:t>
            </a:r>
          </a:p>
          <a:p>
            <a:r>
              <a:rPr lang="en-GB" sz="2400" dirty="0">
                <a:latin typeface="Amasis MT Pro Black" panose="02040A04050005020304" pitchFamily="18" charset="0"/>
              </a:rPr>
              <a:t>                       prices</a:t>
            </a:r>
          </a:p>
          <a:p>
            <a:r>
              <a:rPr lang="en-GB" sz="2400" dirty="0">
                <a:solidFill>
                  <a:srgbClr val="FFFF00"/>
                </a:solidFill>
                <a:latin typeface="Amasis MT Pro Black" panose="02040A04050005020304" pitchFamily="18" charset="0"/>
              </a:rPr>
              <a:t>Where</a:t>
            </a:r>
            <a:r>
              <a:rPr lang="en-GB" sz="2400" dirty="0">
                <a:solidFill>
                  <a:schemeClr val="tx1">
                    <a:lumMod val="95000"/>
                  </a:schemeClr>
                </a:solidFill>
                <a:latin typeface="Amasis MT Pro Black" panose="02040A04050005020304" pitchFamily="18" charset="0"/>
              </a:rPr>
              <a:t>            Norwich High Street experiences   Local demands </a:t>
            </a:r>
          </a:p>
          <a:p>
            <a:r>
              <a:rPr lang="en-GB" sz="2400" dirty="0">
                <a:solidFill>
                  <a:schemeClr val="tx1">
                    <a:lumMod val="95000"/>
                  </a:schemeClr>
                </a:solidFill>
                <a:latin typeface="Amasis MT Pro Black" panose="02040A04050005020304" pitchFamily="18" charset="0"/>
              </a:rPr>
              <a:t>                       minimal customer footfall               decreased</a:t>
            </a:r>
          </a:p>
          <a:p>
            <a:r>
              <a:rPr lang="en-GB" sz="2400" dirty="0">
                <a:solidFill>
                  <a:srgbClr val="FFFF00"/>
                </a:solidFill>
                <a:latin typeface="Amasis MT Pro Black" panose="02040A04050005020304" pitchFamily="18" charset="0"/>
              </a:rPr>
              <a:t>When             </a:t>
            </a:r>
            <a:r>
              <a:rPr lang="en-GB" sz="2400" dirty="0">
                <a:solidFill>
                  <a:schemeClr val="tx1">
                    <a:lumMod val="95000"/>
                  </a:schemeClr>
                </a:solidFill>
                <a:latin typeface="Amasis MT Pro Black" panose="02040A04050005020304" pitchFamily="18" charset="0"/>
              </a:rPr>
              <a:t>continue the decease since              long-term structural</a:t>
            </a:r>
          </a:p>
          <a:p>
            <a:r>
              <a:rPr lang="en-GB" sz="2400" dirty="0">
                <a:solidFill>
                  <a:schemeClr val="tx1">
                    <a:lumMod val="95000"/>
                  </a:schemeClr>
                </a:solidFill>
                <a:latin typeface="Amasis MT Pro Black" panose="02040A04050005020304" pitchFamily="18" charset="0"/>
              </a:rPr>
              <a:t>                        mid 2024                                           problems</a:t>
            </a:r>
          </a:p>
          <a:p>
            <a:r>
              <a:rPr lang="en-GB" sz="2400" dirty="0">
                <a:solidFill>
                  <a:srgbClr val="FFFF00"/>
                </a:solidFill>
                <a:latin typeface="Amasis MT Pro Black" panose="02040A04050005020304" pitchFamily="18" charset="0"/>
              </a:rPr>
              <a:t>Who</a:t>
            </a:r>
            <a:r>
              <a:rPr lang="en-GB" sz="2400" dirty="0">
                <a:solidFill>
                  <a:schemeClr val="tx1">
                    <a:lumMod val="95000"/>
                  </a:schemeClr>
                </a:solidFill>
                <a:latin typeface="Amasis MT Pro Black" panose="02040A04050005020304" pitchFamily="18" charset="0"/>
              </a:rPr>
              <a:t>                co-owner Liam &amp; Priya                    strain from leadership</a:t>
            </a:r>
          </a:p>
          <a:p>
            <a:r>
              <a:rPr lang="en-GB" sz="2400" dirty="0">
                <a:solidFill>
                  <a:srgbClr val="FFFF00"/>
                </a:solidFill>
                <a:latin typeface="Amasis MT Pro Black" panose="02040A04050005020304" pitchFamily="18" charset="0"/>
              </a:rPr>
              <a:t>How  </a:t>
            </a:r>
            <a:r>
              <a:rPr lang="en-GB" sz="2400" dirty="0">
                <a:solidFill>
                  <a:schemeClr val="tx1">
                    <a:lumMod val="95000"/>
                  </a:schemeClr>
                </a:solidFill>
                <a:latin typeface="Amasis MT Pro Black" panose="02040A04050005020304" pitchFamily="18" charset="0"/>
              </a:rPr>
              <a:t>              poor online promotion &amp; old-fashion restricts brand </a:t>
            </a:r>
          </a:p>
          <a:p>
            <a:r>
              <a:rPr lang="en-GB" sz="2400" dirty="0">
                <a:solidFill>
                  <a:schemeClr val="tx1">
                    <a:lumMod val="95000"/>
                  </a:schemeClr>
                </a:solidFill>
                <a:latin typeface="Amasis MT Pro Black" panose="02040A04050005020304" pitchFamily="18" charset="0"/>
              </a:rPr>
              <a:t>                                                                                       exposure</a:t>
            </a:r>
          </a:p>
          <a:p>
            <a:r>
              <a:rPr lang="en-GB" sz="2400" dirty="0">
                <a:solidFill>
                  <a:srgbClr val="FFFF00"/>
                </a:solidFill>
                <a:latin typeface="Amasis MT Pro Black" panose="02040A04050005020304" pitchFamily="18" charset="0"/>
              </a:rPr>
              <a:t>How much     </a:t>
            </a:r>
            <a:r>
              <a:rPr lang="en-GB" sz="2400" dirty="0">
                <a:latin typeface="Amasis MT Pro Black" panose="02040A04050005020304" pitchFamily="18" charset="0"/>
              </a:rPr>
              <a:t>30% revenue loss                              need for renewal</a:t>
            </a:r>
            <a:endParaRPr lang="en-GB" sz="3600" dirty="0">
              <a:latin typeface="Amasis MT Pro Black" panose="02040A040500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29287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>
            <a:extLst>
              <a:ext uri="{FF2B5EF4-FFF2-40B4-BE49-F238E27FC236}">
                <a16:creationId xmlns:a16="http://schemas.microsoft.com/office/drawing/2014/main" id="{41B68C77-138E-4BF7-A276-BD0C78A42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7C268552-D473-46ED-B1B8-422042C4DE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44" name="Oval 43">
            <a:extLst>
              <a:ext uri="{FF2B5EF4-FFF2-40B4-BE49-F238E27FC236}">
                <a16:creationId xmlns:a16="http://schemas.microsoft.com/office/drawing/2014/main" id="{4AC0CD9D-7610-4620-93B4-798CCD9AB5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B9238B3E-24AA-439A-B527-6C5DF6D721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69F01145-BEA3-4CBF-AA21-10077B948C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47" name="Rectangle 46">
            <a:extLst>
              <a:ext uri="{FF2B5EF4-FFF2-40B4-BE49-F238E27FC236}">
                <a16:creationId xmlns:a16="http://schemas.microsoft.com/office/drawing/2014/main" id="{DE4D62F9-188E-4530-84C2-24BDEE4BE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974702F-5F61-1DA1-607B-DFB93C3A2719}"/>
              </a:ext>
            </a:extLst>
          </p:cNvPr>
          <p:cNvSpPr txBox="1"/>
          <p:nvPr/>
        </p:nvSpPr>
        <p:spPr>
          <a:xfrm>
            <a:off x="648930" y="629266"/>
            <a:ext cx="9252154" cy="122398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900" b="0" i="0" kern="1200" dirty="0">
                <a:solidFill>
                  <a:schemeClr val="tx2"/>
                </a:solidFill>
                <a:latin typeface="Amasis MT Pro Black" panose="02040A04050005020304" pitchFamily="18" charset="0"/>
                <a:ea typeface="+mj-ea"/>
                <a:cs typeface="+mj-cs"/>
              </a:rPr>
              <a:t>Reviewing the results of the challenge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5C16EB8-1738-93A4-7A80-1256EBA947A0}"/>
              </a:ext>
            </a:extLst>
          </p:cNvPr>
          <p:cNvSpPr txBox="1"/>
          <p:nvPr/>
        </p:nvSpPr>
        <p:spPr>
          <a:xfrm>
            <a:off x="821177" y="1976980"/>
            <a:ext cx="4338409" cy="41961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n-US" sz="2000" dirty="0">
                <a:latin typeface="+mj-lt"/>
                <a:ea typeface="+mj-ea"/>
                <a:cs typeface="+mj-cs"/>
              </a:rPr>
              <a:t>According to low customer engagement, the company experienced</a:t>
            </a:r>
          </a:p>
          <a:p>
            <a:pPr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</a:pPr>
            <a:r>
              <a:rPr lang="en-US" sz="2000" dirty="0">
                <a:latin typeface="+mj-lt"/>
                <a:ea typeface="+mj-ea"/>
                <a:cs typeface="+mj-cs"/>
              </a:rPr>
              <a:t>a decrease in revenue over the past year.</a:t>
            </a:r>
          </a:p>
          <a:p>
            <a:pPr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endParaRPr lang="en-US" sz="2000" dirty="0">
              <a:latin typeface="+mj-lt"/>
              <a:ea typeface="+mj-ea"/>
              <a:cs typeface="+mj-cs"/>
            </a:endParaRPr>
          </a:p>
          <a:p>
            <a:pPr marL="285750" indent="-285750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n-US" sz="2000" dirty="0">
                <a:latin typeface="+mj-lt"/>
                <a:ea typeface="+mj-ea"/>
                <a:cs typeface="+mj-cs"/>
              </a:rPr>
              <a:t>Consumers- especially Gen-Z-nowdays prefer purchasing through e- commerce platforms because they provide convenience and remove the need for travel to the shop</a:t>
            </a: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53BF9C88-0F02-E079-F435-95307FB23F8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84605764"/>
              </p:ext>
            </p:extLst>
          </p:nvPr>
        </p:nvGraphicFramePr>
        <p:xfrm>
          <a:off x="6091916" y="2052213"/>
          <a:ext cx="5451627" cy="41961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val="27925829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31" name="Oval 30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8A3C342-1D03-412F-8DD3-BF519E8E0A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9AD1246-7F58-D09D-FFBE-136049BAD515}"/>
              </a:ext>
            </a:extLst>
          </p:cNvPr>
          <p:cNvSpPr txBox="1"/>
          <p:nvPr/>
        </p:nvSpPr>
        <p:spPr>
          <a:xfrm>
            <a:off x="648930" y="629266"/>
            <a:ext cx="6188190" cy="162232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30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Strategic Perspective: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30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Analysis of the External Environment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F97875-3E6D-4951-D018-F2820CCFDB65}"/>
              </a:ext>
            </a:extLst>
          </p:cNvPr>
          <p:cNvSpPr txBox="1"/>
          <p:nvPr/>
        </p:nvSpPr>
        <p:spPr>
          <a:xfrm>
            <a:off x="648930" y="2438400"/>
            <a:ext cx="6188189" cy="37854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85750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Macro-level analysis helps identify weaknesses in</a:t>
            </a:r>
          </a:p>
          <a:p>
            <a:pPr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</a:pPr>
            <a:r>
              <a:rPr lang="en-US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 company`s operations and offers guidance in</a:t>
            </a:r>
          </a:p>
          <a:p>
            <a:pPr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</a:pPr>
            <a:r>
              <a:rPr lang="en-US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choosing suitable strategic solutions.   </a:t>
            </a:r>
          </a:p>
          <a:p>
            <a:pPr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endParaRPr lang="en-US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 marL="285750" indent="-285750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Applying PESTEL analysis  supports identify political, social, economic, legal, technological , and environmental factors in order to recognize opportunities and threads.</a:t>
            </a:r>
          </a:p>
          <a:p>
            <a:pPr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</a:pPr>
            <a:r>
              <a:rPr lang="en-US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</a:p>
          <a:p>
            <a:pPr marL="342900" indent="-342900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endParaRPr lang="en-US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 marL="342900" indent="-342900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endParaRPr lang="en-US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 marL="342900" indent="-342900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endParaRPr lang="en-US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1" name="Freeform 31">
            <a:extLst>
              <a:ext uri="{FF2B5EF4-FFF2-40B4-BE49-F238E27FC236}">
                <a16:creationId xmlns:a16="http://schemas.microsoft.com/office/drawing/2014/main" id="{81CC9B02-E087-4350-AEBD-2C3CF001AF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15974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people in suits&#10;&#10;AI-generated content may be incorrect.">
            <a:extLst>
              <a:ext uri="{FF2B5EF4-FFF2-40B4-BE49-F238E27FC236}">
                <a16:creationId xmlns:a16="http://schemas.microsoft.com/office/drawing/2014/main" id="{7D1D3987-ECB9-F293-C95C-4C0688397EE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r="59291"/>
          <a:stretch>
            <a:fillRect/>
          </a:stretch>
        </p:blipFill>
        <p:spPr>
          <a:xfrm>
            <a:off x="7229175" y="1"/>
            <a:ext cx="4963245" cy="6858001"/>
          </a:xfrm>
          <a:custGeom>
            <a:avLst/>
            <a:gdLst/>
            <a:ahLst/>
            <a:cxnLst/>
            <a:rect l="l" t="t" r="r" b="b"/>
            <a:pathLst>
              <a:path w="4963245" h="6858001">
                <a:moveTo>
                  <a:pt x="1177" y="0"/>
                </a:moveTo>
                <a:lnTo>
                  <a:pt x="1344715" y="0"/>
                </a:lnTo>
                <a:lnTo>
                  <a:pt x="1344715" y="1"/>
                </a:lnTo>
                <a:lnTo>
                  <a:pt x="4963245" y="1"/>
                </a:lnTo>
                <a:lnTo>
                  <a:pt x="4963244" y="6858001"/>
                </a:lnTo>
                <a:lnTo>
                  <a:pt x="900697" y="6858001"/>
                </a:lnTo>
                <a:lnTo>
                  <a:pt x="900697" y="6858000"/>
                </a:lnTo>
                <a:lnTo>
                  <a:pt x="0" y="6858000"/>
                </a:lnTo>
                <a:lnTo>
                  <a:pt x="5883" y="6817538"/>
                </a:lnTo>
                <a:lnTo>
                  <a:pt x="23196" y="6698894"/>
                </a:lnTo>
                <a:lnTo>
                  <a:pt x="35299" y="6612483"/>
                </a:lnTo>
                <a:lnTo>
                  <a:pt x="48073" y="6509613"/>
                </a:lnTo>
                <a:lnTo>
                  <a:pt x="63369" y="6387541"/>
                </a:lnTo>
                <a:lnTo>
                  <a:pt x="79506" y="6252438"/>
                </a:lnTo>
                <a:lnTo>
                  <a:pt x="96483" y="6100191"/>
                </a:lnTo>
                <a:lnTo>
                  <a:pt x="114469" y="5934227"/>
                </a:lnTo>
                <a:lnTo>
                  <a:pt x="132454" y="5753862"/>
                </a:lnTo>
                <a:lnTo>
                  <a:pt x="150776" y="5561838"/>
                </a:lnTo>
                <a:lnTo>
                  <a:pt x="167753" y="5354726"/>
                </a:lnTo>
                <a:lnTo>
                  <a:pt x="184058" y="5138013"/>
                </a:lnTo>
                <a:lnTo>
                  <a:pt x="198849" y="4908956"/>
                </a:lnTo>
                <a:lnTo>
                  <a:pt x="212969" y="4670298"/>
                </a:lnTo>
                <a:lnTo>
                  <a:pt x="226248" y="4421352"/>
                </a:lnTo>
                <a:lnTo>
                  <a:pt x="230955" y="4293793"/>
                </a:lnTo>
                <a:lnTo>
                  <a:pt x="236165" y="4163492"/>
                </a:lnTo>
                <a:lnTo>
                  <a:pt x="241040" y="4031133"/>
                </a:lnTo>
                <a:lnTo>
                  <a:pt x="244234" y="3898087"/>
                </a:lnTo>
                <a:lnTo>
                  <a:pt x="247091" y="3762299"/>
                </a:lnTo>
                <a:lnTo>
                  <a:pt x="250117" y="3625139"/>
                </a:lnTo>
                <a:lnTo>
                  <a:pt x="252134" y="3485236"/>
                </a:lnTo>
                <a:lnTo>
                  <a:pt x="252134" y="3343961"/>
                </a:lnTo>
                <a:lnTo>
                  <a:pt x="253142" y="3201315"/>
                </a:lnTo>
                <a:lnTo>
                  <a:pt x="252134" y="3057297"/>
                </a:lnTo>
                <a:lnTo>
                  <a:pt x="250117" y="2911221"/>
                </a:lnTo>
                <a:lnTo>
                  <a:pt x="248268" y="2765146"/>
                </a:lnTo>
                <a:lnTo>
                  <a:pt x="244234" y="2617013"/>
                </a:lnTo>
                <a:lnTo>
                  <a:pt x="240032" y="2467509"/>
                </a:lnTo>
                <a:lnTo>
                  <a:pt x="235157" y="2318004"/>
                </a:lnTo>
                <a:lnTo>
                  <a:pt x="228266" y="2167128"/>
                </a:lnTo>
                <a:lnTo>
                  <a:pt x="220029" y="2014881"/>
                </a:lnTo>
                <a:lnTo>
                  <a:pt x="212129" y="1861947"/>
                </a:lnTo>
                <a:lnTo>
                  <a:pt x="202044" y="1709014"/>
                </a:lnTo>
                <a:lnTo>
                  <a:pt x="189941" y="1554023"/>
                </a:lnTo>
                <a:lnTo>
                  <a:pt x="177839" y="1401090"/>
                </a:lnTo>
                <a:lnTo>
                  <a:pt x="163887" y="1245413"/>
                </a:lnTo>
                <a:lnTo>
                  <a:pt x="148591" y="1089051"/>
                </a:lnTo>
                <a:lnTo>
                  <a:pt x="132455" y="934746"/>
                </a:lnTo>
                <a:lnTo>
                  <a:pt x="113629" y="778383"/>
                </a:lnTo>
                <a:lnTo>
                  <a:pt x="93458" y="622707"/>
                </a:lnTo>
                <a:lnTo>
                  <a:pt x="73455" y="466344"/>
                </a:lnTo>
                <a:lnTo>
                  <a:pt x="50091" y="310668"/>
                </a:lnTo>
                <a:lnTo>
                  <a:pt x="26222" y="155677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385020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542F7E-4C7C-12CA-BD43-B54D5C2428A1}"/>
              </a:ext>
            </a:extLst>
          </p:cNvPr>
          <p:cNvSpPr txBox="1"/>
          <p:nvPr/>
        </p:nvSpPr>
        <p:spPr>
          <a:xfrm>
            <a:off x="2846717" y="0"/>
            <a:ext cx="75567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Amasis MT Pro Black" panose="02040A04050005020304" pitchFamily="18" charset="0"/>
              </a:rPr>
              <a:t>PESTEL Review of the Floristry                  </a:t>
            </a:r>
          </a:p>
          <a:p>
            <a:r>
              <a:rPr lang="en-GB" sz="3600" dirty="0">
                <a:latin typeface="Amasis MT Pro Black" panose="02040A04050005020304" pitchFamily="18" charset="0"/>
              </a:rPr>
              <a:t>                sector              </a:t>
            </a: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012F67A6-4EEF-F8D3-D3AE-C3E5C99FDFE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08469790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493AF580-139B-8F0D-DF1E-36130D9BC30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02786682"/>
              </p:ext>
            </p:extLst>
          </p:nvPr>
        </p:nvGraphicFramePr>
        <p:xfrm>
          <a:off x="-31917" y="1274233"/>
          <a:ext cx="5890728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73CB9381-792C-2D5A-CDB3-98727400091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72759416"/>
              </p:ext>
            </p:extLst>
          </p:nvPr>
        </p:nvGraphicFramePr>
        <p:xfrm>
          <a:off x="5529568" y="1368901"/>
          <a:ext cx="6425681" cy="49136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3E928CAF-BB5B-976D-2029-92B81139682B}"/>
              </a:ext>
            </a:extLst>
          </p:cNvPr>
          <p:cNvSpPr txBox="1"/>
          <p:nvPr/>
        </p:nvSpPr>
        <p:spPr>
          <a:xfrm>
            <a:off x="855684" y="1828801"/>
            <a:ext cx="12827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POLITICAL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17C74C-85E6-7C8A-8C3A-92D84C321F8F}"/>
              </a:ext>
            </a:extLst>
          </p:cNvPr>
          <p:cNvSpPr txBox="1"/>
          <p:nvPr/>
        </p:nvSpPr>
        <p:spPr>
          <a:xfrm>
            <a:off x="855684" y="3798901"/>
            <a:ext cx="1417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ECONOMIC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74BAE0B-4BDF-CDD8-1177-D1C39B863604}"/>
              </a:ext>
            </a:extLst>
          </p:cNvPr>
          <p:cNvSpPr txBox="1"/>
          <p:nvPr/>
        </p:nvSpPr>
        <p:spPr>
          <a:xfrm>
            <a:off x="1026367" y="5633272"/>
            <a:ext cx="1112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SOCIAL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92F7487-5DD3-EDC9-AF23-D806A588C3FF}"/>
              </a:ext>
            </a:extLst>
          </p:cNvPr>
          <p:cNvSpPr txBox="1"/>
          <p:nvPr/>
        </p:nvSpPr>
        <p:spPr>
          <a:xfrm>
            <a:off x="6232849" y="1828801"/>
            <a:ext cx="257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TECHNOLOGICAL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BE647C-6AC3-91DB-268B-9D2456BEE609}"/>
              </a:ext>
            </a:extLst>
          </p:cNvPr>
          <p:cNvSpPr txBox="1"/>
          <p:nvPr/>
        </p:nvSpPr>
        <p:spPr>
          <a:xfrm>
            <a:off x="6957802" y="2506412"/>
            <a:ext cx="45719" cy="5915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B9662DB-7D7F-E62C-6DB3-CA4BA417CA33}"/>
              </a:ext>
            </a:extLst>
          </p:cNvPr>
          <p:cNvSpPr txBox="1"/>
          <p:nvPr/>
        </p:nvSpPr>
        <p:spPr>
          <a:xfrm>
            <a:off x="6333190" y="3406278"/>
            <a:ext cx="2120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ENVIRONMENT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D96DFB3-D053-2374-73B4-69F7AC83BA9D}"/>
              </a:ext>
            </a:extLst>
          </p:cNvPr>
          <p:cNvSpPr txBox="1"/>
          <p:nvPr/>
        </p:nvSpPr>
        <p:spPr>
          <a:xfrm>
            <a:off x="6587413" y="5243804"/>
            <a:ext cx="11844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LEGAL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CB515BC-6C8C-8D1E-C40E-D6D5CC752440}"/>
              </a:ext>
            </a:extLst>
          </p:cNvPr>
          <p:cNvSpPr txBox="1"/>
          <p:nvPr/>
        </p:nvSpPr>
        <p:spPr>
          <a:xfrm>
            <a:off x="2138408" y="3278451"/>
            <a:ext cx="33911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Aharoni" panose="02010803020104030203" pitchFamily="2" charset="-79"/>
                <a:cs typeface="Aharoni" panose="02010803020104030203" pitchFamily="2" charset="-79"/>
              </a:rPr>
              <a:t>STABLE ECONOMIC CONDITIONS POSSITIVELY IMPACT</a:t>
            </a:r>
          </a:p>
          <a:p>
            <a:r>
              <a:rPr lang="en-GB" sz="1600" dirty="0">
                <a:latin typeface="Aharoni" panose="02010803020104030203" pitchFamily="2" charset="-79"/>
                <a:cs typeface="Aharoni" panose="02010803020104030203" pitchFamily="2" charset="-79"/>
              </a:rPr>
              <a:t>GDP GROWTH WITH 0.7%  IN Q12025 AND 0.3% IN Q2 2025 (ONS,2025)</a:t>
            </a:r>
          </a:p>
        </p:txBody>
      </p:sp>
    </p:spTree>
    <p:extLst>
      <p:ext uri="{BB962C8B-B14F-4D97-AF65-F5344CB8AC3E}">
        <p14:creationId xmlns:p14="http://schemas.microsoft.com/office/powerpoint/2010/main" val="8594074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85D5AA8-773B-469A-8802-9645A4DC9B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75AF42C-C556-454E-B2D3-2C917CB812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8D544144-2D69-8578-6BB7-0C090967BE2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31876904"/>
              </p:ext>
            </p:extLst>
          </p:nvPr>
        </p:nvGraphicFramePr>
        <p:xfrm>
          <a:off x="0" y="0"/>
          <a:ext cx="12191999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29ABC229-38BE-3F38-028F-B47AFCEBCA4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0210583"/>
              </p:ext>
            </p:extLst>
          </p:nvPr>
        </p:nvGraphicFramePr>
        <p:xfrm>
          <a:off x="-207034" y="0"/>
          <a:ext cx="12399034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16921604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F7B2A96E-109B-92A4-A991-A6A7024236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15800580"/>
              </p:ext>
            </p:extLst>
          </p:nvPr>
        </p:nvGraphicFramePr>
        <p:xfrm>
          <a:off x="746449" y="2836506"/>
          <a:ext cx="6534023" cy="37722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3639DF25-D361-F16A-F80E-9275009DDB02}"/>
              </a:ext>
            </a:extLst>
          </p:cNvPr>
          <p:cNvSpPr txBox="1"/>
          <p:nvPr/>
        </p:nvSpPr>
        <p:spPr>
          <a:xfrm>
            <a:off x="3508310" y="727788"/>
            <a:ext cx="54040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Aharoni" panose="02010803020104030203" pitchFamily="2" charset="-79"/>
                <a:cs typeface="Aharoni" panose="02010803020104030203" pitchFamily="2" charset="-79"/>
              </a:rPr>
              <a:t>Analysis  PESTEL Outcomes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5A299B5-5812-E875-5068-576CA4A8B89E}"/>
              </a:ext>
            </a:extLst>
          </p:cNvPr>
          <p:cNvSpPr txBox="1"/>
          <p:nvPr/>
        </p:nvSpPr>
        <p:spPr>
          <a:xfrm>
            <a:off x="7280472" y="2633884"/>
            <a:ext cx="4403528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haroni" panose="02010803020104030203" pitchFamily="2" charset="-79"/>
                <a:cs typeface="Aharoni" panose="02010803020104030203" pitchFamily="2" charset="-79"/>
              </a:rPr>
              <a:t>Slow GDP growth has reduced peoples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haroni" panose="02010803020104030203" pitchFamily="2" charset="-79"/>
                <a:cs typeface="Aharoni" panose="02010803020104030203" pitchFamily="2" charset="-79"/>
              </a:rPr>
              <a:t>extra spending, while the rise of online shopping is  changing how customers buy products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5B78DF6-A163-2B5D-3C98-9A354E410472}"/>
              </a:ext>
            </a:extLst>
          </p:cNvPr>
          <p:cNvSpPr txBox="1"/>
          <p:nvPr/>
        </p:nvSpPr>
        <p:spPr>
          <a:xfrm>
            <a:off x="7208421" y="4120579"/>
            <a:ext cx="491152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haroni" panose="02010803020104030203" pitchFamily="2" charset="-79"/>
                <a:cs typeface="Aharoni" panose="02010803020104030203" pitchFamily="2" charset="-79"/>
              </a:rPr>
              <a:t>Growing interest in sustainability also gives business a chance to stand out in the market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haroni" panose="02010803020104030203" pitchFamily="2" charset="-79"/>
                <a:cs typeface="Aharoni" panose="02010803020104030203" pitchFamily="2" charset="-79"/>
              </a:rPr>
              <a:t>(PwC,  2024 )</a:t>
            </a:r>
          </a:p>
        </p:txBody>
      </p:sp>
    </p:spTree>
    <p:extLst>
      <p:ext uri="{BB962C8B-B14F-4D97-AF65-F5344CB8AC3E}">
        <p14:creationId xmlns:p14="http://schemas.microsoft.com/office/powerpoint/2010/main" val="21081225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>
            <a:extLst>
              <a:ext uri="{FF2B5EF4-FFF2-40B4-BE49-F238E27FC236}">
                <a16:creationId xmlns:a16="http://schemas.microsoft.com/office/drawing/2014/main" id="{41B68C77-138E-4BF7-A276-BD0C78A42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7C268552-D473-46ED-B1B8-422042C4DE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40" name="Oval 39">
            <a:extLst>
              <a:ext uri="{FF2B5EF4-FFF2-40B4-BE49-F238E27FC236}">
                <a16:creationId xmlns:a16="http://schemas.microsoft.com/office/drawing/2014/main" id="{4AC0CD9D-7610-4620-93B4-798CCD9AB5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B9238B3E-24AA-439A-B527-6C5DF6D721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69F01145-BEA3-4CBF-AA21-10077B948C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DE4D62F9-188E-4530-84C2-24BDEE4BE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57B325C-3E35-45CF-9D07-3BCB281F3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BBAE468-0324-959F-D116-D297BE9AA75D}"/>
              </a:ext>
            </a:extLst>
          </p:cNvPr>
          <p:cNvSpPr txBox="1"/>
          <p:nvPr/>
        </p:nvSpPr>
        <p:spPr>
          <a:xfrm>
            <a:off x="8191925" y="1325880"/>
            <a:ext cx="3352375" cy="30665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400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           </a:t>
            </a:r>
            <a:r>
              <a:rPr lang="en-US" sz="3400" b="0" i="0" kern="120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Visualising</a:t>
            </a:r>
            <a:r>
              <a:rPr lang="en-US" sz="3400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 a problem.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400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Forming a clear image of the situation.</a:t>
            </a:r>
          </a:p>
        </p:txBody>
      </p:sp>
      <p:sp>
        <p:nvSpPr>
          <p:cNvPr id="50" name="Freeform 36">
            <a:extLst>
              <a:ext uri="{FF2B5EF4-FFF2-40B4-BE49-F238E27FC236}">
                <a16:creationId xmlns:a16="http://schemas.microsoft.com/office/drawing/2014/main" id="{C24BEC42-AFF3-40D1-93A2-A27A42E1E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463681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52" name="Freeform: Shape 51">
            <a:extLst>
              <a:ext uri="{FF2B5EF4-FFF2-40B4-BE49-F238E27FC236}">
                <a16:creationId xmlns:a16="http://schemas.microsoft.com/office/drawing/2014/main" id="{608F427C-1EC9-4280-9367-F2B3AA063E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809954" cy="6858000"/>
          </a:xfrm>
          <a:custGeom>
            <a:avLst/>
            <a:gdLst>
              <a:gd name="connsiteX0" fmla="*/ 6465239 w 7809954"/>
              <a:gd name="connsiteY0" fmla="*/ 0 h 6858000"/>
              <a:gd name="connsiteX1" fmla="*/ 7808777 w 7809954"/>
              <a:gd name="connsiteY1" fmla="*/ 0 h 6858000"/>
              <a:gd name="connsiteX2" fmla="*/ 7783732 w 7809954"/>
              <a:gd name="connsiteY2" fmla="*/ 155676 h 6858000"/>
              <a:gd name="connsiteX3" fmla="*/ 7759863 w 7809954"/>
              <a:gd name="connsiteY3" fmla="*/ 310667 h 6858000"/>
              <a:gd name="connsiteX4" fmla="*/ 7736499 w 7809954"/>
              <a:gd name="connsiteY4" fmla="*/ 466344 h 6858000"/>
              <a:gd name="connsiteX5" fmla="*/ 7716496 w 7809954"/>
              <a:gd name="connsiteY5" fmla="*/ 622706 h 6858000"/>
              <a:gd name="connsiteX6" fmla="*/ 7696325 w 7809954"/>
              <a:gd name="connsiteY6" fmla="*/ 778383 h 6858000"/>
              <a:gd name="connsiteX7" fmla="*/ 7677499 w 7809954"/>
              <a:gd name="connsiteY7" fmla="*/ 934745 h 6858000"/>
              <a:gd name="connsiteX8" fmla="*/ 7661363 w 7809954"/>
              <a:gd name="connsiteY8" fmla="*/ 1089050 h 6858000"/>
              <a:gd name="connsiteX9" fmla="*/ 7646067 w 7809954"/>
              <a:gd name="connsiteY9" fmla="*/ 1245413 h 6858000"/>
              <a:gd name="connsiteX10" fmla="*/ 7632115 w 7809954"/>
              <a:gd name="connsiteY10" fmla="*/ 1401089 h 6858000"/>
              <a:gd name="connsiteX11" fmla="*/ 7620013 w 7809954"/>
              <a:gd name="connsiteY11" fmla="*/ 1554023 h 6858000"/>
              <a:gd name="connsiteX12" fmla="*/ 7607910 w 7809954"/>
              <a:gd name="connsiteY12" fmla="*/ 1709013 h 6858000"/>
              <a:gd name="connsiteX13" fmla="*/ 7597825 w 7809954"/>
              <a:gd name="connsiteY13" fmla="*/ 1861947 h 6858000"/>
              <a:gd name="connsiteX14" fmla="*/ 7589925 w 7809954"/>
              <a:gd name="connsiteY14" fmla="*/ 2014880 h 6858000"/>
              <a:gd name="connsiteX15" fmla="*/ 7581688 w 7809954"/>
              <a:gd name="connsiteY15" fmla="*/ 2167128 h 6858000"/>
              <a:gd name="connsiteX16" fmla="*/ 7574797 w 7809954"/>
              <a:gd name="connsiteY16" fmla="*/ 2318004 h 6858000"/>
              <a:gd name="connsiteX17" fmla="*/ 7569922 w 7809954"/>
              <a:gd name="connsiteY17" fmla="*/ 2467508 h 6858000"/>
              <a:gd name="connsiteX18" fmla="*/ 7565720 w 7809954"/>
              <a:gd name="connsiteY18" fmla="*/ 2617013 h 6858000"/>
              <a:gd name="connsiteX19" fmla="*/ 7561686 w 7809954"/>
              <a:gd name="connsiteY19" fmla="*/ 2765145 h 6858000"/>
              <a:gd name="connsiteX20" fmla="*/ 7559837 w 7809954"/>
              <a:gd name="connsiteY20" fmla="*/ 2911221 h 6858000"/>
              <a:gd name="connsiteX21" fmla="*/ 7557820 w 7809954"/>
              <a:gd name="connsiteY21" fmla="*/ 3057296 h 6858000"/>
              <a:gd name="connsiteX22" fmla="*/ 7556811 w 7809954"/>
              <a:gd name="connsiteY22" fmla="*/ 3201314 h 6858000"/>
              <a:gd name="connsiteX23" fmla="*/ 7557820 w 7809954"/>
              <a:gd name="connsiteY23" fmla="*/ 3343960 h 6858000"/>
              <a:gd name="connsiteX24" fmla="*/ 7557820 w 7809954"/>
              <a:gd name="connsiteY24" fmla="*/ 3485235 h 6858000"/>
              <a:gd name="connsiteX25" fmla="*/ 7559837 w 7809954"/>
              <a:gd name="connsiteY25" fmla="*/ 3625138 h 6858000"/>
              <a:gd name="connsiteX26" fmla="*/ 7562862 w 7809954"/>
              <a:gd name="connsiteY26" fmla="*/ 3762298 h 6858000"/>
              <a:gd name="connsiteX27" fmla="*/ 7565720 w 7809954"/>
              <a:gd name="connsiteY27" fmla="*/ 3898087 h 6858000"/>
              <a:gd name="connsiteX28" fmla="*/ 7568914 w 7809954"/>
              <a:gd name="connsiteY28" fmla="*/ 4031132 h 6858000"/>
              <a:gd name="connsiteX29" fmla="*/ 7573788 w 7809954"/>
              <a:gd name="connsiteY29" fmla="*/ 4163491 h 6858000"/>
              <a:gd name="connsiteX30" fmla="*/ 7578999 w 7809954"/>
              <a:gd name="connsiteY30" fmla="*/ 4293793 h 6858000"/>
              <a:gd name="connsiteX31" fmla="*/ 7583705 w 7809954"/>
              <a:gd name="connsiteY31" fmla="*/ 4421352 h 6858000"/>
              <a:gd name="connsiteX32" fmla="*/ 7596985 w 7809954"/>
              <a:gd name="connsiteY32" fmla="*/ 4670298 h 6858000"/>
              <a:gd name="connsiteX33" fmla="*/ 7611104 w 7809954"/>
              <a:gd name="connsiteY33" fmla="*/ 4908956 h 6858000"/>
              <a:gd name="connsiteX34" fmla="*/ 7625896 w 7809954"/>
              <a:gd name="connsiteY34" fmla="*/ 5138013 h 6858000"/>
              <a:gd name="connsiteX35" fmla="*/ 7642201 w 7809954"/>
              <a:gd name="connsiteY35" fmla="*/ 5354726 h 6858000"/>
              <a:gd name="connsiteX36" fmla="*/ 7659178 w 7809954"/>
              <a:gd name="connsiteY36" fmla="*/ 5561838 h 6858000"/>
              <a:gd name="connsiteX37" fmla="*/ 7677499 w 7809954"/>
              <a:gd name="connsiteY37" fmla="*/ 5753862 h 6858000"/>
              <a:gd name="connsiteX38" fmla="*/ 7695485 w 7809954"/>
              <a:gd name="connsiteY38" fmla="*/ 5934227 h 6858000"/>
              <a:gd name="connsiteX39" fmla="*/ 7713470 w 7809954"/>
              <a:gd name="connsiteY39" fmla="*/ 6100191 h 6858000"/>
              <a:gd name="connsiteX40" fmla="*/ 7730447 w 7809954"/>
              <a:gd name="connsiteY40" fmla="*/ 6252438 h 6858000"/>
              <a:gd name="connsiteX41" fmla="*/ 7746584 w 7809954"/>
              <a:gd name="connsiteY41" fmla="*/ 6387541 h 6858000"/>
              <a:gd name="connsiteX42" fmla="*/ 7761880 w 7809954"/>
              <a:gd name="connsiteY42" fmla="*/ 6509613 h 6858000"/>
              <a:gd name="connsiteX43" fmla="*/ 7774655 w 7809954"/>
              <a:gd name="connsiteY43" fmla="*/ 6612483 h 6858000"/>
              <a:gd name="connsiteX44" fmla="*/ 7786757 w 7809954"/>
              <a:gd name="connsiteY44" fmla="*/ 6698894 h 6858000"/>
              <a:gd name="connsiteX45" fmla="*/ 7804071 w 7809954"/>
              <a:gd name="connsiteY45" fmla="*/ 6817538 h 6858000"/>
              <a:gd name="connsiteX46" fmla="*/ 7809954 w 7809954"/>
              <a:gd name="connsiteY46" fmla="*/ 6858000 h 6858000"/>
              <a:gd name="connsiteX47" fmla="*/ 7157124 w 7809954"/>
              <a:gd name="connsiteY47" fmla="*/ 6858000 h 6858000"/>
              <a:gd name="connsiteX48" fmla="*/ 7157124 w 7809954"/>
              <a:gd name="connsiteY48" fmla="*/ 6858000 h 6858000"/>
              <a:gd name="connsiteX49" fmla="*/ 0 w 7809954"/>
              <a:gd name="connsiteY49" fmla="*/ 6858000 h 6858000"/>
              <a:gd name="connsiteX50" fmla="*/ 0 w 7809954"/>
              <a:gd name="connsiteY50" fmla="*/ 0 h 6858000"/>
              <a:gd name="connsiteX51" fmla="*/ 6465239 w 7809954"/>
              <a:gd name="connsiteY5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7809954" h="6858000">
                <a:moveTo>
                  <a:pt x="6465239" y="0"/>
                </a:moveTo>
                <a:lnTo>
                  <a:pt x="7808777" y="0"/>
                </a:lnTo>
                <a:lnTo>
                  <a:pt x="7783732" y="155676"/>
                </a:lnTo>
                <a:lnTo>
                  <a:pt x="7759863" y="310667"/>
                </a:lnTo>
                <a:lnTo>
                  <a:pt x="7736499" y="466344"/>
                </a:lnTo>
                <a:lnTo>
                  <a:pt x="7716496" y="622706"/>
                </a:lnTo>
                <a:lnTo>
                  <a:pt x="7696325" y="778383"/>
                </a:lnTo>
                <a:lnTo>
                  <a:pt x="7677499" y="934745"/>
                </a:lnTo>
                <a:lnTo>
                  <a:pt x="7661363" y="1089050"/>
                </a:lnTo>
                <a:lnTo>
                  <a:pt x="7646067" y="1245413"/>
                </a:lnTo>
                <a:lnTo>
                  <a:pt x="7632115" y="1401089"/>
                </a:lnTo>
                <a:lnTo>
                  <a:pt x="7620013" y="1554023"/>
                </a:lnTo>
                <a:lnTo>
                  <a:pt x="7607910" y="1709013"/>
                </a:lnTo>
                <a:lnTo>
                  <a:pt x="7597825" y="1861947"/>
                </a:lnTo>
                <a:lnTo>
                  <a:pt x="7589925" y="2014880"/>
                </a:lnTo>
                <a:lnTo>
                  <a:pt x="7581688" y="2167128"/>
                </a:lnTo>
                <a:lnTo>
                  <a:pt x="7574797" y="2318004"/>
                </a:lnTo>
                <a:lnTo>
                  <a:pt x="7569922" y="2467508"/>
                </a:lnTo>
                <a:lnTo>
                  <a:pt x="7565720" y="2617013"/>
                </a:lnTo>
                <a:lnTo>
                  <a:pt x="7561686" y="2765145"/>
                </a:lnTo>
                <a:lnTo>
                  <a:pt x="7559837" y="2911221"/>
                </a:lnTo>
                <a:lnTo>
                  <a:pt x="7557820" y="3057296"/>
                </a:lnTo>
                <a:lnTo>
                  <a:pt x="7556811" y="3201314"/>
                </a:lnTo>
                <a:lnTo>
                  <a:pt x="7557820" y="3343960"/>
                </a:lnTo>
                <a:lnTo>
                  <a:pt x="7557820" y="3485235"/>
                </a:lnTo>
                <a:lnTo>
                  <a:pt x="7559837" y="3625138"/>
                </a:lnTo>
                <a:lnTo>
                  <a:pt x="7562862" y="3762298"/>
                </a:lnTo>
                <a:lnTo>
                  <a:pt x="7565720" y="3898087"/>
                </a:lnTo>
                <a:lnTo>
                  <a:pt x="7568914" y="4031132"/>
                </a:lnTo>
                <a:lnTo>
                  <a:pt x="7573788" y="4163491"/>
                </a:lnTo>
                <a:lnTo>
                  <a:pt x="7578999" y="4293793"/>
                </a:lnTo>
                <a:lnTo>
                  <a:pt x="7583705" y="4421352"/>
                </a:lnTo>
                <a:lnTo>
                  <a:pt x="7596985" y="4670298"/>
                </a:lnTo>
                <a:lnTo>
                  <a:pt x="7611104" y="4908956"/>
                </a:lnTo>
                <a:lnTo>
                  <a:pt x="7625896" y="5138013"/>
                </a:lnTo>
                <a:lnTo>
                  <a:pt x="7642201" y="5354726"/>
                </a:lnTo>
                <a:lnTo>
                  <a:pt x="7659178" y="5561838"/>
                </a:lnTo>
                <a:lnTo>
                  <a:pt x="7677499" y="5753862"/>
                </a:lnTo>
                <a:lnTo>
                  <a:pt x="7695485" y="5934227"/>
                </a:lnTo>
                <a:lnTo>
                  <a:pt x="7713470" y="6100191"/>
                </a:lnTo>
                <a:lnTo>
                  <a:pt x="7730447" y="6252438"/>
                </a:lnTo>
                <a:lnTo>
                  <a:pt x="7746584" y="6387541"/>
                </a:lnTo>
                <a:lnTo>
                  <a:pt x="7761880" y="6509613"/>
                </a:lnTo>
                <a:lnTo>
                  <a:pt x="7774655" y="6612483"/>
                </a:lnTo>
                <a:lnTo>
                  <a:pt x="7786757" y="6698894"/>
                </a:lnTo>
                <a:lnTo>
                  <a:pt x="7804071" y="6817538"/>
                </a:lnTo>
                <a:lnTo>
                  <a:pt x="7809954" y="6858000"/>
                </a:lnTo>
                <a:lnTo>
                  <a:pt x="7157124" y="6858000"/>
                </a:lnTo>
                <a:lnTo>
                  <a:pt x="7157124" y="6858000"/>
                </a:lnTo>
                <a:lnTo>
                  <a:pt x="0" y="6858000"/>
                </a:lnTo>
                <a:lnTo>
                  <a:pt x="0" y="0"/>
                </a:lnTo>
                <a:lnTo>
                  <a:pt x="6465239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F98810A7-E114-447A-A7D6-69B27CFB56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F612A130-4736-992B-29C7-9BF1612CDB61}"/>
              </a:ext>
            </a:extLst>
          </p:cNvPr>
          <p:cNvSpPr/>
          <p:nvPr/>
        </p:nvSpPr>
        <p:spPr>
          <a:xfrm>
            <a:off x="761206" y="3429000"/>
            <a:ext cx="5122829" cy="45719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4DE52682-17EA-7099-CD0A-DB5331863906}"/>
              </a:ext>
            </a:extLst>
          </p:cNvPr>
          <p:cNvSpPr/>
          <p:nvPr/>
        </p:nvSpPr>
        <p:spPr>
          <a:xfrm>
            <a:off x="5688114" y="2937340"/>
            <a:ext cx="1606795" cy="1026510"/>
          </a:xfrm>
          <a:prstGeom prst="homePlat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FF0000"/>
                </a:solidFill>
                <a:latin typeface="Amasis MT Pro Black" panose="02040A04050005020304" pitchFamily="18" charset="0"/>
              </a:rPr>
              <a:t>30%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162803C8-8804-15FB-B1CD-BDB6030A5286}"/>
              </a:ext>
            </a:extLst>
          </p:cNvPr>
          <p:cNvCxnSpPr>
            <a:cxnSpLocks/>
          </p:cNvCxnSpPr>
          <p:nvPr/>
        </p:nvCxnSpPr>
        <p:spPr>
          <a:xfrm flipH="1" flipV="1">
            <a:off x="1445710" y="1977482"/>
            <a:ext cx="1675816" cy="149723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D3AA00BF-614E-F1DE-2BD3-B170FC600105}"/>
              </a:ext>
            </a:extLst>
          </p:cNvPr>
          <p:cNvCxnSpPr/>
          <p:nvPr/>
        </p:nvCxnSpPr>
        <p:spPr>
          <a:xfrm>
            <a:off x="3596326" y="1927580"/>
            <a:ext cx="1387928" cy="159703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291BFBAC-0E62-3782-4444-D88B425A9ECB}"/>
              </a:ext>
            </a:extLst>
          </p:cNvPr>
          <p:cNvCxnSpPr/>
          <p:nvPr/>
        </p:nvCxnSpPr>
        <p:spPr>
          <a:xfrm flipH="1">
            <a:off x="1782584" y="3524619"/>
            <a:ext cx="1390697" cy="147174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1229C294-A01D-CC36-A5E9-0D2A44DEF061}"/>
              </a:ext>
            </a:extLst>
          </p:cNvPr>
          <p:cNvCxnSpPr>
            <a:cxnSpLocks/>
          </p:cNvCxnSpPr>
          <p:nvPr/>
        </p:nvCxnSpPr>
        <p:spPr>
          <a:xfrm flipH="1">
            <a:off x="3596326" y="3524619"/>
            <a:ext cx="1281329" cy="153723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3" name="Arrow: Chevron 32">
            <a:extLst>
              <a:ext uri="{FF2B5EF4-FFF2-40B4-BE49-F238E27FC236}">
                <a16:creationId xmlns:a16="http://schemas.microsoft.com/office/drawing/2014/main" id="{B79A1520-E0C9-F358-5467-A0D94C64688D}"/>
              </a:ext>
            </a:extLst>
          </p:cNvPr>
          <p:cNvSpPr/>
          <p:nvPr/>
        </p:nvSpPr>
        <p:spPr>
          <a:xfrm>
            <a:off x="53839" y="3002104"/>
            <a:ext cx="870020" cy="856343"/>
          </a:xfrm>
          <a:prstGeom prst="chevron">
            <a:avLst>
              <a:gd name="adj" fmla="val 58474"/>
            </a:avLst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219994B-AEBA-3905-0FB8-895F0F8E3D19}"/>
              </a:ext>
            </a:extLst>
          </p:cNvPr>
          <p:cNvSpPr txBox="1"/>
          <p:nvPr/>
        </p:nvSpPr>
        <p:spPr>
          <a:xfrm>
            <a:off x="829601" y="1444885"/>
            <a:ext cx="15181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PEOPLE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7B7A8B93-8FF2-BDB5-B038-4070D00FBA5D}"/>
              </a:ext>
            </a:extLst>
          </p:cNvPr>
          <p:cNvSpPr txBox="1"/>
          <p:nvPr/>
        </p:nvSpPr>
        <p:spPr>
          <a:xfrm>
            <a:off x="2815390" y="1634200"/>
            <a:ext cx="12025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PROCESS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5AA74CC-4799-5111-6CD1-76BEFCE1B5A3}"/>
              </a:ext>
            </a:extLst>
          </p:cNvPr>
          <p:cNvSpPr txBox="1"/>
          <p:nvPr/>
        </p:nvSpPr>
        <p:spPr>
          <a:xfrm>
            <a:off x="1171484" y="4996360"/>
            <a:ext cx="1675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MARKET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DD3860D-139B-9418-2FA7-ACFE215856D6}"/>
              </a:ext>
            </a:extLst>
          </p:cNvPr>
          <p:cNvSpPr txBox="1"/>
          <p:nvPr/>
        </p:nvSpPr>
        <p:spPr>
          <a:xfrm>
            <a:off x="3596326" y="5061857"/>
            <a:ext cx="1175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FINANCE</a:t>
            </a:r>
          </a:p>
        </p:txBody>
      </p: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AF31DC37-D964-40D1-BD05-C54A7318736B}"/>
              </a:ext>
            </a:extLst>
          </p:cNvPr>
          <p:cNvCxnSpPr>
            <a:cxnSpLocks/>
          </p:cNvCxnSpPr>
          <p:nvPr/>
        </p:nvCxnSpPr>
        <p:spPr>
          <a:xfrm>
            <a:off x="4873259" y="2514424"/>
            <a:ext cx="740804" cy="89698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3AB4D0FE-5E19-9C50-8739-6D0612072732}"/>
              </a:ext>
            </a:extLst>
          </p:cNvPr>
          <p:cNvSpPr txBox="1"/>
          <p:nvPr/>
        </p:nvSpPr>
        <p:spPr>
          <a:xfrm>
            <a:off x="4643253" y="2132678"/>
            <a:ext cx="2064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TECHNYOLOGY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59330BD1-D5F9-7B8C-B6E6-2C292D4B10DB}"/>
              </a:ext>
            </a:extLst>
          </p:cNvPr>
          <p:cNvSpPr txBox="1"/>
          <p:nvPr/>
        </p:nvSpPr>
        <p:spPr>
          <a:xfrm>
            <a:off x="361930" y="1656508"/>
            <a:ext cx="13624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rgbClr val="00B050"/>
                </a:solidFill>
                <a:latin typeface="Forte Forward" panose="020F0502020204030204" pitchFamily="2" charset="0"/>
                <a:cs typeface="Forte Forward" panose="020F0502020204030204" pitchFamily="2" charset="0"/>
              </a:rPr>
              <a:t>BASIC DIGITAL</a:t>
            </a:r>
          </a:p>
          <a:p>
            <a:r>
              <a:rPr lang="en-GB" sz="1600" dirty="0">
                <a:solidFill>
                  <a:srgbClr val="00B050"/>
                </a:solidFill>
                <a:latin typeface="Forte Forward" panose="020F0502020204030204" pitchFamily="2" charset="0"/>
                <a:cs typeface="Forte Forward" panose="020F0502020204030204" pitchFamily="2" charset="0"/>
              </a:rPr>
              <a:t>      SKILLS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3C856A37-7BD5-ECA5-43CE-67984FD23724}"/>
              </a:ext>
            </a:extLst>
          </p:cNvPr>
          <p:cNvSpPr txBox="1"/>
          <p:nvPr/>
        </p:nvSpPr>
        <p:spPr>
          <a:xfrm>
            <a:off x="3521463" y="5347256"/>
            <a:ext cx="225734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rgbClr val="00B050"/>
                </a:solidFill>
                <a:latin typeface="Forte Forward" pitchFamily="2" charset="0"/>
                <a:cs typeface="Forte Forward" pitchFamily="2" charset="0"/>
              </a:rPr>
              <a:t>INCREASING COSTS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64F1848C-DC47-6E75-2B25-F8C2AEA2C95D}"/>
              </a:ext>
            </a:extLst>
          </p:cNvPr>
          <p:cNvSpPr txBox="1"/>
          <p:nvPr/>
        </p:nvSpPr>
        <p:spPr>
          <a:xfrm>
            <a:off x="297786" y="5196415"/>
            <a:ext cx="28312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rgbClr val="00B050"/>
                </a:solidFill>
                <a:latin typeface="Forte Forward" pitchFamily="2" charset="0"/>
                <a:cs typeface="Forte Forward" pitchFamily="2" charset="0"/>
              </a:rPr>
              <a:t>GROWING COMPETITION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0DA2332-B8ED-757D-4626-4184C28D74CD}"/>
              </a:ext>
            </a:extLst>
          </p:cNvPr>
          <p:cNvSpPr txBox="1"/>
          <p:nvPr/>
        </p:nvSpPr>
        <p:spPr>
          <a:xfrm>
            <a:off x="3104048" y="1121937"/>
            <a:ext cx="24176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rgbClr val="00B050"/>
                </a:solidFill>
                <a:latin typeface="Forte Forward" pitchFamily="2" charset="0"/>
                <a:cs typeface="Forte Forward" pitchFamily="2" charset="0"/>
              </a:rPr>
              <a:t>TRADITIONAL WAYS </a:t>
            </a:r>
          </a:p>
          <a:p>
            <a:r>
              <a:rPr lang="en-GB" sz="1600" dirty="0">
                <a:solidFill>
                  <a:srgbClr val="00B050"/>
                </a:solidFill>
                <a:latin typeface="Forte Forward" pitchFamily="2" charset="0"/>
                <a:cs typeface="Forte Forward" pitchFamily="2" charset="0"/>
              </a:rPr>
              <a:t>OF WORKING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BB001B0D-7F7E-FBB6-3A8A-0C83EBE36BA3}"/>
              </a:ext>
            </a:extLst>
          </p:cNvPr>
          <p:cNvSpPr txBox="1"/>
          <p:nvPr/>
        </p:nvSpPr>
        <p:spPr>
          <a:xfrm>
            <a:off x="4206799" y="2321827"/>
            <a:ext cx="23903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rgbClr val="00B050"/>
                </a:solidFill>
                <a:latin typeface="Forte Forward" pitchFamily="2" charset="0"/>
                <a:cs typeface="Forte Forward" pitchFamily="2" charset="0"/>
              </a:rPr>
              <a:t>OUTDATED WEBSITE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4B9D40DD-7154-E5AB-9892-859942D212EC}"/>
              </a:ext>
            </a:extLst>
          </p:cNvPr>
          <p:cNvSpPr txBox="1"/>
          <p:nvPr/>
        </p:nvSpPr>
        <p:spPr>
          <a:xfrm>
            <a:off x="5688773" y="3532283"/>
            <a:ext cx="1439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Drop down</a:t>
            </a:r>
          </a:p>
        </p:txBody>
      </p:sp>
    </p:spTree>
    <p:extLst>
      <p:ext uri="{BB962C8B-B14F-4D97-AF65-F5344CB8AC3E}">
        <p14:creationId xmlns:p14="http://schemas.microsoft.com/office/powerpoint/2010/main" val="8625964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C3116BA-9EDF-494A-5A61-D619B28A0ACD}"/>
              </a:ext>
            </a:extLst>
          </p:cNvPr>
          <p:cNvSpPr txBox="1"/>
          <p:nvPr/>
        </p:nvSpPr>
        <p:spPr>
          <a:xfrm>
            <a:off x="3410857" y="856343"/>
            <a:ext cx="49119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Amasis MT Pro Black" panose="02040A04050005020304" pitchFamily="18" charset="0"/>
              </a:rPr>
              <a:t>Finding the main roots</a:t>
            </a: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11827CE1-3426-05EC-FA9B-9250135480FE}"/>
              </a:ext>
            </a:extLst>
          </p:cNvPr>
          <p:cNvSpPr/>
          <p:nvPr/>
        </p:nvSpPr>
        <p:spPr>
          <a:xfrm>
            <a:off x="5181600" y="3429000"/>
            <a:ext cx="4911922" cy="112486"/>
          </a:xfrm>
          <a:prstGeom prst="right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pr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2B3C0193-C12F-1371-0648-3247908252DA}"/>
              </a:ext>
            </a:extLst>
          </p:cNvPr>
          <p:cNvCxnSpPr/>
          <p:nvPr/>
        </p:nvCxnSpPr>
        <p:spPr>
          <a:xfrm>
            <a:off x="5144148" y="2558142"/>
            <a:ext cx="783771" cy="9434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2A828E29-DAA6-BF7F-A459-2F20363DB82D}"/>
              </a:ext>
            </a:extLst>
          </p:cNvPr>
          <p:cNvCxnSpPr/>
          <p:nvPr/>
        </p:nvCxnSpPr>
        <p:spPr>
          <a:xfrm>
            <a:off x="6871892" y="2654300"/>
            <a:ext cx="711200" cy="8309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E517739A-B87D-4CB1-C12D-AF2941C03C36}"/>
              </a:ext>
            </a:extLst>
          </p:cNvPr>
          <p:cNvCxnSpPr/>
          <p:nvPr/>
        </p:nvCxnSpPr>
        <p:spPr>
          <a:xfrm>
            <a:off x="8694057" y="2598057"/>
            <a:ext cx="754743" cy="8309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9E5EB8DA-6B31-102A-FD4E-99D3EAB75520}"/>
              </a:ext>
            </a:extLst>
          </p:cNvPr>
          <p:cNvCxnSpPr>
            <a:cxnSpLocks/>
          </p:cNvCxnSpPr>
          <p:nvPr/>
        </p:nvCxnSpPr>
        <p:spPr>
          <a:xfrm flipV="1">
            <a:off x="5518474" y="3541486"/>
            <a:ext cx="348344" cy="7184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D7D63460-46A9-90ED-10AC-BC65364199CD}"/>
              </a:ext>
            </a:extLst>
          </p:cNvPr>
          <p:cNvCxnSpPr>
            <a:cxnSpLocks/>
          </p:cNvCxnSpPr>
          <p:nvPr/>
        </p:nvCxnSpPr>
        <p:spPr>
          <a:xfrm flipV="1">
            <a:off x="7238419" y="3485243"/>
            <a:ext cx="374685" cy="8654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D9294120-96E8-388B-B4E9-DD0659723078}"/>
              </a:ext>
            </a:extLst>
          </p:cNvPr>
          <p:cNvCxnSpPr>
            <a:cxnSpLocks/>
          </p:cNvCxnSpPr>
          <p:nvPr/>
        </p:nvCxnSpPr>
        <p:spPr>
          <a:xfrm flipV="1">
            <a:off x="8941163" y="3472543"/>
            <a:ext cx="507637" cy="787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C218E7EF-C37F-C9FD-4DAB-C835256BF6AA}"/>
              </a:ext>
            </a:extLst>
          </p:cNvPr>
          <p:cNvSpPr txBox="1"/>
          <p:nvPr/>
        </p:nvSpPr>
        <p:spPr>
          <a:xfrm>
            <a:off x="9997729" y="324433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Aharoni" panose="02010803020104030203" pitchFamily="2" charset="-79"/>
                <a:cs typeface="Aharoni" panose="02010803020104030203" pitchFamily="2" charset="-79"/>
              </a:rPr>
              <a:t>problem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8278A30-C678-970D-95B5-E25A742E8967}"/>
              </a:ext>
            </a:extLst>
          </p:cNvPr>
          <p:cNvSpPr txBox="1"/>
          <p:nvPr/>
        </p:nvSpPr>
        <p:spPr>
          <a:xfrm>
            <a:off x="4238836" y="2311976"/>
            <a:ext cx="18106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Amasis MT Pro Black" panose="02040A04050005020304" pitchFamily="18" charset="0"/>
              </a:rPr>
              <a:t>measurement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A9F9B0E-3493-B992-20AA-B52A101FFA3E}"/>
              </a:ext>
            </a:extLst>
          </p:cNvPr>
          <p:cNvSpPr txBox="1"/>
          <p:nvPr/>
        </p:nvSpPr>
        <p:spPr>
          <a:xfrm>
            <a:off x="6653633" y="2311976"/>
            <a:ext cx="12971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Amasis MT Pro Black" panose="02040A04050005020304" pitchFamily="18" charset="0"/>
              </a:rPr>
              <a:t>materials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A1FFDCA-1297-7643-F413-840AF9E8BD3B}"/>
              </a:ext>
            </a:extLst>
          </p:cNvPr>
          <p:cNvSpPr txBox="1"/>
          <p:nvPr/>
        </p:nvSpPr>
        <p:spPr>
          <a:xfrm>
            <a:off x="8322779" y="2300905"/>
            <a:ext cx="9557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Amasis MT Pro Black" panose="02040A04050005020304" pitchFamily="18" charset="0"/>
              </a:rPr>
              <a:t>people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8A62057-326E-053F-A43F-E5A9663E7D28}"/>
              </a:ext>
            </a:extLst>
          </p:cNvPr>
          <p:cNvSpPr txBox="1"/>
          <p:nvPr/>
        </p:nvSpPr>
        <p:spPr>
          <a:xfrm>
            <a:off x="4431725" y="4147848"/>
            <a:ext cx="16800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Amasis MT Pro Black" panose="02040A04050005020304" pitchFamily="18" charset="0"/>
              </a:rPr>
              <a:t>environment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961AB40-1AA8-5888-2D77-E16B1E2F4D94}"/>
              </a:ext>
            </a:extLst>
          </p:cNvPr>
          <p:cNvSpPr txBox="1"/>
          <p:nvPr/>
        </p:nvSpPr>
        <p:spPr>
          <a:xfrm>
            <a:off x="6806217" y="4115583"/>
            <a:ext cx="12971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Amasis MT Pro Black" panose="02040A04050005020304" pitchFamily="18" charset="0"/>
              </a:rPr>
              <a:t>machines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46F9673-50E3-ED7C-ACF8-DCCA5E74696B}"/>
              </a:ext>
            </a:extLst>
          </p:cNvPr>
          <p:cNvSpPr txBox="1"/>
          <p:nvPr/>
        </p:nvSpPr>
        <p:spPr>
          <a:xfrm>
            <a:off x="8540795" y="4158159"/>
            <a:ext cx="13083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Amasis MT Pro Black" panose="02040A04050005020304" pitchFamily="18" charset="0"/>
              </a:rPr>
              <a:t>processes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BCD58FF6-0F9D-0987-E33E-A9A6E513B758}"/>
              </a:ext>
            </a:extLst>
          </p:cNvPr>
          <p:cNvSpPr/>
          <p:nvPr/>
        </p:nvSpPr>
        <p:spPr>
          <a:xfrm>
            <a:off x="4175906" y="1323300"/>
            <a:ext cx="7168742" cy="4497327"/>
          </a:xfrm>
          <a:prstGeom prst="ellipse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F71B3C7-5163-D063-4FC5-6B77947C07BA}"/>
              </a:ext>
            </a:extLst>
          </p:cNvPr>
          <p:cNvSpPr txBox="1"/>
          <p:nvPr/>
        </p:nvSpPr>
        <p:spPr>
          <a:xfrm>
            <a:off x="478971" y="1949777"/>
            <a:ext cx="39527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Costs have increased because the prices of imported flowers are rising.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Local supplies are not well connected or integrated into </a:t>
            </a:r>
          </a:p>
          <a:p>
            <a:r>
              <a:rPr lang="en-GB" dirty="0"/>
              <a:t>     the supply system.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AE39D32-62BF-032B-3917-6DC06FF4F9F4}"/>
              </a:ext>
            </a:extLst>
          </p:cNvPr>
          <p:cNvSpPr txBox="1"/>
          <p:nvPr/>
        </p:nvSpPr>
        <p:spPr>
          <a:xfrm>
            <a:off x="521514" y="4066301"/>
            <a:ext cx="391021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dirty="0"/>
              <a:t>The company`s market</a:t>
            </a:r>
          </a:p>
          <a:p>
            <a:pPr algn="just"/>
            <a:r>
              <a:rPr lang="en-GB" dirty="0"/>
              <a:t>      share has decreased </a:t>
            </a:r>
          </a:p>
          <a:p>
            <a:pPr algn="just"/>
            <a:r>
              <a:rPr lang="en-GB" dirty="0"/>
              <a:t>     because online florists have              strong branding and attract more customers.</a:t>
            </a:r>
          </a:p>
          <a:p>
            <a:r>
              <a:rPr lang="en-GB" dirty="0"/>
              <a:t>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6348206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3F4807A-5068-4492-8025-D75F320E9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0D14061-1F1D-6FB0-69E7-1B182C332CF6}"/>
              </a:ext>
            </a:extLst>
          </p:cNvPr>
          <p:cNvSpPr txBox="1"/>
          <p:nvPr/>
        </p:nvSpPr>
        <p:spPr>
          <a:xfrm>
            <a:off x="8109142" y="1579417"/>
            <a:ext cx="3341516" cy="464127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2500" lnSpcReduction="200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9800" dirty="0">
                <a:solidFill>
                  <a:srgbClr val="EBEBEB"/>
                </a:solidFill>
                <a:latin typeface="Aharoni" panose="02010803020104030203" pitchFamily="2" charset="-79"/>
                <a:ea typeface="ADLaM Display" panose="02010000000000000000" pitchFamily="2" charset="0"/>
                <a:cs typeface="Aharoni" panose="02010803020104030203" pitchFamily="2" charset="-79"/>
              </a:rPr>
              <a:t>Strategic Solutions for Green Heaven Florist company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9800" dirty="0">
              <a:solidFill>
                <a:srgbClr val="EBEBEB"/>
              </a:solidFill>
              <a:latin typeface="Aharoni" panose="02010803020104030203" pitchFamily="2" charset="-79"/>
              <a:ea typeface="ADLaM Display" panose="02010000000000000000" pitchFamily="2" charset="0"/>
              <a:cs typeface="Aharoni" panose="02010803020104030203" pitchFamily="2" charset="-79"/>
            </a:endParaRPr>
          </a:p>
          <a:p>
            <a:pPr marL="342900" indent="-3429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900" dirty="0">
              <a:solidFill>
                <a:srgbClr val="EBEBEB"/>
              </a:solidFill>
              <a:latin typeface="Aharoni" panose="02010803020104030203" pitchFamily="2" charset="-79"/>
              <a:ea typeface="ADLaM Display" panose="02010000000000000000" pitchFamily="2" charset="0"/>
              <a:cs typeface="Aharoni" panose="02010803020104030203" pitchFamily="2" charset="-79"/>
            </a:endParaRPr>
          </a:p>
          <a:p>
            <a:pPr marL="342900" indent="-3429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7200" dirty="0">
                <a:solidFill>
                  <a:srgbClr val="EBEBEB"/>
                </a:solidFill>
                <a:latin typeface="Aharoni" panose="02010803020104030203" pitchFamily="2" charset="-79"/>
                <a:ea typeface="ADLaM Display" panose="02010000000000000000" pitchFamily="2" charset="0"/>
                <a:cs typeface="Aharoni" panose="02010803020104030203" pitchFamily="2" charset="-79"/>
              </a:rPr>
              <a:t>Build  stronger relationships with important supplies.</a:t>
            </a:r>
          </a:p>
          <a:p>
            <a:pPr marL="342900" indent="-3429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7200" dirty="0">
                <a:solidFill>
                  <a:srgbClr val="EBEBEB"/>
                </a:solidFill>
                <a:latin typeface="Aharoni" panose="02010803020104030203" pitchFamily="2" charset="-79"/>
                <a:ea typeface="ADLaM Display" panose="02010000000000000000" pitchFamily="2" charset="0"/>
                <a:cs typeface="Aharoni" panose="02010803020104030203" pitchFamily="2" charset="-79"/>
              </a:rPr>
              <a:t>Broaden the variety of brands available.</a:t>
            </a:r>
          </a:p>
          <a:p>
            <a:pPr marL="342900" indent="-3429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7200" dirty="0">
                <a:solidFill>
                  <a:srgbClr val="EBEBEB"/>
                </a:solidFill>
                <a:latin typeface="Aharoni" panose="02010803020104030203" pitchFamily="2" charset="-79"/>
                <a:ea typeface="ADLaM Display" panose="02010000000000000000" pitchFamily="2" charset="0"/>
                <a:cs typeface="Aharoni" panose="02010803020104030203" pitchFamily="2" charset="-79"/>
              </a:rPr>
              <a:t>Enhance online platforms to boost product sales ( Holloway, 2025)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700" dirty="0">
              <a:solidFill>
                <a:srgbClr val="EBEBEB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2" name="Freeform 36">
            <a:extLst>
              <a:ext uri="{FF2B5EF4-FFF2-40B4-BE49-F238E27FC236}">
                <a16:creationId xmlns:a16="http://schemas.microsoft.com/office/drawing/2014/main" id="{B24996F8-180C-4DCB-8A26-DFA336CDE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413666" y="0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Metal urn at a funeral">
            <a:extLst>
              <a:ext uri="{FF2B5EF4-FFF2-40B4-BE49-F238E27FC236}">
                <a16:creationId xmlns:a16="http://schemas.microsoft.com/office/drawing/2014/main" id="{9DDC7B31-6F18-A585-D48E-9257F360E21E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3564" r="20906" b="-1"/>
          <a:stretch>
            <a:fillRect/>
          </a:stretch>
        </p:blipFill>
        <p:spPr>
          <a:xfrm>
            <a:off x="20" y="10"/>
            <a:ext cx="7759920" cy="6857991"/>
          </a:xfrm>
          <a:custGeom>
            <a:avLst/>
            <a:gdLst/>
            <a:ahLst/>
            <a:cxnLst/>
            <a:rect l="l" t="t" r="r" b="b"/>
            <a:pathLst>
              <a:path w="7759940" h="6858001">
                <a:moveTo>
                  <a:pt x="0" y="0"/>
                </a:moveTo>
                <a:lnTo>
                  <a:pt x="1296537" y="0"/>
                </a:lnTo>
                <a:lnTo>
                  <a:pt x="1296537" y="1"/>
                </a:lnTo>
                <a:lnTo>
                  <a:pt x="6415225" y="1"/>
                </a:lnTo>
                <a:lnTo>
                  <a:pt x="6415225" y="0"/>
                </a:lnTo>
                <a:lnTo>
                  <a:pt x="7758763" y="0"/>
                </a:lnTo>
                <a:lnTo>
                  <a:pt x="7733718" y="155677"/>
                </a:lnTo>
                <a:lnTo>
                  <a:pt x="7709849" y="310668"/>
                </a:lnTo>
                <a:lnTo>
                  <a:pt x="7686485" y="466344"/>
                </a:lnTo>
                <a:lnTo>
                  <a:pt x="7666482" y="622707"/>
                </a:lnTo>
                <a:lnTo>
                  <a:pt x="7646311" y="778383"/>
                </a:lnTo>
                <a:lnTo>
                  <a:pt x="7627485" y="934746"/>
                </a:lnTo>
                <a:lnTo>
                  <a:pt x="7611349" y="1089051"/>
                </a:lnTo>
                <a:lnTo>
                  <a:pt x="7596053" y="1245413"/>
                </a:lnTo>
                <a:lnTo>
                  <a:pt x="7582101" y="1401090"/>
                </a:lnTo>
                <a:lnTo>
                  <a:pt x="7569999" y="1554023"/>
                </a:lnTo>
                <a:lnTo>
                  <a:pt x="7557896" y="1709014"/>
                </a:lnTo>
                <a:lnTo>
                  <a:pt x="7547811" y="1861947"/>
                </a:lnTo>
                <a:lnTo>
                  <a:pt x="7539911" y="2014881"/>
                </a:lnTo>
                <a:lnTo>
                  <a:pt x="7531674" y="2167128"/>
                </a:lnTo>
                <a:lnTo>
                  <a:pt x="7524783" y="2318004"/>
                </a:lnTo>
                <a:lnTo>
                  <a:pt x="7519908" y="2467509"/>
                </a:lnTo>
                <a:lnTo>
                  <a:pt x="7515706" y="2617013"/>
                </a:lnTo>
                <a:lnTo>
                  <a:pt x="7511672" y="2765146"/>
                </a:lnTo>
                <a:lnTo>
                  <a:pt x="7509823" y="2911221"/>
                </a:lnTo>
                <a:lnTo>
                  <a:pt x="7507806" y="3057297"/>
                </a:lnTo>
                <a:lnTo>
                  <a:pt x="7506797" y="3201315"/>
                </a:lnTo>
                <a:lnTo>
                  <a:pt x="7507806" y="3343961"/>
                </a:lnTo>
                <a:lnTo>
                  <a:pt x="7507806" y="3485236"/>
                </a:lnTo>
                <a:lnTo>
                  <a:pt x="7509823" y="3625139"/>
                </a:lnTo>
                <a:lnTo>
                  <a:pt x="7512848" y="3762299"/>
                </a:lnTo>
                <a:lnTo>
                  <a:pt x="7515706" y="3898087"/>
                </a:lnTo>
                <a:lnTo>
                  <a:pt x="7518900" y="4031133"/>
                </a:lnTo>
                <a:lnTo>
                  <a:pt x="7523774" y="4163492"/>
                </a:lnTo>
                <a:lnTo>
                  <a:pt x="7528985" y="4293793"/>
                </a:lnTo>
                <a:lnTo>
                  <a:pt x="7533691" y="4421352"/>
                </a:lnTo>
                <a:lnTo>
                  <a:pt x="7546971" y="4670298"/>
                </a:lnTo>
                <a:lnTo>
                  <a:pt x="7561090" y="4908956"/>
                </a:lnTo>
                <a:lnTo>
                  <a:pt x="7575882" y="5138013"/>
                </a:lnTo>
                <a:lnTo>
                  <a:pt x="7592187" y="5354726"/>
                </a:lnTo>
                <a:lnTo>
                  <a:pt x="7609164" y="5561838"/>
                </a:lnTo>
                <a:lnTo>
                  <a:pt x="7627485" y="5753862"/>
                </a:lnTo>
                <a:lnTo>
                  <a:pt x="7645471" y="5934227"/>
                </a:lnTo>
                <a:lnTo>
                  <a:pt x="7663456" y="6100191"/>
                </a:lnTo>
                <a:lnTo>
                  <a:pt x="7680433" y="6252438"/>
                </a:lnTo>
                <a:lnTo>
                  <a:pt x="7696570" y="6387541"/>
                </a:lnTo>
                <a:lnTo>
                  <a:pt x="7711866" y="6509613"/>
                </a:lnTo>
                <a:lnTo>
                  <a:pt x="7724641" y="6612483"/>
                </a:lnTo>
                <a:lnTo>
                  <a:pt x="7736743" y="6698894"/>
                </a:lnTo>
                <a:lnTo>
                  <a:pt x="7754057" y="6817538"/>
                </a:lnTo>
                <a:lnTo>
                  <a:pt x="7759940" y="6858000"/>
                </a:lnTo>
                <a:lnTo>
                  <a:pt x="6854586" y="6858000"/>
                </a:lnTo>
                <a:lnTo>
                  <a:pt x="6854586" y="6858001"/>
                </a:lnTo>
                <a:lnTo>
                  <a:pt x="764022" y="6858001"/>
                </a:lnTo>
                <a:lnTo>
                  <a:pt x="764022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630182B0-3559-41D5-9EBC-0BD86BEDA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58901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890356-3254-6707-7EBA-1420FC8D9248}"/>
              </a:ext>
            </a:extLst>
          </p:cNvPr>
          <p:cNvSpPr txBox="1"/>
          <p:nvPr/>
        </p:nvSpPr>
        <p:spPr>
          <a:xfrm>
            <a:off x="3947886" y="856343"/>
            <a:ext cx="25875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Amasis MT Pro Black" panose="02040A04050005020304" pitchFamily="18" charset="0"/>
              </a:rPr>
              <a:t>References: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B1EFB0A-F3F2-D9D4-8CE7-142350B0CBEC}"/>
              </a:ext>
            </a:extLst>
          </p:cNvPr>
          <p:cNvSpPr txBox="1"/>
          <p:nvPr/>
        </p:nvSpPr>
        <p:spPr>
          <a:xfrm>
            <a:off x="1328468" y="2139351"/>
            <a:ext cx="1003511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err="1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Poster,M</a:t>
            </a:r>
            <a:r>
              <a:rPr lang="en-GB" sz="2400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.(2008) The Five Competitive Forces That Shape Strategy,</a:t>
            </a:r>
          </a:p>
          <a:p>
            <a:r>
              <a:rPr lang="en-GB" sz="2400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Ishikawa, K. ( 1986 0 Guide to Quality Control.</a:t>
            </a:r>
          </a:p>
          <a:p>
            <a:r>
              <a:rPr lang="en-GB" sz="2400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Kotler, P.&amp; </a:t>
            </a:r>
            <a:r>
              <a:rPr lang="en-GB" sz="2400" dirty="0" err="1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Keller,K</a:t>
            </a:r>
            <a:r>
              <a:rPr lang="en-GB" sz="2400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. (2022) Marketing Management.</a:t>
            </a:r>
          </a:p>
          <a:p>
            <a:r>
              <a:rPr lang="en-GB" sz="2400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Mindtools (2024) PESTEL Analysis.</a:t>
            </a:r>
          </a:p>
          <a:p>
            <a:r>
              <a:rPr lang="en-GB" sz="2400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Johnson, G., Scholes, K.&amp; </a:t>
            </a:r>
            <a:r>
              <a:rPr lang="en-GB" sz="2400" dirty="0" err="1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Whittington,R</a:t>
            </a:r>
            <a:r>
              <a:rPr lang="en-GB" sz="2400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. (2020) Exploring Strategy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515447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4778</TotalTime>
  <Words>855</Words>
  <Application>Microsoft Office PowerPoint</Application>
  <PresentationFormat>Widescreen</PresentationFormat>
  <Paragraphs>172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4" baseType="lpstr">
      <vt:lpstr>ADLaM Display</vt:lpstr>
      <vt:lpstr>Aharoni</vt:lpstr>
      <vt:lpstr>Amasis MT Pro Black</vt:lpstr>
      <vt:lpstr>Aptos</vt:lpstr>
      <vt:lpstr>Arial</vt:lpstr>
      <vt:lpstr>Century Gothic</vt:lpstr>
      <vt:lpstr>Forte Forward</vt:lpstr>
      <vt:lpstr>Wingdings</vt:lpstr>
      <vt:lpstr>Wingdings 3</vt:lpstr>
      <vt:lpstr>Ion</vt:lpstr>
      <vt:lpstr>Green Haven Florists Problem  Solving  and   Decision  Making  Lecturer:    Mohamad Rahmon Module name: Problem Solving and Decision Making Module code:   LCLM 4004 Student ID:        2410663 Students name: Iryna Bilichenko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Irina bilichenko</dc:creator>
  <cp:lastModifiedBy>Irina bilichenko</cp:lastModifiedBy>
  <cp:revision>6</cp:revision>
  <dcterms:created xsi:type="dcterms:W3CDTF">2026-03-05T19:11:14Z</dcterms:created>
  <dcterms:modified xsi:type="dcterms:W3CDTF">2026-03-14T15:52:07Z</dcterms:modified>
</cp:coreProperties>
</file>