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71" r:id="rId3"/>
    <p:sldId id="258" r:id="rId4"/>
    <p:sldId id="259" r:id="rId5"/>
    <p:sldId id="270" r:id="rId6"/>
    <p:sldId id="260" r:id="rId7"/>
    <p:sldId id="261" r:id="rId8"/>
    <p:sldId id="262" r:id="rId9"/>
    <p:sldId id="263" r:id="rId10"/>
    <p:sldId id="264" r:id="rId11"/>
    <p:sldId id="265" r:id="rId12"/>
    <p:sldId id="266" r:id="rId13"/>
    <p:sldId id="269" r:id="rId14"/>
  </p:sldIdLst>
  <p:sldSz cx="18288000" cy="10287000"/>
  <p:notesSz cx="6858000" cy="9144000"/>
  <p:embeddedFontLst>
    <p:embeddedFont>
      <p:font typeface="Poppins" panose="00000500000000000000" pitchFamily="2" charset="0"/>
      <p:regular r:id="rId16"/>
      <p:bold r:id="rId17"/>
      <p:italic r:id="rId18"/>
    </p:embeddedFont>
    <p:embeddedFont>
      <p:font typeface="Poppins Bold" panose="020B0604020202020204" charset="0"/>
      <p:regular r:id="rId19"/>
    </p:embeddedFont>
    <p:embeddedFont>
      <p:font typeface="Sitka Small" pitchFamily="2"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3" autoAdjust="0"/>
    <p:restoredTop sz="95033" autoAdjust="0"/>
  </p:normalViewPr>
  <p:slideViewPr>
    <p:cSldViewPr>
      <p:cViewPr varScale="1">
        <p:scale>
          <a:sx n="52" d="100"/>
          <a:sy n="52" d="100"/>
        </p:scale>
        <p:origin x="84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018D6F-5B71-4351-8BB6-095AD2E16CC8}"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73FE3B-47D2-4254-A0B5-DD141FC1260E}" type="slidenum">
              <a:rPr lang="en-GB" smtClean="0"/>
              <a:t>‹#›</a:t>
            </a:fld>
            <a:endParaRPr lang="en-GB"/>
          </a:p>
        </p:txBody>
      </p:sp>
    </p:spTree>
    <p:extLst>
      <p:ext uri="{BB962C8B-B14F-4D97-AF65-F5344CB8AC3E}">
        <p14:creationId xmlns:p14="http://schemas.microsoft.com/office/powerpoint/2010/main" val="2533687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doi.org/10.25115/eea.v39i5.491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Novice web developers, small business owners, academic institutions, entrepreneurs, and individuals seeking to prototype an e-commerce website are the beneficiaries of this project.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873FE3B-47D2-4254-A0B5-DD141FC1260E}" type="slidenum">
              <a:rPr lang="en-GB" smtClean="0"/>
              <a:t>3</a:t>
            </a:fld>
            <a:endParaRPr lang="en-GB"/>
          </a:p>
        </p:txBody>
      </p:sp>
    </p:spTree>
    <p:extLst>
      <p:ext uri="{BB962C8B-B14F-4D97-AF65-F5344CB8AC3E}">
        <p14:creationId xmlns:p14="http://schemas.microsoft.com/office/powerpoint/2010/main" val="1129426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Poppins" panose="00000500000000000000" pitchFamily="2" charset="0"/>
                <a:cs typeface="Poppins" panose="00000500000000000000" pitchFamily="2" charset="0"/>
              </a:rPr>
              <a:t>To evaluate usability and user experience using informal testing.</a:t>
            </a:r>
            <a:endParaRPr lang="en-IN" sz="1200" dirty="0">
              <a:solidFill>
                <a:schemeClr val="bg1"/>
              </a:solidFill>
              <a:latin typeface="Poppins" panose="00000500000000000000" pitchFamily="2" charset="0"/>
              <a:cs typeface="Poppins" panose="00000500000000000000" pitchFamily="2" charset="0"/>
            </a:endParaRPr>
          </a:p>
        </p:txBody>
      </p:sp>
      <p:sp>
        <p:nvSpPr>
          <p:cNvPr id="4" name="Slide Number Placeholder 3"/>
          <p:cNvSpPr>
            <a:spLocks noGrp="1"/>
          </p:cNvSpPr>
          <p:nvPr>
            <p:ph type="sldNum" sz="quarter" idx="5"/>
          </p:nvPr>
        </p:nvSpPr>
        <p:spPr/>
        <p:txBody>
          <a:bodyPr/>
          <a:lstStyle/>
          <a:p>
            <a:fld id="{1873FE3B-47D2-4254-A0B5-DD141FC1260E}" type="slidenum">
              <a:rPr lang="en-GB" smtClean="0"/>
              <a:t>4</a:t>
            </a:fld>
            <a:endParaRPr lang="en-GB"/>
          </a:p>
        </p:txBody>
      </p:sp>
    </p:spTree>
    <p:extLst>
      <p:ext uri="{BB962C8B-B14F-4D97-AF65-F5344CB8AC3E}">
        <p14:creationId xmlns:p14="http://schemas.microsoft.com/office/powerpoint/2010/main" val="4278564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0F0DA-BF16-12E9-83D6-ECFABFA287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CC97A7-3D9A-3020-2134-6832840628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E707BA-DD7D-263C-5978-1D150523F0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77B2D1-A3D8-436D-3A6C-A0FA742C2D03}"/>
              </a:ext>
            </a:extLst>
          </p:cNvPr>
          <p:cNvSpPr>
            <a:spLocks noGrp="1"/>
          </p:cNvSpPr>
          <p:nvPr>
            <p:ph type="sldNum" sz="quarter" idx="5"/>
          </p:nvPr>
        </p:nvSpPr>
        <p:spPr/>
        <p:txBody>
          <a:bodyPr/>
          <a:lstStyle/>
          <a:p>
            <a:fld id="{1873FE3B-47D2-4254-A0B5-DD141FC1260E}" type="slidenum">
              <a:rPr lang="en-GB" smtClean="0"/>
              <a:t>5</a:t>
            </a:fld>
            <a:endParaRPr lang="en-GB"/>
          </a:p>
        </p:txBody>
      </p:sp>
    </p:spTree>
    <p:extLst>
      <p:ext uri="{BB962C8B-B14F-4D97-AF65-F5344CB8AC3E}">
        <p14:creationId xmlns:p14="http://schemas.microsoft.com/office/powerpoint/2010/main" val="4132596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[2] also provided a piece of literature that examined design conventions for e-commerce websites. The particular design conventions discussed were product browsing, user reviews and a cart feature. The takeaways from Eisenmann's article emphasised simplicity, one of the core principles of this project for novice developers. Although the source was useful, it was a theoretical explanation of the use of design conventions for e-commerce rather than a practical explanation [6].</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873FE3B-47D2-4254-A0B5-DD141FC1260E}" type="slidenum">
              <a:rPr lang="en-GB" smtClean="0"/>
              <a:t>6</a:t>
            </a:fld>
            <a:endParaRPr lang="en-GB"/>
          </a:p>
        </p:txBody>
      </p:sp>
    </p:spTree>
    <p:extLst>
      <p:ext uri="{BB962C8B-B14F-4D97-AF65-F5344CB8AC3E}">
        <p14:creationId xmlns:p14="http://schemas.microsoft.com/office/powerpoint/2010/main" val="2640384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3FE3B-47D2-4254-A0B5-DD141FC1260E}" type="slidenum">
              <a:rPr lang="en-GB" smtClean="0"/>
              <a:t>7</a:t>
            </a:fld>
            <a:endParaRPr lang="en-GB"/>
          </a:p>
        </p:txBody>
      </p:sp>
    </p:spTree>
    <p:extLst>
      <p:ext uri="{BB962C8B-B14F-4D97-AF65-F5344CB8AC3E}">
        <p14:creationId xmlns:p14="http://schemas.microsoft.com/office/powerpoint/2010/main" val="3375598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u="none" strike="noStrike" kern="1200" dirty="0">
                <a:solidFill>
                  <a:schemeClr val="tx1"/>
                </a:solidFill>
                <a:effectLst/>
                <a:latin typeface="+mn-lt"/>
                <a:ea typeface="+mn-ea"/>
                <a:cs typeface="+mn-cs"/>
              </a:rPr>
              <a:t>Build phase:</a:t>
            </a:r>
            <a:r>
              <a:rPr lang="en-GB" sz="1200" u="none" strike="noStrike" kern="1200" dirty="0">
                <a:solidFill>
                  <a:schemeClr val="tx1"/>
                </a:solidFill>
                <a:effectLst/>
                <a:latin typeface="+mn-lt"/>
                <a:ea typeface="+mn-ea"/>
                <a:cs typeface="+mn-cs"/>
              </a:rPr>
              <a:t> The platform will be built using Python or Flask for the back-end, HTML, CSS and Bootstrap for the front-end, and SQLite for the database. The project will be built in modules, beginning with user authentication, then the product catalogue, cart, and finally, the review system.</a:t>
            </a:r>
            <a:endParaRPr lang="en-IN"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873FE3B-47D2-4254-A0B5-DD141FC1260E}" type="slidenum">
              <a:rPr lang="en-GB" smtClean="0"/>
              <a:t>8</a:t>
            </a:fld>
            <a:endParaRPr lang="en-GB"/>
          </a:p>
        </p:txBody>
      </p:sp>
    </p:spTree>
    <p:extLst>
      <p:ext uri="{BB962C8B-B14F-4D97-AF65-F5344CB8AC3E}">
        <p14:creationId xmlns:p14="http://schemas.microsoft.com/office/powerpoint/2010/main" val="358053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1873FE3B-47D2-4254-A0B5-DD141FC1260E}" type="slidenum">
              <a:rPr lang="en-GB" smtClean="0"/>
              <a:t>9</a:t>
            </a:fld>
            <a:endParaRPr lang="en-GB"/>
          </a:p>
        </p:txBody>
      </p:sp>
    </p:spTree>
    <p:extLst>
      <p:ext uri="{BB962C8B-B14F-4D97-AF65-F5344CB8AC3E}">
        <p14:creationId xmlns:p14="http://schemas.microsoft.com/office/powerpoint/2010/main" val="1308711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administrators, things start with an Admin Login that opens up all the controls behind the scenes. After logging in, they arrive at the Dashboard, which shows the things happening on the site, details about items, and other choices. From there, admins can work on Product Management, at the place they can add new items, change old ones, get rid of things that are not needed, and keep an eye on how much stock there is. When they are done, admins can log out too. The complete design makes this site easy to navigate [5].</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873FE3B-47D2-4254-A0B5-DD141FC1260E}" type="slidenum">
              <a:rPr lang="en-GB" smtClean="0"/>
              <a:t>10</a:t>
            </a:fld>
            <a:endParaRPr lang="en-GB"/>
          </a:p>
        </p:txBody>
      </p:sp>
    </p:spTree>
    <p:extLst>
      <p:ext uri="{BB962C8B-B14F-4D97-AF65-F5344CB8AC3E}">
        <p14:creationId xmlns:p14="http://schemas.microsoft.com/office/powerpoint/2010/main" val="1355203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design-build-evaluate model will inform the project development. The design phase will specify the structure and features of the system, and the build phase will design the system using Python Flask, HTML, CSS, and SQLite. The evaluation phase will assess the usability of the system through testing. The main source to inform the development will be to experiment directly using the tools available to me, and secondarily, academic papers and documentation will inform the build or evaluation process. I hope the outcome will be a simple, usable e-commerce platform and/or experience for learners, creating documentation that subsequent developers can use.</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873FE3B-47D2-4254-A0B5-DD141FC1260E}" type="slidenum">
              <a:rPr lang="en-GB" smtClean="0"/>
              <a:t>11</a:t>
            </a:fld>
            <a:endParaRPr lang="en-GB"/>
          </a:p>
        </p:txBody>
      </p:sp>
    </p:spTree>
    <p:extLst>
      <p:ext uri="{BB962C8B-B14F-4D97-AF65-F5344CB8AC3E}">
        <p14:creationId xmlns:p14="http://schemas.microsoft.com/office/powerpoint/2010/main" val="1830941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[6] </a:t>
            </a:r>
            <a:r>
              <a:rPr lang="en-GB" sz="1200" kern="1200" dirty="0" err="1">
                <a:solidFill>
                  <a:schemeClr val="tx1"/>
                </a:solidFill>
                <a:effectLst/>
                <a:latin typeface="+mn-lt"/>
                <a:ea typeface="+mn-ea"/>
                <a:cs typeface="+mn-cs"/>
              </a:rPr>
              <a:t>Taranenko</a:t>
            </a:r>
            <a:r>
              <a:rPr lang="en-GB" sz="1200" kern="1200" dirty="0">
                <a:solidFill>
                  <a:schemeClr val="tx1"/>
                </a:solidFill>
                <a:effectLst/>
                <a:latin typeface="+mn-lt"/>
                <a:ea typeface="+mn-ea"/>
                <a:cs typeface="+mn-cs"/>
              </a:rPr>
              <a:t>, V. </a:t>
            </a:r>
            <a:r>
              <a:rPr lang="en-GB" sz="1200" kern="1200" dirty="0" err="1">
                <a:solidFill>
                  <a:schemeClr val="tx1"/>
                </a:solidFill>
                <a:effectLst/>
                <a:latin typeface="+mn-lt"/>
                <a:ea typeface="+mn-ea"/>
                <a:cs typeface="+mn-cs"/>
              </a:rPr>
              <a:t>Chychun</a:t>
            </a:r>
            <a:r>
              <a:rPr lang="en-GB" sz="1200" kern="1200" dirty="0">
                <a:solidFill>
                  <a:schemeClr val="tx1"/>
                </a:solidFill>
                <a:effectLst/>
                <a:latin typeface="+mn-lt"/>
                <a:ea typeface="+mn-ea"/>
                <a:cs typeface="+mn-cs"/>
              </a:rPr>
              <a:t>, O. Korolenko, I. Goncharenko, and I. </a:t>
            </a:r>
            <a:r>
              <a:rPr lang="en-GB" sz="1200" kern="1200" dirty="0" err="1">
                <a:solidFill>
                  <a:schemeClr val="tx1"/>
                </a:solidFill>
                <a:effectLst/>
                <a:latin typeface="+mn-lt"/>
                <a:ea typeface="+mn-ea"/>
                <a:cs typeface="+mn-cs"/>
              </a:rPr>
              <a:t>Zhuvahina</a:t>
            </a:r>
            <a:r>
              <a:rPr lang="en-GB" sz="1200" kern="1200" dirty="0">
                <a:solidFill>
                  <a:schemeClr val="tx1"/>
                </a:solidFill>
                <a:effectLst/>
                <a:latin typeface="+mn-lt"/>
                <a:ea typeface="+mn-ea"/>
                <a:cs typeface="+mn-cs"/>
              </a:rPr>
              <a:t>, “Management of the Process of E-Commerce Development in Business on the Example of the European Union,” </a:t>
            </a:r>
            <a:r>
              <a:rPr lang="en-GB" sz="1200" i="1" kern="1200" dirty="0">
                <a:solidFill>
                  <a:schemeClr val="tx1"/>
                </a:solidFill>
                <a:effectLst/>
                <a:latin typeface="+mn-lt"/>
                <a:ea typeface="+mn-ea"/>
                <a:cs typeface="+mn-cs"/>
              </a:rPr>
              <a:t>Studies of Applied Economics</a:t>
            </a:r>
            <a:r>
              <a:rPr lang="en-GB" sz="1200" kern="1200" dirty="0">
                <a:solidFill>
                  <a:schemeClr val="tx1"/>
                </a:solidFill>
                <a:effectLst/>
                <a:latin typeface="+mn-lt"/>
                <a:ea typeface="+mn-ea"/>
                <a:cs typeface="+mn-cs"/>
              </a:rPr>
              <a:t>, vol. 39, no. 5, May 2021, doi: </a:t>
            </a:r>
            <a:r>
              <a:rPr lang="en-GB" sz="1200" u="sng" kern="1200" dirty="0">
                <a:solidFill>
                  <a:schemeClr val="tx1"/>
                </a:solidFill>
                <a:effectLst/>
                <a:latin typeface="+mn-lt"/>
                <a:ea typeface="+mn-ea"/>
                <a:cs typeface="+mn-cs"/>
                <a:hlinkClick r:id="rId3"/>
              </a:rPr>
              <a:t>https://doi.org/10.25115/eea.v39i5.4911</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873FE3B-47D2-4254-A0B5-DD141FC1260E}" type="slidenum">
              <a:rPr lang="en-GB" smtClean="0"/>
              <a:t>12</a:t>
            </a:fld>
            <a:endParaRPr lang="en-GB"/>
          </a:p>
        </p:txBody>
      </p:sp>
    </p:spTree>
    <p:extLst>
      <p:ext uri="{BB962C8B-B14F-4D97-AF65-F5344CB8AC3E}">
        <p14:creationId xmlns:p14="http://schemas.microsoft.com/office/powerpoint/2010/main" val="3246136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10/31/2025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doi.org/10.1016/j.jretconser.2020.102404" TargetMode="External"/><Relationship Id="rId5" Type="http://schemas.openxmlformats.org/officeDocument/2006/relationships/hyperlink" Target="https://doi.org/45419/1/Has%20Website%20Design%20using%20Website%20Builder%20Fulfilled.pdf" TargetMode="External"/><Relationship Id="rId4" Type="http://schemas.openxmlformats.org/officeDocument/2006/relationships/hyperlink" Target="https://www.mdpi.com/0718-1876/16/7/164"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l="-62000" r="-62000"/>
          </a:stretch>
        </a:blipFill>
        <a:effectLst/>
      </p:bgPr>
    </p:bg>
    <p:spTree>
      <p:nvGrpSpPr>
        <p:cNvPr id="1" name=""/>
        <p:cNvGrpSpPr/>
        <p:nvPr/>
      </p:nvGrpSpPr>
      <p:grpSpPr>
        <a:xfrm>
          <a:off x="0" y="0"/>
          <a:ext cx="0" cy="0"/>
          <a:chOff x="0" y="0"/>
          <a:chExt cx="0" cy="0"/>
        </a:xfrm>
      </p:grpSpPr>
      <p:sp>
        <p:nvSpPr>
          <p:cNvPr id="4" name="TextBox 4"/>
          <p:cNvSpPr txBox="1"/>
          <p:nvPr/>
        </p:nvSpPr>
        <p:spPr>
          <a:xfrm>
            <a:off x="0" y="-70780"/>
            <a:ext cx="18135600" cy="9772435"/>
          </a:xfrm>
          <a:prstGeom prst="rect">
            <a:avLst/>
          </a:prstGeom>
        </p:spPr>
        <p:txBody>
          <a:bodyPr lIns="50800" tIns="50800" rIns="50800" bIns="50800" rtlCol="0" anchor="ctr"/>
          <a:lstStyle/>
          <a:p>
            <a:pPr algn="ctr">
              <a:lnSpc>
                <a:spcPts val="2659"/>
              </a:lnSpc>
              <a:spcBef>
                <a:spcPct val="0"/>
              </a:spcBef>
            </a:pPr>
            <a:endParaRPr/>
          </a:p>
        </p:txBody>
      </p:sp>
      <p:sp>
        <p:nvSpPr>
          <p:cNvPr id="29" name="Freeform 3"/>
          <p:cNvSpPr/>
          <p:nvPr/>
        </p:nvSpPr>
        <p:spPr>
          <a:xfrm>
            <a:off x="0" y="0"/>
            <a:ext cx="18288000" cy="10287000"/>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30" name="Rectangle 29">
            <a:extLst>
              <a:ext uri="{FF2B5EF4-FFF2-40B4-BE49-F238E27FC236}">
                <a16:creationId xmlns:a16="http://schemas.microsoft.com/office/drawing/2014/main" id="{DC0A7B6D-BE4B-07F3-C69B-842967330DC5}"/>
              </a:ext>
            </a:extLst>
          </p:cNvPr>
          <p:cNvSpPr/>
          <p:nvPr/>
        </p:nvSpPr>
        <p:spPr>
          <a:xfrm>
            <a:off x="0" y="8792"/>
            <a:ext cx="18288000" cy="1028700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3" name="TextBox 13"/>
          <p:cNvSpPr txBox="1"/>
          <p:nvPr/>
        </p:nvSpPr>
        <p:spPr>
          <a:xfrm>
            <a:off x="2666999" y="2599593"/>
            <a:ext cx="11992551" cy="1537729"/>
          </a:xfrm>
          <a:prstGeom prst="rect">
            <a:avLst/>
          </a:prstGeom>
        </p:spPr>
        <p:txBody>
          <a:bodyPr lIns="0" tIns="0" rIns="0" bIns="0" rtlCol="0" anchor="t">
            <a:spAutoFit/>
          </a:bodyPr>
          <a:lstStyle/>
          <a:p>
            <a:pPr algn="ctr">
              <a:lnSpc>
                <a:spcPts val="13269"/>
              </a:lnSpc>
            </a:pPr>
            <a:r>
              <a:rPr lang="en-US" sz="7200" b="1" dirty="0">
                <a:solidFill>
                  <a:srgbClr val="FFFFFF"/>
                </a:solidFill>
                <a:latin typeface="Poppins Bold"/>
                <a:ea typeface="Poppins Bold"/>
                <a:cs typeface="Poppins Bold"/>
                <a:sym typeface="Poppins Bold"/>
              </a:rPr>
              <a:t>INDEPENDENT </a:t>
            </a:r>
            <a:r>
              <a:rPr lang="en-US" sz="7200" b="1">
                <a:solidFill>
                  <a:srgbClr val="FFFFFF"/>
                </a:solidFill>
                <a:latin typeface="Poppins Bold"/>
                <a:ea typeface="Poppins Bold"/>
                <a:cs typeface="Poppins Bold"/>
                <a:sym typeface="Poppins Bold"/>
              </a:rPr>
              <a:t>PROJECT </a:t>
            </a:r>
            <a:endParaRPr lang="en-US" sz="7200" b="1" dirty="0">
              <a:solidFill>
                <a:srgbClr val="FFFFFF"/>
              </a:solidFill>
              <a:latin typeface="Poppins Bold"/>
              <a:ea typeface="Poppins Bold"/>
              <a:cs typeface="Poppins Bold"/>
              <a:sym typeface="Poppins Bold"/>
            </a:endParaRPr>
          </a:p>
        </p:txBody>
      </p:sp>
      <p:sp>
        <p:nvSpPr>
          <p:cNvPr id="14" name="TextBox 14"/>
          <p:cNvSpPr txBox="1"/>
          <p:nvPr/>
        </p:nvSpPr>
        <p:spPr>
          <a:xfrm>
            <a:off x="3202125" y="4477512"/>
            <a:ext cx="10922297" cy="3176254"/>
          </a:xfrm>
          <a:prstGeom prst="rect">
            <a:avLst/>
          </a:prstGeom>
        </p:spPr>
        <p:txBody>
          <a:bodyPr lIns="0" tIns="0" rIns="0" bIns="0" rtlCol="0" anchor="t">
            <a:spAutoFit/>
          </a:bodyPr>
          <a:lstStyle/>
          <a:p>
            <a:pPr algn="ctr">
              <a:lnSpc>
                <a:spcPct val="200000"/>
              </a:lnSpc>
            </a:pPr>
            <a:r>
              <a:rPr lang="en-GB" sz="3600" b="1" dirty="0">
                <a:solidFill>
                  <a:schemeClr val="bg1"/>
                </a:solidFill>
                <a:latin typeface="Poppins" panose="00000500000000000000" pitchFamily="2" charset="0"/>
                <a:cs typeface="Poppins" panose="00000500000000000000" pitchFamily="2" charset="0"/>
              </a:rPr>
              <a:t>MODULE CODE- ACCA6020</a:t>
            </a:r>
            <a:endParaRPr lang="en-IN" sz="3600" dirty="0">
              <a:solidFill>
                <a:schemeClr val="bg1"/>
              </a:solidFill>
              <a:latin typeface="Poppins" panose="00000500000000000000" pitchFamily="2" charset="0"/>
              <a:cs typeface="Poppins" panose="00000500000000000000" pitchFamily="2" charset="0"/>
            </a:endParaRPr>
          </a:p>
          <a:p>
            <a:pPr algn="ctr">
              <a:lnSpc>
                <a:spcPct val="200000"/>
              </a:lnSpc>
            </a:pPr>
            <a:r>
              <a:rPr lang="en-GB" sz="3600" b="1" dirty="0">
                <a:solidFill>
                  <a:schemeClr val="bg1"/>
                </a:solidFill>
                <a:latin typeface="Poppins" panose="00000500000000000000" pitchFamily="2" charset="0"/>
                <a:cs typeface="Poppins" panose="00000500000000000000" pitchFamily="2" charset="0"/>
              </a:rPr>
              <a:t>STUDENT NAME- Michal Karasinski </a:t>
            </a:r>
            <a:endParaRPr lang="en-IN" sz="3600" dirty="0">
              <a:solidFill>
                <a:schemeClr val="bg1"/>
              </a:solidFill>
              <a:latin typeface="Poppins" panose="00000500000000000000" pitchFamily="2" charset="0"/>
              <a:cs typeface="Poppins" panose="00000500000000000000" pitchFamily="2" charset="0"/>
            </a:endParaRPr>
          </a:p>
          <a:p>
            <a:pPr algn="ctr">
              <a:lnSpc>
                <a:spcPct val="200000"/>
              </a:lnSpc>
            </a:pPr>
            <a:r>
              <a:rPr lang="en-GB" sz="3600" b="1" dirty="0">
                <a:solidFill>
                  <a:schemeClr val="bg1"/>
                </a:solidFill>
                <a:latin typeface="Poppins" panose="00000500000000000000" pitchFamily="2" charset="0"/>
                <a:cs typeface="Poppins" panose="00000500000000000000" pitchFamily="2" charset="0"/>
              </a:rPr>
              <a:t>STUDENT ID-</a:t>
            </a:r>
            <a:r>
              <a:rPr lang="en-GB" sz="3600" dirty="0">
                <a:solidFill>
                  <a:schemeClr val="bg1"/>
                </a:solidFill>
                <a:latin typeface="Poppins" panose="00000500000000000000" pitchFamily="2" charset="0"/>
                <a:cs typeface="Poppins" panose="00000500000000000000" pitchFamily="2" charset="0"/>
              </a:rPr>
              <a:t> </a:t>
            </a:r>
            <a:r>
              <a:rPr lang="en-GB" sz="3600" b="1" dirty="0">
                <a:solidFill>
                  <a:schemeClr val="bg1"/>
                </a:solidFill>
                <a:latin typeface="Poppins Bold" panose="020B0604020202020204" charset="0"/>
                <a:cs typeface="Poppins Bold" panose="020B0604020202020204" charset="0"/>
              </a:rPr>
              <a:t>2230849</a:t>
            </a:r>
            <a:endParaRPr lang="en-US" sz="3600" b="1" spc="1104" dirty="0">
              <a:solidFill>
                <a:schemeClr val="bg1"/>
              </a:solidFill>
              <a:latin typeface="Poppins Bold" panose="020B0604020202020204" charset="0"/>
              <a:ea typeface="Poppins"/>
              <a:cs typeface="Poppins Bold" panose="020B0604020202020204" charset="0"/>
              <a:sym typeface="Poppins"/>
            </a:endParaRPr>
          </a:p>
        </p:txBody>
      </p:sp>
      <p:pic>
        <p:nvPicPr>
          <p:cNvPr id="2" name="Picture 1" descr="A close-up of black text&#10;&#10;AI-generated content may be incorrect.">
            <a:extLst>
              <a:ext uri="{FF2B5EF4-FFF2-40B4-BE49-F238E27FC236}">
                <a16:creationId xmlns:a16="http://schemas.microsoft.com/office/drawing/2014/main" id="{AE125A48-37CB-80A8-F5BF-D97A8E88545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38862" y="721674"/>
            <a:ext cx="4810276" cy="153772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96DAC541-7B7A-43D3-8B79-37D633B846F1}">
                <asvg:svgBlip xmlns:asvg="http://schemas.microsoft.com/office/drawing/2016/SVG/main" r:embed="rId3"/>
              </a:ext>
            </a:extLst>
          </a:blip>
          <a:srcRect/>
          <a:stretch>
            <a:fillRect l="-62000" r="-62000"/>
          </a:stretch>
        </a:blipFill>
        <a:effectLst/>
      </p:bgPr>
    </p:bg>
    <p:spTree>
      <p:nvGrpSpPr>
        <p:cNvPr id="1" name="">
          <a:extLst>
            <a:ext uri="{FF2B5EF4-FFF2-40B4-BE49-F238E27FC236}">
              <a16:creationId xmlns:a16="http://schemas.microsoft.com/office/drawing/2014/main" id="{01A3935A-AB1D-46AA-953B-1F7010C0497D}"/>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C6C354C9-762D-70AA-6392-D06BCF23870B}"/>
              </a:ext>
            </a:extLst>
          </p:cNvPr>
          <p:cNvSpPr txBox="1"/>
          <p:nvPr/>
        </p:nvSpPr>
        <p:spPr>
          <a:xfrm>
            <a:off x="0" y="-70780"/>
            <a:ext cx="18135600" cy="9772435"/>
          </a:xfrm>
          <a:prstGeom prst="rect">
            <a:avLst/>
          </a:prstGeom>
        </p:spPr>
        <p:txBody>
          <a:bodyPr lIns="50800" tIns="50800" rIns="50800" bIns="50800" rtlCol="0" anchor="ctr"/>
          <a:lstStyle/>
          <a:p>
            <a:pPr algn="ctr">
              <a:lnSpc>
                <a:spcPts val="2659"/>
              </a:lnSpc>
              <a:spcBef>
                <a:spcPct val="0"/>
              </a:spcBef>
            </a:pPr>
            <a:endParaRPr/>
          </a:p>
        </p:txBody>
      </p:sp>
      <p:sp>
        <p:nvSpPr>
          <p:cNvPr id="29" name="Freeform 3">
            <a:extLst>
              <a:ext uri="{FF2B5EF4-FFF2-40B4-BE49-F238E27FC236}">
                <a16:creationId xmlns:a16="http://schemas.microsoft.com/office/drawing/2014/main" id="{3BE2762A-9C92-E733-9618-AB90240DA9CD}"/>
              </a:ext>
            </a:extLst>
          </p:cNvPr>
          <p:cNvSpPr/>
          <p:nvPr/>
        </p:nvSpPr>
        <p:spPr>
          <a:xfrm>
            <a:off x="0" y="0"/>
            <a:ext cx="18288000" cy="10287000"/>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30" name="Rectangle 29">
            <a:extLst>
              <a:ext uri="{FF2B5EF4-FFF2-40B4-BE49-F238E27FC236}">
                <a16:creationId xmlns:a16="http://schemas.microsoft.com/office/drawing/2014/main" id="{617ECDDB-3322-B485-57EE-6A9626381260}"/>
              </a:ext>
            </a:extLst>
          </p:cNvPr>
          <p:cNvSpPr/>
          <p:nvPr/>
        </p:nvSpPr>
        <p:spPr>
          <a:xfrm>
            <a:off x="0" y="8792"/>
            <a:ext cx="18288000" cy="1028700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4" name="TextBox 14">
            <a:extLst>
              <a:ext uri="{FF2B5EF4-FFF2-40B4-BE49-F238E27FC236}">
                <a16:creationId xmlns:a16="http://schemas.microsoft.com/office/drawing/2014/main" id="{6A48D691-5682-C1B0-6ABE-C76495E7F6DE}"/>
              </a:ext>
            </a:extLst>
          </p:cNvPr>
          <p:cNvSpPr txBox="1"/>
          <p:nvPr/>
        </p:nvSpPr>
        <p:spPr>
          <a:xfrm>
            <a:off x="5714777" y="1543284"/>
            <a:ext cx="6858445" cy="490006"/>
          </a:xfrm>
          <a:prstGeom prst="rect">
            <a:avLst/>
          </a:prstGeom>
        </p:spPr>
        <p:txBody>
          <a:bodyPr wrap="square" lIns="0" tIns="0" rIns="0" bIns="0" rtlCol="0" anchor="t">
            <a:spAutoFit/>
          </a:bodyPr>
          <a:lstStyle/>
          <a:p>
            <a:pPr algn="ctr">
              <a:lnSpc>
                <a:spcPts val="3910"/>
              </a:lnSpc>
            </a:pPr>
            <a:r>
              <a:rPr lang="en-US" sz="3200" b="1" spc="1104" dirty="0">
                <a:solidFill>
                  <a:srgbClr val="FFFFFF"/>
                </a:solidFill>
                <a:latin typeface="Poppins"/>
                <a:ea typeface="Poppins"/>
                <a:cs typeface="Poppins"/>
                <a:sym typeface="Poppins"/>
              </a:rPr>
              <a:t>TABLE OF CONTENTS</a:t>
            </a:r>
          </a:p>
        </p:txBody>
      </p:sp>
      <p:sp>
        <p:nvSpPr>
          <p:cNvPr id="5" name="TextBox 4">
            <a:extLst>
              <a:ext uri="{FF2B5EF4-FFF2-40B4-BE49-F238E27FC236}">
                <a16:creationId xmlns:a16="http://schemas.microsoft.com/office/drawing/2014/main" id="{2A28596D-45D3-529F-BCA2-ED8974396800}"/>
              </a:ext>
            </a:extLst>
          </p:cNvPr>
          <p:cNvSpPr txBox="1"/>
          <p:nvPr/>
        </p:nvSpPr>
        <p:spPr>
          <a:xfrm>
            <a:off x="3924300" y="2857500"/>
            <a:ext cx="10287000" cy="4999830"/>
          </a:xfrm>
          <a:prstGeom prst="rect">
            <a:avLst/>
          </a:prstGeom>
          <a:noFill/>
        </p:spPr>
        <p:txBody>
          <a:bodyPr wrap="square">
            <a:spAutoFit/>
          </a:bodyPr>
          <a:lstStyle/>
          <a:p>
            <a:pPr>
              <a:lnSpc>
                <a:spcPct val="150000"/>
              </a:lnSpc>
            </a:pPr>
            <a:r>
              <a:rPr lang="en-US" sz="3600" dirty="0">
                <a:solidFill>
                  <a:schemeClr val="bg1"/>
                </a:solidFill>
                <a:latin typeface="Poppins" panose="00000500000000000000" pitchFamily="2" charset="0"/>
                <a:cs typeface="Poppins" panose="00000500000000000000" pitchFamily="2" charset="0"/>
              </a:rPr>
              <a:t>1. Project Introduction					3-5</a:t>
            </a:r>
          </a:p>
          <a:p>
            <a:pPr>
              <a:lnSpc>
                <a:spcPct val="150000"/>
              </a:lnSpc>
            </a:pPr>
            <a:r>
              <a:rPr lang="en-US" sz="3600" dirty="0">
                <a:solidFill>
                  <a:schemeClr val="bg1"/>
                </a:solidFill>
                <a:latin typeface="Poppins" panose="00000500000000000000" pitchFamily="2" charset="0"/>
                <a:cs typeface="Poppins" panose="00000500000000000000" pitchFamily="2" charset="0"/>
              </a:rPr>
              <a:t>2. Literature								6-7</a:t>
            </a:r>
          </a:p>
          <a:p>
            <a:pPr>
              <a:lnSpc>
                <a:spcPct val="150000"/>
              </a:lnSpc>
            </a:pPr>
            <a:r>
              <a:rPr lang="en-US" sz="3600" dirty="0">
                <a:solidFill>
                  <a:schemeClr val="bg1"/>
                </a:solidFill>
                <a:latin typeface="Poppins" panose="00000500000000000000" pitchFamily="2" charset="0"/>
                <a:cs typeface="Poppins" panose="00000500000000000000" pitchFamily="2" charset="0"/>
              </a:rPr>
              <a:t>3. Methodology							8-9</a:t>
            </a:r>
          </a:p>
          <a:p>
            <a:pPr>
              <a:lnSpc>
                <a:spcPct val="150000"/>
              </a:lnSpc>
            </a:pPr>
            <a:r>
              <a:rPr lang="en-US" sz="3600" dirty="0">
                <a:solidFill>
                  <a:schemeClr val="bg1"/>
                </a:solidFill>
                <a:latin typeface="Poppins" panose="00000500000000000000" pitchFamily="2" charset="0"/>
                <a:cs typeface="Poppins" panose="00000500000000000000" pitchFamily="2" charset="0"/>
              </a:rPr>
              <a:t>4. Explanation of the design				10</a:t>
            </a:r>
          </a:p>
          <a:p>
            <a:pPr>
              <a:lnSpc>
                <a:spcPct val="150000"/>
              </a:lnSpc>
            </a:pPr>
            <a:r>
              <a:rPr lang="en-US" sz="3600" dirty="0">
                <a:solidFill>
                  <a:schemeClr val="bg1"/>
                </a:solidFill>
                <a:latin typeface="Poppins" panose="00000500000000000000" pitchFamily="2" charset="0"/>
                <a:cs typeface="Poppins" panose="00000500000000000000" pitchFamily="2" charset="0"/>
              </a:rPr>
              <a:t>5. Conclusion							11</a:t>
            </a:r>
          </a:p>
          <a:p>
            <a:pPr>
              <a:lnSpc>
                <a:spcPct val="150000"/>
              </a:lnSpc>
            </a:pPr>
            <a:r>
              <a:rPr lang="en-US" sz="3600" dirty="0">
                <a:solidFill>
                  <a:schemeClr val="bg1"/>
                </a:solidFill>
                <a:latin typeface="Poppins" panose="00000500000000000000" pitchFamily="2" charset="0"/>
                <a:cs typeface="Poppins" panose="00000500000000000000" pitchFamily="2" charset="0"/>
              </a:rPr>
              <a:t>6. References							12</a:t>
            </a:r>
          </a:p>
        </p:txBody>
      </p:sp>
    </p:spTree>
    <p:extLst>
      <p:ext uri="{BB962C8B-B14F-4D97-AF65-F5344CB8AC3E}">
        <p14:creationId xmlns:p14="http://schemas.microsoft.com/office/powerpoint/2010/main" val="284469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747AD879-7D60-8B54-1559-1F6E4A7DC304}"/>
              </a:ext>
            </a:extLst>
          </p:cNvPr>
          <p:cNvSpPr/>
          <p:nvPr/>
        </p:nvSpPr>
        <p:spPr>
          <a:xfrm>
            <a:off x="11723" y="0"/>
            <a:ext cx="18288000" cy="1028700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31" name="Freeform 3">
            <a:extLst>
              <a:ext uri="{FF2B5EF4-FFF2-40B4-BE49-F238E27FC236}">
                <a16:creationId xmlns:a16="http://schemas.microsoft.com/office/drawing/2014/main" id="{6D0BABF2-DE83-26DF-8D1C-A250622579CC}"/>
              </a:ext>
            </a:extLst>
          </p:cNvPr>
          <p:cNvSpPr/>
          <p:nvPr/>
        </p:nvSpPr>
        <p:spPr>
          <a:xfrm>
            <a:off x="-11723" y="-32238"/>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24" name="TextBox 24"/>
          <p:cNvSpPr txBox="1"/>
          <p:nvPr/>
        </p:nvSpPr>
        <p:spPr>
          <a:xfrm>
            <a:off x="8409954" y="3150077"/>
            <a:ext cx="9256619" cy="5487656"/>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This project aims to design and implement a beginner-friendly web-based e-commerce platform featuring user registration, product browsing, cart functionality, and a review system. </a:t>
            </a:r>
          </a:p>
          <a:p>
            <a:pPr marL="342900" indent="-342900" algn="just">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A simple, scalable e-commerce solution will be created for novice developers, enhancing foundational web development and digital entrepreneurship skills [1]. </a:t>
            </a:r>
          </a:p>
          <a:p>
            <a:pPr marL="342900" indent="-342900" algn="just">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A functional e-commerce platform will be built for beginners, focusing on user registration, product browsing, cart management, and feedback systems. </a:t>
            </a:r>
          </a:p>
        </p:txBody>
      </p:sp>
      <p:sp>
        <p:nvSpPr>
          <p:cNvPr id="23" name="TextBox 23"/>
          <p:cNvSpPr txBox="1"/>
          <p:nvPr/>
        </p:nvSpPr>
        <p:spPr>
          <a:xfrm>
            <a:off x="9829800" y="1635230"/>
            <a:ext cx="7996711" cy="971484"/>
          </a:xfrm>
          <a:prstGeom prst="rect">
            <a:avLst/>
          </a:prstGeom>
        </p:spPr>
        <p:txBody>
          <a:bodyPr wrap="square" lIns="0" tIns="0" rIns="0" bIns="0" rtlCol="0" anchor="t">
            <a:spAutoFit/>
          </a:bodyPr>
          <a:lstStyle/>
          <a:p>
            <a:pPr algn="l">
              <a:lnSpc>
                <a:spcPts val="8025"/>
              </a:lnSpc>
            </a:pPr>
            <a:r>
              <a:rPr lang="en-US" sz="5400" b="1" dirty="0">
                <a:solidFill>
                  <a:srgbClr val="FFFFFF"/>
                </a:solidFill>
                <a:latin typeface="Sitka Small" pitchFamily="2" charset="0"/>
                <a:ea typeface="Poppins Bold"/>
                <a:cs typeface="Poppins Bold"/>
                <a:sym typeface="Poppins Bold"/>
              </a:rPr>
              <a:t>Project Introduction</a:t>
            </a:r>
          </a:p>
        </p:txBody>
      </p:sp>
      <p:pic>
        <p:nvPicPr>
          <p:cNvPr id="33" name="Picture 32">
            <a:extLst>
              <a:ext uri="{FF2B5EF4-FFF2-40B4-BE49-F238E27FC236}">
                <a16:creationId xmlns:a16="http://schemas.microsoft.com/office/drawing/2014/main" id="{34497B16-D405-29D2-5F54-81CCE2606ED6}"/>
              </a:ext>
            </a:extLst>
          </p:cNvPr>
          <p:cNvPicPr>
            <a:picLocks noChangeAspect="1"/>
          </p:cNvPicPr>
          <p:nvPr/>
        </p:nvPicPr>
        <p:blipFill>
          <a:blip r:embed="rId4"/>
          <a:stretch>
            <a:fillRect/>
          </a:stretch>
        </p:blipFill>
        <p:spPr>
          <a:xfrm>
            <a:off x="880461" y="1407695"/>
            <a:ext cx="7067695" cy="7228033"/>
          </a:xfrm>
          <a:prstGeom prst="roundRect">
            <a:avLst>
              <a:gd name="adj" fmla="val 1302"/>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35" name="TextBox 34">
            <a:extLst>
              <a:ext uri="{FF2B5EF4-FFF2-40B4-BE49-F238E27FC236}">
                <a16:creationId xmlns:a16="http://schemas.microsoft.com/office/drawing/2014/main" id="{098960D6-2D91-9558-BDB9-E2EAC496B47C}"/>
              </a:ext>
            </a:extLst>
          </p:cNvPr>
          <p:cNvSpPr txBox="1"/>
          <p:nvPr/>
        </p:nvSpPr>
        <p:spPr>
          <a:xfrm>
            <a:off x="2667000" y="8102245"/>
            <a:ext cx="697523"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[1]</a:t>
            </a:r>
            <a:endParaRPr lang="en-GB"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2" name="Freeform 3">
            <a:extLst>
              <a:ext uri="{FF2B5EF4-FFF2-40B4-BE49-F238E27FC236}">
                <a16:creationId xmlns:a16="http://schemas.microsoft.com/office/drawing/2014/main" id="{F45C0CBA-4A82-D484-F901-4EA5D3524917}"/>
              </a:ext>
            </a:extLst>
          </p:cNvPr>
          <p:cNvSpPr/>
          <p:nvPr/>
        </p:nvSpPr>
        <p:spPr>
          <a:xfrm>
            <a:off x="15240" y="8792"/>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pic>
        <p:nvPicPr>
          <p:cNvPr id="24" name="Picture 23">
            <a:extLst>
              <a:ext uri="{FF2B5EF4-FFF2-40B4-BE49-F238E27FC236}">
                <a16:creationId xmlns:a16="http://schemas.microsoft.com/office/drawing/2014/main" id="{30B660CD-63EC-045C-6477-DDC7E8BB8EB5}"/>
              </a:ext>
            </a:extLst>
          </p:cNvPr>
          <p:cNvPicPr>
            <a:picLocks noChangeAspect="1"/>
          </p:cNvPicPr>
          <p:nvPr/>
        </p:nvPicPr>
        <p:blipFill>
          <a:blip r:embed="rId4"/>
          <a:stretch>
            <a:fillRect/>
          </a:stretch>
        </p:blipFill>
        <p:spPr>
          <a:xfrm>
            <a:off x="609600" y="327506"/>
            <a:ext cx="15087600" cy="420639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9" name="TextBox 19"/>
          <p:cNvSpPr txBox="1"/>
          <p:nvPr/>
        </p:nvSpPr>
        <p:spPr>
          <a:xfrm>
            <a:off x="723900" y="4991100"/>
            <a:ext cx="14859000" cy="4573047"/>
          </a:xfrm>
          <a:prstGeom prst="rect">
            <a:avLst/>
          </a:prstGeom>
        </p:spPr>
        <p:txBody>
          <a:bodyPr wrap="square" lIns="0" tIns="0" rIns="0" bIns="0" rtlCol="0" anchor="t">
            <a:spAutoFit/>
          </a:bodyPr>
          <a:lstStyle/>
          <a:p>
            <a:pPr>
              <a:lnSpc>
                <a:spcPct val="150000"/>
              </a:lnSpc>
            </a:pPr>
            <a:r>
              <a:rPr lang="en-GB" sz="2000" b="1" dirty="0">
                <a:solidFill>
                  <a:schemeClr val="bg1"/>
                </a:solidFill>
                <a:latin typeface="Poppins" panose="00000500000000000000" pitchFamily="2" charset="0"/>
                <a:cs typeface="Poppins" panose="00000500000000000000" pitchFamily="2" charset="0"/>
              </a:rPr>
              <a:t>Aim:</a:t>
            </a:r>
            <a:endParaRPr lang="en-IN" sz="2000" dirty="0">
              <a:solidFill>
                <a:schemeClr val="bg1"/>
              </a:solidFill>
              <a:latin typeface="Poppins" panose="00000500000000000000" pitchFamily="2" charset="0"/>
              <a:cs typeface="Poppins" panose="00000500000000000000" pitchFamily="2" charset="0"/>
            </a:endParaRPr>
          </a:p>
          <a:p>
            <a:pPr marL="342900" indent="-342900">
              <a:lnSpc>
                <a:spcPct val="150000"/>
              </a:lnSpc>
              <a:buFont typeface="Arial" panose="020B0604020202020204" pitchFamily="34" charset="0"/>
              <a:buChar char="•"/>
            </a:pPr>
            <a:r>
              <a:rPr lang="en-GB" sz="2000" dirty="0">
                <a:solidFill>
                  <a:schemeClr val="bg1"/>
                </a:solidFill>
                <a:latin typeface="Poppins" panose="00000500000000000000" pitchFamily="2" charset="0"/>
                <a:cs typeface="Poppins" panose="00000500000000000000" pitchFamily="2" charset="0"/>
              </a:rPr>
              <a:t>To create and implement an e-commerce website that facilitates secure user registration, user-friendly product browsing, cart support and a moderated review system, using adequate tools that are suitable for beginner developers.</a:t>
            </a:r>
            <a:endParaRPr lang="en-IN" sz="2000" dirty="0">
              <a:solidFill>
                <a:schemeClr val="bg1"/>
              </a:solidFill>
              <a:latin typeface="Poppins" panose="00000500000000000000" pitchFamily="2" charset="0"/>
              <a:cs typeface="Poppins" panose="00000500000000000000" pitchFamily="2" charset="0"/>
            </a:endParaRPr>
          </a:p>
          <a:p>
            <a:pPr>
              <a:lnSpc>
                <a:spcPct val="150000"/>
              </a:lnSpc>
            </a:pPr>
            <a:r>
              <a:rPr lang="en-GB" sz="2000" b="1" dirty="0">
                <a:solidFill>
                  <a:schemeClr val="bg1"/>
                </a:solidFill>
                <a:latin typeface="Poppins" panose="00000500000000000000" pitchFamily="2" charset="0"/>
                <a:cs typeface="Poppins" panose="00000500000000000000" pitchFamily="2" charset="0"/>
              </a:rPr>
              <a:t>Objectives:</a:t>
            </a:r>
            <a:endParaRPr lang="en-IN" sz="2000" dirty="0">
              <a:solidFill>
                <a:schemeClr val="bg1"/>
              </a:solidFill>
              <a:latin typeface="Poppins" panose="00000500000000000000" pitchFamily="2" charset="0"/>
              <a:cs typeface="Poppins" panose="00000500000000000000" pitchFamily="2" charset="0"/>
            </a:endParaRPr>
          </a:p>
          <a:p>
            <a:pPr marL="342900" lvl="0" indent="-342900">
              <a:lnSpc>
                <a:spcPct val="150000"/>
              </a:lnSpc>
              <a:buFont typeface="Arial" panose="020B0604020202020204" pitchFamily="34" charset="0"/>
              <a:buChar char="•"/>
            </a:pPr>
            <a:r>
              <a:rPr lang="en-GB" sz="2000" dirty="0">
                <a:solidFill>
                  <a:schemeClr val="bg1"/>
                </a:solidFill>
                <a:latin typeface="Poppins" panose="00000500000000000000" pitchFamily="2" charset="0"/>
                <a:cs typeface="Poppins" panose="00000500000000000000" pitchFamily="2" charset="0"/>
              </a:rPr>
              <a:t>To investigate and operate existing basic e-commerce platforms to explore the design conventions and identify core functionalities for small business stakeholders.</a:t>
            </a:r>
            <a:endParaRPr lang="en-IN" sz="2000" dirty="0">
              <a:solidFill>
                <a:schemeClr val="bg1"/>
              </a:solidFill>
              <a:latin typeface="Poppins" panose="00000500000000000000" pitchFamily="2" charset="0"/>
              <a:cs typeface="Poppins" panose="00000500000000000000" pitchFamily="2" charset="0"/>
            </a:endParaRPr>
          </a:p>
          <a:p>
            <a:pPr marL="342900" lvl="0" indent="-342900">
              <a:lnSpc>
                <a:spcPct val="150000"/>
              </a:lnSpc>
              <a:buFont typeface="Arial" panose="020B0604020202020204" pitchFamily="34" charset="0"/>
              <a:buChar char="•"/>
            </a:pPr>
            <a:r>
              <a:rPr lang="en-GB" sz="2000" dirty="0">
                <a:solidFill>
                  <a:schemeClr val="bg1"/>
                </a:solidFill>
                <a:latin typeface="Poppins" panose="00000500000000000000" pitchFamily="2" charset="0"/>
                <a:cs typeface="Poppins" panose="00000500000000000000" pitchFamily="2" charset="0"/>
              </a:rPr>
              <a:t>To investigate and build an account security system allowing for user registration, login and session data usage.</a:t>
            </a:r>
            <a:endParaRPr lang="en-IN" sz="2000" dirty="0">
              <a:solidFill>
                <a:schemeClr val="bg1"/>
              </a:solidFill>
              <a:latin typeface="Poppins" panose="00000500000000000000" pitchFamily="2" charset="0"/>
              <a:cs typeface="Poppins" panose="00000500000000000000" pitchFamily="2" charset="0"/>
            </a:endParaRPr>
          </a:p>
          <a:p>
            <a:pPr marL="342900" lvl="0" indent="-342900">
              <a:lnSpc>
                <a:spcPct val="150000"/>
              </a:lnSpc>
              <a:buFont typeface="Arial" panose="020B0604020202020204" pitchFamily="34" charset="0"/>
              <a:buChar char="•"/>
            </a:pPr>
            <a:r>
              <a:rPr lang="en-GB" sz="2000" dirty="0">
                <a:solidFill>
                  <a:schemeClr val="bg1"/>
                </a:solidFill>
                <a:latin typeface="Poppins" panose="00000500000000000000" pitchFamily="2" charset="0"/>
                <a:cs typeface="Poppins" panose="00000500000000000000" pitchFamily="2" charset="0"/>
              </a:rPr>
              <a:t>To investigate and design user-aware product interfaces with cart operations utilising front-end and back-end programming languages.</a:t>
            </a:r>
            <a:endParaRPr lang="en-IN" sz="2000" dirty="0">
              <a:solidFill>
                <a:schemeClr val="bg1"/>
              </a:solidFill>
              <a:latin typeface="Poppins" panose="00000500000000000000" pitchFamily="2" charset="0"/>
              <a:cs typeface="Poppins" panose="00000500000000000000" pitchFamily="2" charset="0"/>
            </a:endParaRPr>
          </a:p>
        </p:txBody>
      </p:sp>
      <p:sp>
        <p:nvSpPr>
          <p:cNvPr id="26" name="TextBox 25">
            <a:extLst>
              <a:ext uri="{FF2B5EF4-FFF2-40B4-BE49-F238E27FC236}">
                <a16:creationId xmlns:a16="http://schemas.microsoft.com/office/drawing/2014/main" id="{2CC5DB41-AC6E-D565-2199-446C2184E51D}"/>
              </a:ext>
            </a:extLst>
          </p:cNvPr>
          <p:cNvSpPr txBox="1"/>
          <p:nvPr/>
        </p:nvSpPr>
        <p:spPr>
          <a:xfrm>
            <a:off x="723900" y="3898915"/>
            <a:ext cx="697523"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[2]</a:t>
            </a:r>
            <a:endParaRPr lang="en-GB"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90FA1DAC-0D27-8BDC-EB49-977A6407D716}"/>
            </a:ext>
          </a:extLst>
        </p:cNvPr>
        <p:cNvGrpSpPr/>
        <p:nvPr/>
      </p:nvGrpSpPr>
      <p:grpSpPr>
        <a:xfrm>
          <a:off x="0" y="0"/>
          <a:ext cx="0" cy="0"/>
          <a:chOff x="0" y="0"/>
          <a:chExt cx="0" cy="0"/>
        </a:xfrm>
      </p:grpSpPr>
      <p:sp>
        <p:nvSpPr>
          <p:cNvPr id="22" name="Freeform 3">
            <a:extLst>
              <a:ext uri="{FF2B5EF4-FFF2-40B4-BE49-F238E27FC236}">
                <a16:creationId xmlns:a16="http://schemas.microsoft.com/office/drawing/2014/main" id="{3BED0222-87BA-371A-B695-BA910ACEE174}"/>
              </a:ext>
            </a:extLst>
          </p:cNvPr>
          <p:cNvSpPr/>
          <p:nvPr/>
        </p:nvSpPr>
        <p:spPr>
          <a:xfrm>
            <a:off x="15240" y="8792"/>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graphicFrame>
        <p:nvGraphicFramePr>
          <p:cNvPr id="4" name="Table 3">
            <a:extLst>
              <a:ext uri="{FF2B5EF4-FFF2-40B4-BE49-F238E27FC236}">
                <a16:creationId xmlns:a16="http://schemas.microsoft.com/office/drawing/2014/main" id="{8E94F46A-3E36-1210-8248-947A169FBC1E}"/>
              </a:ext>
            </a:extLst>
          </p:cNvPr>
          <p:cNvGraphicFramePr>
            <a:graphicFrameLocks noGrp="1"/>
          </p:cNvGraphicFramePr>
          <p:nvPr>
            <p:extLst>
              <p:ext uri="{D42A27DB-BD31-4B8C-83A1-F6EECF244321}">
                <p14:modId xmlns:p14="http://schemas.microsoft.com/office/powerpoint/2010/main" val="1608521994"/>
              </p:ext>
            </p:extLst>
          </p:nvPr>
        </p:nvGraphicFramePr>
        <p:xfrm>
          <a:off x="7620002" y="219408"/>
          <a:ext cx="7924801" cy="9848184"/>
        </p:xfrm>
        <a:graphic>
          <a:graphicData uri="http://schemas.openxmlformats.org/drawingml/2006/table">
            <a:tbl>
              <a:tblPr>
                <a:tableStyleId>{306799F8-075E-4A3A-A7F6-7FBC6576F1A4}</a:tableStyleId>
              </a:tblPr>
              <a:tblGrid>
                <a:gridCol w="2581112">
                  <a:extLst>
                    <a:ext uri="{9D8B030D-6E8A-4147-A177-3AD203B41FA5}">
                      <a16:colId xmlns:a16="http://schemas.microsoft.com/office/drawing/2014/main" val="169002153"/>
                    </a:ext>
                  </a:extLst>
                </a:gridCol>
                <a:gridCol w="699019">
                  <a:extLst>
                    <a:ext uri="{9D8B030D-6E8A-4147-A177-3AD203B41FA5}">
                      <a16:colId xmlns:a16="http://schemas.microsoft.com/office/drawing/2014/main" val="1097026846"/>
                    </a:ext>
                  </a:extLst>
                </a:gridCol>
                <a:gridCol w="734750">
                  <a:extLst>
                    <a:ext uri="{9D8B030D-6E8A-4147-A177-3AD203B41FA5}">
                      <a16:colId xmlns:a16="http://schemas.microsoft.com/office/drawing/2014/main" val="2173199142"/>
                    </a:ext>
                  </a:extLst>
                </a:gridCol>
                <a:gridCol w="764957">
                  <a:extLst>
                    <a:ext uri="{9D8B030D-6E8A-4147-A177-3AD203B41FA5}">
                      <a16:colId xmlns:a16="http://schemas.microsoft.com/office/drawing/2014/main" val="3220363114"/>
                    </a:ext>
                  </a:extLst>
                </a:gridCol>
                <a:gridCol w="669177">
                  <a:extLst>
                    <a:ext uri="{9D8B030D-6E8A-4147-A177-3AD203B41FA5}">
                      <a16:colId xmlns:a16="http://schemas.microsoft.com/office/drawing/2014/main" val="4147509546"/>
                    </a:ext>
                  </a:extLst>
                </a:gridCol>
                <a:gridCol w="764775">
                  <a:extLst>
                    <a:ext uri="{9D8B030D-6E8A-4147-A177-3AD203B41FA5}">
                      <a16:colId xmlns:a16="http://schemas.microsoft.com/office/drawing/2014/main" val="2245497384"/>
                    </a:ext>
                  </a:extLst>
                </a:gridCol>
                <a:gridCol w="764775">
                  <a:extLst>
                    <a:ext uri="{9D8B030D-6E8A-4147-A177-3AD203B41FA5}">
                      <a16:colId xmlns:a16="http://schemas.microsoft.com/office/drawing/2014/main" val="2334591557"/>
                    </a:ext>
                  </a:extLst>
                </a:gridCol>
                <a:gridCol w="946236">
                  <a:extLst>
                    <a:ext uri="{9D8B030D-6E8A-4147-A177-3AD203B41FA5}">
                      <a16:colId xmlns:a16="http://schemas.microsoft.com/office/drawing/2014/main" val="4279193773"/>
                    </a:ext>
                  </a:extLst>
                </a:gridCol>
              </a:tblGrid>
              <a:tr h="1062947">
                <a:tc>
                  <a:txBody>
                    <a:bodyPr/>
                    <a:lstStyle/>
                    <a:p>
                      <a:pPr algn="ctr">
                        <a:lnSpc>
                          <a:spcPct val="200000"/>
                        </a:lnSpc>
                        <a:spcBef>
                          <a:spcPts val="1200"/>
                        </a:spcBef>
                        <a:spcAft>
                          <a:spcPts val="1200"/>
                        </a:spcAft>
                        <a:buNone/>
                      </a:pPr>
                      <a:r>
                        <a:rPr lang="en-GB" sz="1800" b="1" dirty="0">
                          <a:solidFill>
                            <a:schemeClr val="bg1"/>
                          </a:solidFill>
                          <a:effectLst/>
                        </a:rPr>
                        <a:t>Activity</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w="9525" cap="flat" cmpd="sng" algn="ctr">
                      <a:noFill/>
                      <a:prstDash val="solid"/>
                    </a:lnL>
                    <a:lnR>
                      <a:noFill/>
                    </a:lnR>
                    <a:lnT w="9525" cap="flat" cmpd="sng" algn="ctr">
                      <a:noFill/>
                      <a:prstDash val="solid"/>
                    </a:lnT>
                    <a:lnB>
                      <a:noFill/>
                    </a:lnB>
                    <a:cell3D prstMaterial="dkEdge">
                      <a:bevel/>
                      <a:lightRig rig="flood" dir="t"/>
                    </a:cell3D>
                  </a:tcPr>
                </a:tc>
                <a:tc>
                  <a:txBody>
                    <a:bodyPr/>
                    <a:lstStyle/>
                    <a:p>
                      <a:pPr algn="ctr">
                        <a:lnSpc>
                          <a:spcPct val="200000"/>
                        </a:lnSpc>
                        <a:spcBef>
                          <a:spcPts val="1200"/>
                        </a:spcBef>
                        <a:spcAft>
                          <a:spcPts val="1200"/>
                        </a:spcAft>
                        <a:buNone/>
                      </a:pPr>
                      <a:r>
                        <a:rPr lang="en-GB" sz="1800" b="1" dirty="0">
                          <a:solidFill>
                            <a:schemeClr val="bg1"/>
                          </a:solidFill>
                          <a:effectLst/>
                        </a:rPr>
                        <a:t>Week 1</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w="9525" cap="flat" cmpd="sng" algn="ctr">
                      <a:noFill/>
                      <a:prstDash val="solid"/>
                    </a:lnT>
                    <a:lnB>
                      <a:noFill/>
                    </a:lnB>
                    <a:cell3D prstMaterial="dkEdge">
                      <a:bevel/>
                      <a:lightRig rig="flood" dir="t"/>
                    </a:cell3D>
                  </a:tcPr>
                </a:tc>
                <a:tc>
                  <a:txBody>
                    <a:bodyPr/>
                    <a:lstStyle/>
                    <a:p>
                      <a:pPr algn="ctr">
                        <a:lnSpc>
                          <a:spcPct val="200000"/>
                        </a:lnSpc>
                        <a:spcBef>
                          <a:spcPts val="1200"/>
                        </a:spcBef>
                        <a:spcAft>
                          <a:spcPts val="1200"/>
                        </a:spcAft>
                        <a:buNone/>
                      </a:pPr>
                      <a:r>
                        <a:rPr lang="en-GB" sz="1800" b="1" dirty="0">
                          <a:solidFill>
                            <a:schemeClr val="bg1"/>
                          </a:solidFill>
                          <a:effectLst/>
                        </a:rPr>
                        <a:t>Week 2</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w="9525" cap="flat" cmpd="sng" algn="ctr">
                      <a:noFill/>
                      <a:prstDash val="solid"/>
                    </a:lnT>
                    <a:lnB>
                      <a:noFill/>
                    </a:lnB>
                    <a:cell3D prstMaterial="dkEdge">
                      <a:bevel/>
                      <a:lightRig rig="flood" dir="t"/>
                    </a:cell3D>
                  </a:tcPr>
                </a:tc>
                <a:tc>
                  <a:txBody>
                    <a:bodyPr/>
                    <a:lstStyle/>
                    <a:p>
                      <a:pPr algn="ctr">
                        <a:lnSpc>
                          <a:spcPct val="200000"/>
                        </a:lnSpc>
                        <a:spcBef>
                          <a:spcPts val="1200"/>
                        </a:spcBef>
                        <a:spcAft>
                          <a:spcPts val="1200"/>
                        </a:spcAft>
                        <a:buNone/>
                      </a:pPr>
                      <a:r>
                        <a:rPr lang="en-GB" sz="1800" b="1" dirty="0">
                          <a:solidFill>
                            <a:schemeClr val="bg1"/>
                          </a:solidFill>
                          <a:effectLst/>
                        </a:rPr>
                        <a:t>Week 3</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w="9525" cap="flat" cmpd="sng" algn="ctr">
                      <a:noFill/>
                      <a:prstDash val="solid"/>
                    </a:lnT>
                    <a:lnB>
                      <a:noFill/>
                    </a:lnB>
                    <a:cell3D prstMaterial="dkEdge">
                      <a:bevel/>
                      <a:lightRig rig="flood" dir="t"/>
                    </a:cell3D>
                  </a:tcPr>
                </a:tc>
                <a:tc>
                  <a:txBody>
                    <a:bodyPr/>
                    <a:lstStyle/>
                    <a:p>
                      <a:pPr algn="ctr">
                        <a:lnSpc>
                          <a:spcPct val="200000"/>
                        </a:lnSpc>
                        <a:spcBef>
                          <a:spcPts val="1200"/>
                        </a:spcBef>
                        <a:spcAft>
                          <a:spcPts val="1200"/>
                        </a:spcAft>
                        <a:buNone/>
                      </a:pPr>
                      <a:r>
                        <a:rPr lang="en-GB" sz="1800" b="1" dirty="0">
                          <a:solidFill>
                            <a:schemeClr val="bg1"/>
                          </a:solidFill>
                          <a:effectLst/>
                        </a:rPr>
                        <a:t>Week 4</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w="9525" cap="flat" cmpd="sng" algn="ctr">
                      <a:noFill/>
                      <a:prstDash val="solid"/>
                    </a:lnT>
                    <a:lnB>
                      <a:noFill/>
                    </a:lnB>
                    <a:cell3D prstMaterial="dkEdge">
                      <a:bevel/>
                      <a:lightRig rig="flood" dir="t"/>
                    </a:cell3D>
                  </a:tcPr>
                </a:tc>
                <a:tc>
                  <a:txBody>
                    <a:bodyPr/>
                    <a:lstStyle/>
                    <a:p>
                      <a:pPr algn="ctr">
                        <a:lnSpc>
                          <a:spcPct val="200000"/>
                        </a:lnSpc>
                        <a:spcBef>
                          <a:spcPts val="1200"/>
                        </a:spcBef>
                        <a:spcAft>
                          <a:spcPts val="1200"/>
                        </a:spcAft>
                        <a:buNone/>
                      </a:pPr>
                      <a:r>
                        <a:rPr lang="en-GB" sz="1800" b="1" dirty="0">
                          <a:solidFill>
                            <a:schemeClr val="bg1"/>
                          </a:solidFill>
                          <a:effectLst/>
                        </a:rPr>
                        <a:t>Week 5</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w="9525" cap="flat" cmpd="sng" algn="ctr">
                      <a:noFill/>
                      <a:prstDash val="solid"/>
                    </a:lnT>
                    <a:lnB>
                      <a:noFill/>
                    </a:lnB>
                    <a:cell3D prstMaterial="dkEdge">
                      <a:bevel/>
                      <a:lightRig rig="flood" dir="t"/>
                    </a:cell3D>
                  </a:tcPr>
                </a:tc>
                <a:tc>
                  <a:txBody>
                    <a:bodyPr/>
                    <a:lstStyle/>
                    <a:p>
                      <a:pPr algn="ctr">
                        <a:lnSpc>
                          <a:spcPct val="200000"/>
                        </a:lnSpc>
                        <a:spcBef>
                          <a:spcPts val="1200"/>
                        </a:spcBef>
                        <a:spcAft>
                          <a:spcPts val="1200"/>
                        </a:spcAft>
                        <a:buNone/>
                      </a:pPr>
                      <a:r>
                        <a:rPr lang="en-GB" sz="1800" b="1" dirty="0">
                          <a:solidFill>
                            <a:schemeClr val="bg1"/>
                          </a:solidFill>
                          <a:effectLst/>
                        </a:rPr>
                        <a:t>Week 6</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w="9525" cap="flat" cmpd="sng" algn="ctr">
                      <a:noFill/>
                      <a:prstDash val="solid"/>
                    </a:lnT>
                    <a:lnB>
                      <a:noFill/>
                    </a:lnB>
                    <a:cell3D prstMaterial="dkEdge">
                      <a:bevel/>
                      <a:lightRig rig="flood" dir="t"/>
                    </a:cell3D>
                  </a:tcPr>
                </a:tc>
                <a:tc>
                  <a:txBody>
                    <a:bodyPr/>
                    <a:lstStyle/>
                    <a:p>
                      <a:pPr algn="ctr">
                        <a:lnSpc>
                          <a:spcPct val="200000"/>
                        </a:lnSpc>
                        <a:spcBef>
                          <a:spcPts val="1200"/>
                        </a:spcBef>
                        <a:spcAft>
                          <a:spcPts val="1200"/>
                        </a:spcAft>
                        <a:buNone/>
                      </a:pPr>
                      <a:r>
                        <a:rPr lang="en-GB" sz="1800" b="1" dirty="0">
                          <a:solidFill>
                            <a:schemeClr val="bg1"/>
                          </a:solidFill>
                          <a:effectLst/>
                        </a:rPr>
                        <a:t>Week 7-8</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w="9525" cap="flat" cmpd="sng" algn="ctr">
                      <a:noFill/>
                      <a:prstDash val="solid"/>
                    </a:lnR>
                    <a:lnT w="9525" cap="flat" cmpd="sng" algn="ctr">
                      <a:noFill/>
                      <a:prstDash val="solid"/>
                    </a:lnT>
                    <a:lnB>
                      <a:noFill/>
                    </a:lnB>
                    <a:cell3D prstMaterial="dkEdge">
                      <a:bevel/>
                      <a:lightRig rig="flood" dir="t"/>
                    </a:cell3D>
                  </a:tcPr>
                </a:tc>
                <a:extLst>
                  <a:ext uri="{0D108BD9-81ED-4DB2-BD59-A6C34878D82A}">
                    <a16:rowId xmlns:a16="http://schemas.microsoft.com/office/drawing/2014/main" val="1153875138"/>
                  </a:ext>
                </a:extLst>
              </a:tr>
              <a:tr h="1062947">
                <a:tc>
                  <a:txBody>
                    <a:bodyPr/>
                    <a:lstStyle/>
                    <a:p>
                      <a:pPr algn="l">
                        <a:lnSpc>
                          <a:spcPct val="200000"/>
                        </a:lnSpc>
                        <a:spcBef>
                          <a:spcPts val="1200"/>
                        </a:spcBef>
                        <a:spcAft>
                          <a:spcPts val="1200"/>
                        </a:spcAft>
                        <a:buNone/>
                      </a:pPr>
                      <a:r>
                        <a:rPr lang="en-GB" sz="1800" dirty="0">
                          <a:solidFill>
                            <a:schemeClr val="bg1"/>
                          </a:solidFill>
                          <a:effectLst/>
                        </a:rPr>
                        <a:t>Complete proposal, design layout</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w="9525" cap="flat" cmpd="sng" algn="ctr">
                      <a:noFill/>
                      <a:prstDash val="solid"/>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dirty="0">
                          <a:solidFill>
                            <a:schemeClr val="bg1"/>
                          </a:solidFill>
                          <a:effectLst/>
                        </a:rPr>
                        <a:t> </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w="9525" cap="flat" cmpd="sng" algn="ctr">
                      <a:noFill/>
                      <a:prstDash val="solid"/>
                    </a:lnR>
                    <a:lnT>
                      <a:noFill/>
                    </a:lnT>
                    <a:lnB>
                      <a:noFill/>
                    </a:lnB>
                    <a:cell3D prstMaterial="dkEdge">
                      <a:bevel/>
                      <a:lightRig rig="flood" dir="t"/>
                    </a:cell3D>
                  </a:tcPr>
                </a:tc>
                <a:extLst>
                  <a:ext uri="{0D108BD9-81ED-4DB2-BD59-A6C34878D82A}">
                    <a16:rowId xmlns:a16="http://schemas.microsoft.com/office/drawing/2014/main" val="265431546"/>
                  </a:ext>
                </a:extLst>
              </a:tr>
              <a:tr h="1062947">
                <a:tc>
                  <a:txBody>
                    <a:bodyPr/>
                    <a:lstStyle/>
                    <a:p>
                      <a:pPr algn="l">
                        <a:lnSpc>
                          <a:spcPct val="200000"/>
                        </a:lnSpc>
                        <a:spcBef>
                          <a:spcPts val="1200"/>
                        </a:spcBef>
                        <a:spcAft>
                          <a:spcPts val="1200"/>
                        </a:spcAft>
                        <a:buNone/>
                      </a:pPr>
                      <a:r>
                        <a:rPr lang="en-GB" sz="1800" dirty="0">
                          <a:solidFill>
                            <a:schemeClr val="bg1"/>
                          </a:solidFill>
                          <a:effectLst/>
                        </a:rPr>
                        <a:t>Develop registration and login processes</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w="9525" cap="flat" cmpd="sng" algn="ctr">
                      <a:noFill/>
                      <a:prstDash val="solid"/>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dirty="0">
                          <a:solidFill>
                            <a:schemeClr val="bg1"/>
                          </a:solidFill>
                          <a:effectLst/>
                        </a:rPr>
                        <a:t> </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dirty="0">
                          <a:solidFill>
                            <a:schemeClr val="bg1"/>
                          </a:solidFill>
                          <a:effectLst/>
                        </a:rPr>
                        <a:t> </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w="9525" cap="flat" cmpd="sng" algn="ctr">
                      <a:noFill/>
                      <a:prstDash val="solid"/>
                    </a:lnR>
                    <a:lnT>
                      <a:noFill/>
                    </a:lnT>
                    <a:lnB>
                      <a:noFill/>
                    </a:lnB>
                    <a:cell3D prstMaterial="dkEdge">
                      <a:bevel/>
                      <a:lightRig rig="flood" dir="t"/>
                    </a:cell3D>
                  </a:tcPr>
                </a:tc>
                <a:extLst>
                  <a:ext uri="{0D108BD9-81ED-4DB2-BD59-A6C34878D82A}">
                    <a16:rowId xmlns:a16="http://schemas.microsoft.com/office/drawing/2014/main" val="2615241375"/>
                  </a:ext>
                </a:extLst>
              </a:tr>
              <a:tr h="1062947">
                <a:tc>
                  <a:txBody>
                    <a:bodyPr/>
                    <a:lstStyle/>
                    <a:p>
                      <a:pPr algn="l">
                        <a:lnSpc>
                          <a:spcPct val="200000"/>
                        </a:lnSpc>
                        <a:spcBef>
                          <a:spcPts val="1200"/>
                        </a:spcBef>
                        <a:spcAft>
                          <a:spcPts val="1200"/>
                        </a:spcAft>
                        <a:buNone/>
                      </a:pPr>
                      <a:r>
                        <a:rPr lang="en-GB" sz="1800" dirty="0">
                          <a:solidFill>
                            <a:schemeClr val="bg1"/>
                          </a:solidFill>
                          <a:effectLst/>
                        </a:rPr>
                        <a:t>Add product listing capability</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w="9525" cap="flat" cmpd="sng" algn="ctr">
                      <a:noFill/>
                      <a:prstDash val="solid"/>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w="9525" cap="flat" cmpd="sng" algn="ctr">
                      <a:noFill/>
                      <a:prstDash val="solid"/>
                    </a:lnR>
                    <a:lnT>
                      <a:noFill/>
                    </a:lnT>
                    <a:lnB>
                      <a:noFill/>
                    </a:lnB>
                    <a:cell3D prstMaterial="dkEdge">
                      <a:bevel/>
                      <a:lightRig rig="flood" dir="t"/>
                    </a:cell3D>
                  </a:tcPr>
                </a:tc>
                <a:extLst>
                  <a:ext uri="{0D108BD9-81ED-4DB2-BD59-A6C34878D82A}">
                    <a16:rowId xmlns:a16="http://schemas.microsoft.com/office/drawing/2014/main" val="541139799"/>
                  </a:ext>
                </a:extLst>
              </a:tr>
              <a:tr h="697816">
                <a:tc>
                  <a:txBody>
                    <a:bodyPr/>
                    <a:lstStyle/>
                    <a:p>
                      <a:pPr algn="l">
                        <a:lnSpc>
                          <a:spcPct val="200000"/>
                        </a:lnSpc>
                        <a:spcBef>
                          <a:spcPts val="1200"/>
                        </a:spcBef>
                        <a:spcAft>
                          <a:spcPts val="1200"/>
                        </a:spcAft>
                        <a:buNone/>
                      </a:pPr>
                      <a:r>
                        <a:rPr lang="en-GB" sz="1800">
                          <a:solidFill>
                            <a:schemeClr val="bg1"/>
                          </a:solidFill>
                          <a:effectLst/>
                        </a:rPr>
                        <a:t>Build a shopping cart</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w="9525" cap="flat" cmpd="sng" algn="ctr">
                      <a:noFill/>
                      <a:prstDash val="solid"/>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dirty="0">
                          <a:solidFill>
                            <a:schemeClr val="bg1"/>
                          </a:solidFill>
                          <a:effectLst/>
                        </a:rPr>
                        <a:t> </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w="9525" cap="flat" cmpd="sng" algn="ctr">
                      <a:noFill/>
                      <a:prstDash val="solid"/>
                    </a:lnR>
                    <a:lnT>
                      <a:noFill/>
                    </a:lnT>
                    <a:lnB>
                      <a:noFill/>
                    </a:lnB>
                    <a:cell3D prstMaterial="dkEdge">
                      <a:bevel/>
                      <a:lightRig rig="flood" dir="t"/>
                    </a:cell3D>
                  </a:tcPr>
                </a:tc>
                <a:extLst>
                  <a:ext uri="{0D108BD9-81ED-4DB2-BD59-A6C34878D82A}">
                    <a16:rowId xmlns:a16="http://schemas.microsoft.com/office/drawing/2014/main" val="1240416706"/>
                  </a:ext>
                </a:extLst>
              </a:tr>
              <a:tr h="1632860">
                <a:tc>
                  <a:txBody>
                    <a:bodyPr/>
                    <a:lstStyle/>
                    <a:p>
                      <a:pPr algn="l">
                        <a:lnSpc>
                          <a:spcPct val="200000"/>
                        </a:lnSpc>
                        <a:spcBef>
                          <a:spcPts val="1200"/>
                        </a:spcBef>
                        <a:spcAft>
                          <a:spcPts val="1200"/>
                        </a:spcAft>
                        <a:buNone/>
                      </a:pPr>
                      <a:r>
                        <a:rPr lang="en-GB" sz="1800">
                          <a:solidFill>
                            <a:schemeClr val="bg1"/>
                          </a:solidFill>
                          <a:effectLst/>
                        </a:rPr>
                        <a:t>Build a feedback system and admin moderation functionality</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w="9525" cap="flat" cmpd="sng" algn="ctr">
                      <a:noFill/>
                      <a:prstDash val="solid"/>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w="9525" cap="flat" cmpd="sng" algn="ctr">
                      <a:noFill/>
                      <a:prstDash val="solid"/>
                    </a:lnR>
                    <a:lnT>
                      <a:noFill/>
                    </a:lnT>
                    <a:lnB>
                      <a:noFill/>
                    </a:lnB>
                    <a:cell3D prstMaterial="dkEdge">
                      <a:bevel/>
                      <a:lightRig rig="flood" dir="t"/>
                    </a:cell3D>
                  </a:tcPr>
                </a:tc>
                <a:extLst>
                  <a:ext uri="{0D108BD9-81ED-4DB2-BD59-A6C34878D82A}">
                    <a16:rowId xmlns:a16="http://schemas.microsoft.com/office/drawing/2014/main" val="5639680"/>
                  </a:ext>
                </a:extLst>
              </a:tr>
              <a:tr h="1062947">
                <a:tc>
                  <a:txBody>
                    <a:bodyPr/>
                    <a:lstStyle/>
                    <a:p>
                      <a:pPr algn="l">
                        <a:lnSpc>
                          <a:spcPct val="200000"/>
                        </a:lnSpc>
                        <a:spcBef>
                          <a:spcPts val="1200"/>
                        </a:spcBef>
                        <a:spcAft>
                          <a:spcPts val="1200"/>
                        </a:spcAft>
                        <a:buNone/>
                      </a:pPr>
                      <a:r>
                        <a:rPr lang="en-GB" sz="1800">
                          <a:solidFill>
                            <a:schemeClr val="bg1"/>
                          </a:solidFill>
                          <a:effectLst/>
                        </a:rPr>
                        <a:t>Usability testing of the site</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w="9525" cap="flat" cmpd="sng" algn="ctr">
                      <a:noFill/>
                      <a:prstDash val="solid"/>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a:noFill/>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w="9525" cap="flat" cmpd="sng" algn="ctr">
                      <a:noFill/>
                      <a:prstDash val="solid"/>
                    </a:lnR>
                    <a:lnT>
                      <a:noFill/>
                    </a:lnT>
                    <a:lnB>
                      <a:noFill/>
                    </a:lnB>
                    <a:cell3D prstMaterial="dkEdge">
                      <a:bevel/>
                      <a:lightRig rig="flood" dir="t"/>
                    </a:cell3D>
                  </a:tcPr>
                </a:tc>
                <a:extLst>
                  <a:ext uri="{0D108BD9-81ED-4DB2-BD59-A6C34878D82A}">
                    <a16:rowId xmlns:a16="http://schemas.microsoft.com/office/drawing/2014/main" val="3770209649"/>
                  </a:ext>
                </a:extLst>
              </a:tr>
              <a:tr h="2202773">
                <a:tc>
                  <a:txBody>
                    <a:bodyPr/>
                    <a:lstStyle/>
                    <a:p>
                      <a:pPr algn="l">
                        <a:lnSpc>
                          <a:spcPct val="200000"/>
                        </a:lnSpc>
                        <a:spcBef>
                          <a:spcPts val="1200"/>
                        </a:spcBef>
                        <a:spcAft>
                          <a:spcPts val="1200"/>
                        </a:spcAft>
                        <a:buNone/>
                      </a:pPr>
                      <a:r>
                        <a:rPr lang="en-GB" sz="1800" dirty="0">
                          <a:solidFill>
                            <a:schemeClr val="bg1"/>
                          </a:solidFill>
                          <a:effectLst/>
                        </a:rPr>
                        <a:t>Final changes, technical report, and demonstration preparation</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w="9525" cap="flat" cmpd="sng" algn="ctr">
                      <a:noFill/>
                      <a:prstDash val="solid"/>
                    </a:lnL>
                    <a:lnR>
                      <a:noFill/>
                    </a:lnR>
                    <a:lnT>
                      <a:noFill/>
                    </a:lnT>
                    <a:lnB w="9525" cap="flat" cmpd="sng" algn="ctr">
                      <a:noFill/>
                      <a:prstDash val="solid"/>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w="9525" cap="flat" cmpd="sng" algn="ctr">
                      <a:noFill/>
                      <a:prstDash val="solid"/>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w="9525" cap="flat" cmpd="sng" algn="ctr">
                      <a:noFill/>
                      <a:prstDash val="solid"/>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w="9525" cap="flat" cmpd="sng" algn="ctr">
                      <a:noFill/>
                      <a:prstDash val="solid"/>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w="9525" cap="flat" cmpd="sng" algn="ctr">
                      <a:noFill/>
                      <a:prstDash val="solid"/>
                    </a:lnB>
                    <a:cell3D prstMaterial="dkEdge">
                      <a:bevel/>
                      <a:lightRig rig="flood" dir="t"/>
                    </a:cell3D>
                  </a:tcPr>
                </a:tc>
                <a:tc>
                  <a:txBody>
                    <a:bodyPr/>
                    <a:lstStyle/>
                    <a:p>
                      <a:pPr algn="l">
                        <a:lnSpc>
                          <a:spcPct val="200000"/>
                        </a:lnSpc>
                        <a:spcBef>
                          <a:spcPts val="1200"/>
                        </a:spcBef>
                        <a:spcAft>
                          <a:spcPts val="1200"/>
                        </a:spcAft>
                        <a:buNone/>
                      </a:pPr>
                      <a:r>
                        <a:rPr lang="en-GB" sz="1800" dirty="0">
                          <a:solidFill>
                            <a:schemeClr val="bg1"/>
                          </a:solidFill>
                          <a:effectLst/>
                        </a:rPr>
                        <a:t> </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w="9525" cap="flat" cmpd="sng" algn="ctr">
                      <a:noFill/>
                      <a:prstDash val="solid"/>
                    </a:lnB>
                    <a:cell3D prstMaterial="dkEdge">
                      <a:bevel/>
                      <a:lightRig rig="flood" dir="t"/>
                    </a:cell3D>
                  </a:tcPr>
                </a:tc>
                <a:tc>
                  <a:txBody>
                    <a:bodyPr/>
                    <a:lstStyle/>
                    <a:p>
                      <a:pPr algn="l">
                        <a:lnSpc>
                          <a:spcPct val="200000"/>
                        </a:lnSpc>
                        <a:spcBef>
                          <a:spcPts val="1200"/>
                        </a:spcBef>
                        <a:spcAft>
                          <a:spcPts val="1200"/>
                        </a:spcAft>
                        <a:buNone/>
                      </a:pPr>
                      <a:r>
                        <a:rPr lang="en-GB" sz="1800">
                          <a:solidFill>
                            <a:schemeClr val="bg1"/>
                          </a:solidFill>
                          <a:effectLst/>
                        </a:rPr>
                        <a:t> </a:t>
                      </a:r>
                      <a:endParaRPr lang="en-IN" sz="180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a:noFill/>
                    </a:lnR>
                    <a:lnT>
                      <a:noFill/>
                    </a:lnT>
                    <a:lnB w="9525" cap="flat" cmpd="sng" algn="ctr">
                      <a:noFill/>
                      <a:prstDash val="solid"/>
                    </a:lnB>
                    <a:cell3D prstMaterial="dkEdge">
                      <a:bevel/>
                      <a:lightRig rig="flood" dir="t"/>
                    </a:cell3D>
                  </a:tcPr>
                </a:tc>
                <a:tc>
                  <a:txBody>
                    <a:bodyPr/>
                    <a:lstStyle/>
                    <a:p>
                      <a:pPr algn="l">
                        <a:lnSpc>
                          <a:spcPct val="200000"/>
                        </a:lnSpc>
                        <a:spcBef>
                          <a:spcPts val="1200"/>
                        </a:spcBef>
                        <a:spcAft>
                          <a:spcPts val="1200"/>
                        </a:spcAft>
                        <a:buNone/>
                      </a:pPr>
                      <a:r>
                        <a:rPr lang="en-GB" sz="1800" dirty="0">
                          <a:solidFill>
                            <a:schemeClr val="bg1"/>
                          </a:solidFill>
                          <a:effectLst/>
                        </a:rPr>
                        <a:t>✔</a:t>
                      </a:r>
                      <a:endParaRPr lang="en-IN" sz="1800" dirty="0">
                        <a:solidFill>
                          <a:schemeClr val="bg1"/>
                        </a:solidFill>
                        <a:effectLst/>
                        <a:latin typeface="Poppins" panose="00000500000000000000" pitchFamily="2" charset="0"/>
                        <a:ea typeface="Times New Roman" panose="02020603050405020304" pitchFamily="18" charset="0"/>
                        <a:cs typeface="Poppins" panose="00000500000000000000" pitchFamily="2" charset="0"/>
                      </a:endParaRPr>
                    </a:p>
                  </a:txBody>
                  <a:tcPr marL="41839" marR="41839" marT="0" marB="0" anchor="ctr">
                    <a:lnL>
                      <a:noFill/>
                    </a:lnL>
                    <a:lnR w="9525" cap="flat" cmpd="sng" algn="ctr">
                      <a:noFill/>
                      <a:prstDash val="solid"/>
                    </a:lnR>
                    <a:lnT>
                      <a:noFill/>
                    </a:lnT>
                    <a:lnB w="9525" cap="flat" cmpd="sng" algn="ctr">
                      <a:noFill/>
                      <a:prstDash val="solid"/>
                    </a:lnB>
                    <a:cell3D prstMaterial="dkEdge">
                      <a:bevel/>
                      <a:lightRig rig="flood" dir="t"/>
                    </a:cell3D>
                  </a:tcPr>
                </a:tc>
                <a:extLst>
                  <a:ext uri="{0D108BD9-81ED-4DB2-BD59-A6C34878D82A}">
                    <a16:rowId xmlns:a16="http://schemas.microsoft.com/office/drawing/2014/main" val="2142357581"/>
                  </a:ext>
                </a:extLst>
              </a:tr>
            </a:tbl>
          </a:graphicData>
        </a:graphic>
      </p:graphicFrame>
      <p:sp>
        <p:nvSpPr>
          <p:cNvPr id="6" name="TextBox 23">
            <a:extLst>
              <a:ext uri="{FF2B5EF4-FFF2-40B4-BE49-F238E27FC236}">
                <a16:creationId xmlns:a16="http://schemas.microsoft.com/office/drawing/2014/main" id="{A06008C4-8193-3E2D-5AEE-E66239FB0FE4}"/>
              </a:ext>
            </a:extLst>
          </p:cNvPr>
          <p:cNvSpPr txBox="1"/>
          <p:nvPr/>
        </p:nvSpPr>
        <p:spPr>
          <a:xfrm>
            <a:off x="1447800" y="1257300"/>
            <a:ext cx="5257799" cy="2064732"/>
          </a:xfrm>
          <a:prstGeom prst="rect">
            <a:avLst/>
          </a:prstGeom>
        </p:spPr>
        <p:txBody>
          <a:bodyPr wrap="square" lIns="0" tIns="0" rIns="0" bIns="0" rtlCol="0" anchor="t">
            <a:spAutoFit/>
          </a:bodyPr>
          <a:lstStyle/>
          <a:p>
            <a:pPr algn="l">
              <a:lnSpc>
                <a:spcPts val="8025"/>
              </a:lnSpc>
            </a:pPr>
            <a:r>
              <a:rPr lang="en-US" sz="7200" b="1" dirty="0">
                <a:solidFill>
                  <a:srgbClr val="FFFFFF"/>
                </a:solidFill>
                <a:latin typeface="Sitka Small" pitchFamily="2" charset="0"/>
                <a:ea typeface="Poppins Bold"/>
                <a:cs typeface="Poppins Bold"/>
                <a:sym typeface="Poppins Bold"/>
              </a:rPr>
              <a:t>Project Timeline</a:t>
            </a:r>
          </a:p>
        </p:txBody>
      </p:sp>
    </p:spTree>
    <p:extLst>
      <p:ext uri="{BB962C8B-B14F-4D97-AF65-F5344CB8AC3E}">
        <p14:creationId xmlns:p14="http://schemas.microsoft.com/office/powerpoint/2010/main" val="1156646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31" name="Freeform 3">
            <a:extLst>
              <a:ext uri="{FF2B5EF4-FFF2-40B4-BE49-F238E27FC236}">
                <a16:creationId xmlns:a16="http://schemas.microsoft.com/office/drawing/2014/main" id="{EF10A0B0-B9BB-E86B-B387-68D699D0A7B9}"/>
              </a:ext>
            </a:extLst>
          </p:cNvPr>
          <p:cNvSpPr/>
          <p:nvPr/>
        </p:nvSpPr>
        <p:spPr>
          <a:xfrm>
            <a:off x="0" y="8792"/>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35" name="Rectangle 34">
            <a:extLst>
              <a:ext uri="{FF2B5EF4-FFF2-40B4-BE49-F238E27FC236}">
                <a16:creationId xmlns:a16="http://schemas.microsoft.com/office/drawing/2014/main" id="{C304BADE-B9DF-8A62-E3BA-C2BF852CE4EB}"/>
              </a:ext>
            </a:extLst>
          </p:cNvPr>
          <p:cNvSpPr/>
          <p:nvPr/>
        </p:nvSpPr>
        <p:spPr>
          <a:xfrm>
            <a:off x="0" y="-23446"/>
            <a:ext cx="18288000" cy="1031044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3" name="TextBox 23"/>
          <p:cNvSpPr txBox="1"/>
          <p:nvPr/>
        </p:nvSpPr>
        <p:spPr>
          <a:xfrm>
            <a:off x="838200" y="1418736"/>
            <a:ext cx="6130516" cy="1050031"/>
          </a:xfrm>
          <a:prstGeom prst="rect">
            <a:avLst/>
          </a:prstGeom>
        </p:spPr>
        <p:txBody>
          <a:bodyPr lIns="0" tIns="0" rIns="0" bIns="0" rtlCol="0" anchor="t">
            <a:spAutoFit/>
          </a:bodyPr>
          <a:lstStyle/>
          <a:p>
            <a:pPr algn="l">
              <a:lnSpc>
                <a:spcPts val="8025"/>
              </a:lnSpc>
            </a:pPr>
            <a:r>
              <a:rPr lang="en-US" sz="7500" b="1" dirty="0">
                <a:solidFill>
                  <a:srgbClr val="FFFFFF"/>
                </a:solidFill>
                <a:latin typeface="Sitka Small" pitchFamily="2" charset="0"/>
                <a:ea typeface="Poppins Bold"/>
                <a:cs typeface="Poppins Bold"/>
                <a:sym typeface="Poppins Bold"/>
              </a:rPr>
              <a:t>Literature </a:t>
            </a:r>
          </a:p>
        </p:txBody>
      </p:sp>
      <p:sp>
        <p:nvSpPr>
          <p:cNvPr id="24" name="TextBox 24"/>
          <p:cNvSpPr txBox="1"/>
          <p:nvPr/>
        </p:nvSpPr>
        <p:spPr>
          <a:xfrm>
            <a:off x="384866" y="3009901"/>
            <a:ext cx="9096644" cy="5487656"/>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The literature review presented centres on developing a simple e-commerce platform for novice developers. </a:t>
            </a:r>
          </a:p>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The OECD report on small-scale e-commerce is an important piece of literature. </a:t>
            </a:r>
          </a:p>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Highlighting the role of small-scale e-commerce in digital inclusion for micro-enterprises and small businesses, the report also underscored that accessible digital tools are important in supporting the objective of creating a simple e-commerce platform for novice developers.</a:t>
            </a:r>
            <a:endParaRPr lang="en-IN" sz="2400" dirty="0">
              <a:solidFill>
                <a:schemeClr val="bg1"/>
              </a:solidFill>
              <a:latin typeface="Poppins" panose="00000500000000000000" pitchFamily="2" charset="0"/>
              <a:cs typeface="Poppins" panose="00000500000000000000" pitchFamily="2" charset="0"/>
            </a:endParaRPr>
          </a:p>
        </p:txBody>
      </p:sp>
      <p:pic>
        <p:nvPicPr>
          <p:cNvPr id="37" name="Picture 36">
            <a:extLst>
              <a:ext uri="{FF2B5EF4-FFF2-40B4-BE49-F238E27FC236}">
                <a16:creationId xmlns:a16="http://schemas.microsoft.com/office/drawing/2014/main" id="{3A2378F9-9860-B0B8-6AC8-E561CA35E454}"/>
              </a:ext>
            </a:extLst>
          </p:cNvPr>
          <p:cNvPicPr>
            <a:picLocks noChangeAspect="1"/>
          </p:cNvPicPr>
          <p:nvPr/>
        </p:nvPicPr>
        <p:blipFill>
          <a:blip r:embed="rId4"/>
          <a:stretch>
            <a:fillRect/>
          </a:stretch>
        </p:blipFill>
        <p:spPr>
          <a:xfrm>
            <a:off x="9664534" y="1245240"/>
            <a:ext cx="7779170" cy="777307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8" name="TextBox 37">
            <a:extLst>
              <a:ext uri="{FF2B5EF4-FFF2-40B4-BE49-F238E27FC236}">
                <a16:creationId xmlns:a16="http://schemas.microsoft.com/office/drawing/2014/main" id="{5FA56947-B686-DADC-1E17-BB8BA3C863AA}"/>
              </a:ext>
            </a:extLst>
          </p:cNvPr>
          <p:cNvSpPr txBox="1"/>
          <p:nvPr/>
        </p:nvSpPr>
        <p:spPr>
          <a:xfrm>
            <a:off x="10972800" y="8497557"/>
            <a:ext cx="697523"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[3]</a:t>
            </a:r>
            <a:endParaRPr lang="en-GB"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5" name="Freeform 3">
            <a:extLst>
              <a:ext uri="{FF2B5EF4-FFF2-40B4-BE49-F238E27FC236}">
                <a16:creationId xmlns:a16="http://schemas.microsoft.com/office/drawing/2014/main" id="{91662056-F3CA-B765-B214-BF6EAB6ED1C1}"/>
              </a:ext>
            </a:extLst>
          </p:cNvPr>
          <p:cNvSpPr/>
          <p:nvPr/>
        </p:nvSpPr>
        <p:spPr>
          <a:xfrm>
            <a:off x="30480" y="16412"/>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27" name="Rectangle 26">
            <a:extLst>
              <a:ext uri="{FF2B5EF4-FFF2-40B4-BE49-F238E27FC236}">
                <a16:creationId xmlns:a16="http://schemas.microsoft.com/office/drawing/2014/main" id="{A148968A-A644-CB19-D8BC-C858F3BB80DA}"/>
              </a:ext>
            </a:extLst>
          </p:cNvPr>
          <p:cNvSpPr/>
          <p:nvPr/>
        </p:nvSpPr>
        <p:spPr>
          <a:xfrm>
            <a:off x="0" y="0"/>
            <a:ext cx="18257520" cy="1029462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pic>
        <p:nvPicPr>
          <p:cNvPr id="26" name="Picture 25">
            <a:extLst>
              <a:ext uri="{FF2B5EF4-FFF2-40B4-BE49-F238E27FC236}">
                <a16:creationId xmlns:a16="http://schemas.microsoft.com/office/drawing/2014/main" id="{A5C28D54-504E-612D-ADE4-17AFC5775D93}"/>
              </a:ext>
            </a:extLst>
          </p:cNvPr>
          <p:cNvPicPr>
            <a:picLocks noChangeAspect="1"/>
          </p:cNvPicPr>
          <p:nvPr/>
        </p:nvPicPr>
        <p:blipFill>
          <a:blip r:embed="rId4"/>
          <a:stretch>
            <a:fillRect/>
          </a:stretch>
        </p:blipFill>
        <p:spPr>
          <a:xfrm>
            <a:off x="1295400" y="903755"/>
            <a:ext cx="14808467" cy="372497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24" name="TextBox 24"/>
          <p:cNvSpPr txBox="1"/>
          <p:nvPr/>
        </p:nvSpPr>
        <p:spPr>
          <a:xfrm>
            <a:off x="1752600" y="5295900"/>
            <a:ext cx="12649200" cy="3816942"/>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GB" sz="2800" dirty="0">
                <a:solidFill>
                  <a:schemeClr val="bg1"/>
                </a:solidFill>
                <a:latin typeface="Poppins" panose="00000500000000000000" pitchFamily="2" charset="0"/>
                <a:cs typeface="Poppins" panose="00000500000000000000" pitchFamily="2" charset="0"/>
              </a:rPr>
              <a:t>[3] provided a source that aimed at the usability of e-commerce systems that focused on the intuitiveness of new user interfaces. </a:t>
            </a:r>
          </a:p>
          <a:p>
            <a:pPr marL="342900" indent="-342900" algn="just">
              <a:lnSpc>
                <a:spcPct val="150000"/>
              </a:lnSpc>
              <a:buFont typeface="Arial" panose="020B0604020202020204" pitchFamily="34" charset="0"/>
              <a:buChar char="•"/>
            </a:pPr>
            <a:r>
              <a:rPr lang="en-GB" sz="2800" dirty="0">
                <a:solidFill>
                  <a:schemeClr val="bg1"/>
                </a:solidFill>
                <a:latin typeface="Poppins" panose="00000500000000000000" pitchFamily="2" charset="0"/>
                <a:cs typeface="Poppins" panose="00000500000000000000" pitchFamily="2" charset="0"/>
              </a:rPr>
              <a:t>While the proposed framework in source is relevant to this project, it was noted that it takes place in developing regions and does not adequately represent the ability of novice developers in developed environments.</a:t>
            </a:r>
            <a:endParaRPr lang="en-US" sz="3200" dirty="0">
              <a:solidFill>
                <a:schemeClr val="bg1"/>
              </a:solidFill>
              <a:latin typeface="Poppins" panose="00000500000000000000" pitchFamily="2" charset="0"/>
              <a:ea typeface="Poppins"/>
              <a:cs typeface="Poppins" panose="00000500000000000000" pitchFamily="2" charset="0"/>
              <a:sym typeface="Poppins"/>
            </a:endParaRPr>
          </a:p>
        </p:txBody>
      </p:sp>
      <p:sp>
        <p:nvSpPr>
          <p:cNvPr id="28" name="TextBox 27">
            <a:extLst>
              <a:ext uri="{FF2B5EF4-FFF2-40B4-BE49-F238E27FC236}">
                <a16:creationId xmlns:a16="http://schemas.microsoft.com/office/drawing/2014/main" id="{AE93101E-D285-4ADA-EA36-056AB1A992A9}"/>
              </a:ext>
            </a:extLst>
          </p:cNvPr>
          <p:cNvSpPr txBox="1"/>
          <p:nvPr/>
        </p:nvSpPr>
        <p:spPr>
          <a:xfrm>
            <a:off x="3200400" y="4114122"/>
            <a:ext cx="697523"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[5]</a:t>
            </a:r>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1000" b="-21000"/>
          </a:stretch>
        </a:blipFill>
        <a:effectLst/>
      </p:bgPr>
    </p:bg>
    <p:spTree>
      <p:nvGrpSpPr>
        <p:cNvPr id="1" name=""/>
        <p:cNvGrpSpPr/>
        <p:nvPr/>
      </p:nvGrpSpPr>
      <p:grpSpPr>
        <a:xfrm>
          <a:off x="0" y="0"/>
          <a:ext cx="0" cy="0"/>
          <a:chOff x="0" y="0"/>
          <a:chExt cx="0" cy="0"/>
        </a:xfrm>
      </p:grpSpPr>
      <p:sp>
        <p:nvSpPr>
          <p:cNvPr id="30" name="Freeform 3">
            <a:extLst>
              <a:ext uri="{FF2B5EF4-FFF2-40B4-BE49-F238E27FC236}">
                <a16:creationId xmlns:a16="http://schemas.microsoft.com/office/drawing/2014/main" id="{6F21779E-4121-285F-C754-50FCE465DCF5}"/>
              </a:ext>
            </a:extLst>
          </p:cNvPr>
          <p:cNvSpPr/>
          <p:nvPr/>
        </p:nvSpPr>
        <p:spPr>
          <a:xfrm>
            <a:off x="0" y="8792"/>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16" name="TextBox 16"/>
          <p:cNvSpPr txBox="1"/>
          <p:nvPr/>
        </p:nvSpPr>
        <p:spPr>
          <a:xfrm>
            <a:off x="685800" y="1588391"/>
            <a:ext cx="6130516" cy="1016368"/>
          </a:xfrm>
          <a:prstGeom prst="rect">
            <a:avLst/>
          </a:prstGeom>
        </p:spPr>
        <p:txBody>
          <a:bodyPr lIns="0" tIns="0" rIns="0" bIns="0" rtlCol="0" anchor="t">
            <a:spAutoFit/>
          </a:bodyPr>
          <a:lstStyle/>
          <a:p>
            <a:pPr algn="l">
              <a:lnSpc>
                <a:spcPts val="8025"/>
              </a:lnSpc>
            </a:pPr>
            <a:r>
              <a:rPr lang="en-US" sz="6600" b="1" dirty="0">
                <a:solidFill>
                  <a:srgbClr val="FFFFFF"/>
                </a:solidFill>
                <a:latin typeface="Sitka Small" pitchFamily="2" charset="0"/>
                <a:ea typeface="Poppins Bold"/>
                <a:cs typeface="Poppins Bold"/>
                <a:sym typeface="Poppins Bold"/>
              </a:rPr>
              <a:t>Methodology</a:t>
            </a:r>
          </a:p>
        </p:txBody>
      </p:sp>
      <p:sp>
        <p:nvSpPr>
          <p:cNvPr id="28" name="TextBox 28"/>
          <p:cNvSpPr txBox="1"/>
          <p:nvPr/>
        </p:nvSpPr>
        <p:spPr>
          <a:xfrm>
            <a:off x="723900" y="3059728"/>
            <a:ext cx="8077200" cy="5344796"/>
          </a:xfrm>
          <a:prstGeom prst="rect">
            <a:avLst/>
          </a:prstGeom>
        </p:spPr>
        <p:txBody>
          <a:bodyPr wrap="square" lIns="0" tIns="0" rIns="0" bIns="0" rtlCol="0" anchor="t">
            <a:spAutoFit/>
          </a:bodyPr>
          <a:lstStyle/>
          <a:p>
            <a:pPr>
              <a:lnSpc>
                <a:spcPct val="150000"/>
              </a:lnSpc>
            </a:pPr>
            <a:r>
              <a:rPr lang="en-GB" sz="2600" dirty="0">
                <a:solidFill>
                  <a:schemeClr val="bg1"/>
                </a:solidFill>
                <a:latin typeface="Poppins" panose="00000500000000000000" pitchFamily="2" charset="0"/>
                <a:cs typeface="Poppins" panose="00000500000000000000" pitchFamily="2" charset="0"/>
              </a:rPr>
              <a:t>The project will occur using the Design-Build-Evaluation approach. This approach will help shape the e-commerce platform through three distinct phases.</a:t>
            </a:r>
            <a:endParaRPr lang="en-IN" sz="2600" dirty="0">
              <a:solidFill>
                <a:schemeClr val="bg1"/>
              </a:solidFill>
              <a:latin typeface="Poppins" panose="00000500000000000000" pitchFamily="2" charset="0"/>
              <a:cs typeface="Poppins" panose="00000500000000000000" pitchFamily="2" charset="0"/>
            </a:endParaRPr>
          </a:p>
          <a:p>
            <a:pPr lvl="0">
              <a:lnSpc>
                <a:spcPct val="150000"/>
              </a:lnSpc>
            </a:pPr>
            <a:r>
              <a:rPr lang="en-GB" sz="2600" b="1" dirty="0">
                <a:solidFill>
                  <a:schemeClr val="bg1"/>
                </a:solidFill>
                <a:latin typeface="Poppins" panose="00000500000000000000" pitchFamily="2" charset="0"/>
                <a:cs typeface="Poppins" panose="00000500000000000000" pitchFamily="2" charset="0"/>
              </a:rPr>
              <a:t>Design phase:</a:t>
            </a:r>
            <a:r>
              <a:rPr lang="en-GB" sz="2600" dirty="0">
                <a:solidFill>
                  <a:schemeClr val="bg1"/>
                </a:solidFill>
                <a:latin typeface="Poppins" panose="00000500000000000000" pitchFamily="2" charset="0"/>
                <a:cs typeface="Poppins" panose="00000500000000000000" pitchFamily="2" charset="0"/>
              </a:rPr>
              <a:t> The design, user flows, and main features of the website will be noted. Features will include user registration, a product catalogue, a shopping cart, and a review system.</a:t>
            </a:r>
            <a:endParaRPr lang="en-IN" sz="2600" dirty="0">
              <a:solidFill>
                <a:schemeClr val="bg1"/>
              </a:solidFill>
              <a:latin typeface="Poppins" panose="00000500000000000000" pitchFamily="2" charset="0"/>
              <a:cs typeface="Poppins" panose="00000500000000000000" pitchFamily="2" charset="0"/>
            </a:endParaRPr>
          </a:p>
        </p:txBody>
      </p:sp>
      <p:pic>
        <p:nvPicPr>
          <p:cNvPr id="2052" name="Picture 4" descr="The complete Gaming Setup guide - From low to high budget | LeetDesk">
            <a:extLst>
              <a:ext uri="{FF2B5EF4-FFF2-40B4-BE49-F238E27FC236}">
                <a16:creationId xmlns:a16="http://schemas.microsoft.com/office/drawing/2014/main" id="{682DC533-D828-243D-00B5-87C8E90D910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86800" y="517900"/>
            <a:ext cx="7399192" cy="439699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054" name="Picture 6" descr="Streaming PC Vs Gaming PC: A Guide to the Differences">
            <a:extLst>
              <a:ext uri="{FF2B5EF4-FFF2-40B4-BE49-F238E27FC236}">
                <a16:creationId xmlns:a16="http://schemas.microsoft.com/office/drawing/2014/main" id="{357F822B-C287-34FD-D667-6426A715E91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049000" y="5143500"/>
            <a:ext cx="6610133" cy="45567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2" name="TextBox 31">
            <a:extLst>
              <a:ext uri="{FF2B5EF4-FFF2-40B4-BE49-F238E27FC236}">
                <a16:creationId xmlns:a16="http://schemas.microsoft.com/office/drawing/2014/main" id="{F6289D58-B22A-4323-FA28-2655F56EDC89}"/>
              </a:ext>
            </a:extLst>
          </p:cNvPr>
          <p:cNvSpPr txBox="1"/>
          <p:nvPr/>
        </p:nvSpPr>
        <p:spPr>
          <a:xfrm>
            <a:off x="9561363" y="4377410"/>
            <a:ext cx="697523"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[6]</a:t>
            </a:r>
            <a:endParaRPr lang="en-GB" dirty="0">
              <a:solidFill>
                <a:schemeClr val="bg1"/>
              </a:solidFill>
            </a:endParaRPr>
          </a:p>
        </p:txBody>
      </p:sp>
      <p:sp>
        <p:nvSpPr>
          <p:cNvPr id="33" name="TextBox 32">
            <a:extLst>
              <a:ext uri="{FF2B5EF4-FFF2-40B4-BE49-F238E27FC236}">
                <a16:creationId xmlns:a16="http://schemas.microsoft.com/office/drawing/2014/main" id="{3ECD95BD-9D1C-4925-C73C-2D3A0E41697A}"/>
              </a:ext>
            </a:extLst>
          </p:cNvPr>
          <p:cNvSpPr txBox="1"/>
          <p:nvPr/>
        </p:nvSpPr>
        <p:spPr>
          <a:xfrm>
            <a:off x="11688873" y="9105900"/>
            <a:ext cx="697523"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[4]</a:t>
            </a:r>
            <a:endParaRPr lang="en-GB"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33" name="Freeform 3">
            <a:extLst>
              <a:ext uri="{FF2B5EF4-FFF2-40B4-BE49-F238E27FC236}">
                <a16:creationId xmlns:a16="http://schemas.microsoft.com/office/drawing/2014/main" id="{0FCFCD21-A748-F483-6E0E-7BCF2F352414}"/>
              </a:ext>
            </a:extLst>
          </p:cNvPr>
          <p:cNvSpPr/>
          <p:nvPr/>
        </p:nvSpPr>
        <p:spPr>
          <a:xfrm>
            <a:off x="0" y="8792"/>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pic>
        <p:nvPicPr>
          <p:cNvPr id="34" name="Picture 33">
            <a:extLst>
              <a:ext uri="{FF2B5EF4-FFF2-40B4-BE49-F238E27FC236}">
                <a16:creationId xmlns:a16="http://schemas.microsoft.com/office/drawing/2014/main" id="{3F7A8356-691A-D8DC-203F-A1FBE1411256}"/>
              </a:ext>
            </a:extLst>
          </p:cNvPr>
          <p:cNvPicPr>
            <a:picLocks noChangeAspect="1"/>
          </p:cNvPicPr>
          <p:nvPr/>
        </p:nvPicPr>
        <p:blipFill>
          <a:blip r:embed="rId4"/>
          <a:stretch>
            <a:fillRect/>
          </a:stretch>
        </p:blipFill>
        <p:spPr>
          <a:xfrm>
            <a:off x="589519" y="1124607"/>
            <a:ext cx="8382832" cy="7543800"/>
          </a:xfrm>
          <a:prstGeom prst="roundRect">
            <a:avLst>
              <a:gd name="adj" fmla="val 1241"/>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25" name="TextBox 25"/>
          <p:cNvSpPr txBox="1"/>
          <p:nvPr/>
        </p:nvSpPr>
        <p:spPr>
          <a:xfrm>
            <a:off x="9677400" y="1252432"/>
            <a:ext cx="8203160" cy="7288149"/>
          </a:xfrm>
          <a:prstGeom prst="rect">
            <a:avLst/>
          </a:prstGeom>
        </p:spPr>
        <p:txBody>
          <a:bodyPr lIns="0" tIns="0" rIns="0" bIns="0" rtlCol="0" anchor="t">
            <a:spAutoFit/>
          </a:bodyPr>
          <a:lstStyle/>
          <a:p>
            <a:pPr lvl="0">
              <a:lnSpc>
                <a:spcPct val="200000"/>
              </a:lnSpc>
            </a:pPr>
            <a:r>
              <a:rPr lang="en-GB" sz="2400" b="1" dirty="0">
                <a:solidFill>
                  <a:schemeClr val="bg1"/>
                </a:solidFill>
                <a:latin typeface="Poppins" panose="00000500000000000000" pitchFamily="2" charset="0"/>
                <a:cs typeface="Poppins" panose="00000500000000000000" pitchFamily="2" charset="0"/>
              </a:rPr>
              <a:t>Evaluation phase:</a:t>
            </a:r>
            <a:r>
              <a:rPr lang="en-GB" sz="2400" dirty="0">
                <a:solidFill>
                  <a:schemeClr val="bg1"/>
                </a:solidFill>
                <a:latin typeface="Poppins" panose="00000500000000000000" pitchFamily="2" charset="0"/>
                <a:cs typeface="Poppins" panose="00000500000000000000" pitchFamily="2" charset="0"/>
              </a:rPr>
              <a:t> It will involve informal testing of usability, assessing user interactions for performance, such as page load times and login success, along with user experience, like navigation ease.</a:t>
            </a:r>
            <a:endParaRPr lang="en-IN" sz="2400" dirty="0">
              <a:solidFill>
                <a:schemeClr val="bg1"/>
              </a:solidFill>
              <a:latin typeface="Poppins" panose="00000500000000000000" pitchFamily="2" charset="0"/>
              <a:cs typeface="Poppins" panose="00000500000000000000" pitchFamily="2" charset="0"/>
            </a:endParaRPr>
          </a:p>
          <a:p>
            <a:pPr>
              <a:lnSpc>
                <a:spcPct val="200000"/>
              </a:lnSpc>
            </a:pPr>
            <a:r>
              <a:rPr lang="en-GB" sz="2400" dirty="0">
                <a:solidFill>
                  <a:schemeClr val="bg1"/>
                </a:solidFill>
                <a:latin typeface="Poppins" panose="00000500000000000000" pitchFamily="2" charset="0"/>
                <a:cs typeface="Poppins" panose="00000500000000000000" pitchFamily="2" charset="0"/>
              </a:rPr>
              <a:t>Primary sources will be direct experimentation using the development tools and testing environments for e-commerce. The secondary sources will be any academically relevant papers or technical documentation on e-commerce design and usability, particularly OECD, [2] and [3].</a:t>
            </a:r>
          </a:p>
        </p:txBody>
      </p:sp>
      <p:sp>
        <p:nvSpPr>
          <p:cNvPr id="35" name="TextBox 34">
            <a:extLst>
              <a:ext uri="{FF2B5EF4-FFF2-40B4-BE49-F238E27FC236}">
                <a16:creationId xmlns:a16="http://schemas.microsoft.com/office/drawing/2014/main" id="{D85A248F-387B-A3B2-92E8-8FD320F15E17}"/>
              </a:ext>
            </a:extLst>
          </p:cNvPr>
          <p:cNvSpPr txBox="1"/>
          <p:nvPr/>
        </p:nvSpPr>
        <p:spPr>
          <a:xfrm>
            <a:off x="1219200" y="7886700"/>
            <a:ext cx="697523"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[1]</a:t>
            </a:r>
            <a:endParaRPr lang="en-GB"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32" name="Freeform 3">
            <a:extLst>
              <a:ext uri="{FF2B5EF4-FFF2-40B4-BE49-F238E27FC236}">
                <a16:creationId xmlns:a16="http://schemas.microsoft.com/office/drawing/2014/main" id="{2D0CE593-77AC-025B-9E8B-65A7F58DA6BC}"/>
              </a:ext>
            </a:extLst>
          </p:cNvPr>
          <p:cNvSpPr/>
          <p:nvPr/>
        </p:nvSpPr>
        <p:spPr>
          <a:xfrm>
            <a:off x="0" y="0"/>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18" name="TextBox 18"/>
          <p:cNvSpPr txBox="1"/>
          <p:nvPr/>
        </p:nvSpPr>
        <p:spPr>
          <a:xfrm>
            <a:off x="6477000" y="952500"/>
            <a:ext cx="10973318" cy="2075953"/>
          </a:xfrm>
          <a:prstGeom prst="rect">
            <a:avLst/>
          </a:prstGeom>
        </p:spPr>
        <p:txBody>
          <a:bodyPr wrap="square" lIns="0" tIns="0" rIns="0" bIns="0" rtlCol="0" anchor="t">
            <a:spAutoFit/>
          </a:bodyPr>
          <a:lstStyle/>
          <a:p>
            <a:pPr algn="r">
              <a:lnSpc>
                <a:spcPts val="8025"/>
              </a:lnSpc>
            </a:pPr>
            <a:r>
              <a:rPr lang="en-US" sz="7500" b="1" dirty="0">
                <a:solidFill>
                  <a:srgbClr val="FFFFFF"/>
                </a:solidFill>
                <a:latin typeface="Sitka Small" pitchFamily="2" charset="0"/>
                <a:ea typeface="Poppins Bold"/>
                <a:cs typeface="Poppins Bold"/>
                <a:sym typeface="Poppins Bold"/>
              </a:rPr>
              <a:t>Explanation of the Design</a:t>
            </a:r>
          </a:p>
        </p:txBody>
      </p:sp>
      <p:sp>
        <p:nvSpPr>
          <p:cNvPr id="19" name="TextBox 19"/>
          <p:cNvSpPr txBox="1"/>
          <p:nvPr/>
        </p:nvSpPr>
        <p:spPr>
          <a:xfrm>
            <a:off x="8153400" y="3695700"/>
            <a:ext cx="9864174" cy="4933658"/>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The customer's experience on the website starts with the Home page, at the location anyone can search for the products. </a:t>
            </a:r>
          </a:p>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If they want more personal options, they can sign up for an account or log in if they already have one. After logging in, they are able to look at Products and Reviews, which should guide them in choosing what to buy. </a:t>
            </a:r>
          </a:p>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They add the products that they want into a Cart and then go to Checkout to pay. After buying things, they can log out [4].</a:t>
            </a:r>
            <a:endParaRPr lang="en-IN" sz="2400" dirty="0">
              <a:solidFill>
                <a:schemeClr val="bg1"/>
              </a:solidFill>
              <a:latin typeface="Poppins" panose="00000500000000000000" pitchFamily="2" charset="0"/>
              <a:cs typeface="Poppins" panose="00000500000000000000" pitchFamily="2" charset="0"/>
            </a:endParaRPr>
          </a:p>
        </p:txBody>
      </p:sp>
      <p:pic>
        <p:nvPicPr>
          <p:cNvPr id="3074" name="Picture 2" descr="Colorful Gaming PC Setup in Neon Green Room | Ultimate Gaming Setup | AI  Art Generator | Easy-Peasy.AI">
            <a:extLst>
              <a:ext uri="{FF2B5EF4-FFF2-40B4-BE49-F238E27FC236}">
                <a16:creationId xmlns:a16="http://schemas.microsoft.com/office/drawing/2014/main" id="{A4891972-F780-5FA9-A363-90BEBA4E88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1" y="422386"/>
            <a:ext cx="5715000" cy="5254514"/>
          </a:xfrm>
          <a:prstGeom prst="roundRect">
            <a:avLst>
              <a:gd name="adj" fmla="val 1413"/>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35" name="TextBox 34">
            <a:extLst>
              <a:ext uri="{FF2B5EF4-FFF2-40B4-BE49-F238E27FC236}">
                <a16:creationId xmlns:a16="http://schemas.microsoft.com/office/drawing/2014/main" id="{DCEAE9AE-E2B4-8D48-65E0-0439313FB631}"/>
              </a:ext>
            </a:extLst>
          </p:cNvPr>
          <p:cNvSpPr txBox="1"/>
          <p:nvPr/>
        </p:nvSpPr>
        <p:spPr>
          <a:xfrm>
            <a:off x="838200" y="5155081"/>
            <a:ext cx="540725"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[5]</a:t>
            </a:r>
            <a:endParaRPr lang="en-GB" dirty="0">
              <a:solidFill>
                <a:schemeClr val="bg1"/>
              </a:solidFill>
            </a:endParaRPr>
          </a:p>
        </p:txBody>
      </p:sp>
      <p:pic>
        <p:nvPicPr>
          <p:cNvPr id="37" name="image1.png">
            <a:extLst>
              <a:ext uri="{FF2B5EF4-FFF2-40B4-BE49-F238E27FC236}">
                <a16:creationId xmlns:a16="http://schemas.microsoft.com/office/drawing/2014/main" id="{2F587541-5BBD-2805-8209-5175992D8540}"/>
              </a:ext>
            </a:extLst>
          </p:cNvPr>
          <p:cNvPicPr/>
          <p:nvPr/>
        </p:nvPicPr>
        <p:blipFill>
          <a:blip r:embed="rId5"/>
          <a:srcRect/>
          <a:stretch>
            <a:fillRect/>
          </a:stretch>
        </p:blipFill>
        <p:spPr>
          <a:xfrm>
            <a:off x="875070" y="6056797"/>
            <a:ext cx="6897329" cy="3963503"/>
          </a:xfrm>
          <a:prstGeom prst="rect">
            <a:avLst/>
          </a:prstGeom>
          <a:ln w="12700">
            <a:solidFill>
              <a:srgbClr val="000000"/>
            </a:solidFill>
            <a:prstDash val="solid"/>
          </a:ln>
        </p:spPr>
      </p:pic>
      <p:sp>
        <p:nvSpPr>
          <p:cNvPr id="38" name="TextBox 37">
            <a:extLst>
              <a:ext uri="{FF2B5EF4-FFF2-40B4-BE49-F238E27FC236}">
                <a16:creationId xmlns:a16="http://schemas.microsoft.com/office/drawing/2014/main" id="{5DB6A033-4411-8D74-0A88-F0936BA6E710}"/>
              </a:ext>
            </a:extLst>
          </p:cNvPr>
          <p:cNvSpPr txBox="1"/>
          <p:nvPr/>
        </p:nvSpPr>
        <p:spPr>
          <a:xfrm>
            <a:off x="1143000" y="9334500"/>
            <a:ext cx="1615047" cy="369332"/>
          </a:xfrm>
          <a:prstGeom prst="rect">
            <a:avLst/>
          </a:prstGeom>
          <a:noFill/>
        </p:spPr>
        <p:txBody>
          <a:bodyPr wrap="square">
            <a:spAutoFit/>
          </a:bodyPr>
          <a:lstStyle/>
          <a:p>
            <a:r>
              <a:rPr lang="en-GB" dirty="0">
                <a:solidFill>
                  <a:schemeClr val="bg1"/>
                </a:solidFill>
                <a:latin typeface="Times New Roman" panose="02020603050405020304" pitchFamily="18" charset="0"/>
              </a:rPr>
              <a:t>Self-created </a:t>
            </a:r>
            <a:endParaRPr lang="en-GB" dirty="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35" name="Freeform 3">
            <a:extLst>
              <a:ext uri="{FF2B5EF4-FFF2-40B4-BE49-F238E27FC236}">
                <a16:creationId xmlns:a16="http://schemas.microsoft.com/office/drawing/2014/main" id="{E195D3C4-210C-58B2-A686-F0DDFADFA925}"/>
              </a:ext>
            </a:extLst>
          </p:cNvPr>
          <p:cNvSpPr/>
          <p:nvPr/>
        </p:nvSpPr>
        <p:spPr>
          <a:xfrm>
            <a:off x="0" y="31652"/>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16" name="TextBox 16"/>
          <p:cNvSpPr txBox="1"/>
          <p:nvPr/>
        </p:nvSpPr>
        <p:spPr>
          <a:xfrm>
            <a:off x="838200" y="846380"/>
            <a:ext cx="8488872" cy="1050031"/>
          </a:xfrm>
          <a:prstGeom prst="rect">
            <a:avLst/>
          </a:prstGeom>
        </p:spPr>
        <p:txBody>
          <a:bodyPr lIns="0" tIns="0" rIns="0" bIns="0" rtlCol="0" anchor="t">
            <a:spAutoFit/>
          </a:bodyPr>
          <a:lstStyle/>
          <a:p>
            <a:pPr algn="l">
              <a:lnSpc>
                <a:spcPts val="8025"/>
              </a:lnSpc>
            </a:pPr>
            <a:r>
              <a:rPr lang="en-US" sz="7500" b="1" dirty="0">
                <a:solidFill>
                  <a:srgbClr val="FFFFFF"/>
                </a:solidFill>
                <a:latin typeface="Sitka Small" pitchFamily="2" charset="0"/>
                <a:ea typeface="Poppins Bold"/>
                <a:cs typeface="Poppins Bold"/>
                <a:sym typeface="Poppins Bold"/>
              </a:rPr>
              <a:t>Conclusion</a:t>
            </a:r>
          </a:p>
        </p:txBody>
      </p:sp>
      <p:sp>
        <p:nvSpPr>
          <p:cNvPr id="19" name="TextBox 19"/>
          <p:cNvSpPr txBox="1"/>
          <p:nvPr/>
        </p:nvSpPr>
        <p:spPr>
          <a:xfrm>
            <a:off x="402047" y="2290970"/>
            <a:ext cx="10250905" cy="7149650"/>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This proposal has outlined the establishment of a very basic web-based e-commerce site specifically for beginner developers. </a:t>
            </a:r>
          </a:p>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The basic functions to be developed include sign-up for users, displaying the product catalogue, a shopping cart, and a moderated review system. </a:t>
            </a:r>
          </a:p>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These functions have been selected to provide basic e-commerce functions that would be comparable to a follow-along opportunity for developers who would likely have little technical ability. </a:t>
            </a:r>
          </a:p>
          <a:p>
            <a:pPr marL="342900" indent="-342900">
              <a:lnSpc>
                <a:spcPct val="150000"/>
              </a:lnSpc>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Again, the main goal is to create an online platform to support small businesses or sole entrepreneurs without having to develop complex systems and advanced technical abilities.</a:t>
            </a:r>
            <a:endParaRPr lang="en-IN" sz="2400" dirty="0">
              <a:solidFill>
                <a:schemeClr val="bg1"/>
              </a:solidFill>
              <a:latin typeface="Poppins" panose="00000500000000000000" pitchFamily="2" charset="0"/>
              <a:cs typeface="Poppins" panose="00000500000000000000" pitchFamily="2" charset="0"/>
            </a:endParaRPr>
          </a:p>
        </p:txBody>
      </p:sp>
      <p:pic>
        <p:nvPicPr>
          <p:cNvPr id="39" name="Picture 38">
            <a:extLst>
              <a:ext uri="{FF2B5EF4-FFF2-40B4-BE49-F238E27FC236}">
                <a16:creationId xmlns:a16="http://schemas.microsoft.com/office/drawing/2014/main" id="{ACE05DF1-C55B-A2ED-6014-F0B1A4DE90BF}"/>
              </a:ext>
            </a:extLst>
          </p:cNvPr>
          <p:cNvPicPr>
            <a:picLocks noChangeAspect="1"/>
          </p:cNvPicPr>
          <p:nvPr/>
        </p:nvPicPr>
        <p:blipFill>
          <a:blip r:embed="rId4"/>
          <a:stretch>
            <a:fillRect/>
          </a:stretch>
        </p:blipFill>
        <p:spPr>
          <a:xfrm>
            <a:off x="10640920" y="1257300"/>
            <a:ext cx="7372828" cy="7586870"/>
          </a:xfrm>
          <a:prstGeom prst="roundRect">
            <a:avLst>
              <a:gd name="adj" fmla="val 10483"/>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40" name="TextBox 39">
            <a:extLst>
              <a:ext uri="{FF2B5EF4-FFF2-40B4-BE49-F238E27FC236}">
                <a16:creationId xmlns:a16="http://schemas.microsoft.com/office/drawing/2014/main" id="{913267C0-5B52-977B-9741-ABB5F080DF82}"/>
              </a:ext>
            </a:extLst>
          </p:cNvPr>
          <p:cNvSpPr txBox="1"/>
          <p:nvPr/>
        </p:nvSpPr>
        <p:spPr>
          <a:xfrm>
            <a:off x="15240000" y="8267700"/>
            <a:ext cx="697523"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[3]</a:t>
            </a:r>
            <a:endParaRPr lang="en-GB" dirty="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2" name="Freeform 3">
            <a:extLst>
              <a:ext uri="{FF2B5EF4-FFF2-40B4-BE49-F238E27FC236}">
                <a16:creationId xmlns:a16="http://schemas.microsoft.com/office/drawing/2014/main" id="{10FABD63-FEB5-0BC1-A4D4-E7F62DD83FE0}"/>
              </a:ext>
            </a:extLst>
          </p:cNvPr>
          <p:cNvSpPr/>
          <p:nvPr/>
        </p:nvSpPr>
        <p:spPr>
          <a:xfrm>
            <a:off x="0" y="16412"/>
            <a:ext cx="18288000" cy="10278208"/>
          </a:xfrm>
          <a:custGeom>
            <a:avLst/>
            <a:gdLst/>
            <a:ahLst/>
            <a:cxnLst/>
            <a:rect l="l" t="t" r="r" b="b"/>
            <a:pathLst>
              <a:path w="2287793" h="113768">
                <a:moveTo>
                  <a:pt x="9540" y="0"/>
                </a:moveTo>
                <a:lnTo>
                  <a:pt x="2278253" y="0"/>
                </a:lnTo>
                <a:cubicBezTo>
                  <a:pt x="2280783" y="0"/>
                  <a:pt x="2283209" y="1005"/>
                  <a:pt x="2284999" y="2794"/>
                </a:cubicBezTo>
                <a:cubicBezTo>
                  <a:pt x="2286788" y="4583"/>
                  <a:pt x="2287793" y="7010"/>
                  <a:pt x="2287793" y="9540"/>
                </a:cubicBezTo>
                <a:lnTo>
                  <a:pt x="2287793" y="104228"/>
                </a:lnTo>
                <a:cubicBezTo>
                  <a:pt x="2287793" y="109497"/>
                  <a:pt x="2283522" y="113768"/>
                  <a:pt x="2278253" y="113768"/>
                </a:cubicBezTo>
                <a:lnTo>
                  <a:pt x="9540" y="113768"/>
                </a:lnTo>
                <a:cubicBezTo>
                  <a:pt x="4271" y="113768"/>
                  <a:pt x="0" y="109497"/>
                  <a:pt x="0" y="104228"/>
                </a:cubicBezTo>
                <a:lnTo>
                  <a:pt x="0" y="9540"/>
                </a:lnTo>
                <a:cubicBezTo>
                  <a:pt x="0" y="4271"/>
                  <a:pt x="4271" y="0"/>
                  <a:pt x="9540" y="0"/>
                </a:cubicBezTo>
                <a:close/>
              </a:path>
            </a:pathLst>
          </a:custGeom>
          <a:gradFill rotWithShape="1">
            <a:gsLst>
              <a:gs pos="0">
                <a:srgbClr val="000000">
                  <a:alpha val="19000"/>
                </a:srgbClr>
              </a:gs>
              <a:gs pos="100000">
                <a:srgbClr val="00B41D">
                  <a:alpha val="19000"/>
                </a:srgbClr>
              </a:gs>
            </a:gsLst>
            <a:lin ang="0"/>
          </a:gradFill>
          <a:ln w="38100" cap="sq">
            <a:solidFill>
              <a:srgbClr val="FFFFFF">
                <a:alpha val="18824"/>
              </a:srgbClr>
            </a:solidFill>
            <a:prstDash val="solid"/>
            <a:miter/>
          </a:ln>
        </p:spPr>
        <p:txBody>
          <a:bodyPr/>
          <a:lstStyle/>
          <a:p>
            <a:endParaRPr lang="en-GB"/>
          </a:p>
        </p:txBody>
      </p:sp>
      <p:sp>
        <p:nvSpPr>
          <p:cNvPr id="30" name="TextBox 30"/>
          <p:cNvSpPr txBox="1"/>
          <p:nvPr/>
        </p:nvSpPr>
        <p:spPr>
          <a:xfrm>
            <a:off x="4899561" y="593467"/>
            <a:ext cx="8488872" cy="1050031"/>
          </a:xfrm>
          <a:prstGeom prst="rect">
            <a:avLst/>
          </a:prstGeom>
        </p:spPr>
        <p:txBody>
          <a:bodyPr lIns="0" tIns="0" rIns="0" bIns="0" rtlCol="0" anchor="t">
            <a:spAutoFit/>
          </a:bodyPr>
          <a:lstStyle/>
          <a:p>
            <a:pPr algn="ctr">
              <a:lnSpc>
                <a:spcPts val="8025"/>
              </a:lnSpc>
            </a:pPr>
            <a:r>
              <a:rPr lang="en-US" sz="7500" b="1" dirty="0">
                <a:solidFill>
                  <a:srgbClr val="FFFFFF"/>
                </a:solidFill>
                <a:latin typeface="Sitka Small" pitchFamily="2" charset="0"/>
                <a:ea typeface="Poppins Bold"/>
                <a:cs typeface="Poppins Bold"/>
                <a:sym typeface="Poppins Bold"/>
              </a:rPr>
              <a:t>References</a:t>
            </a:r>
          </a:p>
        </p:txBody>
      </p:sp>
      <p:sp>
        <p:nvSpPr>
          <p:cNvPr id="31" name="TextBox 31"/>
          <p:cNvSpPr txBox="1"/>
          <p:nvPr/>
        </p:nvSpPr>
        <p:spPr>
          <a:xfrm>
            <a:off x="931261" y="2117235"/>
            <a:ext cx="16425471" cy="7703647"/>
          </a:xfrm>
          <a:prstGeom prst="rect">
            <a:avLst/>
          </a:prstGeom>
        </p:spPr>
        <p:txBody>
          <a:bodyPr wrap="square" lIns="0" tIns="0" rIns="0" bIns="0" rtlCol="0" anchor="t">
            <a:spAutoFit/>
          </a:bodyPr>
          <a:lstStyle/>
          <a:p>
            <a:pPr>
              <a:lnSpc>
                <a:spcPct val="150000"/>
              </a:lnSpc>
            </a:pPr>
            <a:r>
              <a:rPr lang="en-GB" sz="2400" dirty="0">
                <a:solidFill>
                  <a:schemeClr val="bg1"/>
                </a:solidFill>
                <a:latin typeface="Poppins" panose="00000500000000000000" pitchFamily="2" charset="0"/>
                <a:cs typeface="Poppins" panose="00000500000000000000" pitchFamily="2" charset="0"/>
              </a:rPr>
              <a:t>[1] A. Rosário and R. Raimundo, “Consumer Marketing Strategy and E-Commerce in the Last Decade: a Literature Review,” </a:t>
            </a:r>
            <a:r>
              <a:rPr lang="en-GB" sz="2400" i="1" dirty="0">
                <a:solidFill>
                  <a:schemeClr val="bg1"/>
                </a:solidFill>
                <a:latin typeface="Poppins" panose="00000500000000000000" pitchFamily="2" charset="0"/>
                <a:cs typeface="Poppins" panose="00000500000000000000" pitchFamily="2" charset="0"/>
              </a:rPr>
              <a:t>Journal of Theoretical and Applied Electronic Commerce Research</a:t>
            </a:r>
            <a:r>
              <a:rPr lang="en-GB" sz="2400" dirty="0">
                <a:solidFill>
                  <a:schemeClr val="bg1"/>
                </a:solidFill>
                <a:latin typeface="Poppins" panose="00000500000000000000" pitchFamily="2" charset="0"/>
                <a:cs typeface="Poppins" panose="00000500000000000000" pitchFamily="2" charset="0"/>
              </a:rPr>
              <a:t>, vol. 16, no. 7, pp. 3003–3024, Nov. 2021, Available: </a:t>
            </a:r>
            <a:r>
              <a:rPr lang="en-GB" sz="2400" u="sng" dirty="0">
                <a:solidFill>
                  <a:schemeClr val="bg1"/>
                </a:solidFill>
                <a:latin typeface="Poppins" panose="00000500000000000000" pitchFamily="2" charset="0"/>
                <a:cs typeface="Poppins" panose="00000500000000000000" pitchFamily="2" charset="0"/>
                <a:hlinkClick r:id="rId4">
                  <a:extLst>
                    <a:ext uri="{A12FA001-AC4F-418D-AE19-62706E023703}">
                      <ahyp:hlinkClr xmlns:ahyp="http://schemas.microsoft.com/office/drawing/2018/hyperlinkcolor" val="tx"/>
                    </a:ext>
                  </a:extLst>
                </a:hlinkClick>
              </a:rPr>
              <a:t>https://www.mdpi.com/0718-1876/16/7/164</a:t>
            </a:r>
            <a:r>
              <a:rPr lang="en-GB" sz="2400" dirty="0">
                <a:solidFill>
                  <a:schemeClr val="bg1"/>
                </a:solidFill>
                <a:latin typeface="Poppins" panose="00000500000000000000" pitchFamily="2" charset="0"/>
                <a:cs typeface="Poppins" panose="00000500000000000000" pitchFamily="2" charset="0"/>
              </a:rPr>
              <a:t>  </a:t>
            </a:r>
            <a:endParaRPr lang="en-IN" sz="2400" dirty="0">
              <a:solidFill>
                <a:schemeClr val="bg1"/>
              </a:solidFill>
              <a:latin typeface="Poppins" panose="00000500000000000000" pitchFamily="2" charset="0"/>
              <a:cs typeface="Poppins" panose="00000500000000000000" pitchFamily="2" charset="0"/>
            </a:endParaRPr>
          </a:p>
          <a:p>
            <a:pPr>
              <a:lnSpc>
                <a:spcPct val="150000"/>
              </a:lnSpc>
            </a:pPr>
            <a:r>
              <a:rPr lang="en-GB" sz="2400" dirty="0">
                <a:solidFill>
                  <a:schemeClr val="bg1"/>
                </a:solidFill>
                <a:latin typeface="Poppins" panose="00000500000000000000" pitchFamily="2" charset="0"/>
                <a:cs typeface="Poppins" panose="00000500000000000000" pitchFamily="2" charset="0"/>
              </a:rPr>
              <a:t>[2] J. M. Flood, </a:t>
            </a:r>
            <a:r>
              <a:rPr lang="en-GB" sz="2400" i="1" dirty="0">
                <a:solidFill>
                  <a:schemeClr val="bg1"/>
                </a:solidFill>
                <a:latin typeface="Poppins" panose="00000500000000000000" pitchFamily="2" charset="0"/>
                <a:cs typeface="Poppins" panose="00000500000000000000" pitchFamily="2" charset="0"/>
              </a:rPr>
              <a:t>Wiley GAAP 2025</a:t>
            </a:r>
            <a:r>
              <a:rPr lang="en-GB" sz="2400" dirty="0">
                <a:solidFill>
                  <a:schemeClr val="bg1"/>
                </a:solidFill>
                <a:latin typeface="Poppins" panose="00000500000000000000" pitchFamily="2" charset="0"/>
                <a:cs typeface="Poppins" panose="00000500000000000000" pitchFamily="2" charset="0"/>
              </a:rPr>
              <a:t>. Wiley, 2024.  </a:t>
            </a:r>
            <a:endParaRPr lang="en-IN" sz="2400" dirty="0">
              <a:solidFill>
                <a:schemeClr val="bg1"/>
              </a:solidFill>
              <a:latin typeface="Poppins" panose="00000500000000000000" pitchFamily="2" charset="0"/>
              <a:cs typeface="Poppins" panose="00000500000000000000" pitchFamily="2" charset="0"/>
            </a:endParaRPr>
          </a:p>
          <a:p>
            <a:pPr>
              <a:lnSpc>
                <a:spcPct val="150000"/>
              </a:lnSpc>
            </a:pPr>
            <a:r>
              <a:rPr lang="en-GB" sz="2400" dirty="0">
                <a:solidFill>
                  <a:schemeClr val="bg1"/>
                </a:solidFill>
                <a:latin typeface="Poppins" panose="00000500000000000000" pitchFamily="2" charset="0"/>
                <a:cs typeface="Poppins" panose="00000500000000000000" pitchFamily="2" charset="0"/>
              </a:rPr>
              <a:t>[3] K. A. Hadi, “Has Website Design using Website Builder Fulfilled Usability Aspects? A Study Case of Three Website Builders - </a:t>
            </a:r>
            <a:r>
              <a:rPr lang="en-GB" sz="2400" dirty="0" err="1">
                <a:solidFill>
                  <a:schemeClr val="bg1"/>
                </a:solidFill>
                <a:latin typeface="Poppins" panose="00000500000000000000" pitchFamily="2" charset="0"/>
                <a:cs typeface="Poppins" panose="00000500000000000000" pitchFamily="2" charset="0"/>
              </a:rPr>
              <a:t>Ubaya</a:t>
            </a:r>
            <a:r>
              <a:rPr lang="en-GB" sz="2400" dirty="0">
                <a:solidFill>
                  <a:schemeClr val="bg1"/>
                </a:solidFill>
                <a:latin typeface="Poppins" panose="00000500000000000000" pitchFamily="2" charset="0"/>
                <a:cs typeface="Poppins" panose="00000500000000000000" pitchFamily="2" charset="0"/>
              </a:rPr>
              <a:t> Repository,” </a:t>
            </a:r>
            <a:r>
              <a:rPr lang="en-GB" sz="2400" i="1" dirty="0">
                <a:solidFill>
                  <a:schemeClr val="bg1"/>
                </a:solidFill>
                <a:latin typeface="Poppins" panose="00000500000000000000" pitchFamily="2" charset="0"/>
                <a:cs typeface="Poppins" panose="00000500000000000000" pitchFamily="2" charset="0"/>
              </a:rPr>
              <a:t>Ubaya.ac.id</a:t>
            </a:r>
            <a:r>
              <a:rPr lang="en-GB" sz="2400" dirty="0">
                <a:solidFill>
                  <a:schemeClr val="bg1"/>
                </a:solidFill>
                <a:latin typeface="Poppins" panose="00000500000000000000" pitchFamily="2" charset="0"/>
                <a:cs typeface="Poppins" panose="00000500000000000000" pitchFamily="2" charset="0"/>
              </a:rPr>
              <a:t>, Nov. 2023, doi: </a:t>
            </a:r>
            <a:r>
              <a:rPr lang="en-GB" sz="2400" u="sng" dirty="0">
                <a:solidFill>
                  <a:schemeClr val="bg1"/>
                </a:solidFill>
                <a:latin typeface="Poppins" panose="00000500000000000000" pitchFamily="2" charset="0"/>
                <a:cs typeface="Poppins" panose="00000500000000000000" pitchFamily="2" charset="0"/>
                <a:hlinkClick r:id="rId5">
                  <a:extLst>
                    <a:ext uri="{A12FA001-AC4F-418D-AE19-62706E023703}">
                      <ahyp:hlinkClr xmlns:ahyp="http://schemas.microsoft.com/office/drawing/2018/hyperlinkcolor" val="tx"/>
                    </a:ext>
                  </a:extLst>
                </a:hlinkClick>
              </a:rPr>
              <a:t>https://doi.org/45419/1/Has%20Website%20Design%20using%20Website%20Builder%20Fulfilled.pdf</a:t>
            </a:r>
            <a:r>
              <a:rPr lang="en-GB" sz="2400" dirty="0">
                <a:solidFill>
                  <a:schemeClr val="bg1"/>
                </a:solidFill>
                <a:latin typeface="Poppins" panose="00000500000000000000" pitchFamily="2" charset="0"/>
                <a:cs typeface="Poppins" panose="00000500000000000000" pitchFamily="2" charset="0"/>
              </a:rPr>
              <a:t>.  </a:t>
            </a:r>
            <a:endParaRPr lang="en-IN" sz="2400" dirty="0">
              <a:solidFill>
                <a:schemeClr val="bg1"/>
              </a:solidFill>
              <a:latin typeface="Poppins" panose="00000500000000000000" pitchFamily="2" charset="0"/>
              <a:cs typeface="Poppins" panose="00000500000000000000" pitchFamily="2" charset="0"/>
            </a:endParaRPr>
          </a:p>
          <a:p>
            <a:pPr>
              <a:lnSpc>
                <a:spcPct val="150000"/>
              </a:lnSpc>
            </a:pPr>
            <a:r>
              <a:rPr lang="en-GB" sz="2400" dirty="0">
                <a:solidFill>
                  <a:schemeClr val="bg1"/>
                </a:solidFill>
                <a:latin typeface="Poppins" panose="00000500000000000000" pitchFamily="2" charset="0"/>
                <a:cs typeface="Poppins" panose="00000500000000000000" pitchFamily="2" charset="0"/>
              </a:rPr>
              <a:t>[4] L. </a:t>
            </a:r>
            <a:r>
              <a:rPr lang="en-GB" sz="2400" dirty="0" err="1">
                <a:solidFill>
                  <a:schemeClr val="bg1"/>
                </a:solidFill>
                <a:latin typeface="Poppins" panose="00000500000000000000" pitchFamily="2" charset="0"/>
                <a:cs typeface="Poppins" panose="00000500000000000000" pitchFamily="2" charset="0"/>
              </a:rPr>
              <a:t>Sanbella</a:t>
            </a:r>
            <a:r>
              <a:rPr lang="en-GB" sz="2400" dirty="0">
                <a:solidFill>
                  <a:schemeClr val="bg1"/>
                </a:solidFill>
                <a:latin typeface="Poppins" panose="00000500000000000000" pitchFamily="2" charset="0"/>
                <a:cs typeface="Poppins" panose="00000500000000000000" pitchFamily="2" charset="0"/>
              </a:rPr>
              <a:t>, I. V. Versie, and S. </a:t>
            </a:r>
            <a:r>
              <a:rPr lang="en-GB" sz="2400" dirty="0" err="1">
                <a:solidFill>
                  <a:schemeClr val="bg1"/>
                </a:solidFill>
                <a:latin typeface="Poppins" panose="00000500000000000000" pitchFamily="2" charset="0"/>
                <a:cs typeface="Poppins" panose="00000500000000000000" pitchFamily="2" charset="0"/>
              </a:rPr>
              <a:t>Audiah</a:t>
            </a:r>
            <a:r>
              <a:rPr lang="en-GB" sz="2400" dirty="0">
                <a:solidFill>
                  <a:schemeClr val="bg1"/>
                </a:solidFill>
                <a:latin typeface="Poppins" panose="00000500000000000000" pitchFamily="2" charset="0"/>
                <a:cs typeface="Poppins" panose="00000500000000000000" pitchFamily="2" charset="0"/>
              </a:rPr>
              <a:t>, “Online Marketing Strategy Optimization to Increase Sales and E-Commerce Development: An Integrated Approach in the Digital Age,” </a:t>
            </a:r>
            <a:r>
              <a:rPr lang="en-GB" sz="2400" i="1" dirty="0" err="1">
                <a:solidFill>
                  <a:schemeClr val="bg1"/>
                </a:solidFill>
                <a:latin typeface="Poppins" panose="00000500000000000000" pitchFamily="2" charset="0"/>
                <a:cs typeface="Poppins" panose="00000500000000000000" pitchFamily="2" charset="0"/>
              </a:rPr>
              <a:t>Startupreneur</a:t>
            </a:r>
            <a:r>
              <a:rPr lang="en-GB" sz="2400" i="1" dirty="0">
                <a:solidFill>
                  <a:schemeClr val="bg1"/>
                </a:solidFill>
                <a:latin typeface="Poppins" panose="00000500000000000000" pitchFamily="2" charset="0"/>
                <a:cs typeface="Poppins" panose="00000500000000000000" pitchFamily="2" charset="0"/>
              </a:rPr>
              <a:t> Business Digital (SABDA Journal)</a:t>
            </a:r>
            <a:r>
              <a:rPr lang="en-GB" sz="2400" dirty="0">
                <a:solidFill>
                  <a:schemeClr val="bg1"/>
                </a:solidFill>
                <a:latin typeface="Poppins" panose="00000500000000000000" pitchFamily="2" charset="0"/>
                <a:cs typeface="Poppins" panose="00000500000000000000" pitchFamily="2" charset="0"/>
              </a:rPr>
              <a:t>, vol. 3, no. 1, Mar. 2024. </a:t>
            </a:r>
            <a:endParaRPr lang="en-IN" sz="2400" dirty="0">
              <a:solidFill>
                <a:schemeClr val="bg1"/>
              </a:solidFill>
              <a:latin typeface="Poppins" panose="00000500000000000000" pitchFamily="2" charset="0"/>
              <a:cs typeface="Poppins" panose="00000500000000000000" pitchFamily="2" charset="0"/>
            </a:endParaRPr>
          </a:p>
          <a:p>
            <a:pPr>
              <a:lnSpc>
                <a:spcPct val="150000"/>
              </a:lnSpc>
            </a:pPr>
            <a:r>
              <a:rPr lang="en-GB" sz="2400" dirty="0">
                <a:solidFill>
                  <a:schemeClr val="bg1"/>
                </a:solidFill>
                <a:latin typeface="Poppins" panose="00000500000000000000" pitchFamily="2" charset="0"/>
                <a:cs typeface="Poppins" panose="00000500000000000000" pitchFamily="2" charset="0"/>
              </a:rPr>
              <a:t>[5] S. Molinillo, R. Aguilar-Illescas, R. Anaya-Sánchez, and F. Liébana-Cabanillas, “Social commerce website design, perceived value and loyalty </a:t>
            </a:r>
            <a:r>
              <a:rPr lang="en-GB" sz="2400" dirty="0" err="1">
                <a:solidFill>
                  <a:schemeClr val="bg1"/>
                </a:solidFill>
                <a:latin typeface="Poppins" panose="00000500000000000000" pitchFamily="2" charset="0"/>
                <a:cs typeface="Poppins" panose="00000500000000000000" pitchFamily="2" charset="0"/>
              </a:rPr>
              <a:t>behavior</a:t>
            </a:r>
            <a:r>
              <a:rPr lang="en-GB" sz="2400" dirty="0">
                <a:solidFill>
                  <a:schemeClr val="bg1"/>
                </a:solidFill>
                <a:latin typeface="Poppins" panose="00000500000000000000" pitchFamily="2" charset="0"/>
                <a:cs typeface="Poppins" panose="00000500000000000000" pitchFamily="2" charset="0"/>
              </a:rPr>
              <a:t> intentions: The moderating roles of gender, age and frequency of use,” </a:t>
            </a:r>
            <a:r>
              <a:rPr lang="en-GB" sz="2400" i="1" dirty="0">
                <a:solidFill>
                  <a:schemeClr val="bg1"/>
                </a:solidFill>
                <a:latin typeface="Poppins" panose="00000500000000000000" pitchFamily="2" charset="0"/>
                <a:cs typeface="Poppins" panose="00000500000000000000" pitchFamily="2" charset="0"/>
              </a:rPr>
              <a:t>Journal of Retailing and Consumer Services</a:t>
            </a:r>
            <a:r>
              <a:rPr lang="en-GB" sz="2400" dirty="0">
                <a:solidFill>
                  <a:schemeClr val="bg1"/>
                </a:solidFill>
                <a:latin typeface="Poppins" panose="00000500000000000000" pitchFamily="2" charset="0"/>
                <a:cs typeface="Poppins" panose="00000500000000000000" pitchFamily="2" charset="0"/>
              </a:rPr>
              <a:t>, vol. 63, p. 102404, Feb. 2021, doi: </a:t>
            </a:r>
            <a:r>
              <a:rPr lang="en-GB" sz="2400" u="sng" dirty="0">
                <a:solidFill>
                  <a:schemeClr val="bg1"/>
                </a:solidFill>
                <a:latin typeface="Poppins" panose="00000500000000000000" pitchFamily="2" charset="0"/>
                <a:cs typeface="Poppins" panose="00000500000000000000" pitchFamily="2" charset="0"/>
                <a:hlinkClick r:id="rId6">
                  <a:extLst>
                    <a:ext uri="{A12FA001-AC4F-418D-AE19-62706E023703}">
                      <ahyp:hlinkClr xmlns:ahyp="http://schemas.microsoft.com/office/drawing/2018/hyperlinkcolor" val="tx"/>
                    </a:ext>
                  </a:extLst>
                </a:hlinkClick>
              </a:rPr>
              <a:t>https://doi.org/10.1016/j.jretconser.2020.102404</a:t>
            </a:r>
            <a:r>
              <a:rPr lang="en-GB" sz="2400" dirty="0">
                <a:solidFill>
                  <a:schemeClr val="bg1"/>
                </a:solidFill>
                <a:latin typeface="Poppins" panose="00000500000000000000" pitchFamily="2" charset="0"/>
                <a:cs typeface="Poppins" panose="00000500000000000000" pitchFamily="2" charset="0"/>
              </a:rPr>
              <a:t>.  </a:t>
            </a:r>
            <a:endParaRPr lang="en-IN" sz="2400" dirty="0">
              <a:solidFill>
                <a:schemeClr val="bg1"/>
              </a:solidFill>
              <a:latin typeface="Poppins" panose="00000500000000000000" pitchFamily="2" charset="0"/>
              <a:cs typeface="Poppins" panose="00000500000000000000" pitchFamily="2"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0C">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118115" y="-237040"/>
            <a:ext cx="20524231" cy="4730795"/>
            <a:chOff x="0" y="0"/>
            <a:chExt cx="5583242" cy="1286926"/>
          </a:xfrm>
        </p:grpSpPr>
        <p:sp>
          <p:nvSpPr>
            <p:cNvPr id="3" name="Freeform 3"/>
            <p:cNvSpPr/>
            <p:nvPr/>
          </p:nvSpPr>
          <p:spPr>
            <a:xfrm>
              <a:off x="0" y="0"/>
              <a:ext cx="5583242" cy="1286926"/>
            </a:xfrm>
            <a:custGeom>
              <a:avLst/>
              <a:gdLst/>
              <a:ahLst/>
              <a:cxnLst/>
              <a:rect l="l" t="t" r="r" b="b"/>
              <a:pathLst>
                <a:path w="5583242" h="1286926">
                  <a:moveTo>
                    <a:pt x="8676" y="0"/>
                  </a:moveTo>
                  <a:lnTo>
                    <a:pt x="5574566" y="0"/>
                  </a:lnTo>
                  <a:cubicBezTo>
                    <a:pt x="5576867" y="0"/>
                    <a:pt x="5579074" y="914"/>
                    <a:pt x="5580701" y="2541"/>
                  </a:cubicBezTo>
                  <a:cubicBezTo>
                    <a:pt x="5582328" y="4168"/>
                    <a:pt x="5583242" y="6375"/>
                    <a:pt x="5583242" y="8676"/>
                  </a:cubicBezTo>
                  <a:lnTo>
                    <a:pt x="5583242" y="1278250"/>
                  </a:lnTo>
                  <a:cubicBezTo>
                    <a:pt x="5583242" y="1280551"/>
                    <a:pt x="5582328" y="1282758"/>
                    <a:pt x="5580701" y="1284385"/>
                  </a:cubicBezTo>
                  <a:cubicBezTo>
                    <a:pt x="5579074" y="1286012"/>
                    <a:pt x="5576867" y="1286926"/>
                    <a:pt x="5574566" y="1286926"/>
                  </a:cubicBezTo>
                  <a:lnTo>
                    <a:pt x="8676" y="1286926"/>
                  </a:lnTo>
                  <a:cubicBezTo>
                    <a:pt x="6375" y="1286926"/>
                    <a:pt x="4168" y="1286012"/>
                    <a:pt x="2541" y="1284385"/>
                  </a:cubicBezTo>
                  <a:cubicBezTo>
                    <a:pt x="914" y="1282758"/>
                    <a:pt x="0" y="1280551"/>
                    <a:pt x="0" y="1278250"/>
                  </a:cubicBezTo>
                  <a:lnTo>
                    <a:pt x="0" y="8676"/>
                  </a:lnTo>
                  <a:cubicBezTo>
                    <a:pt x="0" y="6375"/>
                    <a:pt x="914" y="4168"/>
                    <a:pt x="2541" y="2541"/>
                  </a:cubicBezTo>
                  <a:cubicBezTo>
                    <a:pt x="4168" y="914"/>
                    <a:pt x="6375" y="0"/>
                    <a:pt x="8676" y="0"/>
                  </a:cubicBezTo>
                  <a:close/>
                </a:path>
              </a:pathLst>
            </a:custGeom>
            <a:blipFill>
              <a:blip r:embed="rId2"/>
              <a:stretch>
                <a:fillRect t="-94524" b="-94524"/>
              </a:stretch>
            </a:blipFill>
          </p:spPr>
          <p:txBody>
            <a:bodyPr/>
            <a:lstStyle/>
            <a:p>
              <a:endParaRPr lang="en-GB"/>
            </a:p>
          </p:txBody>
        </p:sp>
      </p:grpSp>
      <p:sp>
        <p:nvSpPr>
          <p:cNvPr id="20" name="TextBox 20"/>
          <p:cNvSpPr txBox="1"/>
          <p:nvPr/>
        </p:nvSpPr>
        <p:spPr>
          <a:xfrm>
            <a:off x="3147724" y="4950955"/>
            <a:ext cx="11992551" cy="1907459"/>
          </a:xfrm>
          <a:prstGeom prst="rect">
            <a:avLst/>
          </a:prstGeom>
        </p:spPr>
        <p:txBody>
          <a:bodyPr lIns="0" tIns="0" rIns="0" bIns="0" rtlCol="0" anchor="t">
            <a:spAutoFit/>
          </a:bodyPr>
          <a:lstStyle/>
          <a:p>
            <a:pPr algn="ctr">
              <a:lnSpc>
                <a:spcPts val="13269"/>
              </a:lnSpc>
            </a:pPr>
            <a:r>
              <a:rPr lang="en-US" sz="13822" b="1">
                <a:solidFill>
                  <a:srgbClr val="FFFFFF"/>
                </a:solidFill>
                <a:latin typeface="Poppins Bold"/>
                <a:ea typeface="Poppins Bold"/>
                <a:cs typeface="Poppins Bold"/>
                <a:sym typeface="Poppins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1631</Words>
  <Application>Microsoft Office PowerPoint</Application>
  <PresentationFormat>Custom</PresentationFormat>
  <Paragraphs>140</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Poppins</vt:lpstr>
      <vt:lpstr>Times New Roman</vt:lpstr>
      <vt:lpstr>Sitka Small</vt:lpstr>
      <vt:lpstr>Arial</vt:lpstr>
      <vt:lpstr>Calibri</vt:lpstr>
      <vt:lpstr>Poppins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Michal Karasinski (2230849)</cp:lastModifiedBy>
  <cp:revision>3</cp:revision>
  <dcterms:created xsi:type="dcterms:W3CDTF">2006-08-16T00:00:00Z</dcterms:created>
  <dcterms:modified xsi:type="dcterms:W3CDTF">2025-10-31T10:01:51Z</dcterms:modified>
  <dc:identifier>DAGyq7PEEx0</dc:identifier>
</cp:coreProperties>
</file>