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82" r:id="rId8"/>
    <p:sldId id="283" r:id="rId9"/>
    <p:sldId id="284" r:id="rId10"/>
    <p:sldId id="285" r:id="rId11"/>
    <p:sldId id="263" r:id="rId12"/>
    <p:sldId id="264" r:id="rId13"/>
    <p:sldId id="265" r:id="rId14"/>
    <p:sldId id="266" r:id="rId15"/>
    <p:sldId id="272" r:id="rId16"/>
    <p:sldId id="267" r:id="rId17"/>
    <p:sldId id="287" r:id="rId18"/>
    <p:sldId id="269" r:id="rId19"/>
    <p:sldId id="268" r:id="rId20"/>
    <p:sldId id="270" r:id="rId21"/>
    <p:sldId id="271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8" r:id="rId31"/>
    <p:sldId id="289" r:id="rId32"/>
    <p:sldId id="281" r:id="rId33"/>
    <p:sldId id="262" r:id="rId34"/>
    <p:sldId id="290" r:id="rId3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ra Hopkinson" initials="LH" lastIdx="1" clrIdx="0">
    <p:extLst>
      <p:ext uri="{19B8F6BF-5375-455C-9EA6-DF929625EA0E}">
        <p15:presenceInfo xmlns:p15="http://schemas.microsoft.com/office/powerpoint/2012/main" userId="S-1-5-21-809251214-2178901256-4152538893-2670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BC943D-9FA7-46C1-89F3-2739F2780632}" v="256" dt="2026-10-26T12:39:28.6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69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delSld modSld">
      <pc:chgData name="Lara Hopkinson" userId="4c46a3d6-da89-4616-bd45-1b70e49404c2" providerId="ADAL" clId="{7F1F0841-190A-46F8-9915-0C9D4FD90F14}" dt="2026-10-26T13:30:57.424" v="421" actId="47"/>
      <pc:docMkLst>
        <pc:docMk/>
      </pc:docMkLst>
      <pc:sldChg chg="modSp del mod">
        <pc:chgData name="Lara Hopkinson" userId="4c46a3d6-da89-4616-bd45-1b70e49404c2" providerId="ADAL" clId="{7F1F0841-190A-46F8-9915-0C9D4FD90F14}" dt="2026-10-26T13:30:57.424" v="421" actId="47"/>
        <pc:sldMkLst>
          <pc:docMk/>
          <pc:sldMk cId="1806278818" sldId="286"/>
        </pc:sldMkLst>
        <pc:spChg chg="mod">
          <ac:chgData name="Lara Hopkinson" userId="4c46a3d6-da89-4616-bd45-1b70e49404c2" providerId="ADAL" clId="{7F1F0841-190A-46F8-9915-0C9D4FD90F14}" dt="2026-10-26T12:34:06.276" v="35" actId="20577"/>
          <ac:spMkLst>
            <pc:docMk/>
            <pc:sldMk cId="1806278818" sldId="286"/>
            <ac:spMk id="3" creationId="{00000000-0000-0000-0000-000000000000}"/>
          </ac:spMkLst>
        </pc:spChg>
      </pc:sldChg>
      <pc:sldChg chg="addSp delSp modSp mod">
        <pc:chgData name="Lara Hopkinson" userId="4c46a3d6-da89-4616-bd45-1b70e49404c2" providerId="ADAL" clId="{7F1F0841-190A-46F8-9915-0C9D4FD90F14}" dt="2026-10-26T12:27:18.330" v="5" actId="1076"/>
        <pc:sldMkLst>
          <pc:docMk/>
          <pc:sldMk cId="1728919505" sldId="287"/>
        </pc:sldMkLst>
        <pc:picChg chg="add mod modCrop">
          <ac:chgData name="Lara Hopkinson" userId="4c46a3d6-da89-4616-bd45-1b70e49404c2" providerId="ADAL" clId="{7F1F0841-190A-46F8-9915-0C9D4FD90F14}" dt="2026-10-26T12:27:18.330" v="5" actId="1076"/>
          <ac:picMkLst>
            <pc:docMk/>
            <pc:sldMk cId="1728919505" sldId="287"/>
            <ac:picMk id="3" creationId="{ABC9CBF0-FE97-FD52-3AED-218F03AAC6A7}"/>
          </ac:picMkLst>
        </pc:picChg>
        <pc:picChg chg="del">
          <ac:chgData name="Lara Hopkinson" userId="4c46a3d6-da89-4616-bd45-1b70e49404c2" providerId="ADAL" clId="{7F1F0841-190A-46F8-9915-0C9D4FD90F14}" dt="2026-10-26T12:26:56.036" v="0" actId="478"/>
          <ac:picMkLst>
            <pc:docMk/>
            <pc:sldMk cId="1728919505" sldId="287"/>
            <ac:picMk id="5" creationId="{0DA4A036-0BAF-4E20-8EA1-483413E0A5C0}"/>
          </ac:picMkLst>
        </pc:picChg>
      </pc:sldChg>
      <pc:sldChg chg="modSp new mod">
        <pc:chgData name="Lara Hopkinson" userId="4c46a3d6-da89-4616-bd45-1b70e49404c2" providerId="ADAL" clId="{7F1F0841-190A-46F8-9915-0C9D4FD90F14}" dt="2026-10-26T13:30:52.148" v="420" actId="20577"/>
        <pc:sldMkLst>
          <pc:docMk/>
          <pc:sldMk cId="1110987574" sldId="290"/>
        </pc:sldMkLst>
        <pc:spChg chg="mod">
          <ac:chgData name="Lara Hopkinson" userId="4c46a3d6-da89-4616-bd45-1b70e49404c2" providerId="ADAL" clId="{7F1F0841-190A-46F8-9915-0C9D4FD90F14}" dt="2026-10-26T12:36:25.512" v="48"/>
          <ac:spMkLst>
            <pc:docMk/>
            <pc:sldMk cId="1110987574" sldId="290"/>
            <ac:spMk id="2" creationId="{3C83DFB0-8A3E-933E-2163-BFDCBFD203B2}"/>
          </ac:spMkLst>
        </pc:spChg>
        <pc:spChg chg="mod">
          <ac:chgData name="Lara Hopkinson" userId="4c46a3d6-da89-4616-bd45-1b70e49404c2" providerId="ADAL" clId="{7F1F0841-190A-46F8-9915-0C9D4FD90F14}" dt="2026-10-26T13:30:52.148" v="420" actId="20577"/>
          <ac:spMkLst>
            <pc:docMk/>
            <pc:sldMk cId="1110987574" sldId="290"/>
            <ac:spMk id="3" creationId="{3C5DB169-FE84-4046-CCCE-2C9B7567BBA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AB705-7BDE-4157-A672-1DEF8D24635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8F9B8-1CA9-477B-8268-095095467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906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AB705-7BDE-4157-A672-1DEF8D24635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8F9B8-1CA9-477B-8268-095095467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991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AB705-7BDE-4157-A672-1DEF8D24635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8F9B8-1CA9-477B-8268-095095467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400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AB705-7BDE-4157-A672-1DEF8D24635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8F9B8-1CA9-477B-8268-095095467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597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AB705-7BDE-4157-A672-1DEF8D24635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8F9B8-1CA9-477B-8268-095095467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188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AB705-7BDE-4157-A672-1DEF8D24635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8F9B8-1CA9-477B-8268-095095467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303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AB705-7BDE-4157-A672-1DEF8D24635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8F9B8-1CA9-477B-8268-095095467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4088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AB705-7BDE-4157-A672-1DEF8D24635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8F9B8-1CA9-477B-8268-095095467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657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AB705-7BDE-4157-A672-1DEF8D24635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8F9B8-1CA9-477B-8268-095095467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079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AB705-7BDE-4157-A672-1DEF8D24635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8F9B8-1CA9-477B-8268-095095467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960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AB705-7BDE-4157-A672-1DEF8D24635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8F9B8-1CA9-477B-8268-095095467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201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AB705-7BDE-4157-A672-1DEF8D24635A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38F9B8-1CA9-477B-8268-0950954670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063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1.xml"/><Relationship Id="rId4" Type="http://schemas.openxmlformats.org/officeDocument/2006/relationships/slide" Target="slide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L7mVD9g0rU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WkeJREta_I" TargetMode="External"/><Relationship Id="rId4" Type="http://schemas.openxmlformats.org/officeDocument/2006/relationships/hyperlink" Target="https://www.youtube.com/watch?v=fWkeJREta_I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aqi.info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LyJ24uSbWc" TargetMode="External"/><Relationship Id="rId4" Type="http://schemas.openxmlformats.org/officeDocument/2006/relationships/hyperlink" Target="https://www.youtube.com/watch?v=_LyJ24uSbWc&amp;t=143s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eforum.org/" TargetMode="External"/><Relationship Id="rId3" Type="http://schemas.openxmlformats.org/officeDocument/2006/relationships/hyperlink" Target="http://www.enviropedia.org.uk/" TargetMode="External"/><Relationship Id="rId7" Type="http://schemas.openxmlformats.org/officeDocument/2006/relationships/hyperlink" Target="https://www.environmental-protection.org.uk/policy-areas/air-quality/air-pollution-law-and-policy/air-pollution-laws/" TargetMode="External"/><Relationship Id="rId2" Type="http://schemas.openxmlformats.org/officeDocument/2006/relationships/hyperlink" Target="https://uk-air.defra.gov.uk/air-pollu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nece.org/fileadmin/DAM/env/lrtap/welcome.html" TargetMode="External"/><Relationship Id="rId5" Type="http://schemas.openxmlformats.org/officeDocument/2006/relationships/hyperlink" Target="https://www.wired.com/2013/01/looney-gas-and-lead-poisoning-a-short-sad-history/" TargetMode="External"/><Relationship Id="rId4" Type="http://schemas.openxmlformats.org/officeDocument/2006/relationships/hyperlink" Target="https://www.history.com/news/the-killer-fog-that-blanketed-london-60-years-ago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2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 pollution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Senior Lecturer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ACNA5002 – Environmental Legislation &amp; Circular Economy</a:t>
            </a:r>
          </a:p>
        </p:txBody>
      </p:sp>
    </p:spTree>
    <p:extLst>
      <p:ext uri="{BB962C8B-B14F-4D97-AF65-F5344CB8AC3E}">
        <p14:creationId xmlns:p14="http://schemas.microsoft.com/office/powerpoint/2010/main" val="1402376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2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air pollution?</a:t>
            </a:r>
          </a:p>
          <a:p>
            <a:r>
              <a:rPr lang="en-GB" dirty="0"/>
              <a:t>Causes of air pollution?</a:t>
            </a:r>
          </a:p>
          <a:p>
            <a:r>
              <a:rPr lang="en-GB" dirty="0"/>
              <a:t>Legislative controls</a:t>
            </a:r>
          </a:p>
          <a:p>
            <a:pPr lvl="1"/>
            <a:r>
              <a:rPr lang="en-GB" dirty="0"/>
              <a:t>Victorian era to today</a:t>
            </a:r>
          </a:p>
          <a:p>
            <a:r>
              <a:rPr lang="en-GB" dirty="0"/>
              <a:t>Key case studies</a:t>
            </a:r>
          </a:p>
          <a:p>
            <a:r>
              <a:rPr lang="en-GB" dirty="0"/>
              <a:t>Activity </a:t>
            </a:r>
          </a:p>
        </p:txBody>
      </p:sp>
    </p:spTree>
    <p:extLst>
      <p:ext uri="{BB962C8B-B14F-4D97-AF65-F5344CB8AC3E}">
        <p14:creationId xmlns:p14="http://schemas.microsoft.com/office/powerpoint/2010/main" val="1752214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air pollution?</a:t>
            </a:r>
          </a:p>
        </p:txBody>
      </p:sp>
      <p:pic>
        <p:nvPicPr>
          <p:cNvPr id="4" name="Content Placeholder 3" descr="File:Blue question mark icon.svg - Wikipedia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331" y="1825625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041187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air pollution &amp; why is it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“Release of a substance into the air that causes harm to human health or the environment”</a:t>
            </a:r>
          </a:p>
          <a:p>
            <a:r>
              <a:rPr lang="en-GB" dirty="0"/>
              <a:t>Bigger global killer than smoking</a:t>
            </a:r>
          </a:p>
          <a:p>
            <a:pPr lvl="1"/>
            <a:r>
              <a:rPr lang="en-GB" dirty="0"/>
              <a:t>~7m deaths annually (WHO)</a:t>
            </a:r>
          </a:p>
          <a:p>
            <a:r>
              <a:rPr lang="en-GB" dirty="0"/>
              <a:t>Costs the UK economy ~£20bn per year</a:t>
            </a:r>
          </a:p>
          <a:p>
            <a:r>
              <a:rPr lang="en-GB" dirty="0"/>
              <a:t>9 out of 10 people breathe polluted air (WHO)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8904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causes air pollution?</a:t>
            </a:r>
          </a:p>
        </p:txBody>
      </p:sp>
      <p:pic>
        <p:nvPicPr>
          <p:cNvPr id="4" name="Content Placeholder 3" descr="File:Blue question mark icon.svg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331" y="1825625"/>
            <a:ext cx="435133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0483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2247"/>
            <a:ext cx="7886700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Causes of air pollution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Sulphur dioxide</a:t>
            </a:r>
          </a:p>
          <a:p>
            <a:r>
              <a:rPr lang="en-GB" dirty="0">
                <a:hlinkClick r:id="rId2" action="ppaction://hlinksldjump"/>
              </a:rPr>
              <a:t>Nitrogen oxides</a:t>
            </a:r>
            <a:endParaRPr lang="en-GB" dirty="0"/>
          </a:p>
          <a:p>
            <a:r>
              <a:rPr lang="en-GB" dirty="0">
                <a:hlinkClick r:id="rId3" action="ppaction://hlinksldjump"/>
              </a:rPr>
              <a:t>Particular matter (PM</a:t>
            </a:r>
            <a:r>
              <a:rPr lang="en-GB" baseline="-25000" dirty="0">
                <a:hlinkClick r:id="rId3" action="ppaction://hlinksldjump"/>
              </a:rPr>
              <a:t>10</a:t>
            </a:r>
            <a:r>
              <a:rPr lang="en-GB" dirty="0">
                <a:hlinkClick r:id="rId3" action="ppaction://hlinksldjump"/>
              </a:rPr>
              <a:t>, PM</a:t>
            </a:r>
            <a:r>
              <a:rPr lang="en-GB" baseline="-25000" dirty="0">
                <a:hlinkClick r:id="rId3" action="ppaction://hlinksldjump"/>
              </a:rPr>
              <a:t>2.5</a:t>
            </a:r>
            <a:r>
              <a:rPr lang="en-GB" dirty="0">
                <a:hlinkClick r:id="rId3" action="ppaction://hlinksldjump"/>
              </a:rPr>
              <a:t> and PM</a:t>
            </a:r>
            <a:r>
              <a:rPr lang="en-GB" baseline="-25000" dirty="0">
                <a:hlinkClick r:id="rId3" action="ppaction://hlinksldjump"/>
              </a:rPr>
              <a:t>1</a:t>
            </a:r>
            <a:r>
              <a:rPr lang="en-GB" dirty="0">
                <a:hlinkClick r:id="rId3" action="ppaction://hlinksldjump"/>
              </a:rPr>
              <a:t>)</a:t>
            </a:r>
            <a:endParaRPr lang="en-GB" dirty="0"/>
          </a:p>
          <a:p>
            <a:r>
              <a:rPr lang="en-GB" dirty="0">
                <a:hlinkClick r:id="rId4" action="ppaction://hlinksldjump"/>
              </a:rPr>
              <a:t>Ozone and volatile organic compounds</a:t>
            </a:r>
            <a:endParaRPr lang="en-GB" dirty="0"/>
          </a:p>
          <a:p>
            <a:r>
              <a:rPr lang="en-GB" dirty="0"/>
              <a:t>Toxic Organic Micro-Pollutants (TOMPS)</a:t>
            </a:r>
          </a:p>
          <a:p>
            <a:r>
              <a:rPr lang="en-GB" dirty="0"/>
              <a:t>Benzene</a:t>
            </a:r>
          </a:p>
          <a:p>
            <a:r>
              <a:rPr lang="en-GB" dirty="0"/>
              <a:t>1,3-Butadiene</a:t>
            </a:r>
          </a:p>
          <a:p>
            <a:r>
              <a:rPr lang="en-GB" dirty="0"/>
              <a:t>Carbon monoxide</a:t>
            </a:r>
          </a:p>
          <a:p>
            <a:r>
              <a:rPr lang="en-GB" dirty="0"/>
              <a:t>Lead and heavy metals</a:t>
            </a:r>
          </a:p>
          <a:p>
            <a:endParaRPr lang="en-GB" dirty="0"/>
          </a:p>
        </p:txBody>
      </p:sp>
      <p:sp>
        <p:nvSpPr>
          <p:cNvPr id="4" name="Right Arrow 3">
            <a:hlinkClick r:id="rId5" action="ppaction://hlinksldjump"/>
          </p:cNvPr>
          <p:cNvSpPr/>
          <p:nvPr/>
        </p:nvSpPr>
        <p:spPr>
          <a:xfrm>
            <a:off x="8158766" y="6278451"/>
            <a:ext cx="850006" cy="412124"/>
          </a:xfrm>
          <a:prstGeom prst="rightArrow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8521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96" y="1229932"/>
            <a:ext cx="9064204" cy="434326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25440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Clean Air Strategy 2019</a:t>
            </a:r>
          </a:p>
        </p:txBody>
      </p:sp>
      <p:sp>
        <p:nvSpPr>
          <p:cNvPr id="6" name="Left Arrow 5">
            <a:hlinkClick r:id="" action="ppaction://hlinkshowjump?jump=previousslide"/>
          </p:cNvPr>
          <p:cNvSpPr/>
          <p:nvPr/>
        </p:nvSpPr>
        <p:spPr>
          <a:xfrm>
            <a:off x="8319752" y="6400800"/>
            <a:ext cx="669702" cy="347730"/>
          </a:xfrm>
          <a:prstGeom prst="leftArrow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291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470" y="1260482"/>
            <a:ext cx="8989454" cy="430618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25440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Clean Air Strategy 2019</a:t>
            </a:r>
          </a:p>
        </p:txBody>
      </p:sp>
      <p:sp>
        <p:nvSpPr>
          <p:cNvPr id="6" name="Left Arrow 5">
            <a:hlinkClick r:id="rId3" action="ppaction://hlinksldjump"/>
          </p:cNvPr>
          <p:cNvSpPr/>
          <p:nvPr/>
        </p:nvSpPr>
        <p:spPr>
          <a:xfrm>
            <a:off x="8358388" y="6389237"/>
            <a:ext cx="669702" cy="32197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886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31515"/>
            <a:ext cx="9143999" cy="439496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6550223"/>
            <a:ext cx="25440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Clean Air Strategy 2019</a:t>
            </a:r>
          </a:p>
        </p:txBody>
      </p:sp>
      <p:sp>
        <p:nvSpPr>
          <p:cNvPr id="4" name="Left Arrow 3">
            <a:hlinkClick r:id="rId3" action="ppaction://hlinksldjump"/>
          </p:cNvPr>
          <p:cNvSpPr/>
          <p:nvPr/>
        </p:nvSpPr>
        <p:spPr>
          <a:xfrm>
            <a:off x="8358388" y="6389237"/>
            <a:ext cx="669702" cy="321972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917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43399"/>
            <a:ext cx="9143999" cy="437120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6550223"/>
            <a:ext cx="254403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Clean Air Strategy 2019</a:t>
            </a:r>
          </a:p>
        </p:txBody>
      </p:sp>
      <p:sp>
        <p:nvSpPr>
          <p:cNvPr id="4" name="Left Arrow 3">
            <a:hlinkClick r:id="rId3" action="ppaction://hlinksldjump"/>
          </p:cNvPr>
          <p:cNvSpPr/>
          <p:nvPr/>
        </p:nvSpPr>
        <p:spPr>
          <a:xfrm>
            <a:off x="8358388" y="6389237"/>
            <a:ext cx="669702" cy="321972"/>
          </a:xfrm>
          <a:prstGeom prst="leftArrow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2745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 a new phenomenon….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9003" y="1446563"/>
            <a:ext cx="3321661" cy="257917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" y="4416076"/>
            <a:ext cx="4686027" cy="20982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5149" y="1446563"/>
            <a:ext cx="3394539" cy="420627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550223"/>
            <a:ext cx="36742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</a:t>
            </a:r>
            <a:r>
              <a:rPr lang="en-GB" sz="1400" dirty="0" err="1"/>
              <a:t>Enviropedia</a:t>
            </a:r>
            <a:r>
              <a:rPr lang="en-GB" sz="1400" dirty="0"/>
              <a:t> / UCSUSA / Khan Academy</a:t>
            </a:r>
          </a:p>
        </p:txBody>
      </p:sp>
    </p:spTree>
    <p:extLst>
      <p:ext uri="{BB962C8B-B14F-4D97-AF65-F5344CB8AC3E}">
        <p14:creationId xmlns:p14="http://schemas.microsoft.com/office/powerpoint/2010/main" val="4655135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Great Smog of London, 1952</a:t>
            </a:r>
          </a:p>
        </p:txBody>
      </p:sp>
      <p:pic>
        <p:nvPicPr>
          <p:cNvPr id="4" name="dL7mVD9g0rU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78692" y="1642506"/>
            <a:ext cx="8385298" cy="4716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1766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Lessons learnt from Victorian times…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Industrial Revolution: ‘Workshop of the World’</a:t>
            </a:r>
          </a:p>
          <a:p>
            <a:r>
              <a:rPr lang="en-GB" dirty="0"/>
              <a:t>‘Quantity v Quality’ approach</a:t>
            </a:r>
          </a:p>
          <a:p>
            <a:r>
              <a:rPr lang="en-GB" dirty="0"/>
              <a:t>Fragmented developments without wider context</a:t>
            </a:r>
          </a:p>
          <a:p>
            <a:r>
              <a:rPr lang="en-GB" dirty="0"/>
              <a:t>‘</a:t>
            </a:r>
            <a:r>
              <a:rPr lang="en-GB" i="1" dirty="0"/>
              <a:t>Man’s right, even his duty, to exploit nature for his own benefit was not in question</a:t>
            </a:r>
            <a:r>
              <a:rPr lang="en-GB" dirty="0"/>
              <a:t>’</a:t>
            </a:r>
          </a:p>
          <a:p>
            <a:r>
              <a:rPr lang="en-GB" dirty="0"/>
              <a:t>Three theoretical models exist:</a:t>
            </a:r>
          </a:p>
          <a:p>
            <a:pPr lvl="1"/>
            <a:r>
              <a:rPr lang="en-GB" dirty="0"/>
              <a:t>Foundation theory</a:t>
            </a:r>
          </a:p>
          <a:p>
            <a:pPr lvl="1"/>
            <a:r>
              <a:rPr lang="en-GB" dirty="0"/>
              <a:t>Constraint theory</a:t>
            </a:r>
          </a:p>
          <a:p>
            <a:pPr lvl="1"/>
            <a:r>
              <a:rPr lang="en-GB" dirty="0"/>
              <a:t>Cycle theory</a:t>
            </a:r>
          </a:p>
        </p:txBody>
      </p:sp>
    </p:spTree>
    <p:extLst>
      <p:ext uri="{BB962C8B-B14F-4D97-AF65-F5344CB8AC3E}">
        <p14:creationId xmlns:p14="http://schemas.microsoft.com/office/powerpoint/2010/main" val="16705530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Changes in approaches…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988" y="1825625"/>
            <a:ext cx="3127722" cy="208135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50223"/>
            <a:ext cx="430835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Air Quality News / Greenpeace / CNN / UCSUSA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0326" y="1825625"/>
            <a:ext cx="3290459" cy="222979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9848" y="4438606"/>
            <a:ext cx="3856399" cy="172674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8118" y="4377171"/>
            <a:ext cx="3302886" cy="1849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4873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 lapse: Smog in Beijing</a:t>
            </a:r>
          </a:p>
        </p:txBody>
      </p:sp>
      <p:pic>
        <p:nvPicPr>
          <p:cNvPr id="4" name="fWkeJREta_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28650" y="1690689"/>
            <a:ext cx="8049680" cy="452794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89117" y="6317673"/>
            <a:ext cx="4815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https://www.youtube.com/watch?v=fWkeJREta_I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3240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 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05931"/>
            <a:ext cx="7886700" cy="5062064"/>
          </a:xfrm>
        </p:spPr>
        <p:txBody>
          <a:bodyPr/>
          <a:lstStyle/>
          <a:p>
            <a:r>
              <a:rPr lang="en-GB" dirty="0"/>
              <a:t>Motor vehicle emissions (EC Directive 70/220/EEC; EC Directive 72/306/EEC; Motor Vehicles (Construction and Use) Regulations 1973)</a:t>
            </a:r>
          </a:p>
          <a:p>
            <a:r>
              <a:rPr lang="en-GB" dirty="0"/>
              <a:t>Control of Pollution Act 1974 (COPA)</a:t>
            </a:r>
          </a:p>
          <a:p>
            <a:r>
              <a:rPr lang="en-GB" dirty="0"/>
              <a:t>Sulphur content of fuel (EC Directive 75/716/EEC)</a:t>
            </a:r>
          </a:p>
          <a:p>
            <a:r>
              <a:rPr lang="en-GB" dirty="0"/>
              <a:t>Lead content of fuel (EC Directive 78/611/EEC; The Motor Fuel (Lead content of Petrol) Regulation 1981)</a:t>
            </a:r>
          </a:p>
          <a:p>
            <a:r>
              <a:rPr lang="en-GB" dirty="0"/>
              <a:t>Limit values (EC Directive 80/779/EEC; EC Directive 82/884/EEC)</a:t>
            </a:r>
          </a:p>
        </p:txBody>
      </p:sp>
    </p:spTree>
    <p:extLst>
      <p:ext uri="{BB962C8B-B14F-4D97-AF65-F5344CB8AC3E}">
        <p14:creationId xmlns:p14="http://schemas.microsoft.com/office/powerpoint/2010/main" val="8381254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4C502E5-1921-46E8-95C7-A80E5F35DD86}"/>
              </a:ext>
            </a:extLst>
          </p:cNvPr>
          <p:cNvSpPr txBox="1"/>
          <p:nvPr/>
        </p:nvSpPr>
        <p:spPr>
          <a:xfrm>
            <a:off x="3438617" y="6381951"/>
            <a:ext cx="1916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https://waqi.info/</a:t>
            </a:r>
            <a:r>
              <a:rPr lang="en-GB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C9CBF0-FE97-FD52-3AED-218F03AAC6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837" r="870" b="5055"/>
          <a:stretch>
            <a:fillRect/>
          </a:stretch>
        </p:blipFill>
        <p:spPr>
          <a:xfrm>
            <a:off x="39756" y="682486"/>
            <a:ext cx="9064487" cy="5493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9195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lead in petrol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9521" y="1622909"/>
            <a:ext cx="4065886" cy="243953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343337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The Guardian / Wired / BBC / </a:t>
            </a:r>
            <a:r>
              <a:rPr lang="en-GB" sz="1400" dirty="0" err="1"/>
              <a:t>Avaaz</a:t>
            </a:r>
            <a:endParaRPr lang="en-GB" sz="1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2533" y="4272018"/>
            <a:ext cx="3247654" cy="227820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75" y="1690689"/>
            <a:ext cx="4314825" cy="21621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0785" y="4062441"/>
            <a:ext cx="2009775" cy="2266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9217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Long-range Transboundary Air Pollution (LRTAP)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Convention from the UNECE</a:t>
            </a:r>
          </a:p>
          <a:p>
            <a:r>
              <a:rPr lang="en-GB" dirty="0"/>
              <a:t>Agreed and signed in 1979 in Geneva</a:t>
            </a:r>
          </a:p>
          <a:p>
            <a:r>
              <a:rPr lang="en-GB" dirty="0"/>
              <a:t>First international legally binding instrument dealing with air pollution</a:t>
            </a:r>
          </a:p>
          <a:p>
            <a:r>
              <a:rPr lang="en-GB" dirty="0"/>
              <a:t>Consists of 8 protocols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2312" y="3776992"/>
            <a:ext cx="4284455" cy="28511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126996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UNECE</a:t>
            </a:r>
          </a:p>
        </p:txBody>
      </p:sp>
    </p:spTree>
    <p:extLst>
      <p:ext uri="{BB962C8B-B14F-4D97-AF65-F5344CB8AC3E}">
        <p14:creationId xmlns:p14="http://schemas.microsoft.com/office/powerpoint/2010/main" val="31479729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Nuisance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1825625"/>
            <a:ext cx="8004711" cy="4351338"/>
          </a:xfrm>
        </p:spPr>
        <p:txBody>
          <a:bodyPr/>
          <a:lstStyle/>
          <a:p>
            <a:r>
              <a:rPr lang="en-GB" dirty="0"/>
              <a:t>Legislated under EPA90 Part 3</a:t>
            </a:r>
          </a:p>
          <a:p>
            <a:pPr lvl="1"/>
            <a:r>
              <a:rPr lang="en-GB" dirty="0"/>
              <a:t>Dust of effluvia from industrial premises</a:t>
            </a:r>
          </a:p>
          <a:p>
            <a:pPr lvl="1"/>
            <a:r>
              <a:rPr lang="en-GB" dirty="0"/>
              <a:t>Smoke or gas emissions from a premises</a:t>
            </a:r>
          </a:p>
          <a:p>
            <a:r>
              <a:rPr lang="en-GB" dirty="0"/>
              <a:t>For a nuisance claim to succeed, it has to be the cause of material harm, or persistent / likely to recur</a:t>
            </a:r>
          </a:p>
          <a:p>
            <a:pPr lvl="1"/>
            <a:r>
              <a:rPr lang="en-GB" dirty="0"/>
              <a:t>Includes bonfires, unpleasant odours, grit and dust</a:t>
            </a:r>
          </a:p>
          <a:p>
            <a:pPr lvl="1"/>
            <a:endParaRPr lang="en-GB" dirty="0"/>
          </a:p>
          <a:p>
            <a:r>
              <a:rPr lang="en-GB" dirty="0"/>
              <a:t>Barr v Biffa Waste Services Ltd [2012]</a:t>
            </a:r>
          </a:p>
        </p:txBody>
      </p:sp>
    </p:spTree>
    <p:extLst>
      <p:ext uri="{BB962C8B-B14F-4D97-AF65-F5344CB8AC3E}">
        <p14:creationId xmlns:p14="http://schemas.microsoft.com/office/powerpoint/2010/main" val="7642640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Industrial pollution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Controls back to Victorian-era</a:t>
            </a:r>
          </a:p>
          <a:p>
            <a:r>
              <a:rPr lang="en-GB" dirty="0"/>
              <a:t>Not changed until EPA90</a:t>
            </a:r>
          </a:p>
          <a:p>
            <a:r>
              <a:rPr lang="en-GB" dirty="0"/>
              <a:t>Alkali Acts used Best Practicable Means (BPM) to minimise pollution</a:t>
            </a:r>
          </a:p>
          <a:p>
            <a:r>
              <a:rPr lang="en-GB" dirty="0"/>
              <a:t>The move to IPC can be tracked from 3 reforms of the Alkali Act</a:t>
            </a:r>
          </a:p>
          <a:p>
            <a:pPr lvl="1"/>
            <a:r>
              <a:rPr lang="en-GB" dirty="0"/>
              <a:t>Environmental integration</a:t>
            </a:r>
          </a:p>
          <a:p>
            <a:pPr lvl="1"/>
            <a:r>
              <a:rPr lang="en-GB" dirty="0"/>
              <a:t>Temporal integration</a:t>
            </a:r>
          </a:p>
          <a:p>
            <a:pPr lvl="1"/>
            <a:r>
              <a:rPr lang="en-GB" dirty="0"/>
              <a:t>Social integration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3372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Integrated Pollution Control (IPC)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468205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Environmental Pollution Act 1990 Part 1</a:t>
            </a:r>
          </a:p>
          <a:p>
            <a:r>
              <a:rPr lang="en-GB" dirty="0"/>
              <a:t>Two systems of control:</a:t>
            </a:r>
          </a:p>
          <a:p>
            <a:pPr lvl="1"/>
            <a:r>
              <a:rPr lang="en-GB" dirty="0"/>
              <a:t>Emissions to all media</a:t>
            </a:r>
          </a:p>
          <a:p>
            <a:pPr lvl="1"/>
            <a:r>
              <a:rPr lang="en-GB" dirty="0"/>
              <a:t>Atmospheric emissions only</a:t>
            </a:r>
          </a:p>
          <a:p>
            <a:pPr lvl="1"/>
            <a:r>
              <a:rPr lang="en-GB" dirty="0"/>
              <a:t>Same control mechanisms</a:t>
            </a:r>
          </a:p>
          <a:p>
            <a:r>
              <a:rPr lang="en-GB" dirty="0"/>
              <a:t>Noted as “</a:t>
            </a:r>
            <a:r>
              <a:rPr lang="en-GB" i="1" dirty="0"/>
              <a:t>the first integrated system of pollution control in Europe</a:t>
            </a:r>
            <a:r>
              <a:rPr lang="en-GB" dirty="0"/>
              <a:t>”</a:t>
            </a:r>
          </a:p>
          <a:p>
            <a:r>
              <a:rPr lang="en-GB" dirty="0"/>
              <a:t>EC development (Directive on Integrated Pollution Control)</a:t>
            </a:r>
          </a:p>
          <a:p>
            <a:r>
              <a:rPr lang="en-GB" dirty="0"/>
              <a:t>Directive on Integrated Pollution Prevention &amp; Control</a:t>
            </a:r>
          </a:p>
        </p:txBody>
      </p:sp>
    </p:spTree>
    <p:extLst>
      <p:ext uri="{BB962C8B-B14F-4D97-AF65-F5344CB8AC3E}">
        <p14:creationId xmlns:p14="http://schemas.microsoft.com/office/powerpoint/2010/main" val="41675364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Integrated Pollution Prevention &amp; Control (IPPC)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8064088" cy="4351338"/>
          </a:xfrm>
        </p:spPr>
        <p:txBody>
          <a:bodyPr/>
          <a:lstStyle/>
          <a:p>
            <a:r>
              <a:rPr lang="en-GB" dirty="0"/>
              <a:t>Directive 96/61/EC, codified Directive 2008/1/EC and recast Directive on Industrial Emissions 2010/75/EU (IED)</a:t>
            </a:r>
          </a:p>
          <a:p>
            <a:r>
              <a:rPr lang="en-GB" dirty="0"/>
              <a:t>Minimising pollution from various industrial sources</a:t>
            </a:r>
          </a:p>
          <a:p>
            <a:r>
              <a:rPr lang="en-GB" dirty="0"/>
              <a:t>Requires a permit to operate installations</a:t>
            </a:r>
          </a:p>
          <a:p>
            <a:r>
              <a:rPr lang="en-GB" dirty="0"/>
              <a:t>Has 4 key principles: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An integrated approach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Best Available Techniques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Flexibility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Public participation</a:t>
            </a:r>
          </a:p>
        </p:txBody>
      </p:sp>
    </p:spTree>
    <p:extLst>
      <p:ext uri="{BB962C8B-B14F-4D97-AF65-F5344CB8AC3E}">
        <p14:creationId xmlns:p14="http://schemas.microsoft.com/office/powerpoint/2010/main" val="23364240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BPM, BPEO, BATNEEC, etc…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BPM – Best Practicable Means</a:t>
            </a:r>
          </a:p>
          <a:p>
            <a:r>
              <a:rPr lang="en-GB" dirty="0"/>
              <a:t>BPEO – Best Practicable Environmental Option</a:t>
            </a:r>
          </a:p>
          <a:p>
            <a:r>
              <a:rPr lang="en-GB" dirty="0"/>
              <a:t>BATNEEC – Best Available Techniques Not Entailing Excessive Cost</a:t>
            </a:r>
          </a:p>
          <a:p>
            <a:r>
              <a:rPr lang="en-GB" dirty="0"/>
              <a:t>BAT – Best Available Techniques</a:t>
            </a:r>
          </a:p>
          <a:p>
            <a:r>
              <a:rPr lang="en-GB" dirty="0"/>
              <a:t>BREF – BAT Reference Documents</a:t>
            </a:r>
          </a:p>
          <a:p>
            <a:r>
              <a:rPr lang="en-GB" dirty="0"/>
              <a:t>ELV – Emission Limit Values</a:t>
            </a:r>
          </a:p>
          <a:p>
            <a:endParaRPr lang="en-GB" dirty="0"/>
          </a:p>
        </p:txBody>
      </p:sp>
      <p:pic>
        <p:nvPicPr>
          <p:cNvPr id="5" name="Content Placeholder 3" descr="Boredom Animated Smiley · Free image on Pixaba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2001" y="502592"/>
            <a:ext cx="1153349" cy="1050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9622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a UK context…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IPC – From EPA90 Part 1</a:t>
            </a:r>
          </a:p>
          <a:p>
            <a:r>
              <a:rPr lang="en-GB" dirty="0"/>
              <a:t>IPPC – Pollution Prevention &amp; Control Act 1999</a:t>
            </a:r>
          </a:p>
          <a:p>
            <a:r>
              <a:rPr lang="en-GB" dirty="0"/>
              <a:t>Now superseded by Environmental Permitting Regulations 2010 (as amended, 2016)</a:t>
            </a:r>
          </a:p>
          <a:p>
            <a:pPr lvl="1"/>
            <a:r>
              <a:rPr lang="en-GB" dirty="0"/>
              <a:t>Also transposes the Directive on Industrial Emissions 2010</a:t>
            </a:r>
          </a:p>
          <a:p>
            <a:pPr lvl="1"/>
            <a:r>
              <a:rPr lang="en-GB" dirty="0"/>
              <a:t>Permits cover a wide range of industries</a:t>
            </a:r>
          </a:p>
          <a:p>
            <a:pPr lvl="1"/>
            <a:r>
              <a:rPr lang="en-GB" dirty="0"/>
              <a:t>Require application to relevant authority (EA / NRW)</a:t>
            </a:r>
          </a:p>
          <a:p>
            <a:pPr lvl="1"/>
            <a:r>
              <a:rPr lang="en-GB" dirty="0"/>
              <a:t>Some exemptions apply</a:t>
            </a:r>
          </a:p>
        </p:txBody>
      </p:sp>
    </p:spTree>
    <p:extLst>
      <p:ext uri="{BB962C8B-B14F-4D97-AF65-F5344CB8AC3E}">
        <p14:creationId xmlns:p14="http://schemas.microsoft.com/office/powerpoint/2010/main" val="13387299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365126"/>
            <a:ext cx="7969085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Industrial Emissions Directive (IED)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2010/75/EU</a:t>
            </a:r>
          </a:p>
          <a:p>
            <a:r>
              <a:rPr lang="en-GB" dirty="0"/>
              <a:t>Recasts seven existing Directives into one comprehensive legislative instrument</a:t>
            </a:r>
          </a:p>
          <a:p>
            <a:r>
              <a:rPr lang="en-GB" dirty="0"/>
              <a:t>Same key aims as IPPC</a:t>
            </a:r>
          </a:p>
          <a:p>
            <a:r>
              <a:rPr lang="en-GB" dirty="0"/>
              <a:t>Add in requirement for inspections</a:t>
            </a:r>
          </a:p>
          <a:p>
            <a:r>
              <a:rPr lang="en-GB" dirty="0"/>
              <a:t>Wider spread of </a:t>
            </a:r>
            <a:r>
              <a:rPr lang="en-GB" dirty="0" err="1"/>
              <a:t>permittable</a:t>
            </a:r>
            <a:r>
              <a:rPr lang="en-GB" dirty="0"/>
              <a:t> activities</a:t>
            </a:r>
          </a:p>
        </p:txBody>
      </p:sp>
    </p:spTree>
    <p:extLst>
      <p:ext uri="{BB962C8B-B14F-4D97-AF65-F5344CB8AC3E}">
        <p14:creationId xmlns:p14="http://schemas.microsoft.com/office/powerpoint/2010/main" val="23658905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Coronavirus &amp; air pollution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613" y="1541866"/>
            <a:ext cx="7224774" cy="205693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27642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Reuters Graphics from WEF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013" y="3287643"/>
            <a:ext cx="7681974" cy="3262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6141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6516" t="25507" r="9624" b="23837"/>
          <a:stretch/>
        </p:blipFill>
        <p:spPr>
          <a:xfrm>
            <a:off x="295465" y="751218"/>
            <a:ext cx="8735720" cy="547739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27642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Reuters Graphics from WEF</a:t>
            </a:r>
          </a:p>
        </p:txBody>
      </p:sp>
    </p:spTree>
    <p:extLst>
      <p:ext uri="{BB962C8B-B14F-4D97-AF65-F5344CB8AC3E}">
        <p14:creationId xmlns:p14="http://schemas.microsoft.com/office/powerpoint/2010/main" val="15835615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Air pollution &amp; intellect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1892630"/>
            <a:ext cx="2857500" cy="1600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8241" y="1383475"/>
            <a:ext cx="4345535" cy="516032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50223"/>
            <a:ext cx="2265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BBC / The Guardian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646" y="3794364"/>
            <a:ext cx="2512481" cy="2512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8779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6A6B0-0EAB-48DB-B03A-3B15AA0D26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Air pollution linked to death of 9 year old</a:t>
            </a:r>
          </a:p>
        </p:txBody>
      </p:sp>
      <p:pic>
        <p:nvPicPr>
          <p:cNvPr id="1026" name="Picture 2" descr="North Circular Road - Alchetron, The Free Social Encyclopedia">
            <a:extLst>
              <a:ext uri="{FF2B5EF4-FFF2-40B4-BE49-F238E27FC236}">
                <a16:creationId xmlns:a16="http://schemas.microsoft.com/office/drawing/2014/main" id="{44F63E67-C636-4B4B-8C95-60BCC6C08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7372" y="1734969"/>
            <a:ext cx="5673177" cy="4757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A1C2F30-AE7A-4064-B377-6AC7C3B71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542" y="2028635"/>
            <a:ext cx="3008575" cy="180514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CC3EC07-2A69-44B2-BA35-612752F047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534" y="4084459"/>
            <a:ext cx="2992583" cy="199505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BEB893D-09AE-4DC5-AF38-F36292DE6C52}"/>
              </a:ext>
            </a:extLst>
          </p:cNvPr>
          <p:cNvSpPr txBox="1"/>
          <p:nvPr/>
        </p:nvSpPr>
        <p:spPr>
          <a:xfrm>
            <a:off x="0" y="6550223"/>
            <a:ext cx="22651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Sources: BBC / The Guardian</a:t>
            </a:r>
          </a:p>
        </p:txBody>
      </p:sp>
    </p:spTree>
    <p:extLst>
      <p:ext uri="{BB962C8B-B14F-4D97-AF65-F5344CB8AC3E}">
        <p14:creationId xmlns:p14="http://schemas.microsoft.com/office/powerpoint/2010/main" val="18263358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63F7E-8308-4C6C-82E9-D7C20FAA5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Case study: Wales's most polluted street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F061D4-D5BC-4E5F-9DCC-279EEAB1FC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901" y="1749225"/>
            <a:ext cx="4113960" cy="231410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A7A9D3E-129C-4991-B949-F84FD7FE97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26" y="3506929"/>
            <a:ext cx="5695453" cy="32036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5105EC-1B50-4425-9A55-80932B4134FD}"/>
              </a:ext>
            </a:extLst>
          </p:cNvPr>
          <p:cNvSpPr txBox="1"/>
          <p:nvPr/>
        </p:nvSpPr>
        <p:spPr>
          <a:xfrm>
            <a:off x="0" y="6550223"/>
            <a:ext cx="11005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BBC </a:t>
            </a:r>
          </a:p>
        </p:txBody>
      </p:sp>
    </p:spTree>
    <p:extLst>
      <p:ext uri="{BB962C8B-B14F-4D97-AF65-F5344CB8AC3E}">
        <p14:creationId xmlns:p14="http://schemas.microsoft.com/office/powerpoint/2010/main" val="22067955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Further watching…</a:t>
            </a:r>
          </a:p>
        </p:txBody>
      </p:sp>
      <p:pic>
        <p:nvPicPr>
          <p:cNvPr id="4" name="_LyJ24uSbWc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62787" y="1603125"/>
            <a:ext cx="8162343" cy="45913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888177" y="6194443"/>
            <a:ext cx="57115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https://www.youtube.com/watch?v=_LyJ24uSbWc&amp;t=143s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7382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891" y="1594055"/>
            <a:ext cx="8407730" cy="507393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DEFRA – air pollution (</a:t>
            </a:r>
            <a:r>
              <a:rPr lang="en-GB" dirty="0">
                <a:hlinkClick r:id="rId2"/>
              </a:rPr>
              <a:t>https://uk-air.defra.gov.uk/air-pollution</a:t>
            </a:r>
            <a:r>
              <a:rPr lang="en-GB" dirty="0"/>
              <a:t>)</a:t>
            </a:r>
          </a:p>
          <a:p>
            <a:r>
              <a:rPr lang="en-GB" dirty="0" err="1"/>
              <a:t>Enviropedia</a:t>
            </a:r>
            <a:r>
              <a:rPr lang="en-GB" dirty="0"/>
              <a:t> (</a:t>
            </a:r>
            <a:r>
              <a:rPr lang="en-GB" dirty="0">
                <a:hlinkClick r:id="rId3"/>
              </a:rPr>
              <a:t>http://www.enviropedia.org.uk/</a:t>
            </a:r>
            <a:r>
              <a:rPr lang="en-GB" dirty="0"/>
              <a:t>)</a:t>
            </a:r>
          </a:p>
          <a:p>
            <a:r>
              <a:rPr lang="en-GB" dirty="0"/>
              <a:t>History (</a:t>
            </a:r>
            <a:r>
              <a:rPr lang="en-GB" dirty="0">
                <a:hlinkClick r:id="rId4"/>
              </a:rPr>
              <a:t>https://www.history.com/news/the-killer-fog-that-blanketed-london-60-years-ago</a:t>
            </a:r>
            <a:r>
              <a:rPr lang="en-GB" dirty="0"/>
              <a:t>)</a:t>
            </a:r>
          </a:p>
          <a:p>
            <a:r>
              <a:rPr lang="en-GB" dirty="0"/>
              <a:t>Wired (</a:t>
            </a:r>
            <a:r>
              <a:rPr lang="en-GB" dirty="0">
                <a:hlinkClick r:id="rId5"/>
              </a:rPr>
              <a:t>https://www.wired.com/2013/01/looney-gas-and-lead-poisoning-a-short-sad-history/</a:t>
            </a:r>
            <a:r>
              <a:rPr lang="en-GB" dirty="0"/>
              <a:t>)</a:t>
            </a:r>
          </a:p>
          <a:p>
            <a:r>
              <a:rPr lang="en-GB" dirty="0"/>
              <a:t>UNECE LRTAP (</a:t>
            </a:r>
            <a:r>
              <a:rPr lang="en-GB" dirty="0">
                <a:hlinkClick r:id="rId6"/>
              </a:rPr>
              <a:t>http://www.unece.org/fileadmin//DAM/env/lrtap/welcome.html</a:t>
            </a:r>
            <a:r>
              <a:rPr lang="en-GB" dirty="0"/>
              <a:t>)</a:t>
            </a:r>
          </a:p>
          <a:p>
            <a:r>
              <a:rPr lang="en-GB" dirty="0"/>
              <a:t>Environmental Protection UK (</a:t>
            </a:r>
            <a:r>
              <a:rPr lang="en-GB" dirty="0">
                <a:hlinkClick r:id="rId7"/>
              </a:rPr>
              <a:t>https://www.environmental-protection.org.uk/policy-areas/air-quality/air-pollution-law-and-policy/air-pollution-laws/</a:t>
            </a:r>
            <a:r>
              <a:rPr lang="en-GB" dirty="0"/>
              <a:t>)</a:t>
            </a:r>
          </a:p>
          <a:p>
            <a:r>
              <a:rPr lang="en-GB" dirty="0"/>
              <a:t>Zhang, Chen &amp; Zhang (2018) The impact of exposure to air pollution on cognitive performance. </a:t>
            </a:r>
            <a:r>
              <a:rPr lang="en-GB" i="1" dirty="0"/>
              <a:t>Proceedings of the National Academy of Sciences of the United States of America</a:t>
            </a:r>
            <a:r>
              <a:rPr lang="en-GB" dirty="0"/>
              <a:t>, 115 (37) p9193-9197. DOI: 10.1073/pnas.1809474115</a:t>
            </a:r>
          </a:p>
          <a:p>
            <a:r>
              <a:rPr lang="en-GB" dirty="0"/>
              <a:t>World Economic Forum (</a:t>
            </a:r>
            <a:r>
              <a:rPr lang="en-GB" dirty="0">
                <a:hlinkClick r:id="rId8"/>
              </a:rPr>
              <a:t>www.weforum.org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10327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3DFB0-8A3E-933E-2163-BFDCBFD20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Activity 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DB169-FE84-4046-CCCE-2C9B7567BB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 (Air Quality &amp; Soundscapes) (Wales) Act 2024 – promotes awareness of air quality issues</a:t>
            </a:r>
          </a:p>
          <a:p>
            <a:r>
              <a:rPr lang="en-GB" dirty="0"/>
              <a:t>Delivery plan 2025 – 2028 (raise awareness and reduce exposure of air pollution)</a:t>
            </a:r>
          </a:p>
          <a:p>
            <a:r>
              <a:rPr lang="en-GB" dirty="0"/>
              <a:t>Activity:</a:t>
            </a:r>
          </a:p>
          <a:p>
            <a:pPr lvl="1"/>
            <a:r>
              <a:rPr lang="en-GB" dirty="0"/>
              <a:t>Review the progress report</a:t>
            </a:r>
          </a:p>
          <a:p>
            <a:pPr lvl="1"/>
            <a:r>
              <a:rPr lang="en-GB" dirty="0"/>
              <a:t>What actions are delayed?</a:t>
            </a:r>
          </a:p>
          <a:p>
            <a:pPr lvl="1"/>
            <a:r>
              <a:rPr lang="en-GB" dirty="0"/>
              <a:t>Chose one delayed action – is there any further information about this?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9875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1068</Words>
  <Application>Microsoft Office PowerPoint</Application>
  <PresentationFormat>On-screen Show (4:3)</PresentationFormat>
  <Paragraphs>148</Paragraphs>
  <Slides>34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Office Theme</vt:lpstr>
      <vt:lpstr>Air pollution</vt:lpstr>
      <vt:lpstr>Outline</vt:lpstr>
      <vt:lpstr>What is air pollution?</vt:lpstr>
      <vt:lpstr>What is air pollution &amp; why is it important?</vt:lpstr>
      <vt:lpstr>What causes air pollution?</vt:lpstr>
      <vt:lpstr>Causes of air pollution</vt:lpstr>
      <vt:lpstr>PowerPoint Presentation</vt:lpstr>
      <vt:lpstr>PowerPoint Presentation</vt:lpstr>
      <vt:lpstr>PowerPoint Presentation</vt:lpstr>
      <vt:lpstr>PowerPoint Presentation</vt:lpstr>
      <vt:lpstr>Not a new phenomenon….</vt:lpstr>
      <vt:lpstr>Case study: Great Smog of London, 1952</vt:lpstr>
      <vt:lpstr>Lessons learnt from Victorian times…</vt:lpstr>
      <vt:lpstr>Changes in approaches…</vt:lpstr>
      <vt:lpstr>Time lapse: Smog in Beijing</vt:lpstr>
      <vt:lpstr>Air Quality</vt:lpstr>
      <vt:lpstr>PowerPoint Presentation</vt:lpstr>
      <vt:lpstr>Case study: lead in petrol</vt:lpstr>
      <vt:lpstr>Long-range Transboundary Air Pollution (LRTAP)</vt:lpstr>
      <vt:lpstr>Nuisance</vt:lpstr>
      <vt:lpstr>Industrial pollution</vt:lpstr>
      <vt:lpstr>Integrated Pollution Control (IPC)</vt:lpstr>
      <vt:lpstr>Integrated Pollution Prevention &amp; Control (IPPC)</vt:lpstr>
      <vt:lpstr>BPM, BPEO, BATNEEC, etc… </vt:lpstr>
      <vt:lpstr>In a UK context…</vt:lpstr>
      <vt:lpstr>Industrial Emissions Directive (IED)</vt:lpstr>
      <vt:lpstr>Case study: Coronavirus &amp; air pollution</vt:lpstr>
      <vt:lpstr>PowerPoint Presentation</vt:lpstr>
      <vt:lpstr>Case study: Air pollution &amp; intellect</vt:lpstr>
      <vt:lpstr>Case study: Air pollution linked to death of 9 year old</vt:lpstr>
      <vt:lpstr>Case study: Wales's most polluted street</vt:lpstr>
      <vt:lpstr>Further watching…</vt:lpstr>
      <vt:lpstr>Useful information</vt:lpstr>
      <vt:lpstr>Activity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Air pollution</dc:title>
  <dc:creator>Lara Hopkinson</dc:creator>
  <cp:lastModifiedBy>Lara Hopkinson</cp:lastModifiedBy>
  <cp:revision>48</cp:revision>
  <dcterms:created xsi:type="dcterms:W3CDTF">2020-03-30T13:00:32Z</dcterms:created>
  <dcterms:modified xsi:type="dcterms:W3CDTF">2026-10-26T13:30:59Z</dcterms:modified>
</cp:coreProperties>
</file>