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4"/>
  </p:notesMasterIdLst>
  <p:sldIdLst>
    <p:sldId id="256" r:id="rId2"/>
    <p:sldId id="283" r:id="rId3"/>
    <p:sldId id="284" r:id="rId4"/>
    <p:sldId id="259" r:id="rId5"/>
    <p:sldId id="260" r:id="rId6"/>
    <p:sldId id="258" r:id="rId7"/>
    <p:sldId id="262" r:id="rId8"/>
    <p:sldId id="266" r:id="rId9"/>
    <p:sldId id="268" r:id="rId10"/>
    <p:sldId id="269" r:id="rId11"/>
    <p:sldId id="270" r:id="rId12"/>
    <p:sldId id="271" r:id="rId13"/>
    <p:sldId id="272" r:id="rId14"/>
    <p:sldId id="273" r:id="rId15"/>
    <p:sldId id="274" r:id="rId16"/>
    <p:sldId id="276" r:id="rId17"/>
    <p:sldId id="277" r:id="rId18"/>
    <p:sldId id="278" r:id="rId19"/>
    <p:sldId id="280" r:id="rId20"/>
    <p:sldId id="279" r:id="rId21"/>
    <p:sldId id="281" r:id="rId22"/>
    <p:sldId id="282"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E7A9C907-09A3-48C3-BB24-889BDDE8C64A}"/>
    <pc:docChg chg="custSel addSld modSld sldOrd">
      <pc:chgData name="Andrea Williams" userId="1d65336b-f6ac-47c2-8ab0-b39dbb7b7e80" providerId="ADAL" clId="{E7A9C907-09A3-48C3-BB24-889BDDE8C64A}" dt="2025-03-24T16:40:25.971" v="549" actId="6549"/>
      <pc:docMkLst>
        <pc:docMk/>
      </pc:docMkLst>
      <pc:sldChg chg="modSp mod ord">
        <pc:chgData name="Andrea Williams" userId="1d65336b-f6ac-47c2-8ab0-b39dbb7b7e80" providerId="ADAL" clId="{E7A9C907-09A3-48C3-BB24-889BDDE8C64A}" dt="2025-03-24T16:28:49.359" v="51"/>
        <pc:sldMkLst>
          <pc:docMk/>
          <pc:sldMk cId="2459184755" sldId="258"/>
        </pc:sldMkLst>
        <pc:spChg chg="mod">
          <ac:chgData name="Andrea Williams" userId="1d65336b-f6ac-47c2-8ab0-b39dbb7b7e80" providerId="ADAL" clId="{E7A9C907-09A3-48C3-BB24-889BDDE8C64A}" dt="2025-03-24T16:27:30.250" v="46" actId="6549"/>
          <ac:spMkLst>
            <pc:docMk/>
            <pc:sldMk cId="2459184755" sldId="258"/>
            <ac:spMk id="3" creationId="{13EBB79B-0683-4352-80C8-F369F844F310}"/>
          </ac:spMkLst>
        </pc:spChg>
      </pc:sldChg>
      <pc:sldChg chg="modSp mod">
        <pc:chgData name="Andrea Williams" userId="1d65336b-f6ac-47c2-8ab0-b39dbb7b7e80" providerId="ADAL" clId="{E7A9C907-09A3-48C3-BB24-889BDDE8C64A}" dt="2025-03-24T16:28:10.249" v="47" actId="20577"/>
        <pc:sldMkLst>
          <pc:docMk/>
          <pc:sldMk cId="1157906626" sldId="260"/>
        </pc:sldMkLst>
        <pc:spChg chg="mod">
          <ac:chgData name="Andrea Williams" userId="1d65336b-f6ac-47c2-8ab0-b39dbb7b7e80" providerId="ADAL" clId="{E7A9C907-09A3-48C3-BB24-889BDDE8C64A}" dt="2025-03-24T16:28:10.249" v="47" actId="20577"/>
          <ac:spMkLst>
            <pc:docMk/>
            <pc:sldMk cId="1157906626" sldId="260"/>
            <ac:spMk id="3" creationId="{85130B4E-5B24-4F04-A0D2-EDAF74046EE2}"/>
          </ac:spMkLst>
        </pc:spChg>
      </pc:sldChg>
      <pc:sldChg chg="modSp mod">
        <pc:chgData name="Andrea Williams" userId="1d65336b-f6ac-47c2-8ab0-b39dbb7b7e80" providerId="ADAL" clId="{E7A9C907-09A3-48C3-BB24-889BDDE8C64A}" dt="2025-03-24T16:36:43.586" v="387" actId="20577"/>
        <pc:sldMkLst>
          <pc:docMk/>
          <pc:sldMk cId="2623811857" sldId="268"/>
        </pc:sldMkLst>
        <pc:spChg chg="mod">
          <ac:chgData name="Andrea Williams" userId="1d65336b-f6ac-47c2-8ab0-b39dbb7b7e80" providerId="ADAL" clId="{E7A9C907-09A3-48C3-BB24-889BDDE8C64A}" dt="2025-03-24T16:36:43.586" v="387" actId="20577"/>
          <ac:spMkLst>
            <pc:docMk/>
            <pc:sldMk cId="2623811857" sldId="268"/>
            <ac:spMk id="3" creationId="{CE0205FC-D3E0-4ACE-B0F7-F1728E30EFF5}"/>
          </ac:spMkLst>
        </pc:spChg>
      </pc:sldChg>
      <pc:sldChg chg="modSp mod">
        <pc:chgData name="Andrea Williams" userId="1d65336b-f6ac-47c2-8ab0-b39dbb7b7e80" providerId="ADAL" clId="{E7A9C907-09A3-48C3-BB24-889BDDE8C64A}" dt="2025-03-24T16:38:09.703" v="452" actId="6549"/>
        <pc:sldMkLst>
          <pc:docMk/>
          <pc:sldMk cId="147215532" sldId="269"/>
        </pc:sldMkLst>
        <pc:spChg chg="mod">
          <ac:chgData name="Andrea Williams" userId="1d65336b-f6ac-47c2-8ab0-b39dbb7b7e80" providerId="ADAL" clId="{E7A9C907-09A3-48C3-BB24-889BDDE8C64A}" dt="2025-03-24T16:38:09.703" v="452" actId="6549"/>
          <ac:spMkLst>
            <pc:docMk/>
            <pc:sldMk cId="147215532" sldId="269"/>
            <ac:spMk id="3" creationId="{51E130BD-F978-4FA7-AB49-037C3B3B548C}"/>
          </ac:spMkLst>
        </pc:spChg>
      </pc:sldChg>
      <pc:sldChg chg="modSp mod">
        <pc:chgData name="Andrea Williams" userId="1d65336b-f6ac-47c2-8ab0-b39dbb7b7e80" providerId="ADAL" clId="{E7A9C907-09A3-48C3-BB24-889BDDE8C64A}" dt="2025-03-24T16:39:22.195" v="490" actId="6549"/>
        <pc:sldMkLst>
          <pc:docMk/>
          <pc:sldMk cId="1206980049" sldId="273"/>
        </pc:sldMkLst>
        <pc:spChg chg="mod">
          <ac:chgData name="Andrea Williams" userId="1d65336b-f6ac-47c2-8ab0-b39dbb7b7e80" providerId="ADAL" clId="{E7A9C907-09A3-48C3-BB24-889BDDE8C64A}" dt="2025-03-24T16:39:22.195" v="490" actId="6549"/>
          <ac:spMkLst>
            <pc:docMk/>
            <pc:sldMk cId="1206980049" sldId="273"/>
            <ac:spMk id="3" creationId="{C16E6269-CFEA-4E12-8D19-5296D7E9D6BD}"/>
          </ac:spMkLst>
        </pc:spChg>
      </pc:sldChg>
      <pc:sldChg chg="modSp mod">
        <pc:chgData name="Andrea Williams" userId="1d65336b-f6ac-47c2-8ab0-b39dbb7b7e80" providerId="ADAL" clId="{E7A9C907-09A3-48C3-BB24-889BDDE8C64A}" dt="2025-03-24T16:40:25.971" v="549" actId="6549"/>
        <pc:sldMkLst>
          <pc:docMk/>
          <pc:sldMk cId="2519083394" sldId="276"/>
        </pc:sldMkLst>
        <pc:spChg chg="mod">
          <ac:chgData name="Andrea Williams" userId="1d65336b-f6ac-47c2-8ab0-b39dbb7b7e80" providerId="ADAL" clId="{E7A9C907-09A3-48C3-BB24-889BDDE8C64A}" dt="2025-03-24T16:40:25.971" v="549" actId="6549"/>
          <ac:spMkLst>
            <pc:docMk/>
            <pc:sldMk cId="2519083394" sldId="276"/>
            <ac:spMk id="3" creationId="{CDC055C3-93D0-41F9-B7B0-35F5306FD7C2}"/>
          </ac:spMkLst>
        </pc:spChg>
      </pc:sldChg>
      <pc:sldChg chg="modSp new mod">
        <pc:chgData name="Andrea Williams" userId="1d65336b-f6ac-47c2-8ab0-b39dbb7b7e80" providerId="ADAL" clId="{E7A9C907-09A3-48C3-BB24-889BDDE8C64A}" dt="2025-03-24T16:35:30.389" v="382" actId="20577"/>
        <pc:sldMkLst>
          <pc:docMk/>
          <pc:sldMk cId="3138627692" sldId="284"/>
        </pc:sldMkLst>
        <pc:spChg chg="mod">
          <ac:chgData name="Andrea Williams" userId="1d65336b-f6ac-47c2-8ab0-b39dbb7b7e80" providerId="ADAL" clId="{E7A9C907-09A3-48C3-BB24-889BDDE8C64A}" dt="2025-03-24T16:31:55.693" v="101" actId="20577"/>
          <ac:spMkLst>
            <pc:docMk/>
            <pc:sldMk cId="3138627692" sldId="284"/>
            <ac:spMk id="2" creationId="{435718B8-EDB4-A214-9B7E-132E8BFF97CD}"/>
          </ac:spMkLst>
        </pc:spChg>
        <pc:spChg chg="mod">
          <ac:chgData name="Andrea Williams" userId="1d65336b-f6ac-47c2-8ab0-b39dbb7b7e80" providerId="ADAL" clId="{E7A9C907-09A3-48C3-BB24-889BDDE8C64A}" dt="2025-03-24T16:35:30.389" v="382" actId="20577"/>
          <ac:spMkLst>
            <pc:docMk/>
            <pc:sldMk cId="3138627692" sldId="284"/>
            <ac:spMk id="3" creationId="{EA6726B3-60B2-6937-DE87-63F12F16C4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DA7257-2DFB-4119-B02A-59D8B68331D4}" type="datetimeFigureOut">
              <a:rPr lang="en-GB"/>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AB31DC-F336-49C0-94F9-21EDE74A6F3C}" type="slidenum">
              <a:rPr lang="en-GB"/>
              <a:t>‹#›</a:t>
            </a:fld>
            <a:endParaRPr lang="en-GB"/>
          </a:p>
        </p:txBody>
      </p:sp>
    </p:spTree>
    <p:extLst>
      <p:ext uri="{BB962C8B-B14F-4D97-AF65-F5344CB8AC3E}">
        <p14:creationId xmlns:p14="http://schemas.microsoft.com/office/powerpoint/2010/main" val="281710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Turning Experience into Learning, Boud, Keogh and Walker (1985)</a:t>
            </a:r>
          </a:p>
          <a:p>
            <a:r>
              <a:rPr lang="en-US" dirty="0"/>
              <a:t> </a:t>
            </a:r>
            <a:endParaRPr lang="en-GB" dirty="0"/>
          </a:p>
          <a:p>
            <a:r>
              <a:rPr lang="en-US" dirty="0"/>
              <a:t>Bassot, Barbara. The Reflective Journal (p. 67). Macmillan Education UK. Kindle Edition. </a:t>
            </a:r>
            <a:endParaRPr lang="en-GB" dirty="0"/>
          </a:p>
        </p:txBody>
      </p:sp>
      <p:sp>
        <p:nvSpPr>
          <p:cNvPr id="4" name="Slide Number Placeholder 3"/>
          <p:cNvSpPr>
            <a:spLocks noGrp="1"/>
          </p:cNvSpPr>
          <p:nvPr>
            <p:ph type="sldNum" sz="quarter" idx="5"/>
          </p:nvPr>
        </p:nvSpPr>
        <p:spPr/>
        <p:txBody>
          <a:bodyPr/>
          <a:lstStyle/>
          <a:p>
            <a:fld id="{1FAB31DC-F336-49C0-94F9-21EDE74A6F3C}" type="slidenum">
              <a:rPr lang="en-GB"/>
              <a:t>21</a:t>
            </a:fld>
            <a:endParaRPr lang="en-GB"/>
          </a:p>
        </p:txBody>
      </p:sp>
    </p:spTree>
    <p:extLst>
      <p:ext uri="{BB962C8B-B14F-4D97-AF65-F5344CB8AC3E}">
        <p14:creationId xmlns:p14="http://schemas.microsoft.com/office/powerpoint/2010/main" val="97679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3/24/2025</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253898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3/24/2025</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59342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3/24/2025</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31117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3/24/2025</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207038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3/24/2025</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50592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3/24/2025</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35903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3/24/2025</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47081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3/24/2025</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04470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3/24/2025</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66373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3/24/2025</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30491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3/24/2025</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40200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3/24/2025</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576272563"/>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225740C-FA99-4DF8-8DB9-3A14B1F346F1}"/>
              </a:ext>
            </a:extLst>
          </p:cNvPr>
          <p:cNvPicPr>
            <a:picLocks noChangeAspect="1"/>
          </p:cNvPicPr>
          <p:nvPr/>
        </p:nvPicPr>
        <p:blipFill rotWithShape="1">
          <a:blip r:embed="rId2"/>
          <a:srcRect l="17937" r="40388" b="-2"/>
          <a:stretch/>
        </p:blipFill>
        <p:spPr>
          <a:xfrm>
            <a:off x="20" y="10"/>
            <a:ext cx="4762480" cy="6857989"/>
          </a:xfrm>
          <a:prstGeom prst="rect">
            <a:avLst/>
          </a:prstGeom>
        </p:spPr>
      </p:pic>
      <p:sp>
        <p:nvSpPr>
          <p:cNvPr id="11" name="Rectangle 10">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6000" y="1371599"/>
            <a:ext cx="4762500" cy="2360429"/>
          </a:xfrm>
        </p:spPr>
        <p:txBody>
          <a:bodyPr>
            <a:normAutofit/>
          </a:bodyPr>
          <a:lstStyle/>
          <a:p>
            <a:r>
              <a:rPr lang="en-GB" dirty="0">
                <a:cs typeface="Calibri Light"/>
              </a:rPr>
              <a:t>Reflective Practice in Counselling</a:t>
            </a:r>
            <a:endParaRPr lang="en-GB" dirty="0"/>
          </a:p>
        </p:txBody>
      </p:sp>
      <p:sp>
        <p:nvSpPr>
          <p:cNvPr id="3" name="Subtitle 2"/>
          <p:cNvSpPr>
            <a:spLocks noGrp="1"/>
          </p:cNvSpPr>
          <p:nvPr>
            <p:ph type="subTitle" idx="1"/>
          </p:nvPr>
        </p:nvSpPr>
        <p:spPr>
          <a:xfrm>
            <a:off x="6096000" y="4114800"/>
            <a:ext cx="4762500" cy="1371601"/>
          </a:xfrm>
        </p:spPr>
        <p:txBody>
          <a:bodyPr vert="horz" lIns="91440" tIns="45720" rIns="91440" bIns="45720" rtlCol="0">
            <a:normAutofit/>
          </a:bodyPr>
          <a:lstStyle/>
          <a:p>
            <a:r>
              <a:rPr lang="en-GB" dirty="0">
                <a:cs typeface="Calibri"/>
              </a:rPr>
              <a:t>Self Care and Resilience</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Self-Care</a:t>
            </a:r>
          </a:p>
        </p:txBody>
      </p:sp>
      <p:sp>
        <p:nvSpPr>
          <p:cNvPr id="3" name="Content Placeholder 2"/>
          <p:cNvSpPr>
            <a:spLocks noGrp="1"/>
          </p:cNvSpPr>
          <p:nvPr>
            <p:ph idx="1"/>
          </p:nvPr>
        </p:nvSpPr>
        <p:spPr/>
        <p:txBody>
          <a:bodyPr>
            <a:normAutofit lnSpcReduction="10000"/>
          </a:bodyPr>
          <a:lstStyle/>
          <a:p>
            <a:r>
              <a:rPr lang="en-GB" dirty="0"/>
              <a:t>‘</a:t>
            </a:r>
            <a:r>
              <a:rPr lang="en-GB" sz="3600" dirty="0"/>
              <a:t>A therapist has a right to give, but not to get worn out trying to be giving’– Carl Rogers</a:t>
            </a:r>
          </a:p>
          <a:p>
            <a:r>
              <a:rPr lang="en-GB" sz="3600" dirty="0"/>
              <a:t>BACP members have a personal and professional responsibility to themselves and their clients to ensure that their work does not become detrimental to their health and well-being (BACP</a:t>
            </a:r>
            <a:r>
              <a:rPr lang="en-GB" sz="3600"/>
              <a:t>, 2018)</a:t>
            </a:r>
            <a:endParaRPr lang="en-GB" sz="3600" dirty="0"/>
          </a:p>
        </p:txBody>
      </p:sp>
    </p:spTree>
    <p:extLst>
      <p:ext uri="{BB962C8B-B14F-4D97-AF65-F5344CB8AC3E}">
        <p14:creationId xmlns:p14="http://schemas.microsoft.com/office/powerpoint/2010/main" val="14850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718B8-EDB4-A214-9B7E-132E8BFF97CD}"/>
              </a:ext>
            </a:extLst>
          </p:cNvPr>
          <p:cNvSpPr>
            <a:spLocks noGrp="1"/>
          </p:cNvSpPr>
          <p:nvPr>
            <p:ph type="title"/>
          </p:nvPr>
        </p:nvSpPr>
        <p:spPr/>
        <p:txBody>
          <a:bodyPr/>
          <a:lstStyle/>
          <a:p>
            <a:r>
              <a:rPr lang="en-GB" dirty="0"/>
              <a:t>Reflective exercise</a:t>
            </a:r>
          </a:p>
        </p:txBody>
      </p:sp>
      <p:sp>
        <p:nvSpPr>
          <p:cNvPr id="3" name="Content Placeholder 2">
            <a:extLst>
              <a:ext uri="{FF2B5EF4-FFF2-40B4-BE49-F238E27FC236}">
                <a16:creationId xmlns:a16="http://schemas.microsoft.com/office/drawing/2014/main" id="{EA6726B3-60B2-6937-DE87-63F12F16C4DB}"/>
              </a:ext>
            </a:extLst>
          </p:cNvPr>
          <p:cNvSpPr>
            <a:spLocks noGrp="1"/>
          </p:cNvSpPr>
          <p:nvPr>
            <p:ph idx="1"/>
          </p:nvPr>
        </p:nvSpPr>
        <p:spPr/>
        <p:txBody>
          <a:bodyPr/>
          <a:lstStyle/>
          <a:p>
            <a:pPr marL="0" indent="0">
              <a:buNone/>
            </a:pPr>
            <a:endParaRPr lang="en-GB" dirty="0"/>
          </a:p>
          <a:p>
            <a:r>
              <a:rPr lang="en-GB" dirty="0"/>
              <a:t>What does Self care mean for you?</a:t>
            </a:r>
          </a:p>
          <a:p>
            <a:r>
              <a:rPr lang="en-GB" dirty="0"/>
              <a:t>Consider some of the coping strategies that you have developed over time</a:t>
            </a:r>
          </a:p>
          <a:p>
            <a:r>
              <a:rPr lang="en-GB" dirty="0"/>
              <a:t>How do you manage stress?</a:t>
            </a:r>
          </a:p>
          <a:p>
            <a:r>
              <a:rPr lang="en-GB" dirty="0"/>
              <a:t>What self care strategies work for you?</a:t>
            </a:r>
          </a:p>
          <a:p>
            <a:pPr marL="0" indent="0">
              <a:buNone/>
            </a:pPr>
            <a:endParaRPr lang="en-GB" dirty="0"/>
          </a:p>
        </p:txBody>
      </p:sp>
    </p:spTree>
    <p:extLst>
      <p:ext uri="{BB962C8B-B14F-4D97-AF65-F5344CB8AC3E}">
        <p14:creationId xmlns:p14="http://schemas.microsoft.com/office/powerpoint/2010/main" val="3138627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8949D-F3F7-45D0-B210-C29F0E26D05A}"/>
              </a:ext>
            </a:extLst>
          </p:cNvPr>
          <p:cNvSpPr>
            <a:spLocks noGrp="1"/>
          </p:cNvSpPr>
          <p:nvPr>
            <p:ph type="title"/>
          </p:nvPr>
        </p:nvSpPr>
        <p:spPr>
          <a:xfrm>
            <a:off x="1050389" y="914881"/>
            <a:ext cx="5212188" cy="964407"/>
          </a:xfrm>
        </p:spPr>
        <p:txBody>
          <a:bodyPr>
            <a:normAutofit/>
          </a:bodyPr>
          <a:lstStyle/>
          <a:p>
            <a:pPr algn="ctr"/>
            <a:r>
              <a:rPr lang="en-GB" dirty="0"/>
              <a:t>What is resilience?</a:t>
            </a:r>
            <a:endParaRPr lang="en-GB"/>
          </a:p>
        </p:txBody>
      </p:sp>
      <p:sp>
        <p:nvSpPr>
          <p:cNvPr id="3" name="Content Placeholder 2">
            <a:extLst>
              <a:ext uri="{FF2B5EF4-FFF2-40B4-BE49-F238E27FC236}">
                <a16:creationId xmlns:a16="http://schemas.microsoft.com/office/drawing/2014/main" id="{B55FF7BC-4F6B-49B4-B242-CF387DD832D7}"/>
              </a:ext>
            </a:extLst>
          </p:cNvPr>
          <p:cNvSpPr>
            <a:spLocks noGrp="1"/>
          </p:cNvSpPr>
          <p:nvPr>
            <p:ph idx="1"/>
          </p:nvPr>
        </p:nvSpPr>
        <p:spPr>
          <a:xfrm>
            <a:off x="1218040" y="2146570"/>
            <a:ext cx="5118965" cy="3754499"/>
          </a:xfrm>
        </p:spPr>
        <p:txBody>
          <a:bodyPr vert="horz" lIns="91440" tIns="45720" rIns="91440" bIns="45720" rtlCol="0">
            <a:normAutofit/>
          </a:bodyPr>
          <a:lstStyle/>
          <a:p>
            <a:r>
              <a:rPr lang="en-GB" dirty="0"/>
              <a:t>Spend a few minutes just reflecting on your own ideas of resilience.</a:t>
            </a:r>
          </a:p>
          <a:p>
            <a:r>
              <a:rPr lang="en-GB" dirty="0"/>
              <a:t>What does the term mean to you?</a:t>
            </a:r>
          </a:p>
          <a:p>
            <a:r>
              <a:rPr lang="en-GB" dirty="0"/>
              <a:t>Reflect on your own ability to be resilient.</a:t>
            </a:r>
          </a:p>
        </p:txBody>
      </p:sp>
      <p:pic>
        <p:nvPicPr>
          <p:cNvPr id="4" name="Picture 4" descr="A stone building that has a rocky cliff&#10;&#10;Description automatically generated">
            <a:extLst>
              <a:ext uri="{FF2B5EF4-FFF2-40B4-BE49-F238E27FC236}">
                <a16:creationId xmlns:a16="http://schemas.microsoft.com/office/drawing/2014/main" id="{62C32307-9BA1-4C3C-8C2E-A3E20037DD8C}"/>
              </a:ext>
            </a:extLst>
          </p:cNvPr>
          <p:cNvPicPr>
            <a:picLocks noChangeAspect="1"/>
          </p:cNvPicPr>
          <p:nvPr/>
        </p:nvPicPr>
        <p:blipFill rotWithShape="1">
          <a:blip r:embed="rId2"/>
          <a:srcRect r="8148"/>
          <a:stretch/>
        </p:blipFill>
        <p:spPr>
          <a:xfrm>
            <a:off x="7467600" y="10"/>
            <a:ext cx="4724400" cy="6857988"/>
          </a:xfrm>
          <a:prstGeom prst="rect">
            <a:avLst/>
          </a:prstGeom>
        </p:spPr>
      </p:pic>
    </p:spTree>
    <p:extLst>
      <p:ext uri="{BB962C8B-B14F-4D97-AF65-F5344CB8AC3E}">
        <p14:creationId xmlns:p14="http://schemas.microsoft.com/office/powerpoint/2010/main" val="1968988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FA129D-6AE0-4C17-930E-57CC50072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A926E-5D1F-448F-8935-8D1DA680171C}"/>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Resilience</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130B4E-5B24-4F04-A0D2-EDAF74046EE2}"/>
              </a:ext>
            </a:extLst>
          </p:cNvPr>
          <p:cNvSpPr>
            <a:spLocks noGrp="1"/>
          </p:cNvSpPr>
          <p:nvPr>
            <p:ph idx="1"/>
          </p:nvPr>
        </p:nvSpPr>
        <p:spPr>
          <a:xfrm>
            <a:off x="6018027" y="1281224"/>
            <a:ext cx="4970722" cy="4359348"/>
          </a:xfrm>
        </p:spPr>
        <p:txBody>
          <a:bodyPr vert="horz" lIns="91440" tIns="45720" rIns="91440" bIns="45720" rtlCol="0" anchor="ctr">
            <a:normAutofit fontScale="92500"/>
          </a:bodyPr>
          <a:lstStyle/>
          <a:p>
            <a:r>
              <a:rPr lang="en-GB" sz="2200" dirty="0"/>
              <a:t>Resilience is the ability to overcome difficult situations, or to renew one's strength. </a:t>
            </a:r>
          </a:p>
          <a:p>
            <a:r>
              <a:rPr lang="en-GB" sz="2200" dirty="0"/>
              <a:t>Resilience begins at an early age and is part of our childhood development. For children who are not experiencing adverse childhood experiences, resilience should be a natural part of childhood. For example, you may remember difficult moments during childhood, which you were able to overcome and move beyond. </a:t>
            </a:r>
          </a:p>
          <a:p>
            <a:r>
              <a:rPr lang="en-GB" sz="2200" dirty="0"/>
              <a:t>You might like to spend a few moments thinking about these.</a:t>
            </a:r>
          </a:p>
        </p:txBody>
      </p:sp>
    </p:spTree>
    <p:extLst>
      <p:ext uri="{BB962C8B-B14F-4D97-AF65-F5344CB8AC3E}">
        <p14:creationId xmlns:p14="http://schemas.microsoft.com/office/powerpoint/2010/main" val="1157906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C3422-4BE8-4677-B10A-BC7670459AE5}"/>
              </a:ext>
            </a:extLst>
          </p:cNvPr>
          <p:cNvSpPr>
            <a:spLocks noGrp="1"/>
          </p:cNvSpPr>
          <p:nvPr>
            <p:ph type="title"/>
          </p:nvPr>
        </p:nvSpPr>
        <p:spPr>
          <a:xfrm>
            <a:off x="1371599" y="1010097"/>
            <a:ext cx="9486901" cy="1010088"/>
          </a:xfrm>
        </p:spPr>
        <p:txBody>
          <a:bodyPr anchor="b">
            <a:normAutofit/>
          </a:bodyPr>
          <a:lstStyle/>
          <a:p>
            <a:pPr algn="ctr"/>
            <a:r>
              <a:rPr lang="en-GB"/>
              <a:t>Activity one</a:t>
            </a:r>
          </a:p>
        </p:txBody>
      </p:sp>
      <p:sp>
        <p:nvSpPr>
          <p:cNvPr id="3" name="Content Placeholder 2">
            <a:extLst>
              <a:ext uri="{FF2B5EF4-FFF2-40B4-BE49-F238E27FC236}">
                <a16:creationId xmlns:a16="http://schemas.microsoft.com/office/drawing/2014/main" id="{13EBB79B-0683-4352-80C8-F369F844F310}"/>
              </a:ext>
            </a:extLst>
          </p:cNvPr>
          <p:cNvSpPr>
            <a:spLocks noGrp="1"/>
          </p:cNvSpPr>
          <p:nvPr>
            <p:ph idx="1"/>
          </p:nvPr>
        </p:nvSpPr>
        <p:spPr>
          <a:xfrm>
            <a:off x="1371600" y="2206257"/>
            <a:ext cx="9486901" cy="3540642"/>
          </a:xfrm>
        </p:spPr>
        <p:txBody>
          <a:bodyPr vert="horz" lIns="91440" tIns="45720" rIns="91440" bIns="45720" rtlCol="0">
            <a:normAutofit/>
          </a:bodyPr>
          <a:lstStyle/>
          <a:p>
            <a:endParaRPr lang="en-US" dirty="0"/>
          </a:p>
          <a:p>
            <a:r>
              <a:rPr lang="en-GB" dirty="0"/>
              <a:t>This activity encourages you to write about your own response to crises. Follow the questions within the activity to support your writing.</a:t>
            </a:r>
          </a:p>
        </p:txBody>
      </p:sp>
    </p:spTree>
    <p:extLst>
      <p:ext uri="{BB962C8B-B14F-4D97-AF65-F5344CB8AC3E}">
        <p14:creationId xmlns:p14="http://schemas.microsoft.com/office/powerpoint/2010/main" val="2459184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590B1-DEAC-43A5-AFD4-87B8C7254F5F}"/>
              </a:ext>
            </a:extLst>
          </p:cNvPr>
          <p:cNvSpPr>
            <a:spLocks noGrp="1"/>
          </p:cNvSpPr>
          <p:nvPr>
            <p:ph type="title"/>
          </p:nvPr>
        </p:nvSpPr>
        <p:spPr/>
        <p:txBody>
          <a:bodyPr/>
          <a:lstStyle/>
          <a:p>
            <a:r>
              <a:rPr lang="en-GB" dirty="0"/>
              <a:t>Four points to building resilience</a:t>
            </a:r>
          </a:p>
        </p:txBody>
      </p:sp>
      <p:sp>
        <p:nvSpPr>
          <p:cNvPr id="3" name="Content Placeholder 2">
            <a:extLst>
              <a:ext uri="{FF2B5EF4-FFF2-40B4-BE49-F238E27FC236}">
                <a16:creationId xmlns:a16="http://schemas.microsoft.com/office/drawing/2014/main" id="{E9F222D3-B685-44CE-AFC4-76C6C98C296B}"/>
              </a:ext>
            </a:extLst>
          </p:cNvPr>
          <p:cNvSpPr>
            <a:spLocks noGrp="1"/>
          </p:cNvSpPr>
          <p:nvPr>
            <p:ph idx="1"/>
          </p:nvPr>
        </p:nvSpPr>
        <p:spPr/>
        <p:txBody>
          <a:bodyPr vert="horz" lIns="91440" tIns="45720" rIns="91440" bIns="45720" rtlCol="0" anchor="t">
            <a:normAutofit/>
          </a:bodyPr>
          <a:lstStyle/>
          <a:p>
            <a:r>
              <a:rPr lang="en-GB" dirty="0"/>
              <a:t>Bassot (2020) suggests that there are four points to building resilience:</a:t>
            </a:r>
          </a:p>
          <a:p>
            <a:r>
              <a:rPr lang="en-GB" dirty="0"/>
              <a:t>Risk</a:t>
            </a:r>
          </a:p>
          <a:p>
            <a:r>
              <a:rPr lang="en-GB" dirty="0"/>
              <a:t>Support</a:t>
            </a:r>
          </a:p>
          <a:p>
            <a:r>
              <a:rPr lang="en-GB" dirty="0"/>
              <a:t>Feedback</a:t>
            </a:r>
          </a:p>
          <a:p>
            <a:r>
              <a:rPr lang="en-GB" dirty="0"/>
              <a:t>Being ready for change</a:t>
            </a:r>
          </a:p>
        </p:txBody>
      </p:sp>
    </p:spTree>
    <p:extLst>
      <p:ext uri="{BB962C8B-B14F-4D97-AF65-F5344CB8AC3E}">
        <p14:creationId xmlns:p14="http://schemas.microsoft.com/office/powerpoint/2010/main" val="999794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787F2-53F1-4E24-A8AB-C00B231D4E45}"/>
              </a:ext>
            </a:extLst>
          </p:cNvPr>
          <p:cNvSpPr>
            <a:spLocks noGrp="1"/>
          </p:cNvSpPr>
          <p:nvPr>
            <p:ph type="title"/>
          </p:nvPr>
        </p:nvSpPr>
        <p:spPr>
          <a:xfrm>
            <a:off x="1371599" y="1010097"/>
            <a:ext cx="9486901" cy="1010088"/>
          </a:xfrm>
        </p:spPr>
        <p:txBody>
          <a:bodyPr anchor="b">
            <a:normAutofit/>
          </a:bodyPr>
          <a:lstStyle/>
          <a:p>
            <a:pPr algn="ctr"/>
            <a:r>
              <a:rPr lang="en-GB" dirty="0"/>
              <a:t>Activity Two</a:t>
            </a:r>
            <a:endParaRPr lang="en-GB"/>
          </a:p>
        </p:txBody>
      </p:sp>
      <p:sp>
        <p:nvSpPr>
          <p:cNvPr id="3" name="Content Placeholder 2">
            <a:extLst>
              <a:ext uri="{FF2B5EF4-FFF2-40B4-BE49-F238E27FC236}">
                <a16:creationId xmlns:a16="http://schemas.microsoft.com/office/drawing/2014/main" id="{2705C6B4-9093-4DC7-8E02-67F9CE8D140C}"/>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dirty="0"/>
              <a:t>Consider how you can build your own resilience. </a:t>
            </a:r>
            <a:endParaRPr lang="en-US" dirty="0"/>
          </a:p>
          <a:p>
            <a:r>
              <a:rPr lang="en-GB" dirty="0"/>
              <a:t>Who would you go to for support?</a:t>
            </a:r>
          </a:p>
          <a:p>
            <a:r>
              <a:rPr lang="en-GB" dirty="0"/>
              <a:t>Consider also how you feel about feedback and what would you look for when asking for good feedback?</a:t>
            </a:r>
          </a:p>
          <a:p>
            <a:r>
              <a:rPr lang="en-GB" dirty="0"/>
              <a:t>Consider also how you feel about accepting feedback, has it helped you to change your actions or behaviours?</a:t>
            </a:r>
          </a:p>
          <a:p>
            <a:endParaRPr lang="en-GB" dirty="0"/>
          </a:p>
        </p:txBody>
      </p:sp>
    </p:spTree>
    <p:extLst>
      <p:ext uri="{BB962C8B-B14F-4D97-AF65-F5344CB8AC3E}">
        <p14:creationId xmlns:p14="http://schemas.microsoft.com/office/powerpoint/2010/main" val="341753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485AE2-6BE9-4DCA-A6C4-83F4EEFCC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5BA7CAF-5EE9-4EEE-9E12-B2CECCB94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EC199F73-795E-469A-AF4B-13FA2C7AB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4431"/>
            <a:ext cx="10820401"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53FDF-716A-4CD5-9F76-6188DB9DA874}"/>
              </a:ext>
            </a:extLst>
          </p:cNvPr>
          <p:cNvSpPr>
            <a:spLocks noGrp="1"/>
          </p:cNvSpPr>
          <p:nvPr>
            <p:ph type="title"/>
          </p:nvPr>
        </p:nvSpPr>
        <p:spPr>
          <a:xfrm>
            <a:off x="2057400" y="1371599"/>
            <a:ext cx="8115300" cy="2339633"/>
          </a:xfrm>
        </p:spPr>
        <p:txBody>
          <a:bodyPr vert="horz" lIns="91440" tIns="45720" rIns="91440" bIns="45720" rtlCol="0" anchor="b">
            <a:normAutofit/>
          </a:bodyPr>
          <a:lstStyle/>
          <a:p>
            <a:pPr algn="ctr"/>
            <a:r>
              <a:rPr lang="en-US" sz="4000" kern="1200" cap="all" spc="300" baseline="0">
                <a:solidFill>
                  <a:schemeClr val="tx2"/>
                </a:solidFill>
                <a:latin typeface="+mj-lt"/>
                <a:ea typeface="+mj-ea"/>
                <a:cs typeface="+mj-cs"/>
              </a:rPr>
              <a:t>FInk-Samnick (2007) Self Care</a:t>
            </a:r>
          </a:p>
        </p:txBody>
      </p:sp>
      <p:sp>
        <p:nvSpPr>
          <p:cNvPr id="3" name="Content Placeholder 2">
            <a:extLst>
              <a:ext uri="{FF2B5EF4-FFF2-40B4-BE49-F238E27FC236}">
                <a16:creationId xmlns:a16="http://schemas.microsoft.com/office/drawing/2014/main" id="{CE0205FC-D3E0-4ACE-B0F7-F1728E30EFF5}"/>
              </a:ext>
            </a:extLst>
          </p:cNvPr>
          <p:cNvSpPr>
            <a:spLocks noGrp="1"/>
          </p:cNvSpPr>
          <p:nvPr>
            <p:ph idx="1"/>
          </p:nvPr>
        </p:nvSpPr>
        <p:spPr>
          <a:xfrm>
            <a:off x="2057400" y="3896751"/>
            <a:ext cx="8115300" cy="1294226"/>
          </a:xfrm>
        </p:spPr>
        <p:txBody>
          <a:bodyPr vert="horz" lIns="91440" tIns="45720" rIns="91440" bIns="45720" rtlCol="0" anchor="t">
            <a:normAutofit/>
          </a:bodyPr>
          <a:lstStyle/>
          <a:p>
            <a:pPr marL="0" indent="0" algn="ctr">
              <a:buNone/>
            </a:pPr>
            <a:r>
              <a:rPr lang="en-US" sz="2800" i="1" kern="1200" dirty="0">
                <a:latin typeface="+mj-lt"/>
                <a:ea typeface="+mn-ea"/>
                <a:cs typeface="+mn-cs"/>
              </a:rPr>
              <a:t>Fink-</a:t>
            </a:r>
            <a:r>
              <a:rPr lang="en-US" sz="2800" i="1" kern="1200" dirty="0" err="1">
                <a:latin typeface="+mj-lt"/>
                <a:ea typeface="+mn-ea"/>
                <a:cs typeface="+mn-cs"/>
              </a:rPr>
              <a:t>Samnick</a:t>
            </a:r>
            <a:r>
              <a:rPr lang="en-US" sz="2800" i="1" kern="1200" dirty="0">
                <a:latin typeface="+mj-lt"/>
                <a:ea typeface="+mn-ea"/>
                <a:cs typeface="+mn-cs"/>
              </a:rPr>
              <a:t> suggested that there </a:t>
            </a:r>
            <a:r>
              <a:rPr lang="en-US" sz="2800" i="1" dirty="0"/>
              <a:t>ar</a:t>
            </a:r>
            <a:r>
              <a:rPr lang="en-US" sz="2800" i="1" kern="1200" dirty="0">
                <a:latin typeface="+mj-lt"/>
                <a:ea typeface="+mn-ea"/>
                <a:cs typeface="+mn-cs"/>
              </a:rPr>
              <a:t>e six strategies that can be employed to support </a:t>
            </a:r>
            <a:r>
              <a:rPr lang="en-US" sz="2800" i="1" dirty="0"/>
              <a:t>self-care</a:t>
            </a:r>
            <a:r>
              <a:rPr lang="en-US" sz="2800" i="1" kern="1200" dirty="0">
                <a:latin typeface="+mj-lt"/>
                <a:ea typeface="+mn-ea"/>
                <a:cs typeface="+mn-cs"/>
              </a:rPr>
              <a:t>. </a:t>
            </a:r>
          </a:p>
        </p:txBody>
      </p:sp>
    </p:spTree>
    <p:extLst>
      <p:ext uri="{BB962C8B-B14F-4D97-AF65-F5344CB8AC3E}">
        <p14:creationId xmlns:p14="http://schemas.microsoft.com/office/powerpoint/2010/main" val="2623811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51340-7D62-4FB4-BD12-6C760E08CE56}"/>
              </a:ext>
            </a:extLst>
          </p:cNvPr>
          <p:cNvSpPr>
            <a:spLocks noGrp="1"/>
          </p:cNvSpPr>
          <p:nvPr>
            <p:ph type="title"/>
          </p:nvPr>
        </p:nvSpPr>
        <p:spPr>
          <a:xfrm>
            <a:off x="685800" y="412652"/>
            <a:ext cx="5410200" cy="1125415"/>
          </a:xfrm>
        </p:spPr>
        <p:txBody>
          <a:bodyPr>
            <a:normAutofit/>
          </a:bodyPr>
          <a:lstStyle/>
          <a:p>
            <a:pPr algn="ctr"/>
            <a:r>
              <a:rPr lang="en-GB" dirty="0"/>
              <a:t>Strategy One</a:t>
            </a:r>
            <a:endParaRPr lang="en-GB"/>
          </a:p>
        </p:txBody>
      </p:sp>
      <p:sp>
        <p:nvSpPr>
          <p:cNvPr id="3" name="Content Placeholder 2">
            <a:extLst>
              <a:ext uri="{FF2B5EF4-FFF2-40B4-BE49-F238E27FC236}">
                <a16:creationId xmlns:a16="http://schemas.microsoft.com/office/drawing/2014/main" id="{51E130BD-F978-4FA7-AB49-037C3B3B548C}"/>
              </a:ext>
            </a:extLst>
          </p:cNvPr>
          <p:cNvSpPr>
            <a:spLocks noGrp="1"/>
          </p:cNvSpPr>
          <p:nvPr>
            <p:ph idx="1"/>
          </p:nvPr>
        </p:nvSpPr>
        <p:spPr>
          <a:xfrm>
            <a:off x="685798" y="1817154"/>
            <a:ext cx="5410201" cy="4482670"/>
          </a:xfrm>
        </p:spPr>
        <p:txBody>
          <a:bodyPr vert="horz" lIns="91440" tIns="45720" rIns="91440" bIns="45720" rtlCol="0">
            <a:normAutofit/>
          </a:bodyPr>
          <a:lstStyle/>
          <a:p>
            <a:r>
              <a:rPr lang="en-GB" dirty="0"/>
              <a:t>Speak to colleagues/ peers. Look for support with your work.</a:t>
            </a:r>
          </a:p>
          <a:p>
            <a:endParaRPr lang="en-GB" dirty="0"/>
          </a:p>
          <a:p>
            <a:r>
              <a:rPr lang="en-GB" dirty="0"/>
              <a:t>In Counselling we have regular supervision. With our supervisors we can discuss client-work and ways to support  our own well-being. It is not therapy, but professional support. Good supervisors  notice when there are issues of self-care and highlight this to the therapist.</a:t>
            </a:r>
          </a:p>
          <a:p>
            <a:pPr marL="0" indent="0">
              <a:buNone/>
            </a:pPr>
            <a:endParaRPr lang="en-GB" dirty="0"/>
          </a:p>
        </p:txBody>
      </p:sp>
      <p:pic>
        <p:nvPicPr>
          <p:cNvPr id="4" name="Picture 4" descr="A person sitting at a table using a computer&#10;&#10;Description automatically generated">
            <a:extLst>
              <a:ext uri="{FF2B5EF4-FFF2-40B4-BE49-F238E27FC236}">
                <a16:creationId xmlns:a16="http://schemas.microsoft.com/office/drawing/2014/main" id="{CC3C7D64-8F15-4B26-A6F9-CCC616418B2C}"/>
              </a:ext>
            </a:extLst>
          </p:cNvPr>
          <p:cNvPicPr>
            <a:picLocks noChangeAspect="1"/>
          </p:cNvPicPr>
          <p:nvPr/>
        </p:nvPicPr>
        <p:blipFill rotWithShape="1">
          <a:blip r:embed="rId2"/>
          <a:srcRect l="27106" r="23757" b="-2"/>
          <a:stretch/>
        </p:blipFill>
        <p:spPr>
          <a:xfrm>
            <a:off x="7467600" y="685800"/>
            <a:ext cx="4038600" cy="5486400"/>
          </a:xfrm>
          <a:prstGeom prst="rect">
            <a:avLst/>
          </a:prstGeom>
        </p:spPr>
      </p:pic>
    </p:spTree>
    <p:extLst>
      <p:ext uri="{BB962C8B-B14F-4D97-AF65-F5344CB8AC3E}">
        <p14:creationId xmlns:p14="http://schemas.microsoft.com/office/powerpoint/2010/main" val="147215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B2ADC-E23C-4061-864B-CEDFEBE243BC}"/>
              </a:ext>
            </a:extLst>
          </p:cNvPr>
          <p:cNvSpPr>
            <a:spLocks noGrp="1"/>
          </p:cNvSpPr>
          <p:nvPr>
            <p:ph type="title"/>
          </p:nvPr>
        </p:nvSpPr>
        <p:spPr>
          <a:xfrm>
            <a:off x="698528" y="239150"/>
            <a:ext cx="5397472" cy="1303606"/>
          </a:xfrm>
        </p:spPr>
        <p:txBody>
          <a:bodyPr>
            <a:normAutofit/>
          </a:bodyPr>
          <a:lstStyle/>
          <a:p>
            <a:pPr algn="ctr"/>
            <a:r>
              <a:rPr lang="en-GB" dirty="0"/>
              <a:t>Strategy two</a:t>
            </a:r>
            <a:endParaRPr lang="en-GB"/>
          </a:p>
        </p:txBody>
      </p:sp>
      <p:sp>
        <p:nvSpPr>
          <p:cNvPr id="3" name="Content Placeholder 2">
            <a:extLst>
              <a:ext uri="{FF2B5EF4-FFF2-40B4-BE49-F238E27FC236}">
                <a16:creationId xmlns:a16="http://schemas.microsoft.com/office/drawing/2014/main" id="{A3DC10CE-E839-4E57-B61D-113E734B4B3F}"/>
              </a:ext>
            </a:extLst>
          </p:cNvPr>
          <p:cNvSpPr>
            <a:spLocks noGrp="1"/>
          </p:cNvSpPr>
          <p:nvPr>
            <p:ph idx="1"/>
          </p:nvPr>
        </p:nvSpPr>
        <p:spPr>
          <a:xfrm>
            <a:off x="685801" y="1817152"/>
            <a:ext cx="5485227" cy="4499241"/>
          </a:xfrm>
        </p:spPr>
        <p:txBody>
          <a:bodyPr vert="horz" lIns="91440" tIns="45720" rIns="91440" bIns="45720" rtlCol="0">
            <a:normAutofit/>
          </a:bodyPr>
          <a:lstStyle/>
          <a:p>
            <a:r>
              <a:rPr lang="en-GB" dirty="0"/>
              <a:t>Don't make rash decisions. Think things through carefully and give yourself time to pause and reflect. </a:t>
            </a:r>
          </a:p>
          <a:p>
            <a:r>
              <a:rPr lang="en-GB" dirty="0"/>
              <a:t>This is particularly true of Counselling. Boundaries are important in Counselling. Giving yourself time to think will prevent any rash decisions from being made.</a:t>
            </a:r>
          </a:p>
        </p:txBody>
      </p:sp>
      <p:pic>
        <p:nvPicPr>
          <p:cNvPr id="7" name="Graphic 6" descr="Person with Idea">
            <a:extLst>
              <a:ext uri="{FF2B5EF4-FFF2-40B4-BE49-F238E27FC236}">
                <a16:creationId xmlns:a16="http://schemas.microsoft.com/office/drawing/2014/main" id="{723C535E-385B-4EDD-985B-CF6A6790112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0328" y="1416064"/>
            <a:ext cx="4025872" cy="4025872"/>
          </a:xfrm>
          <a:prstGeom prst="rect">
            <a:avLst/>
          </a:prstGeom>
        </p:spPr>
      </p:pic>
    </p:spTree>
    <p:extLst>
      <p:ext uri="{BB962C8B-B14F-4D97-AF65-F5344CB8AC3E}">
        <p14:creationId xmlns:p14="http://schemas.microsoft.com/office/powerpoint/2010/main" val="153581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09180-9311-445D-A419-AF65F2356A5D}"/>
              </a:ext>
            </a:extLst>
          </p:cNvPr>
          <p:cNvSpPr>
            <a:spLocks noGrp="1"/>
          </p:cNvSpPr>
          <p:nvPr>
            <p:ph type="title"/>
          </p:nvPr>
        </p:nvSpPr>
        <p:spPr>
          <a:xfrm>
            <a:off x="554515" y="240349"/>
            <a:ext cx="5007386" cy="1295506"/>
          </a:xfrm>
        </p:spPr>
        <p:txBody>
          <a:bodyPr>
            <a:normAutofit/>
          </a:bodyPr>
          <a:lstStyle/>
          <a:p>
            <a:pPr algn="ctr"/>
            <a:r>
              <a:rPr lang="en-GB" dirty="0"/>
              <a:t>Strategy Three</a:t>
            </a:r>
            <a:endParaRPr lang="en-GB"/>
          </a:p>
        </p:txBody>
      </p:sp>
      <p:sp>
        <p:nvSpPr>
          <p:cNvPr id="3" name="Content Placeholder 2">
            <a:extLst>
              <a:ext uri="{FF2B5EF4-FFF2-40B4-BE49-F238E27FC236}">
                <a16:creationId xmlns:a16="http://schemas.microsoft.com/office/drawing/2014/main" id="{F5FF4137-4B1F-44C9-AC4F-1171E78EAF08}"/>
              </a:ext>
            </a:extLst>
          </p:cNvPr>
          <p:cNvSpPr>
            <a:spLocks noGrp="1"/>
          </p:cNvSpPr>
          <p:nvPr>
            <p:ph idx="1"/>
          </p:nvPr>
        </p:nvSpPr>
        <p:spPr>
          <a:xfrm>
            <a:off x="685800" y="1833055"/>
            <a:ext cx="4784651" cy="4486480"/>
          </a:xfrm>
        </p:spPr>
        <p:txBody>
          <a:bodyPr vert="horz" lIns="91440" tIns="45720" rIns="91440" bIns="45720" rtlCol="0">
            <a:normAutofit/>
          </a:bodyPr>
          <a:lstStyle/>
          <a:p>
            <a:r>
              <a:rPr lang="en-GB" dirty="0"/>
              <a:t>Being able to have fun, without feeling guilty. </a:t>
            </a:r>
          </a:p>
          <a:p>
            <a:r>
              <a:rPr lang="en-GB" dirty="0"/>
              <a:t>As carers it can often provoke feelings of guilt if we take time out for ourselves. Are we being selfish if we do something for ourselves?</a:t>
            </a:r>
          </a:p>
          <a:p>
            <a:r>
              <a:rPr lang="en-GB" dirty="0"/>
              <a:t>Strategy three is to have fun and not feel guilty. For many, this is a difficult strategy to master.</a:t>
            </a:r>
          </a:p>
        </p:txBody>
      </p:sp>
      <p:pic>
        <p:nvPicPr>
          <p:cNvPr id="4" name="Picture 4" descr="A picture containing bubble, object, wine, ball&#10;&#10;Description automatically generated">
            <a:extLst>
              <a:ext uri="{FF2B5EF4-FFF2-40B4-BE49-F238E27FC236}">
                <a16:creationId xmlns:a16="http://schemas.microsoft.com/office/drawing/2014/main" id="{9E1D5AD6-7DBD-4B4F-A401-F19EBE4A2239}"/>
              </a:ext>
            </a:extLst>
          </p:cNvPr>
          <p:cNvPicPr>
            <a:picLocks noChangeAspect="1"/>
          </p:cNvPicPr>
          <p:nvPr/>
        </p:nvPicPr>
        <p:blipFill rotWithShape="1">
          <a:blip r:embed="rId2"/>
          <a:srcRect l="25164" r="19828" b="-2"/>
          <a:stretch/>
        </p:blipFill>
        <p:spPr>
          <a:xfrm>
            <a:off x="7467601" y="1371600"/>
            <a:ext cx="3390900" cy="4114801"/>
          </a:xfrm>
          <a:prstGeom prst="rect">
            <a:avLst/>
          </a:prstGeom>
        </p:spPr>
      </p:pic>
    </p:spTree>
    <p:extLst>
      <p:ext uri="{BB962C8B-B14F-4D97-AF65-F5344CB8AC3E}">
        <p14:creationId xmlns:p14="http://schemas.microsoft.com/office/powerpoint/2010/main" val="332061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D81F3-0736-4B5B-A827-AD736D524161}"/>
              </a:ext>
            </a:extLst>
          </p:cNvPr>
          <p:cNvSpPr>
            <a:spLocks noGrp="1"/>
          </p:cNvSpPr>
          <p:nvPr>
            <p:ph type="title"/>
          </p:nvPr>
        </p:nvSpPr>
        <p:spPr>
          <a:xfrm>
            <a:off x="554515" y="240349"/>
            <a:ext cx="5007386" cy="1295506"/>
          </a:xfrm>
        </p:spPr>
        <p:txBody>
          <a:bodyPr>
            <a:normAutofit/>
          </a:bodyPr>
          <a:lstStyle/>
          <a:p>
            <a:pPr algn="ctr"/>
            <a:r>
              <a:rPr lang="en-GB" dirty="0"/>
              <a:t>Strategy four</a:t>
            </a:r>
            <a:endParaRPr lang="en-US"/>
          </a:p>
        </p:txBody>
      </p:sp>
      <p:sp>
        <p:nvSpPr>
          <p:cNvPr id="3" name="Content Placeholder 2">
            <a:extLst>
              <a:ext uri="{FF2B5EF4-FFF2-40B4-BE49-F238E27FC236}">
                <a16:creationId xmlns:a16="http://schemas.microsoft.com/office/drawing/2014/main" id="{FC7E8CDD-F329-49A1-BA67-6BE268A591FF}"/>
              </a:ext>
            </a:extLst>
          </p:cNvPr>
          <p:cNvSpPr>
            <a:spLocks noGrp="1"/>
          </p:cNvSpPr>
          <p:nvPr>
            <p:ph idx="1"/>
          </p:nvPr>
        </p:nvSpPr>
        <p:spPr>
          <a:xfrm>
            <a:off x="685800" y="1833055"/>
            <a:ext cx="4784651" cy="4486480"/>
          </a:xfrm>
        </p:spPr>
        <p:txBody>
          <a:bodyPr vert="horz" lIns="91440" tIns="45720" rIns="91440" bIns="45720" rtlCol="0">
            <a:normAutofit/>
          </a:bodyPr>
          <a:lstStyle/>
          <a:p>
            <a:r>
              <a:rPr lang="en-GB" dirty="0"/>
              <a:t>Take time out.</a:t>
            </a:r>
            <a:endParaRPr lang="en-US" dirty="0"/>
          </a:p>
          <a:p>
            <a:r>
              <a:rPr lang="en-GB" dirty="0"/>
              <a:t>Even though we are working with clients who may be in crisis, it is still important that we take time out. This means that we take holidays, we take breaks. We can work with clients to enable them to prepare for the short break in their Counselling.</a:t>
            </a:r>
          </a:p>
          <a:p>
            <a:r>
              <a:rPr lang="en-GB" dirty="0"/>
              <a:t>If we are exhausted, we cannot support our clients.</a:t>
            </a:r>
          </a:p>
        </p:txBody>
      </p:sp>
      <p:pic>
        <p:nvPicPr>
          <p:cNvPr id="5" name="Picture 5" descr="A close up of a beach&#10;&#10;Description automatically generated">
            <a:extLst>
              <a:ext uri="{FF2B5EF4-FFF2-40B4-BE49-F238E27FC236}">
                <a16:creationId xmlns:a16="http://schemas.microsoft.com/office/drawing/2014/main" id="{37A2C405-9183-49C1-AFC2-12EF37DC3051}"/>
              </a:ext>
            </a:extLst>
          </p:cNvPr>
          <p:cNvPicPr>
            <a:picLocks noChangeAspect="1"/>
          </p:cNvPicPr>
          <p:nvPr/>
        </p:nvPicPr>
        <p:blipFill rotWithShape="1">
          <a:blip r:embed="rId2"/>
          <a:srcRect l="12092" r="32900" b="-2"/>
          <a:stretch/>
        </p:blipFill>
        <p:spPr>
          <a:xfrm>
            <a:off x="7467601" y="1371600"/>
            <a:ext cx="3390900" cy="4114801"/>
          </a:xfrm>
          <a:prstGeom prst="rect">
            <a:avLst/>
          </a:prstGeom>
        </p:spPr>
      </p:pic>
    </p:spTree>
    <p:extLst>
      <p:ext uri="{BB962C8B-B14F-4D97-AF65-F5344CB8AC3E}">
        <p14:creationId xmlns:p14="http://schemas.microsoft.com/office/powerpoint/2010/main" val="1558124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BD63AD-33A9-4D22-9A5B-438B663EC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BAD9CC4-644A-42E5-A6A6-082517FA6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62405-80E6-4B54-9BD8-CA3DD85EE213}"/>
              </a:ext>
            </a:extLst>
          </p:cNvPr>
          <p:cNvSpPr>
            <a:spLocks noGrp="1"/>
          </p:cNvSpPr>
          <p:nvPr>
            <p:ph type="title"/>
          </p:nvPr>
        </p:nvSpPr>
        <p:spPr>
          <a:xfrm>
            <a:off x="6781800" y="510494"/>
            <a:ext cx="4741045" cy="1022884"/>
          </a:xfrm>
        </p:spPr>
        <p:txBody>
          <a:bodyPr>
            <a:normAutofit/>
          </a:bodyPr>
          <a:lstStyle/>
          <a:p>
            <a:pPr algn="ctr"/>
            <a:r>
              <a:rPr lang="en-GB" dirty="0"/>
              <a:t>Strategy five</a:t>
            </a:r>
            <a:endParaRPr lang="en-GB"/>
          </a:p>
        </p:txBody>
      </p:sp>
      <p:pic>
        <p:nvPicPr>
          <p:cNvPr id="4" name="Picture 4" descr="A path with grass and trees&#10;&#10;Description automatically generated">
            <a:extLst>
              <a:ext uri="{FF2B5EF4-FFF2-40B4-BE49-F238E27FC236}">
                <a16:creationId xmlns:a16="http://schemas.microsoft.com/office/drawing/2014/main" id="{E33E5C14-8F52-4AC1-9CE5-D025BFCFCB61}"/>
              </a:ext>
            </a:extLst>
          </p:cNvPr>
          <p:cNvPicPr>
            <a:picLocks noChangeAspect="1"/>
          </p:cNvPicPr>
          <p:nvPr/>
        </p:nvPicPr>
        <p:blipFill rotWithShape="1">
          <a:blip r:embed="rId2"/>
          <a:srcRect l="33022" r="9715" b="2"/>
          <a:stretch/>
        </p:blipFill>
        <p:spPr>
          <a:xfrm>
            <a:off x="685801" y="685800"/>
            <a:ext cx="4724400" cy="5486400"/>
          </a:xfrm>
          <a:prstGeom prst="rect">
            <a:avLst/>
          </a:prstGeom>
        </p:spPr>
      </p:pic>
      <p:sp>
        <p:nvSpPr>
          <p:cNvPr id="3" name="Content Placeholder 2">
            <a:extLst>
              <a:ext uri="{FF2B5EF4-FFF2-40B4-BE49-F238E27FC236}">
                <a16:creationId xmlns:a16="http://schemas.microsoft.com/office/drawing/2014/main" id="{C16E6269-CFEA-4E12-8D19-5296D7E9D6BD}"/>
              </a:ext>
            </a:extLst>
          </p:cNvPr>
          <p:cNvSpPr>
            <a:spLocks noGrp="1"/>
          </p:cNvSpPr>
          <p:nvPr>
            <p:ph idx="1"/>
          </p:nvPr>
        </p:nvSpPr>
        <p:spPr>
          <a:xfrm>
            <a:off x="6701170" y="1817153"/>
            <a:ext cx="4821675" cy="4471452"/>
          </a:xfrm>
        </p:spPr>
        <p:txBody>
          <a:bodyPr vert="horz" lIns="91440" tIns="45720" rIns="91440" bIns="45720" rtlCol="0">
            <a:normAutofit/>
          </a:bodyPr>
          <a:lstStyle/>
          <a:p>
            <a:r>
              <a:rPr lang="en-GB" dirty="0"/>
              <a:t>Revitalise.</a:t>
            </a:r>
          </a:p>
          <a:p>
            <a:r>
              <a:rPr lang="en-GB" dirty="0"/>
              <a:t>Consider what this means for you. What do you need to do to revitalise? It might be taking a walk, taking a long bath, going shopping?!</a:t>
            </a:r>
          </a:p>
        </p:txBody>
      </p:sp>
    </p:spTree>
    <p:extLst>
      <p:ext uri="{BB962C8B-B14F-4D97-AF65-F5344CB8AC3E}">
        <p14:creationId xmlns:p14="http://schemas.microsoft.com/office/powerpoint/2010/main" val="1206980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63BE-79A0-423F-B8E0-82A72AE1601E}"/>
              </a:ext>
            </a:extLst>
          </p:cNvPr>
          <p:cNvSpPr>
            <a:spLocks noGrp="1"/>
          </p:cNvSpPr>
          <p:nvPr>
            <p:ph type="title"/>
          </p:nvPr>
        </p:nvSpPr>
        <p:spPr>
          <a:xfrm>
            <a:off x="554515" y="240349"/>
            <a:ext cx="5007386" cy="1295506"/>
          </a:xfrm>
        </p:spPr>
        <p:txBody>
          <a:bodyPr>
            <a:normAutofit/>
          </a:bodyPr>
          <a:lstStyle/>
          <a:p>
            <a:pPr algn="ctr"/>
            <a:r>
              <a:rPr lang="en-GB" dirty="0"/>
              <a:t>Strategy six</a:t>
            </a:r>
            <a:endParaRPr lang="en-GB"/>
          </a:p>
        </p:txBody>
      </p:sp>
      <p:sp>
        <p:nvSpPr>
          <p:cNvPr id="3" name="Content Placeholder 2">
            <a:extLst>
              <a:ext uri="{FF2B5EF4-FFF2-40B4-BE49-F238E27FC236}">
                <a16:creationId xmlns:a16="http://schemas.microsoft.com/office/drawing/2014/main" id="{2B59E257-A1CB-4DD8-B478-78689D12FE5A}"/>
              </a:ext>
            </a:extLst>
          </p:cNvPr>
          <p:cNvSpPr>
            <a:spLocks noGrp="1"/>
          </p:cNvSpPr>
          <p:nvPr>
            <p:ph idx="1"/>
          </p:nvPr>
        </p:nvSpPr>
        <p:spPr>
          <a:xfrm>
            <a:off x="685800" y="1833055"/>
            <a:ext cx="4784651" cy="4486480"/>
          </a:xfrm>
        </p:spPr>
        <p:txBody>
          <a:bodyPr vert="horz" lIns="91440" tIns="45720" rIns="91440" bIns="45720" rtlCol="0">
            <a:normAutofit/>
          </a:bodyPr>
          <a:lstStyle/>
          <a:p>
            <a:pPr>
              <a:lnSpc>
                <a:spcPct val="90000"/>
              </a:lnSpc>
            </a:pPr>
            <a:r>
              <a:rPr lang="en-GB" dirty="0"/>
              <a:t>Use your strength and frustration to support your profession.</a:t>
            </a:r>
          </a:p>
          <a:p>
            <a:pPr>
              <a:lnSpc>
                <a:spcPct val="90000"/>
              </a:lnSpc>
            </a:pPr>
            <a:endParaRPr lang="en-GB" dirty="0"/>
          </a:p>
          <a:p>
            <a:pPr>
              <a:lnSpc>
                <a:spcPct val="90000"/>
              </a:lnSpc>
            </a:pPr>
            <a:r>
              <a:rPr lang="en-GB" dirty="0"/>
              <a:t>If you are feeling a sense of frustration, perhaps you can engage in discussion sharing experiences </a:t>
            </a:r>
          </a:p>
        </p:txBody>
      </p:sp>
      <p:pic>
        <p:nvPicPr>
          <p:cNvPr id="5" name="Picture 5" descr="A person sitting on a chair in a room&#10;&#10;Description automatically generated">
            <a:extLst>
              <a:ext uri="{FF2B5EF4-FFF2-40B4-BE49-F238E27FC236}">
                <a16:creationId xmlns:a16="http://schemas.microsoft.com/office/drawing/2014/main" id="{04C41B7B-25E0-4182-BDA5-502E363E1E51}"/>
              </a:ext>
            </a:extLst>
          </p:cNvPr>
          <p:cNvPicPr>
            <a:picLocks noChangeAspect="1"/>
          </p:cNvPicPr>
          <p:nvPr/>
        </p:nvPicPr>
        <p:blipFill rotWithShape="1">
          <a:blip r:embed="rId2"/>
          <a:srcRect l="17325" r="28082" b="3"/>
          <a:stretch/>
        </p:blipFill>
        <p:spPr>
          <a:xfrm>
            <a:off x="7467601" y="1371600"/>
            <a:ext cx="3390900" cy="4114801"/>
          </a:xfrm>
          <a:prstGeom prst="rect">
            <a:avLst/>
          </a:prstGeom>
        </p:spPr>
      </p:pic>
    </p:spTree>
    <p:extLst>
      <p:ext uri="{BB962C8B-B14F-4D97-AF65-F5344CB8AC3E}">
        <p14:creationId xmlns:p14="http://schemas.microsoft.com/office/powerpoint/2010/main" val="822842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CAFA129D-6AE0-4C17-930E-57CC50072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8">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724400" cy="5486401"/>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8D8EB-B348-4BA7-B81A-12DDE6ADD4C0}"/>
              </a:ext>
            </a:extLst>
          </p:cNvPr>
          <p:cNvSpPr>
            <a:spLocks noGrp="1"/>
          </p:cNvSpPr>
          <p:nvPr>
            <p:ph type="title"/>
          </p:nvPr>
        </p:nvSpPr>
        <p:spPr>
          <a:xfrm>
            <a:off x="1371600" y="1371600"/>
            <a:ext cx="3390900" cy="4114800"/>
          </a:xfrm>
        </p:spPr>
        <p:txBody>
          <a:bodyPr anchor="ctr">
            <a:normAutofit/>
          </a:bodyPr>
          <a:lstStyle/>
          <a:p>
            <a:pPr algn="ctr"/>
            <a:r>
              <a:rPr lang="en-GB">
                <a:solidFill>
                  <a:schemeClr val="bg2"/>
                </a:solidFill>
              </a:rPr>
              <a:t>Memories and feelings</a:t>
            </a:r>
          </a:p>
        </p:txBody>
      </p:sp>
      <p:sp>
        <p:nvSpPr>
          <p:cNvPr id="16" name="Rectangle 20">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798"/>
            <a:ext cx="60960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055C3-93D0-41F9-B7B0-35F5306FD7C2}"/>
              </a:ext>
            </a:extLst>
          </p:cNvPr>
          <p:cNvSpPr>
            <a:spLocks noGrp="1"/>
          </p:cNvSpPr>
          <p:nvPr>
            <p:ph idx="1"/>
          </p:nvPr>
        </p:nvSpPr>
        <p:spPr>
          <a:xfrm>
            <a:off x="6018027" y="1281224"/>
            <a:ext cx="4970722" cy="4359348"/>
          </a:xfrm>
        </p:spPr>
        <p:txBody>
          <a:bodyPr vert="horz" lIns="91440" tIns="45720" rIns="91440" bIns="45720" rtlCol="0" anchor="ctr">
            <a:normAutofit/>
          </a:bodyPr>
          <a:lstStyle/>
          <a:p>
            <a:pPr>
              <a:lnSpc>
                <a:spcPct val="90000"/>
              </a:lnSpc>
            </a:pPr>
            <a:r>
              <a:rPr lang="en-GB" sz="1900" dirty="0"/>
              <a:t>When we work with client’s we </a:t>
            </a:r>
            <a:r>
              <a:rPr lang="en-GB" sz="1900"/>
              <a:t>often hear </a:t>
            </a:r>
            <a:r>
              <a:rPr lang="en-GB" sz="1900" dirty="0"/>
              <a:t>stories that are similar to our own.</a:t>
            </a:r>
          </a:p>
          <a:p>
            <a:pPr>
              <a:lnSpc>
                <a:spcPct val="90000"/>
              </a:lnSpc>
            </a:pPr>
            <a:r>
              <a:rPr lang="en-GB" sz="1900" dirty="0"/>
              <a:t>It can trigger memories and emotions and sometimes these can be difficult to manage.</a:t>
            </a:r>
          </a:p>
          <a:p>
            <a:pPr>
              <a:lnSpc>
                <a:spcPct val="90000"/>
              </a:lnSpc>
            </a:pPr>
            <a:r>
              <a:rPr lang="en-GB" sz="1900" dirty="0"/>
              <a:t>Reflecting on these memories and emotions is important. But sometimes we may need professional help to explore them further.</a:t>
            </a:r>
          </a:p>
          <a:p>
            <a:pPr>
              <a:lnSpc>
                <a:spcPct val="90000"/>
              </a:lnSpc>
            </a:pPr>
            <a:r>
              <a:rPr lang="en-GB" sz="1900" dirty="0"/>
              <a:t>Counsellors will often seek therapy themselves, particularly if they are noticing the same issues arising time and time again or if the memories are challenging.</a:t>
            </a:r>
          </a:p>
          <a:p>
            <a:pPr>
              <a:lnSpc>
                <a:spcPct val="90000"/>
              </a:lnSpc>
            </a:pPr>
            <a:r>
              <a:rPr lang="en-GB" sz="1900" dirty="0"/>
              <a:t>Supervision can also be useful in working out what the triggers are. </a:t>
            </a:r>
          </a:p>
        </p:txBody>
      </p:sp>
    </p:spTree>
    <p:extLst>
      <p:ext uri="{BB962C8B-B14F-4D97-AF65-F5344CB8AC3E}">
        <p14:creationId xmlns:p14="http://schemas.microsoft.com/office/powerpoint/2010/main" val="2519083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2CF73-6795-4F81-B514-FD0167A00CAD}"/>
              </a:ext>
            </a:extLst>
          </p:cNvPr>
          <p:cNvSpPr>
            <a:spLocks noGrp="1"/>
          </p:cNvSpPr>
          <p:nvPr>
            <p:ph type="title"/>
          </p:nvPr>
        </p:nvSpPr>
        <p:spPr>
          <a:xfrm>
            <a:off x="1371599" y="1010097"/>
            <a:ext cx="9486901" cy="1010088"/>
          </a:xfrm>
        </p:spPr>
        <p:txBody>
          <a:bodyPr anchor="b">
            <a:normAutofit/>
          </a:bodyPr>
          <a:lstStyle/>
          <a:p>
            <a:pPr algn="ctr"/>
            <a:r>
              <a:rPr lang="en-GB" dirty="0"/>
              <a:t>Activity </a:t>
            </a:r>
            <a:r>
              <a:rPr lang="en-GB" dirty="0" err="1"/>
              <a:t>tHREE</a:t>
            </a:r>
            <a:endParaRPr lang="en-GB" err="1"/>
          </a:p>
        </p:txBody>
      </p:sp>
      <p:sp>
        <p:nvSpPr>
          <p:cNvPr id="3" name="Content Placeholder 2">
            <a:extLst>
              <a:ext uri="{FF2B5EF4-FFF2-40B4-BE49-F238E27FC236}">
                <a16:creationId xmlns:a16="http://schemas.microsoft.com/office/drawing/2014/main" id="{699D20F2-35F4-4683-9399-862E1AF7411D}"/>
              </a:ext>
            </a:extLst>
          </p:cNvPr>
          <p:cNvSpPr>
            <a:spLocks noGrp="1"/>
          </p:cNvSpPr>
          <p:nvPr>
            <p:ph idx="1"/>
          </p:nvPr>
        </p:nvSpPr>
        <p:spPr>
          <a:xfrm>
            <a:off x="1371600" y="2206257"/>
            <a:ext cx="9486901" cy="3540642"/>
          </a:xfrm>
        </p:spPr>
        <p:txBody>
          <a:bodyPr vert="horz" lIns="91440" tIns="45720" rIns="91440" bIns="45720" rtlCol="0">
            <a:normAutofit/>
          </a:bodyPr>
          <a:lstStyle/>
          <a:p>
            <a:r>
              <a:rPr lang="en-US" dirty="0"/>
              <a:t>Consider a time when you experienced something, and you were surprised by how you responded to it.</a:t>
            </a:r>
          </a:p>
          <a:p>
            <a:r>
              <a:rPr lang="en-US" dirty="0"/>
              <a:t>Can you discover the trigger to this?</a:t>
            </a:r>
          </a:p>
        </p:txBody>
      </p:sp>
    </p:spTree>
    <p:extLst>
      <p:ext uri="{BB962C8B-B14F-4D97-AF65-F5344CB8AC3E}">
        <p14:creationId xmlns:p14="http://schemas.microsoft.com/office/powerpoint/2010/main" val="2079495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205ED-49EF-4B76-9353-C4220AD78FEA}"/>
              </a:ext>
            </a:extLst>
          </p:cNvPr>
          <p:cNvSpPr>
            <a:spLocks noGrp="1"/>
          </p:cNvSpPr>
          <p:nvPr>
            <p:ph type="title"/>
          </p:nvPr>
        </p:nvSpPr>
        <p:spPr>
          <a:xfrm>
            <a:off x="1371599" y="1010097"/>
            <a:ext cx="9486901" cy="1010088"/>
          </a:xfrm>
        </p:spPr>
        <p:txBody>
          <a:bodyPr anchor="b">
            <a:normAutofit/>
          </a:bodyPr>
          <a:lstStyle/>
          <a:p>
            <a:pPr algn="ctr"/>
            <a:r>
              <a:rPr lang="en-GB" dirty="0"/>
              <a:t>Processing feelings</a:t>
            </a:r>
            <a:endParaRPr lang="en-GB"/>
          </a:p>
        </p:txBody>
      </p:sp>
      <p:sp>
        <p:nvSpPr>
          <p:cNvPr id="3" name="Content Placeholder 2">
            <a:extLst>
              <a:ext uri="{FF2B5EF4-FFF2-40B4-BE49-F238E27FC236}">
                <a16:creationId xmlns:a16="http://schemas.microsoft.com/office/drawing/2014/main" id="{D8392F9D-E19A-44C4-993F-11F370A1343C}"/>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sz="2000"/>
              <a:t>In addition to previous reflective models, there is also another model that encourages you to consider your feelings.</a:t>
            </a:r>
          </a:p>
          <a:p>
            <a:pPr>
              <a:lnSpc>
                <a:spcPct val="90000"/>
              </a:lnSpc>
            </a:pPr>
            <a:r>
              <a:rPr lang="en-GB" sz="2000"/>
              <a:t>Boud, Keough and Walker (1985) suggest the following cycle:</a:t>
            </a:r>
          </a:p>
          <a:p>
            <a:pPr>
              <a:lnSpc>
                <a:spcPct val="90000"/>
              </a:lnSpc>
            </a:pPr>
            <a:r>
              <a:rPr lang="en-GB" sz="2000" b="1"/>
              <a:t>Return to the experience: </a:t>
            </a:r>
            <a:r>
              <a:rPr lang="en-GB" sz="2000"/>
              <a:t>This means thinking about the event, perhaps discussing it with others and re-telling the story</a:t>
            </a:r>
            <a:endParaRPr lang="en-GB" sz="2000" b="1"/>
          </a:p>
          <a:p>
            <a:pPr>
              <a:lnSpc>
                <a:spcPct val="90000"/>
              </a:lnSpc>
            </a:pPr>
            <a:r>
              <a:rPr lang="en-GB" sz="2000" b="1"/>
              <a:t>Attend to the feelings: </a:t>
            </a:r>
            <a:r>
              <a:rPr lang="en-GB" sz="2000"/>
              <a:t>Whilst re-telling the story you think about the feelings and emotions that are being re-kindled, but you attend to the positive emotions and remove the negative ones.</a:t>
            </a:r>
            <a:endParaRPr lang="en-GB" sz="2000" b="1"/>
          </a:p>
          <a:p>
            <a:pPr>
              <a:lnSpc>
                <a:spcPct val="90000"/>
              </a:lnSpc>
            </a:pPr>
            <a:r>
              <a:rPr lang="en-GB" sz="2000" b="1"/>
              <a:t>Re-evaluating the experience: </a:t>
            </a:r>
            <a:r>
              <a:rPr lang="en-GB" sz="2000"/>
              <a:t>There should now be new knowledge, which should be added to the old existing knowledge.</a:t>
            </a:r>
            <a:endParaRPr lang="en-GB" sz="2000" b="1"/>
          </a:p>
        </p:txBody>
      </p:sp>
    </p:spTree>
    <p:extLst>
      <p:ext uri="{BB962C8B-B14F-4D97-AF65-F5344CB8AC3E}">
        <p14:creationId xmlns:p14="http://schemas.microsoft.com/office/powerpoint/2010/main" val="3065969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9" y="1"/>
            <a:ext cx="12188825" cy="6885347"/>
          </a:xfrm>
          <a:prstGeom prst="rect">
            <a:avLst/>
          </a:prstGeom>
        </p:spPr>
      </p:pic>
    </p:spTree>
    <p:extLst>
      <p:ext uri="{BB962C8B-B14F-4D97-AF65-F5344CB8AC3E}">
        <p14:creationId xmlns:p14="http://schemas.microsoft.com/office/powerpoint/2010/main" val="2269985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9" y="0"/>
            <a:ext cx="12188824" cy="6813376"/>
          </a:xfrm>
          <a:prstGeom prst="rect">
            <a:avLst/>
          </a:prstGeom>
        </p:spPr>
      </p:pic>
    </p:spTree>
    <p:extLst>
      <p:ext uri="{BB962C8B-B14F-4D97-AF65-F5344CB8AC3E}">
        <p14:creationId xmlns:p14="http://schemas.microsoft.com/office/powerpoint/2010/main" val="506581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60C9-18B9-4921-A1AC-18C1EA12A81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83D0E3-0EB8-4CAD-A996-BF1719C3403F}"/>
              </a:ext>
            </a:extLst>
          </p:cNvPr>
          <p:cNvSpPr>
            <a:spLocks noGrp="1"/>
          </p:cNvSpPr>
          <p:nvPr>
            <p:ph idx="1"/>
          </p:nvPr>
        </p:nvSpPr>
        <p:spPr/>
        <p:txBody>
          <a:bodyPr vert="horz" lIns="91440" tIns="45720" rIns="91440" bIns="45720" rtlCol="0" anchor="t">
            <a:normAutofit/>
          </a:bodyPr>
          <a:lstStyle/>
          <a:p>
            <a:r>
              <a:rPr lang="en-GB" dirty="0"/>
              <a:t>Bassot, B. (2020). </a:t>
            </a:r>
            <a:r>
              <a:rPr lang="en-GB" i="1" dirty="0"/>
              <a:t>The Reflective Journal. </a:t>
            </a:r>
            <a:r>
              <a:rPr lang="en-GB" dirty="0"/>
              <a:t>3rd </a:t>
            </a:r>
            <a:r>
              <a:rPr lang="en-GB" dirty="0" err="1"/>
              <a:t>Edn</a:t>
            </a:r>
            <a:r>
              <a:rPr lang="en-GB" dirty="0"/>
              <a:t>. London: Red Globe Press</a:t>
            </a:r>
          </a:p>
          <a:p>
            <a:r>
              <a:rPr lang="en-GB" dirty="0">
                <a:ea typeface="+mj-lt"/>
                <a:cs typeface="+mj-lt"/>
              </a:rPr>
              <a:t>Boud, D., Keogh, R. and Walker, D. (1985) Reflection: Turning Experience into Learning, London: </a:t>
            </a:r>
            <a:r>
              <a:rPr lang="en-GB" dirty="0" err="1">
                <a:ea typeface="+mj-lt"/>
                <a:cs typeface="+mj-lt"/>
              </a:rPr>
              <a:t>RoutledgeFalmer</a:t>
            </a:r>
            <a:r>
              <a:rPr lang="en-GB" dirty="0">
                <a:ea typeface="+mj-lt"/>
                <a:cs typeface="+mj-lt"/>
              </a:rPr>
              <a:t>.</a:t>
            </a:r>
          </a:p>
          <a:p>
            <a:endParaRPr lang="en-GB" dirty="0"/>
          </a:p>
          <a:p>
            <a:endParaRPr lang="en-GB" dirty="0"/>
          </a:p>
          <a:p>
            <a:endParaRPr lang="en-GB" dirty="0"/>
          </a:p>
        </p:txBody>
      </p:sp>
    </p:spTree>
    <p:extLst>
      <p:ext uri="{BB962C8B-B14F-4D97-AF65-F5344CB8AC3E}">
        <p14:creationId xmlns:p14="http://schemas.microsoft.com/office/powerpoint/2010/main" val="99322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normAutofit fontScale="85000" lnSpcReduction="20000"/>
          </a:bodyPr>
          <a:lstStyle/>
          <a:p>
            <a:endParaRPr lang="en-GB" dirty="0"/>
          </a:p>
          <a:p>
            <a:r>
              <a:rPr lang="en-GB" dirty="0"/>
              <a:t>Brach, T. Radical Acceptance: Awakening the Love that Heals Fear and Shame.</a:t>
            </a:r>
          </a:p>
          <a:p>
            <a:r>
              <a:rPr lang="en-GB" dirty="0"/>
              <a:t>Brach, T. True Refuge: Finding Peace and freedom in your own awakened heart</a:t>
            </a:r>
          </a:p>
          <a:p>
            <a:r>
              <a:rPr lang="en-GB" dirty="0"/>
              <a:t>Sister Dang Nghiem. 2015. Mindfulness as Medicine. Parallax Press</a:t>
            </a:r>
          </a:p>
          <a:p>
            <a:r>
              <a:rPr lang="en-GB" dirty="0"/>
              <a:t>Lama </a:t>
            </a:r>
            <a:r>
              <a:rPr lang="en-GB" dirty="0" err="1"/>
              <a:t>Yeshe</a:t>
            </a:r>
            <a:r>
              <a:rPr lang="en-GB" dirty="0"/>
              <a:t>. Ego, Attachment and Liberation: Overcoming your mental bureaucracy</a:t>
            </a:r>
          </a:p>
          <a:p>
            <a:r>
              <a:rPr lang="en-GB" dirty="0" err="1"/>
              <a:t>Skovholt</a:t>
            </a:r>
            <a:r>
              <a:rPr lang="en-GB" dirty="0"/>
              <a:t>, T. M., Grier, T. L., &amp; Hanson, M. R. 2001. Career Counselling for Longevity: Self-Care and Burnout Prevention Strategies for Counsellor Resilience. </a:t>
            </a:r>
            <a:r>
              <a:rPr lang="en-GB" i="1" dirty="0"/>
              <a:t>Journal of Career Development, 27, 167–176</a:t>
            </a:r>
            <a:endParaRPr lang="en-GB" dirty="0"/>
          </a:p>
          <a:p>
            <a:r>
              <a:rPr lang="en-GB" dirty="0"/>
              <a:t>Weiss, L. (2004). </a:t>
            </a:r>
            <a:r>
              <a:rPr lang="en-GB" i="1" dirty="0"/>
              <a:t>Therapist’s Guide to Self-Care</a:t>
            </a:r>
            <a:r>
              <a:rPr lang="en-GB" dirty="0"/>
              <a:t>. London: Taylor &amp; Francis.</a:t>
            </a:r>
          </a:p>
          <a:p>
            <a:r>
              <a:rPr lang="en-GB" dirty="0"/>
              <a:t> </a:t>
            </a:r>
            <a:r>
              <a:rPr lang="en-GB" dirty="0" err="1"/>
              <a:t>Zarbock,G</a:t>
            </a:r>
            <a:r>
              <a:rPr lang="en-GB" dirty="0"/>
              <a:t>., Lynch, S., Amman, A., Ringer, S. 2015. Mindfulness for Therapists: Understanding Mindfulness for professional effectiveness and wellbeing.  Wiley Blackwell</a:t>
            </a:r>
          </a:p>
          <a:p>
            <a:endParaRPr lang="en-GB"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42D41"/>
      </a:dk2>
      <a:lt2>
        <a:srgbClr val="E2E8E4"/>
      </a:lt2>
      <a:accent1>
        <a:srgbClr val="EE6EC2"/>
      </a:accent1>
      <a:accent2>
        <a:srgbClr val="E04EEB"/>
      </a:accent2>
      <a:accent3>
        <a:srgbClr val="B06EEE"/>
      </a:accent3>
      <a:accent4>
        <a:srgbClr val="5D4EEB"/>
      </a:accent4>
      <a:accent5>
        <a:srgbClr val="6E97EE"/>
      </a:accent5>
      <a:accent6>
        <a:srgbClr val="23B0E3"/>
      </a:accent6>
      <a:hlink>
        <a:srgbClr val="568E69"/>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TotalTime>
  <Words>1120</Words>
  <Application>Microsoft Office PowerPoint</Application>
  <PresentationFormat>Widescreen</PresentationFormat>
  <Paragraphs>89</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Gill Sans MT</vt:lpstr>
      <vt:lpstr>Goudy Old Style</vt:lpstr>
      <vt:lpstr>ClassicFrameVTI</vt:lpstr>
      <vt:lpstr>Reflective Practice in Counselling</vt:lpstr>
      <vt:lpstr>Self-Care</vt:lpstr>
      <vt:lpstr>Reflective exercise</vt:lpstr>
      <vt:lpstr>What is resilience?</vt:lpstr>
      <vt:lpstr>Resilience</vt:lpstr>
      <vt:lpstr>Activity one</vt:lpstr>
      <vt:lpstr>Four points to building resilience</vt:lpstr>
      <vt:lpstr>Activity Two</vt:lpstr>
      <vt:lpstr>FInk-Samnick (2007) Self Care</vt:lpstr>
      <vt:lpstr>Strategy One</vt:lpstr>
      <vt:lpstr>Strategy two</vt:lpstr>
      <vt:lpstr>Strategy Three</vt:lpstr>
      <vt:lpstr>Strategy four</vt:lpstr>
      <vt:lpstr>Strategy five</vt:lpstr>
      <vt:lpstr>Strategy six</vt:lpstr>
      <vt:lpstr>Memories and feelings</vt:lpstr>
      <vt:lpstr>Activity tHREE</vt:lpstr>
      <vt:lpstr>Processing feelings</vt:lpstr>
      <vt:lpstr>PowerPoint Presentation</vt:lpstr>
      <vt:lpstr>PowerPoint Presentation</vt:lpstr>
      <vt:lpstr>References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735</cp:revision>
  <dcterms:created xsi:type="dcterms:W3CDTF">2020-11-04T14:03:23Z</dcterms:created>
  <dcterms:modified xsi:type="dcterms:W3CDTF">2025-03-24T16:40:31Z</dcterms:modified>
</cp:coreProperties>
</file>