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sldIdLst>
    <p:sldId id="256" r:id="rId5"/>
    <p:sldId id="257" r:id="rId6"/>
    <p:sldId id="259" r:id="rId7"/>
    <p:sldId id="260" r:id="rId8"/>
    <p:sldId id="261" r:id="rId9"/>
    <p:sldId id="265" r:id="rId10"/>
    <p:sldId id="262" r:id="rId11"/>
    <p:sldId id="266" r:id="rId12"/>
    <p:sldId id="263" r:id="rId13"/>
    <p:sldId id="264" r:id="rId14"/>
    <p:sldId id="25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ucy Peebles (1701044)" initials="LP(" lastIdx="1" clrIdx="0">
    <p:extLst>
      <p:ext uri="{19B8F6BF-5375-455C-9EA6-DF929625EA0E}">
        <p15:presenceInfo xmlns:p15="http://schemas.microsoft.com/office/powerpoint/2012/main" userId="S::1701044@student.uwtsd.ac.uk::062b05f1-eaad-490d-a6d1-5a817ec8d24f"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27106E-921B-4C35-9E56-019415E6E694}" v="19" dt="2020-02-11T13:05:55.121"/>
    <p1510:client id="{A148E870-AC6E-44CC-8BFE-18BBA614EE14}" v="6" dt="2020-02-11T14:40:25.743"/>
    <p1510:client id="{A708CF48-FF72-AACC-DA02-7725FBA22B1F}" v="173" dt="2020-02-11T13:16:15.7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48" d="100"/>
          <a:sy n="48" d="100"/>
        </p:scale>
        <p:origin x="29" y="7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3F37E8-CD42-4796-923A-B30F7BD18C83}" type="datetimeFigureOut">
              <a:rPr lang="en-GB" smtClean="0"/>
              <a:t>11/02/2020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7A7303-9034-4A09-96FD-C6985C6F13C3}" type="slidenum">
              <a:rPr lang="en-GB" smtClean="0"/>
              <a:t>‹#›</a:t>
            </a:fld>
            <a:endParaRPr lang="en-GB"/>
          </a:p>
        </p:txBody>
      </p:sp>
    </p:spTree>
    <p:extLst>
      <p:ext uri="{BB962C8B-B14F-4D97-AF65-F5344CB8AC3E}">
        <p14:creationId xmlns:p14="http://schemas.microsoft.com/office/powerpoint/2010/main" val="2472416854"/>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3F37E8-CD42-4796-923A-B30F7BD18C83}" type="datetimeFigureOut">
              <a:rPr lang="en-GB" smtClean="0"/>
              <a:t>11/02/2020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7A7303-9034-4A09-96FD-C6985C6F13C3}" type="slidenum">
              <a:rPr lang="en-GB" smtClean="0"/>
              <a:t>‹#›</a:t>
            </a:fld>
            <a:endParaRPr lang="en-GB"/>
          </a:p>
        </p:txBody>
      </p:sp>
    </p:spTree>
    <p:extLst>
      <p:ext uri="{BB962C8B-B14F-4D97-AF65-F5344CB8AC3E}">
        <p14:creationId xmlns:p14="http://schemas.microsoft.com/office/powerpoint/2010/main" val="19093194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3F37E8-CD42-4796-923A-B30F7BD18C83}" type="datetimeFigureOut">
              <a:rPr lang="en-GB" smtClean="0"/>
              <a:t>11/02/2020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7A7303-9034-4A09-96FD-C6985C6F13C3}" type="slidenum">
              <a:rPr lang="en-GB" smtClean="0"/>
              <a:t>‹#›</a:t>
            </a:fld>
            <a:endParaRPr lang="en-GB"/>
          </a:p>
        </p:txBody>
      </p:sp>
    </p:spTree>
    <p:extLst>
      <p:ext uri="{BB962C8B-B14F-4D97-AF65-F5344CB8AC3E}">
        <p14:creationId xmlns:p14="http://schemas.microsoft.com/office/powerpoint/2010/main" val="24466466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1D3F37E8-CD42-4796-923A-B30F7BD18C83}" type="datetimeFigureOut">
              <a:rPr lang="en-GB" smtClean="0"/>
              <a:t>11/02/2020</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0B7A7303-9034-4A09-96FD-C6985C6F13C3}" type="slidenum">
              <a:rPr lang="en-GB" smtClean="0"/>
              <a:t>‹#›</a:t>
            </a:fld>
            <a:endParaRPr lang="en-GB"/>
          </a:p>
        </p:txBody>
      </p:sp>
    </p:spTree>
    <p:extLst>
      <p:ext uri="{BB962C8B-B14F-4D97-AF65-F5344CB8AC3E}">
        <p14:creationId xmlns:p14="http://schemas.microsoft.com/office/powerpoint/2010/main" val="12664431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1D3F37E8-CD42-4796-923A-B30F7BD18C83}" type="datetimeFigureOut">
              <a:rPr lang="en-GB" smtClean="0"/>
              <a:t>11/02/2020</a:t>
            </a:fld>
            <a:endParaRPr lang="en-GB"/>
          </a:p>
        </p:txBody>
      </p:sp>
      <p:sp>
        <p:nvSpPr>
          <p:cNvPr id="11" name="Footer Placeholder 10"/>
          <p:cNvSpPr>
            <a:spLocks noGrp="1"/>
          </p:cNvSpPr>
          <p:nvPr>
            <p:ph type="ftr" sz="quarter" idx="11"/>
          </p:nvPr>
        </p:nvSpPr>
        <p:spPr/>
        <p:txBody>
          <a:bodyPr/>
          <a:lstStyle/>
          <a:p>
            <a:endParaRPr lang="en-GB"/>
          </a:p>
        </p:txBody>
      </p:sp>
      <p:sp>
        <p:nvSpPr>
          <p:cNvPr id="12" name="Slide Number Placeholder 11"/>
          <p:cNvSpPr>
            <a:spLocks noGrp="1"/>
          </p:cNvSpPr>
          <p:nvPr>
            <p:ph type="sldNum" sz="quarter" idx="12"/>
          </p:nvPr>
        </p:nvSpPr>
        <p:spPr/>
        <p:txBody>
          <a:bodyPr/>
          <a:lstStyle/>
          <a:p>
            <a:fld id="{0B7A7303-9034-4A09-96FD-C6985C6F13C3}" type="slidenum">
              <a:rPr lang="en-GB" smtClean="0"/>
              <a:t>‹#›</a:t>
            </a:fld>
            <a:endParaRPr lang="en-GB"/>
          </a:p>
        </p:txBody>
      </p:sp>
    </p:spTree>
    <p:extLst>
      <p:ext uri="{BB962C8B-B14F-4D97-AF65-F5344CB8AC3E}">
        <p14:creationId xmlns:p14="http://schemas.microsoft.com/office/powerpoint/2010/main" val="32034369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1D3F37E8-CD42-4796-923A-B30F7BD18C83}" type="datetimeFigureOut">
              <a:rPr lang="en-GB" smtClean="0"/>
              <a:t>11/02/2020</a:t>
            </a:fld>
            <a:endParaRPr lang="en-GB"/>
          </a:p>
        </p:txBody>
      </p:sp>
      <p:sp>
        <p:nvSpPr>
          <p:cNvPr id="7" name="Footer Placeholder 6"/>
          <p:cNvSpPr>
            <a:spLocks noGrp="1"/>
          </p:cNvSpPr>
          <p:nvPr>
            <p:ph type="ftr" sz="quarter" idx="11"/>
          </p:nvPr>
        </p:nvSpPr>
        <p:spPr/>
        <p:txBody>
          <a:bodyPr/>
          <a:lstStyle/>
          <a:p>
            <a:endParaRPr lang="en-GB"/>
          </a:p>
        </p:txBody>
      </p:sp>
      <p:sp>
        <p:nvSpPr>
          <p:cNvPr id="8" name="Slide Number Placeholder 7"/>
          <p:cNvSpPr>
            <a:spLocks noGrp="1"/>
          </p:cNvSpPr>
          <p:nvPr>
            <p:ph type="sldNum" sz="quarter" idx="12"/>
          </p:nvPr>
        </p:nvSpPr>
        <p:spPr/>
        <p:txBody>
          <a:bodyPr/>
          <a:lstStyle/>
          <a:p>
            <a:fld id="{0B7A7303-9034-4A09-96FD-C6985C6F13C3}" type="slidenum">
              <a:rPr lang="en-GB" smtClean="0"/>
              <a:t>‹#›</a:t>
            </a:fld>
            <a:endParaRPr lang="en-GB"/>
          </a:p>
        </p:txBody>
      </p:sp>
    </p:spTree>
    <p:extLst>
      <p:ext uri="{BB962C8B-B14F-4D97-AF65-F5344CB8AC3E}">
        <p14:creationId xmlns:p14="http://schemas.microsoft.com/office/powerpoint/2010/main" val="5596385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1D3F37E8-CD42-4796-923A-B30F7BD18C83}" type="datetimeFigureOut">
              <a:rPr lang="en-GB" smtClean="0"/>
              <a:t>11/02/2020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7A7303-9034-4A09-96FD-C6985C6F13C3}" type="slidenum">
              <a:rPr lang="en-GB" smtClean="0"/>
              <a:t>‹#›</a:t>
            </a:fld>
            <a:endParaRPr lang="en-GB"/>
          </a:p>
        </p:txBody>
      </p:sp>
    </p:spTree>
    <p:extLst>
      <p:ext uri="{BB962C8B-B14F-4D97-AF65-F5344CB8AC3E}">
        <p14:creationId xmlns:p14="http://schemas.microsoft.com/office/powerpoint/2010/main" val="2172022923"/>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1D3F37E8-CD42-4796-923A-B30F7BD18C83}" type="datetimeFigureOut">
              <a:rPr lang="en-GB" smtClean="0"/>
              <a:t>11/02/2020</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0B7A7303-9034-4A09-96FD-C6985C6F13C3}" type="slidenum">
              <a:rPr lang="en-GB" smtClean="0"/>
              <a:t>‹#›</a:t>
            </a:fld>
            <a:endParaRPr lang="en-GB"/>
          </a:p>
        </p:txBody>
      </p:sp>
    </p:spTree>
    <p:extLst>
      <p:ext uri="{BB962C8B-B14F-4D97-AF65-F5344CB8AC3E}">
        <p14:creationId xmlns:p14="http://schemas.microsoft.com/office/powerpoint/2010/main" val="1394711972"/>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1D3F37E8-CD42-4796-923A-B30F7BD18C83}" type="datetimeFigureOut">
              <a:rPr lang="en-GB" smtClean="0"/>
              <a:t>11/02/2020</a:t>
            </a:fld>
            <a:endParaRPr lang="en-GB"/>
          </a:p>
        </p:txBody>
      </p:sp>
      <p:sp>
        <p:nvSpPr>
          <p:cNvPr id="9" name="Footer Placeholder 8"/>
          <p:cNvSpPr>
            <a:spLocks noGrp="1"/>
          </p:cNvSpPr>
          <p:nvPr>
            <p:ph type="ftr" sz="quarter" idx="11"/>
          </p:nvPr>
        </p:nvSpPr>
        <p:spPr>
          <a:xfrm>
            <a:off x="3499101" y="6356350"/>
            <a:ext cx="5911517" cy="365125"/>
          </a:xfrm>
        </p:spPr>
        <p:txBody>
          <a:bodyPr/>
          <a:lstStyle/>
          <a:p>
            <a:endParaRPr lang="en-GB"/>
          </a:p>
        </p:txBody>
      </p:sp>
      <p:sp>
        <p:nvSpPr>
          <p:cNvPr id="10" name="Slide Number Placeholder 9"/>
          <p:cNvSpPr>
            <a:spLocks noGrp="1"/>
          </p:cNvSpPr>
          <p:nvPr>
            <p:ph type="sldNum" sz="quarter" idx="12"/>
          </p:nvPr>
        </p:nvSpPr>
        <p:spPr/>
        <p:txBody>
          <a:bodyPr/>
          <a:lstStyle/>
          <a:p>
            <a:fld id="{0B7A7303-9034-4A09-96FD-C6985C6F13C3}" type="slidenum">
              <a:rPr lang="en-GB" smtClean="0"/>
              <a:t>‹#›</a:t>
            </a:fld>
            <a:endParaRPr lang="en-GB"/>
          </a:p>
        </p:txBody>
      </p:sp>
    </p:spTree>
    <p:extLst>
      <p:ext uri="{BB962C8B-B14F-4D97-AF65-F5344CB8AC3E}">
        <p14:creationId xmlns:p14="http://schemas.microsoft.com/office/powerpoint/2010/main" val="24606903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3F37E8-CD42-4796-923A-B30F7BD18C83}" type="datetimeFigureOut">
              <a:rPr lang="en-GB" smtClean="0"/>
              <a:t>11/02/2020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B7A7303-9034-4A09-96FD-C6985C6F13C3}" type="slidenum">
              <a:rPr lang="en-GB" smtClean="0"/>
              <a:t>‹#›</a:t>
            </a:fld>
            <a:endParaRPr lang="en-GB"/>
          </a:p>
        </p:txBody>
      </p:sp>
    </p:spTree>
    <p:extLst>
      <p:ext uri="{BB962C8B-B14F-4D97-AF65-F5344CB8AC3E}">
        <p14:creationId xmlns:p14="http://schemas.microsoft.com/office/powerpoint/2010/main" val="42253209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3F37E8-CD42-4796-923A-B30F7BD18C83}" type="datetimeFigureOut">
              <a:rPr lang="en-GB" smtClean="0"/>
              <a:t>11/02/2020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B7A7303-9034-4A09-96FD-C6985C6F13C3}" type="slidenum">
              <a:rPr lang="en-GB" smtClean="0"/>
              <a:t>‹#›</a:t>
            </a:fld>
            <a:endParaRPr lang="en-GB"/>
          </a:p>
        </p:txBody>
      </p:sp>
    </p:spTree>
    <p:extLst>
      <p:ext uri="{BB962C8B-B14F-4D97-AF65-F5344CB8AC3E}">
        <p14:creationId xmlns:p14="http://schemas.microsoft.com/office/powerpoint/2010/main" val="17413248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1D3F37E8-CD42-4796-923A-B30F7BD18C83}" type="datetimeFigureOut">
              <a:rPr lang="en-GB" smtClean="0"/>
              <a:t>11/02/2020</a:t>
            </a:fld>
            <a:endParaRPr lang="en-GB"/>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0B7A7303-9034-4A09-96FD-C6985C6F13C3}" type="slidenum">
              <a:rPr lang="en-GB" smtClean="0"/>
              <a:t>‹#›</a:t>
            </a:fld>
            <a:endParaRPr lang="en-GB"/>
          </a:p>
        </p:txBody>
      </p:sp>
    </p:spTree>
    <p:extLst>
      <p:ext uri="{BB962C8B-B14F-4D97-AF65-F5344CB8AC3E}">
        <p14:creationId xmlns:p14="http://schemas.microsoft.com/office/powerpoint/2010/main" val="391263132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twitter.com/aimhigherwales/status/777765025951911936" TargetMode="External"/><Relationship Id="rId2" Type="http://schemas.openxmlformats.org/officeDocument/2006/relationships/hyperlink" Target="https://rhapsodyinwords.com/2017/04/30/remarkable-women-the-life-and-times-of-gwenllian-ferch-gruffydd-warrior-princess-of-wales/" TargetMode="External"/><Relationship Id="rId1" Type="http://schemas.openxmlformats.org/officeDocument/2006/relationships/slideLayout" Target="../slideLayouts/slideLayout7.xml"/><Relationship Id="rId4" Type="http://schemas.openxmlformats.org/officeDocument/2006/relationships/hyperlink" Target="https://www.telegraph.co.uk/books/what-to-read/medieval-minstrels-dylan-thomas-rich-history-welsh-literatu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68AFD58-A33F-4E35-A24C-9C593E257BD2}"/>
              </a:ext>
            </a:extLst>
          </p:cNvPr>
          <p:cNvSpPr txBox="1"/>
          <p:nvPr/>
        </p:nvSpPr>
        <p:spPr>
          <a:xfrm>
            <a:off x="336885" y="1315453"/>
            <a:ext cx="3946357" cy="369332"/>
          </a:xfrm>
          <a:prstGeom prst="rect">
            <a:avLst/>
          </a:prstGeom>
          <a:noFill/>
        </p:spPr>
        <p:txBody>
          <a:bodyPr wrap="square" rtlCol="0">
            <a:spAutoFit/>
          </a:bodyPr>
          <a:lstStyle/>
          <a:p>
            <a:endParaRPr lang="en-GB" dirty="0">
              <a:solidFill>
                <a:schemeClr val="bg1"/>
              </a:solidFill>
            </a:endParaRPr>
          </a:p>
        </p:txBody>
      </p:sp>
      <p:sp>
        <p:nvSpPr>
          <p:cNvPr id="10" name="TextBox 9">
            <a:extLst>
              <a:ext uri="{FF2B5EF4-FFF2-40B4-BE49-F238E27FC236}">
                <a16:creationId xmlns:a16="http://schemas.microsoft.com/office/drawing/2014/main" id="{F418CDFD-A588-4762-8537-277BCAF256B6}"/>
              </a:ext>
            </a:extLst>
          </p:cNvPr>
          <p:cNvSpPr txBox="1"/>
          <p:nvPr/>
        </p:nvSpPr>
        <p:spPr>
          <a:xfrm>
            <a:off x="160420" y="776844"/>
            <a:ext cx="8694822" cy="3970318"/>
          </a:xfrm>
          <a:prstGeom prst="rect">
            <a:avLst/>
          </a:prstGeom>
          <a:noFill/>
        </p:spPr>
        <p:txBody>
          <a:bodyPr wrap="square" rtlCol="0">
            <a:spAutoFit/>
          </a:bodyPr>
          <a:lstStyle/>
          <a:p>
            <a:pPr algn="ctr"/>
            <a:r>
              <a:rPr lang="en-GB" sz="2800" b="1" dirty="0">
                <a:solidFill>
                  <a:srgbClr val="FFFF00"/>
                </a:solidFill>
              </a:rPr>
              <a:t>To what extent are the lives of Gwenllian ferch Gruffudd, Nest ferch Rhys and Gwenllian ferch Llywelyn indicative of the Anglo-Norman colonisation of Wales?</a:t>
            </a:r>
          </a:p>
          <a:p>
            <a:pPr algn="ctr"/>
            <a:r>
              <a:rPr lang="en-GB" sz="2800" b="1" dirty="0">
                <a:solidFill>
                  <a:srgbClr val="FFFF00"/>
                </a:solidFill>
              </a:rPr>
              <a:t>HPHI6017</a:t>
            </a:r>
          </a:p>
          <a:p>
            <a:pPr algn="ctr"/>
            <a:endParaRPr lang="en-GB" sz="2800" b="1" dirty="0"/>
          </a:p>
          <a:p>
            <a:pPr algn="ctr"/>
            <a:r>
              <a:rPr lang="en-GB" sz="2800" b="1" dirty="0">
                <a:solidFill>
                  <a:srgbClr val="FFFF00"/>
                </a:solidFill>
              </a:rPr>
              <a:t>Lucy Peebles</a:t>
            </a:r>
          </a:p>
          <a:p>
            <a:pPr algn="ctr"/>
            <a:r>
              <a:rPr lang="en-GB" sz="2800" b="1" dirty="0">
                <a:solidFill>
                  <a:srgbClr val="FFFF00"/>
                </a:solidFill>
              </a:rPr>
              <a:t>1701044</a:t>
            </a:r>
          </a:p>
          <a:p>
            <a:pPr algn="ctr"/>
            <a:r>
              <a:rPr lang="en-GB" sz="2800" b="1" dirty="0">
                <a:solidFill>
                  <a:srgbClr val="FFFF00"/>
                </a:solidFill>
              </a:rPr>
              <a:t>BA History and Anthropology</a:t>
            </a:r>
          </a:p>
        </p:txBody>
      </p:sp>
      <p:pic>
        <p:nvPicPr>
          <p:cNvPr id="12" name="Picture 11">
            <a:extLst>
              <a:ext uri="{FF2B5EF4-FFF2-40B4-BE49-F238E27FC236}">
                <a16:creationId xmlns:a16="http://schemas.microsoft.com/office/drawing/2014/main" id="{0E9E37B7-1D4D-4859-8213-A8E07C5D7449}"/>
              </a:ext>
            </a:extLst>
          </p:cNvPr>
          <p:cNvPicPr>
            <a:picLocks noChangeAspect="1"/>
          </p:cNvPicPr>
          <p:nvPr/>
        </p:nvPicPr>
        <p:blipFill>
          <a:blip r:embed="rId2"/>
          <a:stretch>
            <a:fillRect/>
          </a:stretch>
        </p:blipFill>
        <p:spPr>
          <a:xfrm>
            <a:off x="9171398" y="2213809"/>
            <a:ext cx="3020601" cy="3625517"/>
          </a:xfrm>
          <a:prstGeom prst="rect">
            <a:avLst/>
          </a:prstGeom>
        </p:spPr>
      </p:pic>
    </p:spTree>
    <p:extLst>
      <p:ext uri="{BB962C8B-B14F-4D97-AF65-F5344CB8AC3E}">
        <p14:creationId xmlns:p14="http://schemas.microsoft.com/office/powerpoint/2010/main" val="1153627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7149A-E44B-4479-B4B2-AC45C12D467B}"/>
              </a:ext>
            </a:extLst>
          </p:cNvPr>
          <p:cNvSpPr>
            <a:spLocks noGrp="1"/>
          </p:cNvSpPr>
          <p:nvPr>
            <p:ph type="title"/>
          </p:nvPr>
        </p:nvSpPr>
        <p:spPr/>
        <p:txBody>
          <a:bodyPr/>
          <a:lstStyle/>
          <a:p>
            <a:r>
              <a:rPr lang="en-GB" b="1" dirty="0">
                <a:solidFill>
                  <a:srgbClr val="FFFF00"/>
                </a:solidFill>
              </a:rPr>
              <a:t>Aims and Objectives.</a:t>
            </a:r>
          </a:p>
        </p:txBody>
      </p:sp>
      <p:sp>
        <p:nvSpPr>
          <p:cNvPr id="3" name="Content Placeholder 2">
            <a:extLst>
              <a:ext uri="{FF2B5EF4-FFF2-40B4-BE49-F238E27FC236}">
                <a16:creationId xmlns:a16="http://schemas.microsoft.com/office/drawing/2014/main" id="{BBA2AFB4-95DA-464D-992D-7CAD83F6D224}"/>
              </a:ext>
            </a:extLst>
          </p:cNvPr>
          <p:cNvSpPr>
            <a:spLocks noGrp="1"/>
          </p:cNvSpPr>
          <p:nvPr>
            <p:ph idx="1"/>
          </p:nvPr>
        </p:nvSpPr>
        <p:spPr/>
        <p:txBody>
          <a:bodyPr>
            <a:normAutofit/>
          </a:bodyPr>
          <a:lstStyle/>
          <a:p>
            <a:r>
              <a:rPr lang="en-GB" sz="2400" dirty="0">
                <a:solidFill>
                  <a:schemeClr val="tx1"/>
                </a:solidFill>
              </a:rPr>
              <a:t>To Analyse the major events in the lives of three key Welsh noblewomen whose lives  co-existed with a pivotal moment in the history of Wales.</a:t>
            </a:r>
          </a:p>
        </p:txBody>
      </p:sp>
    </p:spTree>
    <p:extLst>
      <p:ext uri="{BB962C8B-B14F-4D97-AF65-F5344CB8AC3E}">
        <p14:creationId xmlns:p14="http://schemas.microsoft.com/office/powerpoint/2010/main" val="17286119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5D337-A0C9-418F-8EF9-5F9287AB36BF}"/>
              </a:ext>
            </a:extLst>
          </p:cNvPr>
          <p:cNvSpPr>
            <a:spLocks noGrp="1"/>
          </p:cNvSpPr>
          <p:nvPr>
            <p:ph type="title"/>
          </p:nvPr>
        </p:nvSpPr>
        <p:spPr/>
        <p:txBody>
          <a:bodyPr/>
          <a:lstStyle/>
          <a:p>
            <a:r>
              <a:rPr lang="en-GB" b="1" dirty="0">
                <a:solidFill>
                  <a:srgbClr val="FFFF00"/>
                </a:solidFill>
              </a:rPr>
              <a:t>Research Questions</a:t>
            </a:r>
          </a:p>
        </p:txBody>
      </p:sp>
      <p:sp>
        <p:nvSpPr>
          <p:cNvPr id="3" name="Content Placeholder 2">
            <a:extLst>
              <a:ext uri="{FF2B5EF4-FFF2-40B4-BE49-F238E27FC236}">
                <a16:creationId xmlns:a16="http://schemas.microsoft.com/office/drawing/2014/main" id="{D4864111-4969-4A64-849A-68AD913059CF}"/>
              </a:ext>
            </a:extLst>
          </p:cNvPr>
          <p:cNvSpPr>
            <a:spLocks noGrp="1"/>
          </p:cNvSpPr>
          <p:nvPr>
            <p:ph idx="1"/>
          </p:nvPr>
        </p:nvSpPr>
        <p:spPr/>
        <p:txBody>
          <a:bodyPr>
            <a:normAutofit/>
          </a:bodyPr>
          <a:lstStyle/>
          <a:p>
            <a:pPr marL="457200" indent="-457200">
              <a:buFont typeface="+mj-lt"/>
              <a:buAutoNum type="arabicPeriod"/>
            </a:pPr>
            <a:r>
              <a:rPr lang="en-GB" sz="2400" dirty="0"/>
              <a:t>Upbringings</a:t>
            </a:r>
            <a:endParaRPr lang="en-GB" sz="2200" dirty="0"/>
          </a:p>
          <a:p>
            <a:pPr marL="457200" indent="-457200">
              <a:buFont typeface="+mj-lt"/>
              <a:buAutoNum type="arabicPeriod"/>
            </a:pPr>
            <a:r>
              <a:rPr lang="en-GB" sz="2400" dirty="0"/>
              <a:t>Marriages</a:t>
            </a:r>
          </a:p>
          <a:p>
            <a:pPr marL="457200" indent="-457200">
              <a:buFont typeface="+mj-lt"/>
              <a:buAutoNum type="arabicPeriod"/>
            </a:pPr>
            <a:r>
              <a:rPr lang="en-GB" sz="2400" dirty="0"/>
              <a:t>Rebellions</a:t>
            </a:r>
          </a:p>
          <a:p>
            <a:pPr marL="457200" indent="-457200">
              <a:buFont typeface="+mj-lt"/>
              <a:buAutoNum type="arabicPeriod"/>
            </a:pPr>
            <a:r>
              <a:rPr lang="en-GB" sz="2400" dirty="0"/>
              <a:t>Deaths and legacies. </a:t>
            </a:r>
          </a:p>
          <a:p>
            <a:pPr marL="457200" indent="-457200">
              <a:buFont typeface="+mj-lt"/>
              <a:buAutoNum type="arabicPeriod"/>
            </a:pPr>
            <a:endParaRPr lang="en-GB" sz="2400" dirty="0"/>
          </a:p>
          <a:p>
            <a:pPr marL="0" indent="0">
              <a:buNone/>
            </a:pPr>
            <a:r>
              <a:rPr lang="en-GB" sz="2400" dirty="0"/>
              <a:t>What can these things listed above tell us about how the Normans colonised Wales and the effect this had on women?</a:t>
            </a:r>
          </a:p>
        </p:txBody>
      </p:sp>
    </p:spTree>
    <p:extLst>
      <p:ext uri="{BB962C8B-B14F-4D97-AF65-F5344CB8AC3E}">
        <p14:creationId xmlns:p14="http://schemas.microsoft.com/office/powerpoint/2010/main" val="20355218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B724A-01C2-4219-A70A-2287314E6976}"/>
              </a:ext>
            </a:extLst>
          </p:cNvPr>
          <p:cNvSpPr>
            <a:spLocks noGrp="1"/>
          </p:cNvSpPr>
          <p:nvPr>
            <p:ph type="title"/>
          </p:nvPr>
        </p:nvSpPr>
        <p:spPr/>
        <p:txBody>
          <a:bodyPr/>
          <a:lstStyle/>
          <a:p>
            <a:r>
              <a:rPr lang="en-GB" b="1" dirty="0">
                <a:solidFill>
                  <a:srgbClr val="FFFF00"/>
                </a:solidFill>
              </a:rPr>
              <a:t>Why is this study important?</a:t>
            </a:r>
          </a:p>
        </p:txBody>
      </p:sp>
      <p:sp>
        <p:nvSpPr>
          <p:cNvPr id="3" name="Content Placeholder 2">
            <a:extLst>
              <a:ext uri="{FF2B5EF4-FFF2-40B4-BE49-F238E27FC236}">
                <a16:creationId xmlns:a16="http://schemas.microsoft.com/office/drawing/2014/main" id="{D125D1BC-5E1D-4E1B-A46F-4342BA2CDF94}"/>
              </a:ext>
            </a:extLst>
          </p:cNvPr>
          <p:cNvSpPr>
            <a:spLocks noGrp="1"/>
          </p:cNvSpPr>
          <p:nvPr>
            <p:ph idx="1"/>
          </p:nvPr>
        </p:nvSpPr>
        <p:spPr/>
        <p:txBody>
          <a:bodyPr>
            <a:normAutofit/>
          </a:bodyPr>
          <a:lstStyle/>
          <a:p>
            <a:r>
              <a:rPr lang="en-GB" sz="2400" dirty="0"/>
              <a:t>Traditional research on the subject of the colonisation of Wales focus on one thing, mainly, the battles of the princes. Women have always been an afterthought (if they’ve been there at all) It’s 2020 – we can no longer just assume women had no power or role in societal changes.</a:t>
            </a:r>
          </a:p>
        </p:txBody>
      </p:sp>
    </p:spTree>
    <p:extLst>
      <p:ext uri="{BB962C8B-B14F-4D97-AF65-F5344CB8AC3E}">
        <p14:creationId xmlns:p14="http://schemas.microsoft.com/office/powerpoint/2010/main" val="29970547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4FA89-692A-46F5-811A-1AAF38CEB563}"/>
              </a:ext>
            </a:extLst>
          </p:cNvPr>
          <p:cNvSpPr>
            <a:spLocks noGrp="1"/>
          </p:cNvSpPr>
          <p:nvPr>
            <p:ph type="title"/>
          </p:nvPr>
        </p:nvSpPr>
        <p:spPr/>
        <p:txBody>
          <a:bodyPr/>
          <a:lstStyle/>
          <a:p>
            <a:r>
              <a:rPr lang="en-GB" b="1" dirty="0">
                <a:solidFill>
                  <a:srgbClr val="FFFF00"/>
                </a:solidFill>
              </a:rPr>
              <a:t>Struggles</a:t>
            </a:r>
          </a:p>
        </p:txBody>
      </p:sp>
      <p:sp>
        <p:nvSpPr>
          <p:cNvPr id="3" name="Content Placeholder 2">
            <a:extLst>
              <a:ext uri="{FF2B5EF4-FFF2-40B4-BE49-F238E27FC236}">
                <a16:creationId xmlns:a16="http://schemas.microsoft.com/office/drawing/2014/main" id="{2FE5D7FB-D3D1-4FC7-9B80-BAEB010AB64A}"/>
              </a:ext>
            </a:extLst>
          </p:cNvPr>
          <p:cNvSpPr>
            <a:spLocks noGrp="1"/>
          </p:cNvSpPr>
          <p:nvPr>
            <p:ph idx="1"/>
          </p:nvPr>
        </p:nvSpPr>
        <p:spPr/>
        <p:txBody>
          <a:bodyPr>
            <a:normAutofit/>
          </a:bodyPr>
          <a:lstStyle/>
          <a:p>
            <a:r>
              <a:rPr lang="en-GB" sz="2400" dirty="0"/>
              <a:t>I had to really narrow my focus once I began researching, I originally had around seven women I wanted to touch upon briefly but soon realised I needed a more in depth look into fewer women to sustain my arguments. So I pulled back to three who had enough in common that it could be sustained, but were different enough to touch upon most important points. </a:t>
            </a:r>
          </a:p>
        </p:txBody>
      </p:sp>
    </p:spTree>
    <p:extLst>
      <p:ext uri="{BB962C8B-B14F-4D97-AF65-F5344CB8AC3E}">
        <p14:creationId xmlns:p14="http://schemas.microsoft.com/office/powerpoint/2010/main" val="7427743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96FFA1F-29D1-415E-8D90-776A5E0ADA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977078B6-8941-4429-9FDB-8C032B899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4448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9" name="Picture 8">
            <a:extLst>
              <a:ext uri="{FF2B5EF4-FFF2-40B4-BE49-F238E27FC236}">
                <a16:creationId xmlns:a16="http://schemas.microsoft.com/office/drawing/2014/main" id="{B8F26277-6BC8-418F-AF8E-D522AC5CC583}"/>
              </a:ext>
            </a:extLst>
          </p:cNvPr>
          <p:cNvPicPr>
            <a:picLocks noChangeAspect="1"/>
          </p:cNvPicPr>
          <p:nvPr/>
        </p:nvPicPr>
        <p:blipFill rotWithShape="1">
          <a:blip r:embed="rId2"/>
          <a:srcRect t="1771" r="2" b="63022"/>
          <a:stretch/>
        </p:blipFill>
        <p:spPr>
          <a:xfrm>
            <a:off x="-10959" y="-24648"/>
            <a:ext cx="4503376" cy="2194560"/>
          </a:xfrm>
          <a:prstGeom prst="rect">
            <a:avLst/>
          </a:prstGeom>
        </p:spPr>
      </p:pic>
      <p:pic>
        <p:nvPicPr>
          <p:cNvPr id="8" name="Picture 7" descr="A close up of a tattoo&#10;&#10;Description automatically generated">
            <a:extLst>
              <a:ext uri="{FF2B5EF4-FFF2-40B4-BE49-F238E27FC236}">
                <a16:creationId xmlns:a16="http://schemas.microsoft.com/office/drawing/2014/main" id="{D33CBEB8-64EB-4E6E-9C81-36DCD15DBFF2}"/>
              </a:ext>
            </a:extLst>
          </p:cNvPr>
          <p:cNvPicPr>
            <a:picLocks noChangeAspect="1"/>
          </p:cNvPicPr>
          <p:nvPr/>
        </p:nvPicPr>
        <p:blipFill rotWithShape="1">
          <a:blip r:embed="rId3"/>
          <a:srcRect b="5473"/>
          <a:stretch/>
        </p:blipFill>
        <p:spPr>
          <a:xfrm>
            <a:off x="-10959" y="2319200"/>
            <a:ext cx="4507992" cy="2194560"/>
          </a:xfrm>
          <a:prstGeom prst="rect">
            <a:avLst/>
          </a:prstGeom>
        </p:spPr>
      </p:pic>
      <p:pic>
        <p:nvPicPr>
          <p:cNvPr id="10" name="Picture 9" descr="A white sign with black text&#10;&#10;Description automatically generated">
            <a:extLst>
              <a:ext uri="{FF2B5EF4-FFF2-40B4-BE49-F238E27FC236}">
                <a16:creationId xmlns:a16="http://schemas.microsoft.com/office/drawing/2014/main" id="{A12685EE-340E-4BF7-AFA1-0EBD7B0101D3}"/>
              </a:ext>
            </a:extLst>
          </p:cNvPr>
          <p:cNvPicPr>
            <a:picLocks noChangeAspect="1"/>
          </p:cNvPicPr>
          <p:nvPr/>
        </p:nvPicPr>
        <p:blipFill rotWithShape="1">
          <a:blip r:embed="rId4"/>
          <a:srcRect t="14596" b="20484"/>
          <a:stretch/>
        </p:blipFill>
        <p:spPr>
          <a:xfrm>
            <a:off x="-10959" y="4663049"/>
            <a:ext cx="4507992" cy="2194951"/>
          </a:xfrm>
          <a:prstGeom prst="rect">
            <a:avLst/>
          </a:prstGeom>
        </p:spPr>
      </p:pic>
      <p:sp>
        <p:nvSpPr>
          <p:cNvPr id="3" name="Content Placeholder 2">
            <a:extLst>
              <a:ext uri="{FF2B5EF4-FFF2-40B4-BE49-F238E27FC236}">
                <a16:creationId xmlns:a16="http://schemas.microsoft.com/office/drawing/2014/main" id="{02768AC8-027A-4D6B-9E8D-434A8F549BA6}"/>
              </a:ext>
            </a:extLst>
          </p:cNvPr>
          <p:cNvSpPr>
            <a:spLocks noGrp="1"/>
          </p:cNvSpPr>
          <p:nvPr>
            <p:ph idx="1"/>
          </p:nvPr>
        </p:nvSpPr>
        <p:spPr>
          <a:xfrm>
            <a:off x="4750404" y="72624"/>
            <a:ext cx="5777652" cy="1878096"/>
          </a:xfrm>
        </p:spPr>
        <p:txBody>
          <a:bodyPr anchor="t">
            <a:normAutofit/>
          </a:bodyPr>
          <a:lstStyle/>
          <a:p>
            <a:pPr>
              <a:buClrTx/>
            </a:pPr>
            <a:r>
              <a:rPr lang="en-GB" sz="2800">
                <a:solidFill>
                  <a:srgbClr val="FFFF00"/>
                </a:solidFill>
              </a:rPr>
              <a:t>Gwenllian ferch Gruffudd:</a:t>
            </a:r>
            <a:endParaRPr lang="en-GB">
              <a:solidFill>
                <a:srgbClr val="FFFF00"/>
              </a:solidFill>
            </a:endParaRPr>
          </a:p>
          <a:p>
            <a:pPr lvl="1">
              <a:buClrTx/>
            </a:pPr>
            <a:r>
              <a:rPr lang="en-GB" sz="2000">
                <a:solidFill>
                  <a:srgbClr val="FFFF00"/>
                </a:solidFill>
              </a:rPr>
              <a:t>Raised entirely in Wales</a:t>
            </a:r>
          </a:p>
          <a:p>
            <a:pPr lvl="1">
              <a:buClrTx/>
            </a:pPr>
            <a:r>
              <a:rPr lang="en-GB" sz="2000">
                <a:solidFill>
                  <a:srgbClr val="FFFF00"/>
                </a:solidFill>
              </a:rPr>
              <a:t>Married a fellow Welshman</a:t>
            </a:r>
          </a:p>
          <a:p>
            <a:pPr lvl="1">
              <a:buClrTx/>
            </a:pPr>
            <a:r>
              <a:rPr lang="en-GB" sz="2000">
                <a:solidFill>
                  <a:srgbClr val="FFFF00"/>
                </a:solidFill>
              </a:rPr>
              <a:t>Lead an army against the Norman Invaders</a:t>
            </a:r>
          </a:p>
          <a:p>
            <a:pPr lvl="1">
              <a:buClrTx/>
            </a:pPr>
            <a:r>
              <a:rPr lang="en-GB" sz="2000">
                <a:solidFill>
                  <a:srgbClr val="FFFF00"/>
                </a:solidFill>
              </a:rPr>
              <a:t>Died a martyr</a:t>
            </a:r>
          </a:p>
        </p:txBody>
      </p:sp>
      <p:sp>
        <p:nvSpPr>
          <p:cNvPr id="26" name="Rectangle 25">
            <a:extLst>
              <a:ext uri="{FF2B5EF4-FFF2-40B4-BE49-F238E27FC236}">
                <a16:creationId xmlns:a16="http://schemas.microsoft.com/office/drawing/2014/main" id="{BB09C0D0-1E86-4EE3-B592-3D15600C4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0D2D825C-1E0F-45F3-9D80-1423ED91EC5A}"/>
              </a:ext>
            </a:extLst>
          </p:cNvPr>
          <p:cNvSpPr txBox="1"/>
          <p:nvPr/>
        </p:nvSpPr>
        <p:spPr>
          <a:xfrm>
            <a:off x="4745700" y="2144489"/>
            <a:ext cx="7533549" cy="2334485"/>
          </a:xfrm>
          <a:prstGeom prst="rect">
            <a:avLst/>
          </a:prstGeom>
        </p:spPr>
        <p:txBody>
          <a:bodyPr vert="horz" lIns="91440" tIns="45720" rIns="91440" bIns="45720" rtlCol="0" anchor="ctr">
            <a:normAutofit/>
          </a:bodyPr>
          <a:lstStyle>
            <a:lvl1pPr marL="182880" indent="-182880" defTabSz="914400">
              <a:lnSpc>
                <a:spcPct val="90000"/>
              </a:lnSpc>
              <a:spcBef>
                <a:spcPts val="1200"/>
              </a:spcBef>
              <a:buClr>
                <a:schemeClr val="accent1"/>
              </a:buClr>
              <a:buFont typeface="Wingdings 2" pitchFamily="18" charset="2"/>
              <a:buChar char=""/>
              <a:defRPr sz="2800">
                <a:solidFill>
                  <a:schemeClr val="tx1">
                    <a:lumMod val="65000"/>
                    <a:lumOff val="35000"/>
                  </a:schemeClr>
                </a:solidFill>
              </a:defRPr>
            </a:lvl1pPr>
            <a:lvl2pPr marL="685800" lvl="1" indent="-182880" defTabSz="914400">
              <a:lnSpc>
                <a:spcPct val="90000"/>
              </a:lnSpc>
              <a:spcBef>
                <a:spcPts val="250"/>
              </a:spcBef>
              <a:spcAft>
                <a:spcPts val="250"/>
              </a:spcAft>
              <a:buClr>
                <a:schemeClr val="accent1"/>
              </a:buClr>
              <a:buFont typeface="Wingdings 2" pitchFamily="18" charset="2"/>
              <a:buChar char=""/>
              <a:defRPr sz="2400">
                <a:solidFill>
                  <a:schemeClr val="tx1">
                    <a:lumMod val="65000"/>
                    <a:lumOff val="35000"/>
                  </a:schemeClr>
                </a:solidFill>
              </a:defRPr>
            </a:lvl2pPr>
            <a:lvl3pPr marL="1143000" indent="-182880" defTabSz="914400">
              <a:lnSpc>
                <a:spcPct val="90000"/>
              </a:lnSpc>
              <a:spcBef>
                <a:spcPts val="250"/>
              </a:spcBef>
              <a:spcAft>
                <a:spcPts val="250"/>
              </a:spcAft>
              <a:buClr>
                <a:schemeClr val="accent1"/>
              </a:buClr>
              <a:buFont typeface="Wingdings 2" pitchFamily="18" charset="2"/>
              <a:buChar char=""/>
              <a:defRPr sz="1600">
                <a:solidFill>
                  <a:schemeClr val="tx1">
                    <a:lumMod val="65000"/>
                    <a:lumOff val="35000"/>
                  </a:schemeClr>
                </a:solidFill>
              </a:defRPr>
            </a:lvl3pPr>
            <a:lvl4pPr marL="1600200" indent="-182880" defTabSz="914400">
              <a:lnSpc>
                <a:spcPct val="90000"/>
              </a:lnSpc>
              <a:spcBef>
                <a:spcPts val="250"/>
              </a:spcBef>
              <a:spcAft>
                <a:spcPts val="250"/>
              </a:spcAft>
              <a:buClr>
                <a:schemeClr val="accent1"/>
              </a:buClr>
              <a:buFont typeface="Wingdings 2" pitchFamily="18" charset="2"/>
              <a:buChar char=""/>
              <a:defRPr sz="1400">
                <a:solidFill>
                  <a:schemeClr val="tx1">
                    <a:lumMod val="65000"/>
                    <a:lumOff val="35000"/>
                  </a:schemeClr>
                </a:solidFill>
              </a:defRPr>
            </a:lvl4pPr>
            <a:lvl5pPr marL="2057400" indent="-182880" defTabSz="914400">
              <a:lnSpc>
                <a:spcPct val="90000"/>
              </a:lnSpc>
              <a:spcBef>
                <a:spcPts val="250"/>
              </a:spcBef>
              <a:spcAft>
                <a:spcPts val="250"/>
              </a:spcAft>
              <a:buClr>
                <a:schemeClr val="accent1"/>
              </a:buClr>
              <a:buFont typeface="Wingdings 2" pitchFamily="18" charset="2"/>
              <a:buChar char=""/>
              <a:defRPr sz="1400">
                <a:solidFill>
                  <a:schemeClr val="tx1">
                    <a:lumMod val="65000"/>
                    <a:lumOff val="35000"/>
                  </a:schemeClr>
                </a:solidFill>
              </a:defRPr>
            </a:lvl5pPr>
            <a:lvl6pPr marL="2514600" indent="-228600" defTabSz="914400">
              <a:lnSpc>
                <a:spcPct val="90000"/>
              </a:lnSpc>
              <a:spcBef>
                <a:spcPts val="250"/>
              </a:spcBef>
              <a:spcAft>
                <a:spcPts val="250"/>
              </a:spcAft>
              <a:buClr>
                <a:schemeClr val="accent1"/>
              </a:buClr>
              <a:buFont typeface="Wingdings 2" pitchFamily="18" charset="2"/>
              <a:buChar char=""/>
              <a:defRPr sz="1400">
                <a:solidFill>
                  <a:schemeClr val="tx1">
                    <a:lumMod val="65000"/>
                    <a:lumOff val="35000"/>
                  </a:schemeClr>
                </a:solidFill>
              </a:defRPr>
            </a:lvl6pPr>
            <a:lvl7pPr marL="2971800" indent="-228600" defTabSz="914400">
              <a:lnSpc>
                <a:spcPct val="90000"/>
              </a:lnSpc>
              <a:spcBef>
                <a:spcPts val="250"/>
              </a:spcBef>
              <a:spcAft>
                <a:spcPts val="250"/>
              </a:spcAft>
              <a:buClr>
                <a:schemeClr val="accent1"/>
              </a:buClr>
              <a:buFont typeface="Wingdings 2" pitchFamily="18" charset="2"/>
              <a:buChar char=""/>
              <a:defRPr sz="1400">
                <a:solidFill>
                  <a:schemeClr val="tx1">
                    <a:lumMod val="65000"/>
                    <a:lumOff val="35000"/>
                  </a:schemeClr>
                </a:solidFill>
              </a:defRPr>
            </a:lvl7pPr>
            <a:lvl8pPr marL="3429000" indent="-228600" defTabSz="914400">
              <a:lnSpc>
                <a:spcPct val="90000"/>
              </a:lnSpc>
              <a:spcBef>
                <a:spcPts val="250"/>
              </a:spcBef>
              <a:spcAft>
                <a:spcPts val="250"/>
              </a:spcAft>
              <a:buClr>
                <a:schemeClr val="accent1"/>
              </a:buClr>
              <a:buFont typeface="Wingdings 2" pitchFamily="18" charset="2"/>
              <a:buChar char=""/>
              <a:defRPr sz="1400">
                <a:solidFill>
                  <a:schemeClr val="tx1">
                    <a:lumMod val="65000"/>
                    <a:lumOff val="35000"/>
                  </a:schemeClr>
                </a:solidFill>
              </a:defRPr>
            </a:lvl8pPr>
            <a:lvl9pPr marL="3886200" indent="-228600" defTabSz="914400">
              <a:lnSpc>
                <a:spcPct val="90000"/>
              </a:lnSpc>
              <a:spcBef>
                <a:spcPts val="250"/>
              </a:spcBef>
              <a:spcAft>
                <a:spcPts val="250"/>
              </a:spcAft>
              <a:buClr>
                <a:schemeClr val="accent1"/>
              </a:buClr>
              <a:buFont typeface="Wingdings 2" pitchFamily="18" charset="2"/>
              <a:buChar char=""/>
              <a:defRPr sz="1400">
                <a:solidFill>
                  <a:schemeClr val="tx1">
                    <a:lumMod val="65000"/>
                    <a:lumOff val="35000"/>
                  </a:schemeClr>
                </a:solidFill>
              </a:defRPr>
            </a:lvl9pPr>
          </a:lstStyle>
          <a:p>
            <a:pPr>
              <a:buClrTx/>
            </a:pPr>
            <a:r>
              <a:rPr lang="en-GB">
                <a:solidFill>
                  <a:srgbClr val="FFFF00"/>
                </a:solidFill>
              </a:rPr>
              <a:t>Nest ferch Rhys:</a:t>
            </a:r>
            <a:endParaRPr lang="en-GB" sz="1700">
              <a:solidFill>
                <a:srgbClr val="FFFF00"/>
              </a:solidFill>
            </a:endParaRPr>
          </a:p>
          <a:p>
            <a:pPr lvl="1">
              <a:buClrTx/>
            </a:pPr>
            <a:r>
              <a:rPr lang="en-GB" sz="2000">
                <a:solidFill>
                  <a:srgbClr val="FFFF00"/>
                </a:solidFill>
              </a:rPr>
              <a:t>Early years in Wales, from around seven onwards in England</a:t>
            </a:r>
          </a:p>
          <a:p>
            <a:pPr lvl="1">
              <a:buClrTx/>
            </a:pPr>
            <a:r>
              <a:rPr lang="en-GB" sz="2000">
                <a:solidFill>
                  <a:srgbClr val="FFFF00"/>
                </a:solidFill>
              </a:rPr>
              <a:t>Married a Norman Nobleman</a:t>
            </a:r>
          </a:p>
          <a:p>
            <a:pPr lvl="1">
              <a:buClrTx/>
            </a:pPr>
            <a:r>
              <a:rPr lang="en-GB" sz="2000">
                <a:solidFill>
                  <a:srgbClr val="FFFF00"/>
                </a:solidFill>
              </a:rPr>
              <a:t>Had smaller rebellions </a:t>
            </a:r>
          </a:p>
          <a:p>
            <a:pPr lvl="1">
              <a:buClrTx/>
            </a:pPr>
            <a:r>
              <a:rPr lang="en-GB" sz="2000">
                <a:solidFill>
                  <a:srgbClr val="FFFF00"/>
                </a:solidFill>
              </a:rPr>
              <a:t>Died in unknown circumstances</a:t>
            </a:r>
          </a:p>
        </p:txBody>
      </p:sp>
      <p:sp>
        <p:nvSpPr>
          <p:cNvPr id="7" name="TextBox 6">
            <a:extLst>
              <a:ext uri="{FF2B5EF4-FFF2-40B4-BE49-F238E27FC236}">
                <a16:creationId xmlns:a16="http://schemas.microsoft.com/office/drawing/2014/main" id="{CC1C2732-64BE-4D78-A8DF-9E432DE75C35}"/>
              </a:ext>
            </a:extLst>
          </p:cNvPr>
          <p:cNvSpPr txBox="1"/>
          <p:nvPr/>
        </p:nvSpPr>
        <p:spPr>
          <a:xfrm>
            <a:off x="4750404" y="4491298"/>
            <a:ext cx="4203032" cy="2203680"/>
          </a:xfrm>
          <a:prstGeom prst="rect">
            <a:avLst/>
          </a:prstGeom>
          <a:noFill/>
        </p:spPr>
        <p:txBody>
          <a:bodyPr wrap="square" rtlCol="0" anchor="t">
            <a:spAutoFit/>
          </a:bodyPr>
          <a:lstStyle>
            <a:defPPr>
              <a:defRPr lang="en-US"/>
            </a:defPPr>
            <a:lvl1pPr marL="182880" lvl="0" indent="-182880" defTabSz="914400">
              <a:lnSpc>
                <a:spcPct val="90000"/>
              </a:lnSpc>
              <a:spcBef>
                <a:spcPts val="1200"/>
              </a:spcBef>
              <a:buFont typeface="Wingdings 2" pitchFamily="18" charset="2"/>
              <a:buChar char=""/>
              <a:defRPr sz="2800">
                <a:solidFill>
                  <a:srgbClr val="000000">
                    <a:lumMod val="65000"/>
                    <a:lumOff val="35000"/>
                  </a:srgbClr>
                </a:solidFill>
              </a:defRPr>
            </a:lvl1pPr>
            <a:lvl2pPr marL="640080" lvl="1" indent="-182880" defTabSz="914400">
              <a:lnSpc>
                <a:spcPct val="90000"/>
              </a:lnSpc>
              <a:spcBef>
                <a:spcPts val="1200"/>
              </a:spcBef>
              <a:buFont typeface="Wingdings 2" pitchFamily="18" charset="2"/>
              <a:buChar char=""/>
              <a:defRPr sz="2000">
                <a:solidFill>
                  <a:srgbClr val="000000">
                    <a:lumMod val="65000"/>
                    <a:lumOff val="35000"/>
                  </a:srgbClr>
                </a:solidFill>
              </a:defRPr>
            </a:lvl2pPr>
          </a:lstStyle>
          <a:p>
            <a:r>
              <a:rPr lang="en-GB">
                <a:solidFill>
                  <a:srgbClr val="FFFF00"/>
                </a:solidFill>
              </a:rPr>
              <a:t>Gwenllian ferch Llywelyn:</a:t>
            </a:r>
          </a:p>
          <a:p>
            <a:pPr lvl="1"/>
            <a:r>
              <a:rPr lang="en-GB">
                <a:solidFill>
                  <a:srgbClr val="FFFF00"/>
                </a:solidFill>
              </a:rPr>
              <a:t>Raised in England</a:t>
            </a:r>
          </a:p>
          <a:p>
            <a:pPr lvl="1"/>
            <a:r>
              <a:rPr lang="en-GB">
                <a:solidFill>
                  <a:srgbClr val="FFFF00"/>
                </a:solidFill>
              </a:rPr>
              <a:t>Married Jesus</a:t>
            </a:r>
          </a:p>
          <a:p>
            <a:pPr lvl="1"/>
            <a:r>
              <a:rPr lang="en-GB">
                <a:solidFill>
                  <a:srgbClr val="FFFF00"/>
                </a:solidFill>
              </a:rPr>
              <a:t>Little rebellion of note</a:t>
            </a:r>
          </a:p>
          <a:p>
            <a:pPr lvl="1"/>
            <a:r>
              <a:rPr lang="en-GB">
                <a:solidFill>
                  <a:srgbClr val="FFFF00"/>
                </a:solidFill>
              </a:rPr>
              <a:t>Died of natural causes</a:t>
            </a:r>
          </a:p>
        </p:txBody>
      </p:sp>
    </p:spTree>
    <p:extLst>
      <p:ext uri="{BB962C8B-B14F-4D97-AF65-F5344CB8AC3E}">
        <p14:creationId xmlns:p14="http://schemas.microsoft.com/office/powerpoint/2010/main" val="12971510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DA855-69CB-4B92-8D22-29A45AD77694}"/>
              </a:ext>
            </a:extLst>
          </p:cNvPr>
          <p:cNvSpPr>
            <a:spLocks noGrp="1"/>
          </p:cNvSpPr>
          <p:nvPr>
            <p:ph type="title"/>
          </p:nvPr>
        </p:nvSpPr>
        <p:spPr/>
        <p:txBody>
          <a:bodyPr/>
          <a:lstStyle/>
          <a:p>
            <a:r>
              <a:rPr lang="en-GB" b="1" dirty="0">
                <a:solidFill>
                  <a:srgbClr val="FFFF00"/>
                </a:solidFill>
              </a:rPr>
              <a:t>Source Material</a:t>
            </a:r>
          </a:p>
        </p:txBody>
      </p:sp>
      <p:sp>
        <p:nvSpPr>
          <p:cNvPr id="4" name="TextBox 3">
            <a:extLst>
              <a:ext uri="{FF2B5EF4-FFF2-40B4-BE49-F238E27FC236}">
                <a16:creationId xmlns:a16="http://schemas.microsoft.com/office/drawing/2014/main" id="{BA24DFDB-30E7-49F2-A947-73740A7B8B1D}"/>
              </a:ext>
            </a:extLst>
          </p:cNvPr>
          <p:cNvSpPr txBox="1"/>
          <p:nvPr/>
        </p:nvSpPr>
        <p:spPr>
          <a:xfrm>
            <a:off x="4427619" y="882316"/>
            <a:ext cx="5053265" cy="1569660"/>
          </a:xfrm>
          <a:prstGeom prst="rect">
            <a:avLst/>
          </a:prstGeom>
          <a:noFill/>
        </p:spPr>
        <p:txBody>
          <a:bodyPr wrap="square" rtlCol="0">
            <a:spAutoFit/>
          </a:bodyPr>
          <a:lstStyle/>
          <a:p>
            <a:r>
              <a:rPr lang="en-GB" sz="2400" dirty="0"/>
              <a:t>An example of the narrative histories:</a:t>
            </a:r>
          </a:p>
          <a:p>
            <a:pPr marL="342900" indent="-342900">
              <a:buFont typeface="Arial" panose="020B0604020202020204" pitchFamily="34" charset="0"/>
              <a:buChar char="•"/>
            </a:pPr>
            <a:r>
              <a:rPr lang="en-GB" sz="2400" dirty="0"/>
              <a:t>Brut Y </a:t>
            </a:r>
            <a:r>
              <a:rPr lang="en-GB" sz="2400" dirty="0" err="1"/>
              <a:t>Tywysogion</a:t>
            </a:r>
            <a:endParaRPr lang="en-GB" sz="2400" dirty="0"/>
          </a:p>
          <a:p>
            <a:pPr marL="342900" indent="-342900">
              <a:buFont typeface="Arial" panose="020B0604020202020204" pitchFamily="34" charset="0"/>
              <a:buChar char="•"/>
            </a:pPr>
            <a:r>
              <a:rPr lang="en-GB" sz="2400" dirty="0"/>
              <a:t>Life of Gruffudd ap Cynan</a:t>
            </a:r>
          </a:p>
          <a:p>
            <a:pPr marL="342900" indent="-342900">
              <a:buFont typeface="Arial" panose="020B0604020202020204" pitchFamily="34" charset="0"/>
              <a:buChar char="•"/>
            </a:pPr>
            <a:r>
              <a:rPr lang="en-GB" sz="2400" dirty="0"/>
              <a:t>Writings of Gerald of Wales.</a:t>
            </a:r>
          </a:p>
        </p:txBody>
      </p:sp>
      <p:sp>
        <p:nvSpPr>
          <p:cNvPr id="5" name="TextBox 4">
            <a:extLst>
              <a:ext uri="{FF2B5EF4-FFF2-40B4-BE49-F238E27FC236}">
                <a16:creationId xmlns:a16="http://schemas.microsoft.com/office/drawing/2014/main" id="{609159B7-ACFC-495E-AC87-3A7B3CDC47F4}"/>
              </a:ext>
            </a:extLst>
          </p:cNvPr>
          <p:cNvSpPr txBox="1"/>
          <p:nvPr/>
        </p:nvSpPr>
        <p:spPr>
          <a:xfrm>
            <a:off x="7206660" y="3205696"/>
            <a:ext cx="4732421" cy="1200329"/>
          </a:xfrm>
          <a:prstGeom prst="rect">
            <a:avLst/>
          </a:prstGeom>
          <a:noFill/>
        </p:spPr>
        <p:txBody>
          <a:bodyPr wrap="square" rtlCol="0">
            <a:spAutoFit/>
          </a:bodyPr>
          <a:lstStyle/>
          <a:p>
            <a:r>
              <a:rPr lang="en-GB" sz="2400" dirty="0"/>
              <a:t>An example of the Literary sources:</a:t>
            </a:r>
          </a:p>
          <a:p>
            <a:pPr marL="342900" indent="-342900">
              <a:buFont typeface="Arial" panose="020B0604020202020204" pitchFamily="34" charset="0"/>
              <a:buChar char="•"/>
            </a:pPr>
            <a:r>
              <a:rPr lang="en-GB" sz="2400" dirty="0"/>
              <a:t>The </a:t>
            </a:r>
            <a:r>
              <a:rPr lang="en-GB" sz="2400" dirty="0" err="1"/>
              <a:t>Mabinogion</a:t>
            </a:r>
            <a:endParaRPr lang="en-GB" sz="2400" dirty="0"/>
          </a:p>
          <a:p>
            <a:pPr marL="342900" indent="-342900">
              <a:buFont typeface="Arial" panose="020B0604020202020204" pitchFamily="34" charset="0"/>
              <a:buChar char="•"/>
            </a:pPr>
            <a:r>
              <a:rPr lang="en-GB" sz="2400" dirty="0"/>
              <a:t>Writings of poets</a:t>
            </a:r>
          </a:p>
        </p:txBody>
      </p:sp>
      <p:pic>
        <p:nvPicPr>
          <p:cNvPr id="3" name="Picture 2">
            <a:extLst>
              <a:ext uri="{FF2B5EF4-FFF2-40B4-BE49-F238E27FC236}">
                <a16:creationId xmlns:a16="http://schemas.microsoft.com/office/drawing/2014/main" id="{794F5BDA-4922-444A-9F0D-CBBD393180B0}"/>
              </a:ext>
            </a:extLst>
          </p:cNvPr>
          <p:cNvPicPr>
            <a:picLocks noChangeAspect="1"/>
          </p:cNvPicPr>
          <p:nvPr/>
        </p:nvPicPr>
        <p:blipFill>
          <a:blip r:embed="rId2"/>
          <a:stretch>
            <a:fillRect/>
          </a:stretch>
        </p:blipFill>
        <p:spPr>
          <a:xfrm>
            <a:off x="3456176" y="4191924"/>
            <a:ext cx="3655131" cy="2284457"/>
          </a:xfrm>
          <a:prstGeom prst="rect">
            <a:avLst/>
          </a:prstGeom>
        </p:spPr>
      </p:pic>
    </p:spTree>
    <p:extLst>
      <p:ext uri="{BB962C8B-B14F-4D97-AF65-F5344CB8AC3E}">
        <p14:creationId xmlns:p14="http://schemas.microsoft.com/office/powerpoint/2010/main" val="6651834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2CBE1-9842-47C2-9539-B12F1E7D202F}"/>
              </a:ext>
            </a:extLst>
          </p:cNvPr>
          <p:cNvSpPr>
            <a:spLocks noGrp="1"/>
          </p:cNvSpPr>
          <p:nvPr>
            <p:ph type="title"/>
          </p:nvPr>
        </p:nvSpPr>
        <p:spPr/>
        <p:txBody>
          <a:bodyPr/>
          <a:lstStyle/>
          <a:p>
            <a:r>
              <a:rPr lang="en-GB" b="1" dirty="0">
                <a:solidFill>
                  <a:srgbClr val="FFFF00"/>
                </a:solidFill>
              </a:rPr>
              <a:t>Progress so far.</a:t>
            </a:r>
          </a:p>
        </p:txBody>
      </p:sp>
      <p:sp>
        <p:nvSpPr>
          <p:cNvPr id="3" name="Content Placeholder 2">
            <a:extLst>
              <a:ext uri="{FF2B5EF4-FFF2-40B4-BE49-F238E27FC236}">
                <a16:creationId xmlns:a16="http://schemas.microsoft.com/office/drawing/2014/main" id="{2138A65C-71C3-4A8F-BB08-B7D5ED487D24}"/>
              </a:ext>
            </a:extLst>
          </p:cNvPr>
          <p:cNvSpPr>
            <a:spLocks noGrp="1"/>
          </p:cNvSpPr>
          <p:nvPr>
            <p:ph idx="1"/>
          </p:nvPr>
        </p:nvSpPr>
        <p:spPr/>
        <p:txBody>
          <a:bodyPr>
            <a:normAutofit/>
          </a:bodyPr>
          <a:lstStyle/>
          <a:p>
            <a:r>
              <a:rPr lang="en-GB" sz="2400" dirty="0"/>
              <a:t>I have written around 4000 words, completed one chapter and the introduction.</a:t>
            </a:r>
          </a:p>
        </p:txBody>
      </p:sp>
    </p:spTree>
    <p:extLst>
      <p:ext uri="{BB962C8B-B14F-4D97-AF65-F5344CB8AC3E}">
        <p14:creationId xmlns:p14="http://schemas.microsoft.com/office/powerpoint/2010/main" val="18507549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412CD-DE05-4971-9447-377BFDB7C6A3}"/>
              </a:ext>
            </a:extLst>
          </p:cNvPr>
          <p:cNvSpPr>
            <a:spLocks noGrp="1"/>
          </p:cNvSpPr>
          <p:nvPr>
            <p:ph type="title"/>
          </p:nvPr>
        </p:nvSpPr>
        <p:spPr/>
        <p:txBody>
          <a:bodyPr/>
          <a:lstStyle/>
          <a:p>
            <a:r>
              <a:rPr lang="en-GB" b="1" dirty="0">
                <a:solidFill>
                  <a:srgbClr val="FFFF00"/>
                </a:solidFill>
              </a:rPr>
              <a:t>Preliminary Findings</a:t>
            </a:r>
          </a:p>
        </p:txBody>
      </p:sp>
      <p:sp>
        <p:nvSpPr>
          <p:cNvPr id="3" name="Content Placeholder 2">
            <a:extLst>
              <a:ext uri="{FF2B5EF4-FFF2-40B4-BE49-F238E27FC236}">
                <a16:creationId xmlns:a16="http://schemas.microsoft.com/office/drawing/2014/main" id="{232C98D8-34C8-4824-B747-C9B8B1B9A5E4}"/>
              </a:ext>
            </a:extLst>
          </p:cNvPr>
          <p:cNvSpPr>
            <a:spLocks noGrp="1"/>
          </p:cNvSpPr>
          <p:nvPr>
            <p:ph idx="1"/>
          </p:nvPr>
        </p:nvSpPr>
        <p:spPr/>
        <p:txBody>
          <a:bodyPr>
            <a:normAutofit/>
          </a:bodyPr>
          <a:lstStyle/>
          <a:p>
            <a:r>
              <a:rPr lang="en-GB" sz="2400" dirty="0"/>
              <a:t>The lives of these women are indicative of the lives of noblewomen but can’t be used to indicate the lives of all women. </a:t>
            </a:r>
          </a:p>
        </p:txBody>
      </p:sp>
    </p:spTree>
    <p:extLst>
      <p:ext uri="{BB962C8B-B14F-4D97-AF65-F5344CB8AC3E}">
        <p14:creationId xmlns:p14="http://schemas.microsoft.com/office/powerpoint/2010/main" val="204021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1430B-D978-4849-B0F3-4DD03F29D08D}"/>
              </a:ext>
            </a:extLst>
          </p:cNvPr>
          <p:cNvSpPr>
            <a:spLocks noGrp="1"/>
          </p:cNvSpPr>
          <p:nvPr>
            <p:ph type="title"/>
          </p:nvPr>
        </p:nvSpPr>
        <p:spPr/>
        <p:txBody>
          <a:bodyPr/>
          <a:lstStyle/>
          <a:p>
            <a:r>
              <a:rPr lang="en-GB" b="1" dirty="0">
                <a:solidFill>
                  <a:srgbClr val="FFFF00"/>
                </a:solidFill>
              </a:rPr>
              <a:t>Conclusion </a:t>
            </a:r>
          </a:p>
        </p:txBody>
      </p:sp>
      <p:sp>
        <p:nvSpPr>
          <p:cNvPr id="3" name="Content Placeholder 2">
            <a:extLst>
              <a:ext uri="{FF2B5EF4-FFF2-40B4-BE49-F238E27FC236}">
                <a16:creationId xmlns:a16="http://schemas.microsoft.com/office/drawing/2014/main" id="{20045F5E-A89D-4776-9367-C34C5E39B767}"/>
              </a:ext>
            </a:extLst>
          </p:cNvPr>
          <p:cNvSpPr>
            <a:spLocks noGrp="1"/>
          </p:cNvSpPr>
          <p:nvPr>
            <p:ph idx="1"/>
          </p:nvPr>
        </p:nvSpPr>
        <p:spPr>
          <a:xfrm>
            <a:off x="4703154" y="1482333"/>
            <a:ext cx="5739953" cy="3358295"/>
          </a:xfrm>
        </p:spPr>
        <p:txBody>
          <a:bodyPr>
            <a:normAutofit/>
          </a:bodyPr>
          <a:lstStyle/>
          <a:p>
            <a:r>
              <a:rPr lang="en-GB" sz="2400" dirty="0"/>
              <a:t>This work is important because:</a:t>
            </a:r>
          </a:p>
          <a:p>
            <a:pPr lvl="1"/>
            <a:r>
              <a:rPr lang="en-GB" sz="2400" dirty="0"/>
              <a:t>Representation matters</a:t>
            </a:r>
          </a:p>
          <a:p>
            <a:pPr lvl="1"/>
            <a:r>
              <a:rPr lang="en-GB" sz="2400" dirty="0"/>
              <a:t>Though the research isn't necessarily ground-breaking, it does help indicate the power and role that women had in society.</a:t>
            </a:r>
          </a:p>
          <a:p>
            <a:pPr lvl="1"/>
            <a:r>
              <a:rPr lang="en-GB" sz="2400" dirty="0"/>
              <a:t>Its overdue</a:t>
            </a:r>
          </a:p>
        </p:txBody>
      </p:sp>
    </p:spTree>
    <p:extLst>
      <p:ext uri="{BB962C8B-B14F-4D97-AF65-F5344CB8AC3E}">
        <p14:creationId xmlns:p14="http://schemas.microsoft.com/office/powerpoint/2010/main" val="9784283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229EBD3-338B-4D2A-B864-0A1935DA0294}"/>
              </a:ext>
            </a:extLst>
          </p:cNvPr>
          <p:cNvSpPr/>
          <p:nvPr/>
        </p:nvSpPr>
        <p:spPr>
          <a:xfrm>
            <a:off x="272716" y="0"/>
            <a:ext cx="12192000" cy="1431674"/>
          </a:xfrm>
          <a:prstGeom prst="rect">
            <a:avLst/>
          </a:prstGeom>
        </p:spPr>
        <p:txBody>
          <a:bodyPr wrap="square">
            <a:spAutoFit/>
          </a:bodyPr>
          <a:lstStyle/>
          <a:p>
            <a:pPr>
              <a:lnSpc>
                <a:spcPct val="107000"/>
              </a:lnSpc>
              <a:spcAft>
                <a:spcPts val="800"/>
              </a:spcAft>
            </a:pPr>
            <a:r>
              <a:rPr lang="en-GB" sz="2800" b="1" u="sng" dirty="0">
                <a:latin typeface="Calibri" panose="020F0502020204030204" pitchFamily="34" charset="0"/>
                <a:ea typeface="Calibri" panose="020F0502020204030204" pitchFamily="34" charset="0"/>
                <a:cs typeface="Times New Roman" panose="02020603050405020304" pitchFamily="18" charset="0"/>
              </a:rPr>
              <a:t>Maps:</a:t>
            </a:r>
          </a:p>
          <a:p>
            <a:pPr>
              <a:lnSpc>
                <a:spcPct val="107000"/>
              </a:lnSpc>
              <a:spcAft>
                <a:spcPts val="800"/>
              </a:spcAft>
            </a:pPr>
            <a:r>
              <a:rPr lang="en-GB" sz="2000" dirty="0">
                <a:latin typeface="Calibri" panose="020F0502020204030204" pitchFamily="34" charset="0"/>
                <a:ea typeface="Calibri" panose="020F0502020204030204" pitchFamily="34" charset="0"/>
                <a:cs typeface="Times New Roman" panose="02020603050405020304" pitchFamily="18" charset="0"/>
              </a:rPr>
              <a:t>Kingdoms of Medieval Wales</a:t>
            </a:r>
            <a:r>
              <a:rPr lang="en-GB" sz="2800" dirty="0">
                <a:latin typeface="Calibri" panose="020F0502020204030204" pitchFamily="34" charset="0"/>
                <a:ea typeface="Calibri" panose="020F0502020204030204" pitchFamily="34" charset="0"/>
                <a:cs typeface="Times New Roman" panose="02020603050405020304" pitchFamily="18" charset="0"/>
              </a:rPr>
              <a:t> </a:t>
            </a:r>
            <a:br>
              <a:rPr lang="en-GB" sz="2800" dirty="0">
                <a:latin typeface="Calibri" panose="020F0502020204030204" pitchFamily="34" charset="0"/>
                <a:ea typeface="Calibri" panose="020F0502020204030204" pitchFamily="34" charset="0"/>
                <a:cs typeface="Times New Roman" panose="02020603050405020304" pitchFamily="18" charset="0"/>
              </a:rPr>
            </a:br>
            <a:r>
              <a:rPr lang="en-GB" sz="2000" dirty="0">
                <a:latin typeface="Calibri" panose="020F0502020204030204" pitchFamily="34" charset="0"/>
                <a:ea typeface="Calibri" panose="020F0502020204030204" pitchFamily="34" charset="0"/>
                <a:cs typeface="Times New Roman" panose="02020603050405020304" pitchFamily="18" charset="0"/>
              </a:rPr>
              <a:t>Kari Maund (2000) </a:t>
            </a:r>
            <a:r>
              <a:rPr lang="en-GB" sz="2000" i="1" dirty="0">
                <a:latin typeface="Calibri" panose="020F0502020204030204" pitchFamily="34" charset="0"/>
                <a:ea typeface="Calibri" panose="020F0502020204030204" pitchFamily="34" charset="0"/>
                <a:cs typeface="Times New Roman" panose="02020603050405020304" pitchFamily="18" charset="0"/>
              </a:rPr>
              <a:t>The Welsh Kings: The Medieval Rulers of Wales</a:t>
            </a:r>
            <a:r>
              <a:rPr lang="en-GB" sz="1000" i="1" dirty="0">
                <a:latin typeface="Calibri" panose="020F0502020204030204" pitchFamily="34" charset="0"/>
                <a:ea typeface="Calibri" panose="020F0502020204030204" pitchFamily="34" charset="0"/>
                <a:cs typeface="Times New Roman" panose="02020603050405020304" pitchFamily="18" charset="0"/>
              </a:rPr>
              <a:t>.</a:t>
            </a:r>
            <a:endParaRPr lang="en-GB" dirty="0"/>
          </a:p>
        </p:txBody>
      </p:sp>
      <p:sp>
        <p:nvSpPr>
          <p:cNvPr id="3" name="TextBox 2">
            <a:extLst>
              <a:ext uri="{FF2B5EF4-FFF2-40B4-BE49-F238E27FC236}">
                <a16:creationId xmlns:a16="http://schemas.microsoft.com/office/drawing/2014/main" id="{BC27516A-C442-4B70-9BBB-5703BB919305}"/>
              </a:ext>
            </a:extLst>
          </p:cNvPr>
          <p:cNvSpPr txBox="1"/>
          <p:nvPr/>
        </p:nvSpPr>
        <p:spPr>
          <a:xfrm>
            <a:off x="272716" y="1973179"/>
            <a:ext cx="10507579" cy="3293209"/>
          </a:xfrm>
          <a:prstGeom prst="rect">
            <a:avLst/>
          </a:prstGeom>
          <a:noFill/>
        </p:spPr>
        <p:txBody>
          <a:bodyPr wrap="square" rtlCol="0">
            <a:spAutoFit/>
          </a:bodyPr>
          <a:lstStyle/>
          <a:p>
            <a:r>
              <a:rPr lang="en-GB" sz="2800" b="1" u="sng" dirty="0"/>
              <a:t>Pictures: </a:t>
            </a:r>
          </a:p>
          <a:p>
            <a:r>
              <a:rPr lang="en-GB" sz="2000" dirty="0"/>
              <a:t>Gwenllian ferch Gruffudd – Ginny Burges, 2017. </a:t>
            </a:r>
            <a:r>
              <a:rPr lang="en-GB" sz="2000" dirty="0">
                <a:hlinkClick r:id="rId2"/>
              </a:rPr>
              <a:t>https://rhapsodyinwords.com/2017/04/30/remarkable-women-the-life-and-times-of-gwenllian-ferch-gruffydd-warrior-princess-of-wales/</a:t>
            </a:r>
            <a:endParaRPr lang="en-GB" sz="2000" dirty="0"/>
          </a:p>
          <a:p>
            <a:r>
              <a:rPr lang="en-GB" sz="2000" dirty="0"/>
              <a:t>Nest ferch Rhys – the cover of Kari Maund (2007) </a:t>
            </a:r>
            <a:r>
              <a:rPr lang="en-GB" sz="2000" i="1" dirty="0"/>
              <a:t>Princess Nest of Wales: seductress of the English.</a:t>
            </a:r>
          </a:p>
          <a:p>
            <a:r>
              <a:rPr lang="en-GB" sz="2000" dirty="0"/>
              <a:t>Gwenllian ferch Llywelyn – Aim Higher Wales, 2016 </a:t>
            </a:r>
            <a:r>
              <a:rPr lang="en-GB" sz="2000" dirty="0">
                <a:hlinkClick r:id="rId3"/>
              </a:rPr>
              <a:t>https://twitter.com/aimhigherwales/status/777765025951911936</a:t>
            </a:r>
            <a:r>
              <a:rPr lang="en-GB" sz="2000" dirty="0"/>
              <a:t> </a:t>
            </a:r>
          </a:p>
          <a:p>
            <a:r>
              <a:rPr lang="en-GB" sz="2000" dirty="0"/>
              <a:t>Guy with the harp – Roger Lewis, 2019 </a:t>
            </a:r>
            <a:r>
              <a:rPr lang="en-GB" sz="2000" dirty="0">
                <a:hlinkClick r:id="rId4"/>
              </a:rPr>
              <a:t>https://www.telegraph.co.uk/books/what-to-read/medieval-minstrels-dylan-thomas-rich-history-welsh-literature/</a:t>
            </a:r>
            <a:r>
              <a:rPr lang="en-GB" sz="2000" dirty="0"/>
              <a:t> </a:t>
            </a:r>
          </a:p>
          <a:p>
            <a:endParaRPr lang="en-GB" sz="2000" dirty="0"/>
          </a:p>
        </p:txBody>
      </p:sp>
    </p:spTree>
    <p:extLst>
      <p:ext uri="{BB962C8B-B14F-4D97-AF65-F5344CB8AC3E}">
        <p14:creationId xmlns:p14="http://schemas.microsoft.com/office/powerpoint/2010/main" val="3297846501"/>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9FDB190CC79EC4AA376065B3C27CE7C" ma:contentTypeVersion="4" ma:contentTypeDescription="Create a new document." ma:contentTypeScope="" ma:versionID="f64248ba6051f4118acf941004309bfb">
  <xsd:schema xmlns:xsd="http://www.w3.org/2001/XMLSchema" xmlns:xs="http://www.w3.org/2001/XMLSchema" xmlns:p="http://schemas.microsoft.com/office/2006/metadata/properties" xmlns:ns3="b374be35-f12f-4173-83eb-fa42d7030e72" targetNamespace="http://schemas.microsoft.com/office/2006/metadata/properties" ma:root="true" ma:fieldsID="4875a564ea152e30007be39183bd80de" ns3:_="">
    <xsd:import namespace="b374be35-f12f-4173-83eb-fa42d7030e72"/>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374be35-f12f-4173-83eb-fa42d7030e72"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90235F0-F778-4823-B336-BF72092F372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374be35-f12f-4173-83eb-fa42d7030e7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71E26B7-6B06-41C0-AA45-0864A1EE7BCA}">
  <ds:schemaRefs>
    <ds:schemaRef ds:uri="http://schemas.microsoft.com/sharepoint/v3/contenttype/forms"/>
  </ds:schemaRefs>
</ds:datastoreItem>
</file>

<file path=customXml/itemProps3.xml><?xml version="1.0" encoding="utf-8"?>
<ds:datastoreItem xmlns:ds="http://schemas.openxmlformats.org/officeDocument/2006/customXml" ds:itemID="{40372F86-2BB1-4C76-985B-5316A1FF778E}">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b374be35-f12f-4173-83eb-fa42d7030e72"/>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666</TotalTime>
  <Words>514</Words>
  <Application>Microsoft Office PowerPoint</Application>
  <PresentationFormat>Widescreen</PresentationFormat>
  <Paragraphs>58</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Corbel</vt:lpstr>
      <vt:lpstr>Wingdings 2</vt:lpstr>
      <vt:lpstr>Frame</vt:lpstr>
      <vt:lpstr>PowerPoint Presentation</vt:lpstr>
      <vt:lpstr>Aims and Objectives.</vt:lpstr>
      <vt:lpstr>Research Questions</vt:lpstr>
      <vt:lpstr>Why is this study important?</vt:lpstr>
      <vt:lpstr>Struggles</vt:lpstr>
      <vt:lpstr>PowerPoint Presentation</vt:lpstr>
      <vt:lpstr>Source Material</vt:lpstr>
      <vt:lpstr>Progress so far.</vt:lpstr>
      <vt:lpstr>Preliminary Findings</vt:lpstr>
      <vt:lpstr>Conclusion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Lucy Peebles (1701044)</dc:creator>
  <cp:lastModifiedBy>Lucy Peebles (1701044)</cp:lastModifiedBy>
  <cp:revision>4</cp:revision>
  <dcterms:created xsi:type="dcterms:W3CDTF">2020-02-10T14:11:08Z</dcterms:created>
  <dcterms:modified xsi:type="dcterms:W3CDTF">2020-02-11T15:38:25Z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0x01010099FDB190CC79EC4AA376065B3C27CE7C</vt:lpwstr>
  </property>
</Properties>
</file>