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1"/>
  </p:notesMasterIdLst>
  <p:sldIdLst>
    <p:sldId id="256" r:id="rId2"/>
    <p:sldId id="257" r:id="rId3"/>
    <p:sldId id="265" r:id="rId4"/>
    <p:sldId id="258" r:id="rId5"/>
    <p:sldId id="263" r:id="rId6"/>
    <p:sldId id="259" r:id="rId7"/>
    <p:sldId id="261" r:id="rId8"/>
    <p:sldId id="260"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80F9D6-F9C9-4A8E-B620-1274EAAA7B84}" v="10" dt="2019-06-26T10:46:12.7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8" d="100"/>
          <a:sy n="68" d="100"/>
        </p:scale>
        <p:origin x="81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D2B432-6E79-448D-B080-1A2FE6E0EEEC}" type="datetimeFigureOut">
              <a:rPr lang="en-GB" smtClean="0"/>
              <a:t>26/06/2019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CBB276D-912A-4E20-A7B2-9DD7D2BF8E98}" type="slidenum">
              <a:rPr lang="en-GB" smtClean="0"/>
              <a:t>‹#›</a:t>
            </a:fld>
            <a:endParaRPr lang="en-GB"/>
          </a:p>
        </p:txBody>
      </p:sp>
    </p:spTree>
    <p:extLst>
      <p:ext uri="{BB962C8B-B14F-4D97-AF65-F5344CB8AC3E}">
        <p14:creationId xmlns:p14="http://schemas.microsoft.com/office/powerpoint/2010/main" val="4149716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people don’t like changes and extra responsibilities. </a:t>
            </a:r>
          </a:p>
          <a:p>
            <a:r>
              <a:rPr lang="en-GB" dirty="0"/>
              <a:t>Company who provides job enrichment expects a lot from employees. </a:t>
            </a:r>
          </a:p>
        </p:txBody>
      </p:sp>
      <p:sp>
        <p:nvSpPr>
          <p:cNvPr id="4" name="Slide Number Placeholder 3"/>
          <p:cNvSpPr>
            <a:spLocks noGrp="1"/>
          </p:cNvSpPr>
          <p:nvPr>
            <p:ph type="sldNum" sz="quarter" idx="5"/>
          </p:nvPr>
        </p:nvSpPr>
        <p:spPr/>
        <p:txBody>
          <a:bodyPr/>
          <a:lstStyle/>
          <a:p>
            <a:fld id="{CCBB276D-912A-4E20-A7B2-9DD7D2BF8E98}" type="slidenum">
              <a:rPr lang="en-GB" smtClean="0"/>
              <a:t>7</a:t>
            </a:fld>
            <a:endParaRPr lang="en-GB"/>
          </a:p>
        </p:txBody>
      </p:sp>
    </p:spTree>
    <p:extLst>
      <p:ext uri="{BB962C8B-B14F-4D97-AF65-F5344CB8AC3E}">
        <p14:creationId xmlns:p14="http://schemas.microsoft.com/office/powerpoint/2010/main" val="52101225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8ABE3C1-DBE1-495D-B57B-2849774B866A}" type="datetimeFigureOut">
              <a:rPr lang="en-US" dirty="0"/>
              <a:t>6/26/2019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DE42F4-6EEF-4EF7-8ED4-2208F0F89A08}" type="datetimeFigureOut">
              <a:rPr lang="en-US" dirty="0"/>
              <a:t>6/26/2019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578ACC-22D6-47C1-A373-4FD133E34F3C}" type="datetimeFigureOut">
              <a:rPr lang="en-US" dirty="0"/>
              <a:t>6/26/2019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dirty="0"/>
              <a:t>6/26/2019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dirty="0"/>
              <a:t>6/26/2019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dirty="0"/>
              <a:t>6/26/2019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D24A7AC-904D-4781-85BA-7D10C17ED021}" type="datetimeFigureOut">
              <a:rPr lang="en-US" dirty="0"/>
              <a:t>6/26/2019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331444B-B92B-4E27-8C94-BB93EAF5CB18}" type="datetimeFigureOut">
              <a:rPr lang="en-US" dirty="0"/>
              <a:t>6/26/2019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63EFA5E-FA76-400D-B3DC-F0BA90E6D107}" type="datetimeFigureOut">
              <a:rPr lang="en-US" dirty="0"/>
              <a:t>6/26/2019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46C117F-5CCF-4837-BE5F-2B92066CAFAF}" type="datetimeFigureOut">
              <a:rPr lang="en-US" dirty="0"/>
              <a:t>6/26/2019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EB90BD-B6CE-46B7-997F-7313B992CCDC}" type="datetimeFigureOut">
              <a:rPr lang="en-US" dirty="0"/>
              <a:t>6/26/2019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DB9D11F-B188-461D-B23F-39381795C052}" type="datetimeFigureOut">
              <a:rPr lang="en-US" dirty="0"/>
              <a:t>6/26/2019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2E6D8D9-55A2-4063-B0F3-121F44549695}" type="datetimeFigureOut">
              <a:rPr lang="en-US" dirty="0"/>
              <a:t>6/26/2019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4B24536-994D-4021-A283-9F449C0DB509}" type="datetimeFigureOut">
              <a:rPr lang="en-US" dirty="0"/>
              <a:t>6/26/2019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CBBBB78-C96F-47B7-AB17-D852CA960AC9}" type="datetimeFigureOut">
              <a:rPr lang="en-US" dirty="0"/>
              <a:t>6/26/2019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dirty="0"/>
              <a:t>6/26/2019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6178E61D-D431-422C-9764-11DAFE33AB63}" type="datetimeFigureOut">
              <a:rPr lang="en-US" dirty="0"/>
              <a:t>6/26/2019</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D6E9DEC-419B-4CC5-A080-3B06BD5A8291}" type="datetimeFigureOut">
              <a:rPr lang="en-US" dirty="0"/>
              <a:t>6/26/2019</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4BFC6-AD42-4D1E-9175-13FF2DA259A7}"/>
              </a:ext>
            </a:extLst>
          </p:cNvPr>
          <p:cNvSpPr>
            <a:spLocks noGrp="1"/>
          </p:cNvSpPr>
          <p:nvPr>
            <p:ph type="ctrTitle"/>
          </p:nvPr>
        </p:nvSpPr>
        <p:spPr>
          <a:xfrm>
            <a:off x="0" y="2610678"/>
            <a:ext cx="8824456" cy="1496101"/>
          </a:xfrm>
        </p:spPr>
        <p:txBody>
          <a:bodyPr/>
          <a:lstStyle/>
          <a:p>
            <a:pPr algn="ctr"/>
            <a:r>
              <a:rPr lang="en-GB" sz="5000" dirty="0"/>
              <a:t>Developing a motivated workforce</a:t>
            </a:r>
          </a:p>
        </p:txBody>
      </p:sp>
      <p:sp>
        <p:nvSpPr>
          <p:cNvPr id="3" name="Subtitle 2">
            <a:extLst>
              <a:ext uri="{FF2B5EF4-FFF2-40B4-BE49-F238E27FC236}">
                <a16:creationId xmlns:a16="http://schemas.microsoft.com/office/drawing/2014/main" id="{693F4742-13F0-496C-9020-036E271A1122}"/>
              </a:ext>
            </a:extLst>
          </p:cNvPr>
          <p:cNvSpPr>
            <a:spLocks noGrp="1"/>
          </p:cNvSpPr>
          <p:nvPr>
            <p:ph type="subTitle" idx="1"/>
          </p:nvPr>
        </p:nvSpPr>
        <p:spPr>
          <a:xfrm>
            <a:off x="680322" y="4394039"/>
            <a:ext cx="8144134" cy="1715213"/>
          </a:xfrm>
        </p:spPr>
        <p:txBody>
          <a:bodyPr>
            <a:normAutofit/>
          </a:bodyPr>
          <a:lstStyle/>
          <a:p>
            <a:pPr algn="l"/>
            <a:r>
              <a:rPr lang="en-GB" dirty="0" err="1"/>
              <a:t>PADAM</a:t>
            </a:r>
            <a:r>
              <a:rPr lang="en-GB" dirty="0"/>
              <a:t> SHAHI- 1711132</a:t>
            </a:r>
          </a:p>
          <a:p>
            <a:pPr algn="l"/>
            <a:r>
              <a:rPr lang="en-GB" dirty="0"/>
              <a:t>MUFAZOL ALI- 1708932</a:t>
            </a:r>
          </a:p>
          <a:p>
            <a:pPr algn="l"/>
            <a:r>
              <a:rPr lang="en-GB" dirty="0" err="1"/>
              <a:t>SHAHIDUR</a:t>
            </a:r>
            <a:r>
              <a:rPr lang="en-GB" dirty="0"/>
              <a:t> RAHMAN-1709339</a:t>
            </a:r>
          </a:p>
          <a:p>
            <a:pPr algn="l"/>
            <a:r>
              <a:rPr lang="en-GB" dirty="0"/>
              <a:t>SHELINA BEGUM-1708781</a:t>
            </a:r>
          </a:p>
        </p:txBody>
      </p:sp>
    </p:spTree>
    <p:extLst>
      <p:ext uri="{BB962C8B-B14F-4D97-AF65-F5344CB8AC3E}">
        <p14:creationId xmlns:p14="http://schemas.microsoft.com/office/powerpoint/2010/main" val="31903324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D67FD-A271-4DF2-8DC6-B38DB4EBA27C}"/>
              </a:ext>
            </a:extLst>
          </p:cNvPr>
          <p:cNvSpPr>
            <a:spLocks noGrp="1"/>
          </p:cNvSpPr>
          <p:nvPr>
            <p:ph type="title"/>
          </p:nvPr>
        </p:nvSpPr>
        <p:spPr/>
        <p:txBody>
          <a:bodyPr>
            <a:noAutofit/>
          </a:bodyPr>
          <a:lstStyle/>
          <a:p>
            <a:r>
              <a:rPr lang="en-GB" sz="2700" dirty="0"/>
              <a:t>How would you describe NDA’s style of people management? On what assumptions about employees is this based?</a:t>
            </a:r>
          </a:p>
        </p:txBody>
      </p:sp>
      <p:sp>
        <p:nvSpPr>
          <p:cNvPr id="3" name="Content Placeholder 2">
            <a:extLst>
              <a:ext uri="{FF2B5EF4-FFF2-40B4-BE49-F238E27FC236}">
                <a16:creationId xmlns:a16="http://schemas.microsoft.com/office/drawing/2014/main" id="{DFE7DB67-A000-45C8-B05F-11E9DCCC71CC}"/>
              </a:ext>
            </a:extLst>
          </p:cNvPr>
          <p:cNvSpPr>
            <a:spLocks noGrp="1"/>
          </p:cNvSpPr>
          <p:nvPr>
            <p:ph idx="1"/>
          </p:nvPr>
        </p:nvSpPr>
        <p:spPr/>
        <p:txBody>
          <a:bodyPr/>
          <a:lstStyle/>
          <a:p>
            <a:r>
              <a:rPr lang="en-GB" dirty="0"/>
              <a:t>NDA managers people through </a:t>
            </a:r>
            <a:r>
              <a:rPr lang="en-GB" dirty="0" err="1"/>
              <a:t>HRM</a:t>
            </a:r>
            <a:r>
              <a:rPr lang="en-GB" dirty="0"/>
              <a:t>. Through hard work meeting, the need of their employees.  </a:t>
            </a:r>
          </a:p>
          <a:p>
            <a:r>
              <a:rPr lang="en-GB" dirty="0"/>
              <a:t>Re-skilling staff training programmes.</a:t>
            </a:r>
          </a:p>
          <a:p>
            <a:r>
              <a:rPr lang="en-GB" dirty="0"/>
              <a:t>They encourages GCSE forecast programme/ sponsor Uni student.</a:t>
            </a:r>
          </a:p>
          <a:p>
            <a:r>
              <a:rPr lang="en-GB" dirty="0"/>
              <a:t>Motivation</a:t>
            </a:r>
          </a:p>
          <a:p>
            <a:pPr marL="0" indent="0">
              <a:buNone/>
            </a:pPr>
            <a:r>
              <a:rPr lang="en-GB" dirty="0"/>
              <a:t>	Further more NDA manages people by building talent and 	team working, confronting problems head on and delivering 	what they promised. </a:t>
            </a:r>
          </a:p>
        </p:txBody>
      </p:sp>
    </p:spTree>
    <p:extLst>
      <p:ext uri="{BB962C8B-B14F-4D97-AF65-F5344CB8AC3E}">
        <p14:creationId xmlns:p14="http://schemas.microsoft.com/office/powerpoint/2010/main" val="20361215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3B5BE-E322-4A83-AE2E-12E4D887461C}"/>
              </a:ext>
            </a:extLst>
          </p:cNvPr>
          <p:cNvSpPr>
            <a:spLocks noGrp="1"/>
          </p:cNvSpPr>
          <p:nvPr>
            <p:ph type="title"/>
          </p:nvPr>
        </p:nvSpPr>
        <p:spPr/>
        <p:txBody>
          <a:bodyPr>
            <a:normAutofit/>
          </a:bodyPr>
          <a:lstStyle/>
          <a:p>
            <a:r>
              <a:rPr lang="en-GB" sz="2700" dirty="0" err="1"/>
              <a:t>Continied</a:t>
            </a:r>
            <a:r>
              <a:rPr lang="en-GB" sz="2700" dirty="0"/>
              <a:t>……..</a:t>
            </a:r>
          </a:p>
        </p:txBody>
      </p:sp>
      <p:sp>
        <p:nvSpPr>
          <p:cNvPr id="3" name="Content Placeholder 2">
            <a:extLst>
              <a:ext uri="{FF2B5EF4-FFF2-40B4-BE49-F238E27FC236}">
                <a16:creationId xmlns:a16="http://schemas.microsoft.com/office/drawing/2014/main" id="{D6A8E129-5093-4CE6-A079-D3C16F7C14EC}"/>
              </a:ext>
            </a:extLst>
          </p:cNvPr>
          <p:cNvSpPr>
            <a:spLocks noGrp="1"/>
          </p:cNvSpPr>
          <p:nvPr>
            <p:ph idx="1"/>
          </p:nvPr>
        </p:nvSpPr>
        <p:spPr/>
        <p:txBody>
          <a:bodyPr/>
          <a:lstStyle/>
          <a:p>
            <a:r>
              <a:rPr lang="en-GB" dirty="0"/>
              <a:t>They don’t employee pair of hand, they need commitment from whole person. They need idea and innovation.</a:t>
            </a:r>
          </a:p>
          <a:p>
            <a:r>
              <a:rPr lang="en-GB" dirty="0"/>
              <a:t>People motivate from different things. </a:t>
            </a:r>
          </a:p>
          <a:p>
            <a:r>
              <a:rPr lang="en-GB" dirty="0"/>
              <a:t>Safe and secure environment.</a:t>
            </a:r>
          </a:p>
          <a:p>
            <a:r>
              <a:rPr lang="en-GB" dirty="0"/>
              <a:t>High skilled employee need long term progress and training in their career. </a:t>
            </a:r>
          </a:p>
          <a:p>
            <a:r>
              <a:rPr lang="en-GB" dirty="0"/>
              <a:t>NDA follows the theory’s of Douglas </a:t>
            </a:r>
            <a:r>
              <a:rPr lang="en-GB" dirty="0" err="1"/>
              <a:t>Mcgregor</a:t>
            </a:r>
            <a:endParaRPr lang="en-GB" dirty="0"/>
          </a:p>
          <a:p>
            <a:endParaRPr lang="en-GB" dirty="0"/>
          </a:p>
        </p:txBody>
      </p:sp>
    </p:spTree>
    <p:extLst>
      <p:ext uri="{BB962C8B-B14F-4D97-AF65-F5344CB8AC3E}">
        <p14:creationId xmlns:p14="http://schemas.microsoft.com/office/powerpoint/2010/main" val="21478332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038F8-E2C2-41EA-BB27-B98EB3C29DD3}"/>
              </a:ext>
            </a:extLst>
          </p:cNvPr>
          <p:cNvSpPr>
            <a:spLocks noGrp="1"/>
          </p:cNvSpPr>
          <p:nvPr>
            <p:ph type="title"/>
          </p:nvPr>
        </p:nvSpPr>
        <p:spPr/>
        <p:txBody>
          <a:bodyPr>
            <a:normAutofit/>
          </a:bodyPr>
          <a:lstStyle/>
          <a:p>
            <a:pPr algn="just"/>
            <a:r>
              <a:rPr lang="en-GB" sz="2700" dirty="0"/>
              <a:t>How does NDA apply theory to practice in the management of staff motivations?</a:t>
            </a:r>
          </a:p>
        </p:txBody>
      </p:sp>
      <p:sp>
        <p:nvSpPr>
          <p:cNvPr id="3" name="Content Placeholder 2">
            <a:extLst>
              <a:ext uri="{FF2B5EF4-FFF2-40B4-BE49-F238E27FC236}">
                <a16:creationId xmlns:a16="http://schemas.microsoft.com/office/drawing/2014/main" id="{15C81979-02D2-46B2-8D63-95BA8ED55355}"/>
              </a:ext>
            </a:extLst>
          </p:cNvPr>
          <p:cNvSpPr>
            <a:spLocks noGrp="1"/>
          </p:cNvSpPr>
          <p:nvPr>
            <p:ph idx="1"/>
          </p:nvPr>
        </p:nvSpPr>
        <p:spPr/>
        <p:txBody>
          <a:bodyPr>
            <a:normAutofit lnSpcReduction="10000"/>
          </a:bodyPr>
          <a:lstStyle/>
          <a:p>
            <a:pPr marL="0" indent="0">
              <a:buNone/>
            </a:pPr>
            <a:r>
              <a:rPr lang="en-GB" dirty="0"/>
              <a:t>Motivation is making someone eager to do something, to push them towards the goal.</a:t>
            </a:r>
          </a:p>
          <a:p>
            <a:r>
              <a:rPr lang="en-GB" dirty="0"/>
              <a:t>1960 Douglas </a:t>
            </a:r>
            <a:r>
              <a:rPr lang="en-GB" dirty="0" err="1"/>
              <a:t>Mcgregor</a:t>
            </a:r>
            <a:r>
              <a:rPr lang="en-GB" dirty="0"/>
              <a:t> described to distinctive style of management. Theory X and Theory Y</a:t>
            </a:r>
          </a:p>
          <a:p>
            <a:r>
              <a:rPr lang="en-GB" dirty="0"/>
              <a:t>Theory X manager believed workers needed discipline.</a:t>
            </a:r>
          </a:p>
          <a:p>
            <a:r>
              <a:rPr lang="en-GB" dirty="0"/>
              <a:t>Theory Y saw self motivated employees with complex needs and a natural urge to be creative. </a:t>
            </a:r>
          </a:p>
          <a:p>
            <a:pPr marL="0" indent="0">
              <a:buNone/>
            </a:pPr>
            <a:r>
              <a:rPr lang="en-GB" dirty="0"/>
              <a:t>The second view is shared by NDA whose employees need to be self directed in their work and ready to accept high level 	of responsibility</a:t>
            </a:r>
          </a:p>
          <a:p>
            <a:pPr marL="0" indent="0">
              <a:buNone/>
            </a:pPr>
            <a:endParaRPr lang="en-GB" dirty="0"/>
          </a:p>
        </p:txBody>
      </p:sp>
    </p:spTree>
    <p:extLst>
      <p:ext uri="{BB962C8B-B14F-4D97-AF65-F5344CB8AC3E}">
        <p14:creationId xmlns:p14="http://schemas.microsoft.com/office/powerpoint/2010/main" val="29080383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94546-0A43-4496-BE5F-4D638AE82AFE}"/>
              </a:ext>
            </a:extLst>
          </p:cNvPr>
          <p:cNvSpPr>
            <a:spLocks noGrp="1"/>
          </p:cNvSpPr>
          <p:nvPr>
            <p:ph type="title"/>
          </p:nvPr>
        </p:nvSpPr>
        <p:spPr/>
        <p:txBody>
          <a:bodyPr>
            <a:normAutofit/>
          </a:bodyPr>
          <a:lstStyle/>
          <a:p>
            <a:r>
              <a:rPr lang="en-GB" sz="2700" dirty="0"/>
              <a:t>Continued……</a:t>
            </a:r>
          </a:p>
        </p:txBody>
      </p:sp>
      <p:sp>
        <p:nvSpPr>
          <p:cNvPr id="3" name="Content Placeholder 2">
            <a:extLst>
              <a:ext uri="{FF2B5EF4-FFF2-40B4-BE49-F238E27FC236}">
                <a16:creationId xmlns:a16="http://schemas.microsoft.com/office/drawing/2014/main" id="{685DCDA9-AF10-48EB-A966-5254E03D6577}"/>
              </a:ext>
            </a:extLst>
          </p:cNvPr>
          <p:cNvSpPr>
            <a:spLocks noGrp="1"/>
          </p:cNvSpPr>
          <p:nvPr>
            <p:ph idx="1"/>
          </p:nvPr>
        </p:nvSpPr>
        <p:spPr/>
        <p:txBody>
          <a:bodyPr/>
          <a:lstStyle/>
          <a:p>
            <a:r>
              <a:rPr lang="en-GB" dirty="0"/>
              <a:t>Always acting safely responsibly</a:t>
            </a:r>
          </a:p>
          <a:p>
            <a:r>
              <a:rPr lang="en-GB" dirty="0"/>
              <a:t>Building talents and teams </a:t>
            </a:r>
          </a:p>
          <a:p>
            <a:r>
              <a:rPr lang="en-GB" dirty="0"/>
              <a:t>Open and transparent </a:t>
            </a:r>
          </a:p>
          <a:p>
            <a:r>
              <a:rPr lang="en-GB" dirty="0"/>
              <a:t>Challenging ourselves and customers.</a:t>
            </a:r>
          </a:p>
          <a:p>
            <a:r>
              <a:rPr lang="en-GB" dirty="0"/>
              <a:t>Confronting problems</a:t>
            </a:r>
          </a:p>
          <a:p>
            <a:r>
              <a:rPr lang="en-GB" dirty="0"/>
              <a:t>Delivering what is promised</a:t>
            </a:r>
          </a:p>
          <a:p>
            <a:r>
              <a:rPr lang="en-GB" dirty="0"/>
              <a:t>Learning from experience</a:t>
            </a:r>
          </a:p>
          <a:p>
            <a:pPr marL="0" indent="0">
              <a:buNone/>
            </a:pPr>
            <a:endParaRPr lang="en-GB" dirty="0"/>
          </a:p>
        </p:txBody>
      </p:sp>
    </p:spTree>
    <p:extLst>
      <p:ext uri="{BB962C8B-B14F-4D97-AF65-F5344CB8AC3E}">
        <p14:creationId xmlns:p14="http://schemas.microsoft.com/office/powerpoint/2010/main" val="904285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E9D26-618A-4659-AF19-81B923A2D0D8}"/>
              </a:ext>
            </a:extLst>
          </p:cNvPr>
          <p:cNvSpPr>
            <a:spLocks noGrp="1"/>
          </p:cNvSpPr>
          <p:nvPr>
            <p:ph type="title"/>
          </p:nvPr>
        </p:nvSpPr>
        <p:spPr/>
        <p:txBody>
          <a:bodyPr>
            <a:normAutofit/>
          </a:bodyPr>
          <a:lstStyle/>
          <a:p>
            <a:pPr algn="just"/>
            <a:r>
              <a:rPr lang="en-GB" sz="2700" dirty="0"/>
              <a:t>Analyse why firms attempt job enrichment? What problems might they experience in the process?</a:t>
            </a:r>
          </a:p>
        </p:txBody>
      </p:sp>
      <p:sp>
        <p:nvSpPr>
          <p:cNvPr id="3" name="Content Placeholder 2">
            <a:extLst>
              <a:ext uri="{FF2B5EF4-FFF2-40B4-BE49-F238E27FC236}">
                <a16:creationId xmlns:a16="http://schemas.microsoft.com/office/drawing/2014/main" id="{6B894EEC-0ECB-4B0C-964A-E419B0B20CB8}"/>
              </a:ext>
            </a:extLst>
          </p:cNvPr>
          <p:cNvSpPr>
            <a:spLocks noGrp="1"/>
          </p:cNvSpPr>
          <p:nvPr>
            <p:ph idx="1"/>
          </p:nvPr>
        </p:nvSpPr>
        <p:spPr>
          <a:xfrm>
            <a:off x="680321" y="2336873"/>
            <a:ext cx="9613861" cy="4120198"/>
          </a:xfrm>
        </p:spPr>
        <p:txBody>
          <a:bodyPr>
            <a:normAutofit fontScale="92500" lnSpcReduction="10000"/>
          </a:bodyPr>
          <a:lstStyle/>
          <a:p>
            <a:pPr marL="0" indent="0">
              <a:buNone/>
            </a:pPr>
            <a:r>
              <a:rPr lang="en-GB" sz="2000" dirty="0"/>
              <a:t>As per (Frederick Herzberg, 1968) Job enrichment is management method of motivating employees to take more responsibilities and also make their job interesting and challenging so it gives an employee job satisfaction. </a:t>
            </a:r>
          </a:p>
          <a:p>
            <a:pPr marL="0" indent="0">
              <a:buNone/>
            </a:pPr>
            <a:r>
              <a:rPr lang="en-GB" sz="2500" u="sng" dirty="0"/>
              <a:t>Why firms attempt job enrichment?</a:t>
            </a:r>
          </a:p>
          <a:p>
            <a:r>
              <a:rPr lang="en-GB" sz="2000" dirty="0"/>
              <a:t>Job enrichment helps employee to progress and, it also helps organisation to produce better results.</a:t>
            </a:r>
          </a:p>
          <a:p>
            <a:r>
              <a:rPr lang="en-GB" sz="2000" dirty="0"/>
              <a:t>Job enrichment also gives meaningful work experience for an employee. It empowers them giving more responsibility.</a:t>
            </a:r>
          </a:p>
          <a:p>
            <a:r>
              <a:rPr lang="en-GB" sz="2000" dirty="0"/>
              <a:t>NDA involves a wide variety of projects, large number of linked activities which makes their work interesting and challenging.</a:t>
            </a:r>
          </a:p>
          <a:p>
            <a:r>
              <a:rPr lang="en-GB" sz="2000" dirty="0"/>
              <a:t>NDA assign each person the roles for which they are best qualified.</a:t>
            </a:r>
          </a:p>
          <a:p>
            <a:r>
              <a:rPr lang="en-GB" sz="2000" dirty="0"/>
              <a:t>NDA also recognise that skilled and committed people’s work life balance. They provide wide range of personal benefits.</a:t>
            </a:r>
          </a:p>
          <a:p>
            <a:endParaRPr lang="en-GB" sz="2000" dirty="0"/>
          </a:p>
          <a:p>
            <a:pPr marL="0" indent="0">
              <a:buNone/>
            </a:pPr>
            <a:endParaRPr lang="en-GB" sz="2000" dirty="0"/>
          </a:p>
        </p:txBody>
      </p:sp>
    </p:spTree>
    <p:extLst>
      <p:ext uri="{BB962C8B-B14F-4D97-AF65-F5344CB8AC3E}">
        <p14:creationId xmlns:p14="http://schemas.microsoft.com/office/powerpoint/2010/main" val="8739238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5791C-F10D-42C1-A808-73784E860F1D}"/>
              </a:ext>
            </a:extLst>
          </p:cNvPr>
          <p:cNvSpPr>
            <a:spLocks noGrp="1"/>
          </p:cNvSpPr>
          <p:nvPr>
            <p:ph type="title"/>
          </p:nvPr>
        </p:nvSpPr>
        <p:spPr>
          <a:xfrm>
            <a:off x="680321" y="753229"/>
            <a:ext cx="9613861" cy="505728"/>
          </a:xfrm>
        </p:spPr>
        <p:txBody>
          <a:bodyPr>
            <a:normAutofit/>
          </a:bodyPr>
          <a:lstStyle/>
          <a:p>
            <a:r>
              <a:rPr lang="en-GB" sz="2700" dirty="0"/>
              <a:t>Continued…..</a:t>
            </a:r>
          </a:p>
        </p:txBody>
      </p:sp>
      <p:sp>
        <p:nvSpPr>
          <p:cNvPr id="3" name="Content Placeholder 2">
            <a:extLst>
              <a:ext uri="{FF2B5EF4-FFF2-40B4-BE49-F238E27FC236}">
                <a16:creationId xmlns:a16="http://schemas.microsoft.com/office/drawing/2014/main" id="{20ACFCFF-5300-4634-8BB6-268AF2B44461}"/>
              </a:ext>
            </a:extLst>
          </p:cNvPr>
          <p:cNvSpPr>
            <a:spLocks noGrp="1"/>
          </p:cNvSpPr>
          <p:nvPr>
            <p:ph idx="1"/>
          </p:nvPr>
        </p:nvSpPr>
        <p:spPr/>
        <p:txBody>
          <a:bodyPr/>
          <a:lstStyle/>
          <a:p>
            <a:r>
              <a:rPr lang="en-GB" dirty="0"/>
              <a:t>People dislike works</a:t>
            </a:r>
          </a:p>
          <a:p>
            <a:r>
              <a:rPr lang="en-GB" dirty="0"/>
              <a:t>It increases work load</a:t>
            </a:r>
          </a:p>
          <a:p>
            <a:r>
              <a:rPr lang="en-GB" dirty="0"/>
              <a:t>Mis-communication</a:t>
            </a:r>
          </a:p>
          <a:p>
            <a:r>
              <a:rPr lang="en-GB" dirty="0"/>
              <a:t>Employee don’t want extra responsibility.</a:t>
            </a:r>
          </a:p>
          <a:p>
            <a:r>
              <a:rPr lang="en-GB" dirty="0"/>
              <a:t>All of these acts can lead to lower productivity, more conflict, less readiness to learn or change and also higher rate of absenteeism.</a:t>
            </a:r>
          </a:p>
        </p:txBody>
      </p:sp>
    </p:spTree>
    <p:extLst>
      <p:ext uri="{BB962C8B-B14F-4D97-AF65-F5344CB8AC3E}">
        <p14:creationId xmlns:p14="http://schemas.microsoft.com/office/powerpoint/2010/main" val="38461129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97DB6-7A54-4F3B-8965-61D07EEEA699}"/>
              </a:ext>
            </a:extLst>
          </p:cNvPr>
          <p:cNvSpPr>
            <a:spLocks noGrp="1"/>
          </p:cNvSpPr>
          <p:nvPr>
            <p:ph type="title"/>
          </p:nvPr>
        </p:nvSpPr>
        <p:spPr/>
        <p:txBody>
          <a:bodyPr>
            <a:normAutofit/>
          </a:bodyPr>
          <a:lstStyle/>
          <a:p>
            <a:r>
              <a:rPr lang="en-GB" sz="2700" dirty="0"/>
              <a:t>To what extent do you think motivation can form the basis of competitive advantage in attracting future employees?</a:t>
            </a:r>
          </a:p>
        </p:txBody>
      </p:sp>
      <p:sp>
        <p:nvSpPr>
          <p:cNvPr id="3" name="Content Placeholder 2">
            <a:extLst>
              <a:ext uri="{FF2B5EF4-FFF2-40B4-BE49-F238E27FC236}">
                <a16:creationId xmlns:a16="http://schemas.microsoft.com/office/drawing/2014/main" id="{7E835F9F-3BD9-41F4-96CF-DD5DF46D603A}"/>
              </a:ext>
            </a:extLst>
          </p:cNvPr>
          <p:cNvSpPr>
            <a:spLocks noGrp="1"/>
          </p:cNvSpPr>
          <p:nvPr>
            <p:ph idx="1"/>
          </p:nvPr>
        </p:nvSpPr>
        <p:spPr/>
        <p:txBody>
          <a:bodyPr/>
          <a:lstStyle/>
          <a:p>
            <a:r>
              <a:rPr lang="en-GB" dirty="0"/>
              <a:t>Help staff find an effective work life balance. They provide assistance in moving home when employees are appointed or relocated.</a:t>
            </a:r>
          </a:p>
          <a:p>
            <a:r>
              <a:rPr lang="en-GB" dirty="0"/>
              <a:t>Offers staff wide range of personal benefit such as family leave and </a:t>
            </a:r>
            <a:r>
              <a:rPr lang="en-GB" dirty="0" err="1"/>
              <a:t>councelling</a:t>
            </a:r>
            <a:r>
              <a:rPr lang="en-GB" dirty="0"/>
              <a:t>.</a:t>
            </a:r>
          </a:p>
          <a:p>
            <a:r>
              <a:rPr lang="en-GB" dirty="0"/>
              <a:t>Management and organisations culture can determine </a:t>
            </a:r>
            <a:r>
              <a:rPr lang="en-GB" dirty="0" err="1"/>
              <a:t>wheather</a:t>
            </a:r>
            <a:r>
              <a:rPr lang="en-GB" dirty="0"/>
              <a:t> people feel enthusiastic about work or </a:t>
            </a:r>
            <a:r>
              <a:rPr lang="en-GB" dirty="0" err="1"/>
              <a:t>wheather</a:t>
            </a:r>
            <a:r>
              <a:rPr lang="en-GB" dirty="0"/>
              <a:t> they just turn up everyday.</a:t>
            </a:r>
          </a:p>
          <a:p>
            <a:pPr marL="0" indent="0">
              <a:buNone/>
            </a:pPr>
            <a:endParaRPr lang="en-GB" dirty="0"/>
          </a:p>
        </p:txBody>
      </p:sp>
    </p:spTree>
    <p:extLst>
      <p:ext uri="{BB962C8B-B14F-4D97-AF65-F5344CB8AC3E}">
        <p14:creationId xmlns:p14="http://schemas.microsoft.com/office/powerpoint/2010/main" val="13608609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C6318-FB42-40CD-98DC-15A97EF08FFA}"/>
              </a:ext>
            </a:extLst>
          </p:cNvPr>
          <p:cNvSpPr>
            <a:spLocks noGrp="1"/>
          </p:cNvSpPr>
          <p:nvPr>
            <p:ph type="title"/>
          </p:nvPr>
        </p:nvSpPr>
        <p:spPr/>
        <p:txBody>
          <a:bodyPr>
            <a:normAutofit/>
          </a:bodyPr>
          <a:lstStyle/>
          <a:p>
            <a:r>
              <a:rPr lang="en-GB" sz="2700" dirty="0"/>
              <a:t>Continued……</a:t>
            </a:r>
          </a:p>
        </p:txBody>
      </p:sp>
      <p:sp>
        <p:nvSpPr>
          <p:cNvPr id="3" name="Content Placeholder 2">
            <a:extLst>
              <a:ext uri="{FF2B5EF4-FFF2-40B4-BE49-F238E27FC236}">
                <a16:creationId xmlns:a16="http://schemas.microsoft.com/office/drawing/2014/main" id="{AE23FC61-A3B0-4C70-B1BF-6E3156F03ECD}"/>
              </a:ext>
            </a:extLst>
          </p:cNvPr>
          <p:cNvSpPr>
            <a:spLocks noGrp="1"/>
          </p:cNvSpPr>
          <p:nvPr>
            <p:ph idx="1"/>
          </p:nvPr>
        </p:nvSpPr>
        <p:spPr/>
        <p:txBody>
          <a:bodyPr/>
          <a:lstStyle/>
          <a:p>
            <a:r>
              <a:rPr lang="en-GB" dirty="0"/>
              <a:t>Training and welfare provision for employees as a long term investment.</a:t>
            </a:r>
          </a:p>
          <a:p>
            <a:r>
              <a:rPr lang="en-GB"/>
              <a:t>Positive encouagement </a:t>
            </a:r>
            <a:endParaRPr lang="en-GB" dirty="0"/>
          </a:p>
        </p:txBody>
      </p:sp>
    </p:spTree>
    <p:extLst>
      <p:ext uri="{BB962C8B-B14F-4D97-AF65-F5344CB8AC3E}">
        <p14:creationId xmlns:p14="http://schemas.microsoft.com/office/powerpoint/2010/main" val="4077351017"/>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TM04033917[[fn=Berlin]]</Template>
  <TotalTime>143</TotalTime>
  <Words>540</Words>
  <Application>Microsoft Office PowerPoint</Application>
  <PresentationFormat>Widescreen</PresentationFormat>
  <Paragraphs>55</Paragraphs>
  <Slides>9</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Trebuchet MS</vt:lpstr>
      <vt:lpstr>Berlin</vt:lpstr>
      <vt:lpstr>Developing a motivated workforce</vt:lpstr>
      <vt:lpstr>How would you describe NDA’s style of people management? On what assumptions about employees is this based?</vt:lpstr>
      <vt:lpstr>Continied……..</vt:lpstr>
      <vt:lpstr>How does NDA apply theory to practice in the management of staff motivations?</vt:lpstr>
      <vt:lpstr>Continued……</vt:lpstr>
      <vt:lpstr>Analyse why firms attempt job enrichment? What problems might they experience in the process?</vt:lpstr>
      <vt:lpstr>Continued…..</vt:lpstr>
      <vt:lpstr>To what extent do you think motivation can form the basis of competitive advantage in attracting future employees?</vt:lpstr>
      <vt:lpstr>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MUFAZOL ALI</dc:creator>
  <cp:lastModifiedBy>MUFAZOL ALI</cp:lastModifiedBy>
  <cp:revision>1</cp:revision>
  <dcterms:created xsi:type="dcterms:W3CDTF">2019-06-26T08:30:24Z</dcterms:created>
  <dcterms:modified xsi:type="dcterms:W3CDTF">2019-06-26T10:54:07Z</dcterms:modified>
</cp:coreProperties>
</file>