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2" r:id="rId6"/>
    <p:sldId id="263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11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682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869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289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24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79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421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603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5758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0756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636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743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FB564-B984-4317-9F4A-24AD2BC0CE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2E1F2C-766A-4F4C-BC4A-0D06986C3E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87C06-BC11-4A0B-B8F2-AE5950207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08F457-5B4E-4DED-9818-2C3410878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5EDA5B-8DFF-4D56-8593-98171B223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406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6F6A3-ECBD-442A-B6DD-1890A48C9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B1745-77C2-4DD8-8B8F-C49A0C047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B493A-DAFB-46BE-8905-37A12055C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BB5B7-00B9-44A7-80BC-130FC726F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49A5E-1C6A-462B-A44A-1516482C3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266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E7F5A-274C-4C2A-BF38-19C26B4E0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BE79A8-DE80-47CC-B931-51E2DB5AA8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F9E31-F98C-4AD7-8E68-978CCA8D0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91336-2E18-41AD-9FE5-CAC3BC27E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BCFEB-9CF2-477C-8E32-EDDCFDD4A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06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833E7-6F9B-4736-A080-B47E58E3F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54A7-0223-482C-BEB9-241F52758B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178A33-D092-4B2C-B00F-52BD9396CE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168C2F-A7B6-4058-AFF4-711BB218C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0C54BA-E8A4-4C57-9805-C9411D649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8EE876-71AF-489E-AE5C-1D72516B1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053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E6350-3BCC-4E63-B480-048582F86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30A52B-D1B0-4843-B39D-37B0AE058E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443379-81D1-409C-A347-7414C38D97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AFDE69-ECC7-4F8D-8B9E-ACE97CD55F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A25AF-DA1D-4615-9EB5-0D4BDBA3BE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1882D7-E892-4068-BD67-398C955F8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65DBB2-634C-4037-8333-624A75FB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9D4E49-7BCE-4B4D-ACB2-1EA7D48BB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035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FEF3D-4478-4F1C-BAB4-A0E672486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CC2E4D-5472-43B1-9BAB-126157FE4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8AE271-E1F7-46D3-B049-63E42D0A0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653D7B-0918-4BF7-90A2-B55C4DF2A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895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972358-AC8D-4759-8D0E-8F289E3FA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BED9A0-5B7F-4180-8FB3-701D8B2E4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E59FB2-BDCF-4412-ADD4-FE920D3CF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118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4D2A4-E9CF-43B3-80C5-092F6C940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96EAA-CC24-4678-8AA1-475B50CB7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7FF0A2-6BD3-481D-AB80-7A4AE4F371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ECA2D4-DEAC-4C0A-8603-40FF2E172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20CF36-78C3-4FC5-8212-019042AF8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F1947F-FB13-4BF5-9489-45058AA1A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7070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B18B0-EAB2-419E-B192-CE6A4AAB6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62FC72-F9BD-4520-8798-58C7684D5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5A9458-41D9-4D2C-8071-40E8E6C16B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D09E07-877E-4113-97DF-3F6554C39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77C22B-3238-436E-AA5A-C11ABEEED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A1B7C9-B6CD-49DF-A737-E1DE23BE4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3032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FF88A-69F4-4704-AB8F-86B6D48EF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30018C-AA1D-4879-8236-F2ED7A2289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1F81D-1F58-4910-AFAF-F54D8C289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DB3F3-6823-493C-A121-6A5F29091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56DA7-6CD6-4BEF-95B3-073D8B598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923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99E8E5-52A0-4710-9257-96EEE6FF62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1603EF-6A11-48B8-BF8F-67F5206DB7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6847F-F064-4FDE-8AFD-7B39A1CC5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33083-0548-482B-BAD8-ED714DA13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3448D-6279-4CDC-972E-E61D064BD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055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2/14/2022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55783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BA9958-2082-44D9-9DAE-9056F971E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2B91AB-DE01-4946-B9A2-EA727A8C9F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7AC1B-2760-4024-960C-A8AE110868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11845-F523-4FDF-8AF6-3FB4CE285398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85633-90E1-4B18-9C72-C30FB31C7B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BD90-B21A-4F08-8826-7D4788847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0DCCF-E01E-4737-AA9C-EFCEAA079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1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implypsychology.org/herzbergs-two-factor-theory.html" TargetMode="External"/><Relationship Id="rId3" Type="http://schemas.openxmlformats.org/officeDocument/2006/relationships/image" Target="../media/image7.svg"/><Relationship Id="rId7" Type="http://schemas.openxmlformats.org/officeDocument/2006/relationships/hyperlink" Target="https://www.mindtools.com/pages/article/newLDR_83.htm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pi.edu/news/teamwork-space-carlo-pinciroli-part-nasa-funded-effort-enable-robots-work-together-moon" TargetMode="External"/><Relationship Id="rId5" Type="http://schemas.openxmlformats.org/officeDocument/2006/relationships/hyperlink" Target="https://asana.com/resources/group-vs-team" TargetMode="External"/><Relationship Id="rId4" Type="http://schemas.openxmlformats.org/officeDocument/2006/relationships/hyperlink" Target="https://search-ebscohost-com.ezproxy.uwtsd.ac.uk/login.aspx?direct=true&amp;db=bth&amp;AN=9067469&amp;site=ehost-li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1C0BCA8-B9D5-4F84-B063-ABE683EE0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183C6D23-A7DF-45DB-BA55-06F21B2E8B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0" y="11"/>
            <a:ext cx="12191979" cy="685798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148D7B7-CAFA-4089-A365-6371A76F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custGeom>
            <a:avLst/>
            <a:gdLst>
              <a:gd name="connsiteX0" fmla="*/ 3144236 w 12192000"/>
              <a:gd name="connsiteY0" fmla="*/ 859953 h 6858000"/>
              <a:gd name="connsiteX1" fmla="*/ 954990 w 12192000"/>
              <a:gd name="connsiteY1" fmla="*/ 3049201 h 6858000"/>
              <a:gd name="connsiteX2" fmla="*/ 954990 w 12192000"/>
              <a:gd name="connsiteY2" fmla="*/ 3317710 h 6858000"/>
              <a:gd name="connsiteX3" fmla="*/ 954990 w 12192000"/>
              <a:gd name="connsiteY3" fmla="*/ 6057900 h 6858000"/>
              <a:gd name="connsiteX4" fmla="*/ 5334000 w 12192000"/>
              <a:gd name="connsiteY4" fmla="*/ 6057900 h 6858000"/>
              <a:gd name="connsiteX5" fmla="*/ 5334000 w 12192000"/>
              <a:gd name="connsiteY5" fmla="*/ 3049201 h 6858000"/>
              <a:gd name="connsiteX6" fmla="*/ 3144755 w 12192000"/>
              <a:gd name="connsiteY6" fmla="*/ 859953 h 6858000"/>
              <a:gd name="connsiteX7" fmla="*/ 0 w 12192000"/>
              <a:gd name="connsiteY7" fmla="*/ 0 h 6858000"/>
              <a:gd name="connsiteX8" fmla="*/ 12192000 w 12192000"/>
              <a:gd name="connsiteY8" fmla="*/ 0 h 6858000"/>
              <a:gd name="connsiteX9" fmla="*/ 12192000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3144236" y="859953"/>
                </a:moveTo>
                <a:cubicBezTo>
                  <a:pt x="1935127" y="859953"/>
                  <a:pt x="954990" y="1840119"/>
                  <a:pt x="954990" y="3049201"/>
                </a:cubicBezTo>
                <a:lnTo>
                  <a:pt x="954990" y="3317710"/>
                </a:lnTo>
                <a:lnTo>
                  <a:pt x="954990" y="6057900"/>
                </a:lnTo>
                <a:lnTo>
                  <a:pt x="5334000" y="6057900"/>
                </a:lnTo>
                <a:lnTo>
                  <a:pt x="5334000" y="3049201"/>
                </a:lnTo>
                <a:cubicBezTo>
                  <a:pt x="5334000" y="1840119"/>
                  <a:pt x="4353860" y="859953"/>
                  <a:pt x="3144755" y="85995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7A768-61D9-491B-83DC-5FEBCDC983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273" y="1161232"/>
            <a:ext cx="5291275" cy="2485479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Effective team-working and communications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44915D-2D74-4986-B7E1-C7431D9190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6615" y="4807934"/>
            <a:ext cx="3694048" cy="1322414"/>
          </a:xfrm>
        </p:spPr>
        <p:txBody>
          <a:bodyPr anchor="b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400" b="1" dirty="0">
                <a:solidFill>
                  <a:schemeClr val="tx1"/>
                </a:solidFill>
              </a:rPr>
              <a:t>Andrei Selaru (2112461)</a:t>
            </a:r>
          </a:p>
          <a:p>
            <a:pPr>
              <a:lnSpc>
                <a:spcPct val="110000"/>
              </a:lnSpc>
            </a:pPr>
            <a:r>
              <a:rPr lang="en-GB" sz="1400" b="1" dirty="0">
                <a:solidFill>
                  <a:schemeClr val="tx1"/>
                </a:solidFill>
              </a:rPr>
              <a:t>Daniel </a:t>
            </a:r>
            <a:r>
              <a:rPr lang="en-GB" sz="1400" b="1" dirty="0" err="1">
                <a:solidFill>
                  <a:schemeClr val="tx1"/>
                </a:solidFill>
              </a:rPr>
              <a:t>Goste</a:t>
            </a:r>
            <a:r>
              <a:rPr lang="en-GB" sz="1400" b="1" dirty="0">
                <a:solidFill>
                  <a:schemeClr val="tx1"/>
                </a:solidFill>
              </a:rPr>
              <a:t> (2027280)</a:t>
            </a:r>
          </a:p>
          <a:p>
            <a:pPr>
              <a:lnSpc>
                <a:spcPct val="110000"/>
              </a:lnSpc>
            </a:pPr>
            <a:r>
              <a:rPr lang="en-GB" sz="1400" b="1" dirty="0">
                <a:solidFill>
                  <a:schemeClr val="tx1"/>
                </a:solidFill>
              </a:rPr>
              <a:t>Cristian </a:t>
            </a:r>
            <a:r>
              <a:rPr lang="en-GB" sz="1400" b="1" dirty="0" err="1">
                <a:solidFill>
                  <a:schemeClr val="tx1"/>
                </a:solidFill>
              </a:rPr>
              <a:t>Haidau</a:t>
            </a:r>
            <a:r>
              <a:rPr lang="en-GB" sz="1400" b="1" dirty="0">
                <a:solidFill>
                  <a:schemeClr val="tx1"/>
                </a:solidFill>
              </a:rPr>
              <a:t> (1914434)</a:t>
            </a:r>
          </a:p>
          <a:p>
            <a:pPr>
              <a:lnSpc>
                <a:spcPct val="110000"/>
              </a:lnSpc>
            </a:pPr>
            <a:r>
              <a:rPr lang="en-GB" sz="1400" b="1" dirty="0" err="1">
                <a:solidFill>
                  <a:schemeClr val="tx1"/>
                </a:solidFill>
              </a:rPr>
              <a:t>Ancuta</a:t>
            </a:r>
            <a:r>
              <a:rPr lang="en-GB" sz="1400" b="1" dirty="0">
                <a:solidFill>
                  <a:schemeClr val="tx1"/>
                </a:solidFill>
              </a:rPr>
              <a:t> </a:t>
            </a:r>
            <a:r>
              <a:rPr lang="en-GB" sz="1400" b="1" dirty="0" err="1">
                <a:solidFill>
                  <a:schemeClr val="tx1"/>
                </a:solidFill>
              </a:rPr>
              <a:t>Nutu</a:t>
            </a:r>
            <a:r>
              <a:rPr lang="en-GB" sz="1400" b="1" dirty="0">
                <a:solidFill>
                  <a:schemeClr val="tx1"/>
                </a:solidFill>
              </a:rPr>
              <a:t> (1918834)</a:t>
            </a:r>
          </a:p>
          <a:p>
            <a:pPr>
              <a:lnSpc>
                <a:spcPct val="110000"/>
              </a:lnSpc>
            </a:pPr>
            <a:endParaRPr lang="en-GB" sz="9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76E355-DC49-4AFB-88DE-62B854B9B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3462" y="4003443"/>
            <a:ext cx="0" cy="2054457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1629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CECA2BE-0443-493F-9413-FC132026C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EC2A48C3-8011-4070-9B6E-375437E3AC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222" r="-1" b="6529"/>
          <a:stretch/>
        </p:blipFill>
        <p:spPr>
          <a:xfrm>
            <a:off x="0" y="0"/>
            <a:ext cx="12188932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7C3041F-18C8-4A3F-BB74-556AD2101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2" y="1"/>
            <a:ext cx="12191999" cy="2211293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AC191-976C-4078-84C5-9AA62EEEC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598393"/>
            <a:ext cx="9599676" cy="11924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dirty="0">
                <a:solidFill>
                  <a:srgbClr val="FFFFFF"/>
                </a:solidFill>
                <a:highlight>
                  <a:srgbClr val="000000"/>
                </a:highlight>
              </a:rPr>
              <a:t>Effective teams and Conflict handling (Andrei)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B28B90-B579-47ED-A625-BAD03AE6C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30588"/>
            <a:ext cx="12191999" cy="1927411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500" y="6259606"/>
            <a:ext cx="10325101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B4EF653-0339-46EF-8E3E-B3A1D92F7062}"/>
              </a:ext>
            </a:extLst>
          </p:cNvPr>
          <p:cNvSpPr txBox="1"/>
          <p:nvPr/>
        </p:nvSpPr>
        <p:spPr>
          <a:xfrm>
            <a:off x="1261872" y="1927412"/>
            <a:ext cx="83301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highlight>
                  <a:srgbClr val="0000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Belbin effective teams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highlight>
                  <a:srgbClr val="0000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How to make a team effective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highlight>
                  <a:srgbClr val="0000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Handle conflicts</a:t>
            </a:r>
          </a:p>
          <a:p>
            <a:endParaRPr lang="en-GB" sz="3200" b="1" dirty="0">
              <a:highlight>
                <a:srgbClr val="000000"/>
              </a:highligh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734232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69F96FE-C3F5-4F02-8428-78ADCB975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EFCE6857-0F81-4995-B7FC-6251ED6045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97" b="3717"/>
          <a:stretch/>
        </p:blipFill>
        <p:spPr>
          <a:xfrm>
            <a:off x="21" y="0"/>
            <a:ext cx="12191979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80C6B76-4D7E-4FE2-84E4-C4734B2B4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2" y="1"/>
            <a:ext cx="12191999" cy="3779457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815A9-6842-4CF3-8743-B7B4E0F95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876" y="640027"/>
            <a:ext cx="10447724" cy="1030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>
                <a:solidFill>
                  <a:srgbClr val="FFFFFF"/>
                </a:solidFill>
                <a:highlight>
                  <a:srgbClr val="000000"/>
                </a:highlight>
              </a:rPr>
              <a:t>Difference between groups and teams </a:t>
            </a:r>
            <a:r>
              <a:rPr lang="en-US" sz="3400" dirty="0">
                <a:solidFill>
                  <a:srgbClr val="FFFFFF"/>
                </a:solidFill>
              </a:rPr>
              <a:t>(Daniel)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4990" y="1808741"/>
            <a:ext cx="10325101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DA5F543-DEA6-4390-98AF-F7547D631051}"/>
              </a:ext>
            </a:extLst>
          </p:cNvPr>
          <p:cNvSpPr txBox="1"/>
          <p:nvPr/>
        </p:nvSpPr>
        <p:spPr>
          <a:xfrm>
            <a:off x="1248156" y="2474792"/>
            <a:ext cx="44119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200000"/>
              </a:lnSpc>
            </a:pPr>
            <a:r>
              <a:rPr lang="en-GB" b="1" i="0" dirty="0">
                <a:effectLst/>
                <a:highlight>
                  <a:srgbClr val="000000"/>
                </a:highlight>
                <a:latin typeface="Times New Roman" panose="02020603050405020304" pitchFamily="18" charset="0"/>
              </a:rPr>
              <a:t>Group</a:t>
            </a:r>
          </a:p>
          <a:p>
            <a:pPr algn="l">
              <a:lnSpc>
                <a:spcPct val="200000"/>
              </a:lnSpc>
            </a:pPr>
            <a:r>
              <a:rPr lang="en-GB" b="1" i="0" dirty="0">
                <a:effectLst/>
                <a:highlight>
                  <a:srgbClr val="000000"/>
                </a:highlight>
                <a:latin typeface="Times New Roman" panose="02020603050405020304" pitchFamily="18" charset="0"/>
              </a:rPr>
              <a:t>· They have a manager</a:t>
            </a:r>
          </a:p>
          <a:p>
            <a:pPr algn="l">
              <a:lnSpc>
                <a:spcPct val="200000"/>
              </a:lnSpc>
            </a:pPr>
            <a:r>
              <a:rPr lang="en-GB" b="1" i="0" dirty="0">
                <a:effectLst/>
                <a:highlight>
                  <a:srgbClr val="000000"/>
                </a:highlight>
                <a:latin typeface="Times New Roman" panose="02020603050405020304" pitchFamily="18" charset="0"/>
              </a:rPr>
              <a:t>· More people</a:t>
            </a:r>
          </a:p>
          <a:p>
            <a:pPr algn="l">
              <a:lnSpc>
                <a:spcPct val="200000"/>
              </a:lnSpc>
            </a:pPr>
            <a:r>
              <a:rPr lang="en-GB" b="1" i="0" dirty="0">
                <a:effectLst/>
                <a:highlight>
                  <a:srgbClr val="000000"/>
                </a:highlight>
                <a:latin typeface="Times New Roman" panose="02020603050405020304" pitchFamily="18" charset="0"/>
              </a:rPr>
              <a:t>· They don’t need to have so many skills</a:t>
            </a:r>
          </a:p>
          <a:p>
            <a:pPr algn="l">
              <a:lnSpc>
                <a:spcPct val="200000"/>
              </a:lnSpc>
            </a:pPr>
            <a:r>
              <a:rPr lang="en-GB" b="1" i="0" dirty="0">
                <a:effectLst/>
                <a:highlight>
                  <a:srgbClr val="000000"/>
                </a:highlight>
                <a:latin typeface="Times New Roman" panose="02020603050405020304" pitchFamily="18" charset="0"/>
              </a:rPr>
              <a:t>· Can be learned after few days of training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489506-C8F9-486A-9908-0C59CB716AC7}"/>
              </a:ext>
            </a:extLst>
          </p:cNvPr>
          <p:cNvSpPr txBox="1"/>
          <p:nvPr/>
        </p:nvSpPr>
        <p:spPr>
          <a:xfrm>
            <a:off x="6601968" y="2439964"/>
            <a:ext cx="4341876" cy="2777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Team</a:t>
            </a: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· Less people</a:t>
            </a: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· They have team leader</a:t>
            </a: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· They have individual tasks</a:t>
            </a: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· They must cooperate</a:t>
            </a:r>
          </a:p>
        </p:txBody>
      </p:sp>
    </p:spTree>
    <p:extLst>
      <p:ext uri="{BB962C8B-B14F-4D97-AF65-F5344CB8AC3E}">
        <p14:creationId xmlns:p14="http://schemas.microsoft.com/office/powerpoint/2010/main" val="1778711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25965-2FF8-40C4-B3D9-B8B8BF74E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5430" y="629268"/>
            <a:ext cx="7031498" cy="12861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400" dirty="0"/>
              <a:t>Reward and recognition (Cristian)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8AE1DE-EB5D-402E-8423-8AE3C7A148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- 1 in 3 employees are unhappy with the frequency of reward and recognition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90% of employees say that reward and recognition programs impact positively on their engagement and motivation level.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         Herzberg’s two-factor theory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Hygiene factors                                    Motivators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9" name="Picture 8" descr="Gold medal">
            <a:extLst>
              <a:ext uri="{FF2B5EF4-FFF2-40B4-BE49-F238E27FC236}">
                <a16:creationId xmlns:a16="http://schemas.microsoft.com/office/drawing/2014/main" id="{74DCC7B0-219F-4DF1-8909-1188D8213B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10" r="4377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FA1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7120397-978F-4892-8150-C2074D1EC8B6}"/>
              </a:ext>
            </a:extLst>
          </p:cNvPr>
          <p:cNvCxnSpPr/>
          <p:nvPr/>
        </p:nvCxnSpPr>
        <p:spPr>
          <a:xfrm flipH="1">
            <a:off x="5416415" y="4740684"/>
            <a:ext cx="1920240" cy="10058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3784C8F-5846-4717-8A35-E9E4265A973E}"/>
              </a:ext>
            </a:extLst>
          </p:cNvPr>
          <p:cNvCxnSpPr/>
          <p:nvPr/>
        </p:nvCxnSpPr>
        <p:spPr>
          <a:xfrm>
            <a:off x="7336655" y="4740684"/>
            <a:ext cx="1844040" cy="96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452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01670-B581-48CB-89ED-F89DE309B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9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2FA54-40CA-4006-AC51-B4E5583F4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Eliminate job hygiene stressors                       Boost job satisfaction</a:t>
            </a:r>
          </a:p>
          <a:p>
            <a:pPr>
              <a:buFontTx/>
              <a:buChar char="-"/>
            </a:pPr>
            <a:r>
              <a:rPr lang="en-GB"/>
              <a:t>Rectify petty policies                                    - Job enrichment</a:t>
            </a:r>
          </a:p>
          <a:p>
            <a:pPr>
              <a:buFontTx/>
              <a:buChar char="-"/>
            </a:pPr>
            <a:r>
              <a:rPr lang="en-GB"/>
              <a:t>Offer equal support to employees             - Job enlargement</a:t>
            </a:r>
          </a:p>
          <a:p>
            <a:pPr>
              <a:buFontTx/>
              <a:buChar char="-"/>
            </a:pPr>
            <a:r>
              <a:rPr lang="en-GB"/>
              <a:t>Positive and professional environment     - Employee empowerment</a:t>
            </a:r>
          </a:p>
          <a:p>
            <a:pPr>
              <a:buFontTx/>
              <a:buChar char="-"/>
            </a:pPr>
            <a:r>
              <a:rPr lang="en-GB"/>
              <a:t>Salaries must be competitive</a:t>
            </a:r>
          </a:p>
          <a:p>
            <a:pPr>
              <a:buFontTx/>
              <a:buChar char="-"/>
            </a:pPr>
            <a:r>
              <a:rPr lang="en-GB"/>
              <a:t>Make jobs meaningful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603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9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4D99F-7682-444F-84D3-A4071891D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914" y="167652"/>
            <a:ext cx="6539614" cy="21623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Group dynamics (</a:t>
            </a:r>
            <a:r>
              <a:rPr lang="en-US" kern="1200" dirty="0" err="1">
                <a:latin typeface="+mj-lt"/>
                <a:ea typeface="+mj-ea"/>
                <a:cs typeface="+mj-cs"/>
              </a:rPr>
              <a:t>Ancuta</a:t>
            </a:r>
            <a:r>
              <a:rPr lang="en-US" kern="1200" dirty="0">
                <a:latin typeface="+mj-lt"/>
                <a:ea typeface="+mj-ea"/>
                <a:cs typeface="+mj-cs"/>
              </a:rPr>
              <a:t>)</a:t>
            </a:r>
          </a:p>
        </p:txBody>
      </p:sp>
      <p:cxnSp>
        <p:nvCxnSpPr>
          <p:cNvPr id="35" name="Straight Connector 31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500" y="3426138"/>
            <a:ext cx="0" cy="2629328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54D4235-A93F-4C33-8EC1-80FEC63B44D4}"/>
              </a:ext>
            </a:extLst>
          </p:cNvPr>
          <p:cNvSpPr txBox="1"/>
          <p:nvPr/>
        </p:nvSpPr>
        <p:spPr>
          <a:xfrm>
            <a:off x="952500" y="2799758"/>
            <a:ext cx="3434037" cy="28969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  <a:buSzPct val="70000"/>
            </a:pPr>
            <a:r>
              <a:rPr lang="en-US" sz="2400" u="sng" dirty="0">
                <a:solidFill>
                  <a:schemeClr val="tx2"/>
                </a:solidFill>
                <a:effectLst/>
              </a:rPr>
              <a:t>Tuckman’s 4 stages of group development:</a:t>
            </a:r>
          </a:p>
          <a:p>
            <a:pPr>
              <a:lnSpc>
                <a:spcPct val="110000"/>
              </a:lnSpc>
              <a:buSzPct val="70000"/>
            </a:pPr>
            <a:r>
              <a:rPr lang="en-US" sz="2400" dirty="0">
                <a:solidFill>
                  <a:schemeClr val="tx2"/>
                </a:solidFill>
                <a:effectLst/>
              </a:rPr>
              <a:t>•Forming</a:t>
            </a:r>
          </a:p>
          <a:p>
            <a:pPr>
              <a:lnSpc>
                <a:spcPct val="110000"/>
              </a:lnSpc>
              <a:buSzPct val="70000"/>
            </a:pPr>
            <a:r>
              <a:rPr lang="en-US" sz="2400" dirty="0">
                <a:solidFill>
                  <a:schemeClr val="tx2"/>
                </a:solidFill>
                <a:effectLst/>
              </a:rPr>
              <a:t>•Storming</a:t>
            </a:r>
          </a:p>
          <a:p>
            <a:pPr>
              <a:lnSpc>
                <a:spcPct val="110000"/>
              </a:lnSpc>
              <a:buSzPct val="70000"/>
            </a:pPr>
            <a:r>
              <a:rPr lang="en-US" sz="2400" dirty="0">
                <a:solidFill>
                  <a:schemeClr val="tx2"/>
                </a:solidFill>
                <a:effectLst/>
              </a:rPr>
              <a:t>•Norming</a:t>
            </a:r>
          </a:p>
          <a:p>
            <a:pPr>
              <a:lnSpc>
                <a:spcPct val="110000"/>
              </a:lnSpc>
              <a:buSzPct val="70000"/>
            </a:pPr>
            <a:r>
              <a:rPr lang="en-US" sz="2400" dirty="0">
                <a:solidFill>
                  <a:schemeClr val="tx2"/>
                </a:solidFill>
                <a:effectLst/>
              </a:rPr>
              <a:t>•Performing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70000"/>
            </a:pPr>
            <a:endParaRPr lang="en-US" sz="1400" dirty="0">
              <a:solidFill>
                <a:schemeClr val="tx2"/>
              </a:solidFill>
            </a:endParaRP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817FC0BE-5575-4592-BC16-65EE2CDF51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55" r="12611"/>
          <a:stretch/>
        </p:blipFill>
        <p:spPr>
          <a:xfrm>
            <a:off x="7568759" y="941192"/>
            <a:ext cx="4379010" cy="5197947"/>
          </a:xfrm>
          <a:custGeom>
            <a:avLst/>
            <a:gdLst/>
            <a:ahLst/>
            <a:cxnLst/>
            <a:rect l="l" t="t" r="r" b="b"/>
            <a:pathLst>
              <a:path w="4379010" h="5197947">
                <a:moveTo>
                  <a:pt x="2189246" y="0"/>
                </a:moveTo>
                <a:lnTo>
                  <a:pt x="2189765" y="0"/>
                </a:lnTo>
                <a:cubicBezTo>
                  <a:pt x="3398870" y="0"/>
                  <a:pt x="4379010" y="980166"/>
                  <a:pt x="4379010" y="2189248"/>
                </a:cubicBezTo>
                <a:lnTo>
                  <a:pt x="4379010" y="5197947"/>
                </a:lnTo>
                <a:lnTo>
                  <a:pt x="0" y="5197947"/>
                </a:lnTo>
                <a:lnTo>
                  <a:pt x="0" y="2457757"/>
                </a:lnTo>
                <a:lnTo>
                  <a:pt x="0" y="2189248"/>
                </a:lnTo>
                <a:cubicBezTo>
                  <a:pt x="0" y="980166"/>
                  <a:pt x="980137" y="0"/>
                  <a:pt x="2189246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2AE519-F05E-4044-A434-A0AD6601190B}"/>
              </a:ext>
            </a:extLst>
          </p:cNvPr>
          <p:cNvSpPr txBox="1"/>
          <p:nvPr/>
        </p:nvSpPr>
        <p:spPr>
          <a:xfrm>
            <a:off x="4776596" y="2944523"/>
            <a:ext cx="2670048" cy="2446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Tx/>
              <a:buNone/>
              <a:tabLst/>
              <a:defRPr/>
            </a:pPr>
            <a:r>
              <a:rPr kumimoji="0" lang="en-US" sz="2000" b="0" i="0" u="sng" strike="noStrike" kern="1200" cap="none" spc="0" normalizeH="0" baseline="0" noProof="0" dirty="0">
                <a:ln>
                  <a:noFill/>
                </a:ln>
                <a:solidFill>
                  <a:srgbClr val="E8E5E2"/>
                </a:solidFill>
                <a:effectLst/>
                <a:uLnTx/>
                <a:uFillTx/>
                <a:latin typeface="Georgia Pro Light"/>
                <a:ea typeface="+mn-ea"/>
                <a:cs typeface="+mn-cs"/>
              </a:rPr>
              <a:t>Paul Hersey and Ken Blanchard situational leadership styles: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E8E5E2"/>
                </a:solidFill>
                <a:effectLst/>
                <a:uLnTx/>
                <a:uFillTx/>
                <a:latin typeface="Georgia Pro Light"/>
                <a:ea typeface="+mn-ea"/>
                <a:cs typeface="+mn-cs"/>
              </a:rPr>
              <a:t>•Delegating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E8E5E2"/>
                </a:solidFill>
                <a:effectLst/>
                <a:uLnTx/>
                <a:uFillTx/>
                <a:latin typeface="Georgia Pro Light"/>
                <a:ea typeface="+mn-ea"/>
                <a:cs typeface="+mn-cs"/>
              </a:rPr>
              <a:t>•Supporting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E8E5E2"/>
                </a:solidFill>
                <a:effectLst/>
                <a:uLnTx/>
                <a:uFillTx/>
                <a:latin typeface="Georgia Pro Light"/>
                <a:ea typeface="+mn-ea"/>
                <a:cs typeface="+mn-cs"/>
              </a:rPr>
              <a:t>•Coaching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Pct val="70000"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E8E5E2"/>
                </a:solidFill>
                <a:effectLst/>
                <a:uLnTx/>
                <a:uFillTx/>
                <a:latin typeface="Georgia Pro Light"/>
                <a:ea typeface="+mn-ea"/>
                <a:cs typeface="+mn-cs"/>
              </a:rPr>
              <a:t>•Directing</a:t>
            </a:r>
          </a:p>
        </p:txBody>
      </p:sp>
    </p:spTree>
    <p:extLst>
      <p:ext uri="{BB962C8B-B14F-4D97-AF65-F5344CB8AC3E}">
        <p14:creationId xmlns:p14="http://schemas.microsoft.com/office/powerpoint/2010/main" val="1202576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69F96FE-C3F5-4F02-8428-78ADCB975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67E70-7B78-43B3-968A-FA9E67F6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6480" y="234517"/>
            <a:ext cx="4507234" cy="7415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Reference list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6C1DA67C-EBDC-49D8-8149-AF03D94551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66609" y="-276381"/>
            <a:ext cx="4304764" cy="4304764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4990" y="5503528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EF7440-5560-4A19-A46B-951398733A0A}"/>
              </a:ext>
            </a:extLst>
          </p:cNvPr>
          <p:cNvSpPr txBox="1"/>
          <p:nvPr/>
        </p:nvSpPr>
        <p:spPr>
          <a:xfrm>
            <a:off x="4238155" y="976036"/>
            <a:ext cx="7237565" cy="4797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R. Meredith Belbin. (2010). Team roles at work (2nd ed.). Routledge. Oxford, eBook, p97</a:t>
            </a: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Haas, M. and Mortensen, M. (2016). The Secrets of Great Teamwork. [online] Harvard Business Review. Available at: https://hbr.org/2016/06/the-secrets-of-great-teamwork [Accessed 10 Feb. 2022]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MasterClass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(2021). 9 Steps to Building a Strong and Efficient Team: How to Build a Strong Team2021. [online] Available at: https://www.masterclass.com/articles/how-to-build-a-strong-team#what-is-the-purpose-of-a-team [Accessed 10 Feb. 2022]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Wilson, Carol. “Bruce Tuckman Team Development Model | Coachingcultureatwork.com.” Culture at Work, 2020, www.coachingcultureatwork.com/bruce-tuckman-team-development-model/ (Accessed on 10/02/2022)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Hersey P, Blanchard KH. Life Cycle Theory of Leadership. Training &amp; Development Journal. 1979;33(6):94. Accessed February 11, 2022.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https://search-ebscohost-com.ezproxy.uwtsd.ac.uk/login.aspx?direct=true&amp;db=bth&amp;AN=9067469&amp;site=ehost-live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 Asana (2021) Group vs. Team : What’s the difference? Available at: </a:t>
            </a:r>
            <a:r>
              <a:rPr lang="en-GB" sz="10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https://asana.com/resources/group-vs-team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Accessed: 12.02.2022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Carlo P. (2022) Teamwork in space, Available at: </a:t>
            </a:r>
            <a:r>
              <a:rPr lang="en-GB" sz="10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https://www.wpi.edu/news/teamwork-space-carlo-pinciroli-part-nasa-funded-effort-enable-robots-work-together-moon</a:t>
            </a:r>
            <a:r>
              <a:rPr lang="en-GB" sz="10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12.02.2022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the Mind Tools Content Team (2021) Belbin’s Team roles, Available at: </a:t>
            </a:r>
            <a:r>
              <a:rPr lang="en-GB" sz="10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https://www.mindtools.com/pages/article/newLDR_83.htm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 12.02.2022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Mary Jones, 2019, Categories: Growing, available at: https://petaurumsolutions.co.uk/blog/why-are-employee-rewards-and-recognition-so-important/, accessed on 10/02/2022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Nora St-Aubin, 2020, Employee recognition, available at: officevibe.com/guides/employee-recognition, accessed on 10/02/2022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Charlotte Nickerson,2021, Two-Factor-Theory, Social psychology, available at : </a:t>
            </a:r>
            <a:r>
              <a:rPr lang="en-GB" sz="10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www.simplypsychology.org/herzbergs-two-factor-theory.html</a:t>
            </a:r>
            <a:r>
              <a:rPr lang="en-GB" sz="10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000" dirty="0" err="1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Accesed</a:t>
            </a:r>
            <a:r>
              <a:rPr lang="en-GB" sz="10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 13/02/2022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460554"/>
      </p:ext>
    </p:extLst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AnalogousFromRegularSeedRightStep">
      <a:dk1>
        <a:srgbClr val="000000"/>
      </a:dk1>
      <a:lt1>
        <a:srgbClr val="FFFFFF"/>
      </a:lt1>
      <a:dk2>
        <a:srgbClr val="21213D"/>
      </a:dk2>
      <a:lt2>
        <a:srgbClr val="E8E5E2"/>
      </a:lt2>
      <a:accent1>
        <a:srgbClr val="4D8BC3"/>
      </a:accent1>
      <a:accent2>
        <a:srgbClr val="3B48B1"/>
      </a:accent2>
      <a:accent3>
        <a:srgbClr val="714DC3"/>
      </a:accent3>
      <a:accent4>
        <a:srgbClr val="913BB1"/>
      </a:accent4>
      <a:accent5>
        <a:srgbClr val="C34DB2"/>
      </a:accent5>
      <a:accent6>
        <a:srgbClr val="B13B6F"/>
      </a:accent6>
      <a:hlink>
        <a:srgbClr val="B2733B"/>
      </a:hlink>
      <a:folHlink>
        <a:srgbClr val="7F7F7F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788</TotalTime>
  <Words>592</Words>
  <Application>Microsoft Office PowerPoint</Application>
  <PresentationFormat>Widescreen</PresentationFormat>
  <Paragraphs>58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Aharoni</vt:lpstr>
      <vt:lpstr>Arial</vt:lpstr>
      <vt:lpstr>Calibri</vt:lpstr>
      <vt:lpstr>Calibri Light</vt:lpstr>
      <vt:lpstr>Georgia Pro Light</vt:lpstr>
      <vt:lpstr>Times New Roman</vt:lpstr>
      <vt:lpstr>Wingdings</vt:lpstr>
      <vt:lpstr>VaultVTI</vt:lpstr>
      <vt:lpstr>Office Theme</vt:lpstr>
      <vt:lpstr>Effective team-working and communications</vt:lpstr>
      <vt:lpstr>Effective teams and Conflict handling (Andrei)</vt:lpstr>
      <vt:lpstr>Difference between groups and teams (Daniel) </vt:lpstr>
      <vt:lpstr>Reward and recognition (Cristian)</vt:lpstr>
      <vt:lpstr>PowerPoint Presentation</vt:lpstr>
      <vt:lpstr>Group dynamics (Ancuta)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team-working and communications</dc:title>
  <dc:creator>Andrei Selaru</dc:creator>
  <cp:lastModifiedBy>Andrei Selaru</cp:lastModifiedBy>
  <cp:revision>5</cp:revision>
  <dcterms:created xsi:type="dcterms:W3CDTF">2022-02-07T12:41:20Z</dcterms:created>
  <dcterms:modified xsi:type="dcterms:W3CDTF">2022-02-14T10:38:38Z</dcterms:modified>
</cp:coreProperties>
</file>