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11"/>
  </p:notesMasterIdLst>
  <p:sldIdLst>
    <p:sldId id="256" r:id="rId2"/>
    <p:sldId id="258" r:id="rId3"/>
    <p:sldId id="257"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1848"/>
    <p:restoredTop sz="93482" autoAdjust="0"/>
  </p:normalViewPr>
  <p:slideViewPr>
    <p:cSldViewPr snapToGrid="0" snapToObjects="1">
      <p:cViewPr varScale="1">
        <p:scale>
          <a:sx n="105" d="100"/>
          <a:sy n="105" d="100"/>
        </p:scale>
        <p:origin x="1736" y="1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C1575B-6F80-AB44-9E57-0E7647A05987}" type="datetimeFigureOut">
              <a:rPr lang="en-BD" smtClean="0"/>
              <a:t>8/21/22</a:t>
            </a:fld>
            <a:endParaRPr lang="en-BD"/>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4F254C-BBC8-394C-AC07-15CA42A5DCE9}" type="slidenum">
              <a:rPr lang="en-BD" smtClean="0"/>
              <a:t>‹#›</a:t>
            </a:fld>
            <a:endParaRPr lang="en-BD"/>
          </a:p>
        </p:txBody>
      </p:sp>
    </p:spTree>
    <p:extLst>
      <p:ext uri="{BB962C8B-B14F-4D97-AF65-F5344CB8AC3E}">
        <p14:creationId xmlns:p14="http://schemas.microsoft.com/office/powerpoint/2010/main" val="1079721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84F254C-BBC8-394C-AC07-15CA42A5DCE9}" type="slidenum">
              <a:rPr lang="en-BD" smtClean="0"/>
              <a:t>1</a:t>
            </a:fld>
            <a:endParaRPr lang="en-BD"/>
          </a:p>
        </p:txBody>
      </p:sp>
    </p:spTree>
    <p:extLst>
      <p:ext uri="{BB962C8B-B14F-4D97-AF65-F5344CB8AC3E}">
        <p14:creationId xmlns:p14="http://schemas.microsoft.com/office/powerpoint/2010/main" val="88650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D" dirty="0"/>
              <a:t>In general the hospitality industry is actually a broad category of different fields that includes accommodation, even management, travel and tourism, food and drink service and theme parks. Different types of organisations that participate in the hospitality industry include tourism mean agencies, hotel establishments, restaurants and Cafes bars the industry is actually concerned with the creation of provision of hospitality little services to guests, consumers, travellers, suppliers and tourists altogether. </a:t>
            </a:r>
          </a:p>
        </p:txBody>
      </p:sp>
      <p:sp>
        <p:nvSpPr>
          <p:cNvPr id="4" name="Slide Number Placeholder 3"/>
          <p:cNvSpPr>
            <a:spLocks noGrp="1"/>
          </p:cNvSpPr>
          <p:nvPr>
            <p:ph type="sldNum" sz="quarter" idx="5"/>
          </p:nvPr>
        </p:nvSpPr>
        <p:spPr/>
        <p:txBody>
          <a:bodyPr/>
          <a:lstStyle/>
          <a:p>
            <a:fld id="{B84F254C-BBC8-394C-AC07-15CA42A5DCE9}" type="slidenum">
              <a:rPr lang="en-BD" smtClean="0"/>
              <a:t>2</a:t>
            </a:fld>
            <a:endParaRPr lang="en-BD"/>
          </a:p>
        </p:txBody>
      </p:sp>
    </p:spTree>
    <p:extLst>
      <p:ext uri="{BB962C8B-B14F-4D97-AF65-F5344CB8AC3E}">
        <p14:creationId xmlns:p14="http://schemas.microsoft.com/office/powerpoint/2010/main" val="2882362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D" dirty="0"/>
              <a:t>The hospitality industry has had great implications for the UK economy in recent times. More than £50 billion is added to the UK GDP each year from the hospitality industry’s direct services alone. The industry is also related to mini ancillary services, especially with travel agencies and airline tourism. Right now, more than 400,000 people in the UK work in the hospitality industry. The appeal of a career in the hospitality industry is particularly among those who like a very dynamic and first person-oriented profession. </a:t>
            </a:r>
          </a:p>
        </p:txBody>
      </p:sp>
      <p:sp>
        <p:nvSpPr>
          <p:cNvPr id="4" name="Slide Number Placeholder 3"/>
          <p:cNvSpPr>
            <a:spLocks noGrp="1"/>
          </p:cNvSpPr>
          <p:nvPr>
            <p:ph type="sldNum" sz="quarter" idx="5"/>
          </p:nvPr>
        </p:nvSpPr>
        <p:spPr/>
        <p:txBody>
          <a:bodyPr/>
          <a:lstStyle/>
          <a:p>
            <a:fld id="{B84F254C-BBC8-394C-AC07-15CA42A5DCE9}" type="slidenum">
              <a:rPr lang="en-BD" smtClean="0"/>
              <a:t>3</a:t>
            </a:fld>
            <a:endParaRPr lang="en-BD"/>
          </a:p>
        </p:txBody>
      </p:sp>
    </p:spTree>
    <p:extLst>
      <p:ext uri="{BB962C8B-B14F-4D97-AF65-F5344CB8AC3E}">
        <p14:creationId xmlns:p14="http://schemas.microsoft.com/office/powerpoint/2010/main" val="110832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D" dirty="0"/>
              <a:t>In order to compete in the hospitality industry to create a lucrative profession and carrier, one must have resolved ability and demonstrable skills especially in the field of consumer consciousness, training in extroversion, social outwardness and industrial insight. </a:t>
            </a:r>
          </a:p>
        </p:txBody>
      </p:sp>
      <p:sp>
        <p:nvSpPr>
          <p:cNvPr id="4" name="Slide Number Placeholder 3"/>
          <p:cNvSpPr>
            <a:spLocks noGrp="1"/>
          </p:cNvSpPr>
          <p:nvPr>
            <p:ph type="sldNum" sz="quarter" idx="5"/>
          </p:nvPr>
        </p:nvSpPr>
        <p:spPr/>
        <p:txBody>
          <a:bodyPr/>
          <a:lstStyle/>
          <a:p>
            <a:fld id="{B84F254C-BBC8-394C-AC07-15CA42A5DCE9}" type="slidenum">
              <a:rPr lang="en-BD" smtClean="0"/>
              <a:t>4</a:t>
            </a:fld>
            <a:endParaRPr lang="en-BD"/>
          </a:p>
        </p:txBody>
      </p:sp>
    </p:spTree>
    <p:extLst>
      <p:ext uri="{BB962C8B-B14F-4D97-AF65-F5344CB8AC3E}">
        <p14:creationId xmlns:p14="http://schemas.microsoft.com/office/powerpoint/2010/main" val="3199511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D" dirty="0"/>
              <a:t>Apart from the hardest skill, different types of soft skills are also needed for a hospitality carrier. They include gym working, active listening, multitasking, trust management and time management. They all together create a lucrative proposition for the employer in a hospitality organisation which will create suitability for the job candidate. </a:t>
            </a:r>
          </a:p>
        </p:txBody>
      </p:sp>
      <p:sp>
        <p:nvSpPr>
          <p:cNvPr id="4" name="Slide Number Placeholder 3"/>
          <p:cNvSpPr>
            <a:spLocks noGrp="1"/>
          </p:cNvSpPr>
          <p:nvPr>
            <p:ph type="sldNum" sz="quarter" idx="5"/>
          </p:nvPr>
        </p:nvSpPr>
        <p:spPr/>
        <p:txBody>
          <a:bodyPr/>
          <a:lstStyle/>
          <a:p>
            <a:fld id="{B84F254C-BBC8-394C-AC07-15CA42A5DCE9}" type="slidenum">
              <a:rPr lang="en-BD" smtClean="0"/>
              <a:t>5</a:t>
            </a:fld>
            <a:endParaRPr lang="en-BD"/>
          </a:p>
        </p:txBody>
      </p:sp>
    </p:spTree>
    <p:extLst>
      <p:ext uri="{BB962C8B-B14F-4D97-AF65-F5344CB8AC3E}">
        <p14:creationId xmlns:p14="http://schemas.microsoft.com/office/powerpoint/2010/main" val="574689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D" dirty="0"/>
              <a:t>In terms of my only strength, I think I am quite a hospitable person which makes me a great feat in the industry. Also, I am a good communicator and amicable in nature. I have however many weaknesses and leggings. I do not have a good command of time management and I also lack consumer conscience. I do not also have a good amount of knowledge of the hospitality industry. There are many opportunities that make the hospitality industry very lucrative. Social media has created a great platform for all the jobs onlooker. I can also use the digital learning platform to overcome my skill gap. However, there are many threats like Brexit, Ukraine Russian war and lack of immigration in the UK which are making inroads in the industry. </a:t>
            </a:r>
          </a:p>
        </p:txBody>
      </p:sp>
      <p:sp>
        <p:nvSpPr>
          <p:cNvPr id="4" name="Slide Number Placeholder 3"/>
          <p:cNvSpPr>
            <a:spLocks noGrp="1"/>
          </p:cNvSpPr>
          <p:nvPr>
            <p:ph type="sldNum" sz="quarter" idx="5"/>
          </p:nvPr>
        </p:nvSpPr>
        <p:spPr/>
        <p:txBody>
          <a:bodyPr/>
          <a:lstStyle/>
          <a:p>
            <a:fld id="{B84F254C-BBC8-394C-AC07-15CA42A5DCE9}" type="slidenum">
              <a:rPr lang="en-BD" smtClean="0"/>
              <a:t>6</a:t>
            </a:fld>
            <a:endParaRPr lang="en-BD"/>
          </a:p>
        </p:txBody>
      </p:sp>
    </p:spTree>
    <p:extLst>
      <p:ext uri="{BB962C8B-B14F-4D97-AF65-F5344CB8AC3E}">
        <p14:creationId xmlns:p14="http://schemas.microsoft.com/office/powerpoint/2010/main" val="2797020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D" dirty="0"/>
              <a:t>In order to increase my employability, I need to particularly focus on time management, industry expertise, consumer confidence and cognitive abilities. Time management is important for task scheduling, industrial expertise will provide me with insider knowledge, consumer conscience will help me to understand the demand and needs of the consumer and cognitive abilities will help me to interact with them more efficiently. </a:t>
            </a:r>
          </a:p>
        </p:txBody>
      </p:sp>
      <p:sp>
        <p:nvSpPr>
          <p:cNvPr id="4" name="Slide Number Placeholder 3"/>
          <p:cNvSpPr>
            <a:spLocks noGrp="1"/>
          </p:cNvSpPr>
          <p:nvPr>
            <p:ph type="sldNum" sz="quarter" idx="5"/>
          </p:nvPr>
        </p:nvSpPr>
        <p:spPr/>
        <p:txBody>
          <a:bodyPr/>
          <a:lstStyle/>
          <a:p>
            <a:fld id="{B84F254C-BBC8-394C-AC07-15CA42A5DCE9}" type="slidenum">
              <a:rPr lang="en-BD" smtClean="0"/>
              <a:t>7</a:t>
            </a:fld>
            <a:endParaRPr lang="en-BD"/>
          </a:p>
        </p:txBody>
      </p:sp>
    </p:spTree>
    <p:extLst>
      <p:ext uri="{BB962C8B-B14F-4D97-AF65-F5344CB8AC3E}">
        <p14:creationId xmlns:p14="http://schemas.microsoft.com/office/powerpoint/2010/main" val="678046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D" dirty="0"/>
              <a:t>What time management, I would like to start reading books, and do some active experimentation on task scheduling. It may take around three months to develop this skill. In order to gain industrial expertise, I need to read a lot of journal magazines, purchase online newspaper subscriptions and have a close look over the trend analysis. In order to increase consumer awareness, I need to take a part-time job so that I can directly interact with the consumers. </a:t>
            </a:r>
          </a:p>
        </p:txBody>
      </p:sp>
      <p:sp>
        <p:nvSpPr>
          <p:cNvPr id="4" name="Slide Number Placeholder 3"/>
          <p:cNvSpPr>
            <a:spLocks noGrp="1"/>
          </p:cNvSpPr>
          <p:nvPr>
            <p:ph type="sldNum" sz="quarter" idx="5"/>
          </p:nvPr>
        </p:nvSpPr>
        <p:spPr/>
        <p:txBody>
          <a:bodyPr/>
          <a:lstStyle/>
          <a:p>
            <a:fld id="{B84F254C-BBC8-394C-AC07-15CA42A5DCE9}" type="slidenum">
              <a:rPr lang="en-BD" smtClean="0"/>
              <a:t>8</a:t>
            </a:fld>
            <a:endParaRPr lang="en-BD"/>
          </a:p>
        </p:txBody>
      </p:sp>
    </p:spTree>
    <p:extLst>
      <p:ext uri="{BB962C8B-B14F-4D97-AF65-F5344CB8AC3E}">
        <p14:creationId xmlns:p14="http://schemas.microsoft.com/office/powerpoint/2010/main" val="20531479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84F254C-BBC8-394C-AC07-15CA42A5DCE9}" type="slidenum">
              <a:rPr lang="en-BD" smtClean="0"/>
              <a:t>9</a:t>
            </a:fld>
            <a:endParaRPr lang="en-BD"/>
          </a:p>
        </p:txBody>
      </p:sp>
    </p:spTree>
    <p:extLst>
      <p:ext uri="{BB962C8B-B14F-4D97-AF65-F5344CB8AC3E}">
        <p14:creationId xmlns:p14="http://schemas.microsoft.com/office/powerpoint/2010/main" val="117821961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8/21/22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8/21/22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8/21/22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8/21/22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8/21/22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8/21/22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8/21/22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8/21/22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8/21/22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8/21/22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8/21/22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8/21/22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32C61-DD2C-5E40-B680-1FAB1A7ECFBA}"/>
              </a:ext>
            </a:extLst>
          </p:cNvPr>
          <p:cNvSpPr>
            <a:spLocks noGrp="1"/>
          </p:cNvSpPr>
          <p:nvPr>
            <p:ph type="ctrTitle"/>
          </p:nvPr>
        </p:nvSpPr>
        <p:spPr/>
        <p:txBody>
          <a:bodyPr/>
          <a:lstStyle/>
          <a:p>
            <a:r>
              <a:rPr lang="en-GB" sz="8000" dirty="0"/>
              <a:t>Academic &amp; employability skills</a:t>
            </a:r>
            <a:endParaRPr lang="en-BD" sz="8000" dirty="0"/>
          </a:p>
        </p:txBody>
      </p:sp>
      <p:sp>
        <p:nvSpPr>
          <p:cNvPr id="3" name="TextBox 2">
            <a:extLst>
              <a:ext uri="{FF2B5EF4-FFF2-40B4-BE49-F238E27FC236}">
                <a16:creationId xmlns:a16="http://schemas.microsoft.com/office/drawing/2014/main" id="{61449D41-F40A-419E-9A3C-1B173DE821CE}"/>
              </a:ext>
            </a:extLst>
          </p:cNvPr>
          <p:cNvSpPr txBox="1"/>
          <p:nvPr/>
        </p:nvSpPr>
        <p:spPr>
          <a:xfrm>
            <a:off x="980388" y="4572000"/>
            <a:ext cx="8531257" cy="523220"/>
          </a:xfrm>
          <a:prstGeom prst="rect">
            <a:avLst/>
          </a:prstGeom>
          <a:noFill/>
        </p:spPr>
        <p:txBody>
          <a:bodyPr wrap="square" rtlCol="0">
            <a:spAutoFit/>
          </a:bodyPr>
          <a:lstStyle/>
          <a:p>
            <a:r>
              <a:rPr lang="en-GB" sz="2800" b="1" dirty="0"/>
              <a:t>Individual Presentation</a:t>
            </a:r>
            <a:endParaRPr lang="en-US" sz="2800" b="1" dirty="0"/>
          </a:p>
        </p:txBody>
      </p:sp>
    </p:spTree>
    <p:extLst>
      <p:ext uri="{BB962C8B-B14F-4D97-AF65-F5344CB8AC3E}">
        <p14:creationId xmlns:p14="http://schemas.microsoft.com/office/powerpoint/2010/main" val="2086143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6CC46-47E6-9647-A2A7-414CB0F18676}"/>
              </a:ext>
            </a:extLst>
          </p:cNvPr>
          <p:cNvSpPr>
            <a:spLocks noGrp="1"/>
          </p:cNvSpPr>
          <p:nvPr>
            <p:ph type="title"/>
          </p:nvPr>
        </p:nvSpPr>
        <p:spPr/>
        <p:txBody>
          <a:bodyPr/>
          <a:lstStyle/>
          <a:p>
            <a:r>
              <a:rPr lang="en-GB" dirty="0"/>
              <a:t>Chosen Career: </a:t>
            </a:r>
            <a:r>
              <a:rPr lang="en-GB" dirty="0">
                <a:solidFill>
                  <a:schemeClr val="accent2"/>
                </a:solidFill>
              </a:rPr>
              <a:t>Customer service Manager</a:t>
            </a:r>
            <a:r>
              <a:rPr lang="en-GB" dirty="0"/>
              <a:t> at hospitality sector</a:t>
            </a:r>
            <a:endParaRPr lang="en-BD" dirty="0"/>
          </a:p>
        </p:txBody>
      </p:sp>
      <p:sp>
        <p:nvSpPr>
          <p:cNvPr id="3" name="Content Placeholder 2">
            <a:extLst>
              <a:ext uri="{FF2B5EF4-FFF2-40B4-BE49-F238E27FC236}">
                <a16:creationId xmlns:a16="http://schemas.microsoft.com/office/drawing/2014/main" id="{E7FECA5F-E5D8-8F4E-A764-511C3475FB12}"/>
              </a:ext>
            </a:extLst>
          </p:cNvPr>
          <p:cNvSpPr>
            <a:spLocks noGrp="1"/>
          </p:cNvSpPr>
          <p:nvPr>
            <p:ph idx="1"/>
          </p:nvPr>
        </p:nvSpPr>
        <p:spPr>
          <a:xfrm>
            <a:off x="1069848" y="2347274"/>
            <a:ext cx="3035621" cy="3824926"/>
          </a:xfrm>
        </p:spPr>
        <p:txBody>
          <a:bodyPr/>
          <a:lstStyle/>
          <a:p>
            <a:r>
              <a:rPr lang="en-BD" dirty="0"/>
              <a:t>Involved with the creation and provision of hospitailtiy services to travellers and tourists. </a:t>
            </a:r>
          </a:p>
          <a:p>
            <a:r>
              <a:rPr lang="en-GB" dirty="0"/>
              <a:t>I</a:t>
            </a:r>
            <a:r>
              <a:rPr lang="en-BD" dirty="0"/>
              <a:t>nvolves hotel, restaurant and food shops (Slattery, 2002)</a:t>
            </a:r>
          </a:p>
          <a:p>
            <a:endParaRPr lang="en-BD" dirty="0"/>
          </a:p>
        </p:txBody>
      </p:sp>
      <p:pic>
        <p:nvPicPr>
          <p:cNvPr id="1026" name="Picture 2" descr="How To Foster Employee Engagement In The Hospitality Industry?">
            <a:extLst>
              <a:ext uri="{FF2B5EF4-FFF2-40B4-BE49-F238E27FC236}">
                <a16:creationId xmlns:a16="http://schemas.microsoft.com/office/drawing/2014/main" id="{C8EF6FE2-CE5B-8F47-9836-563EFA9FEE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4997" y="2347274"/>
            <a:ext cx="7217446" cy="3797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370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D6C02-242F-C540-8C91-B7A87CFCFDB9}"/>
              </a:ext>
            </a:extLst>
          </p:cNvPr>
          <p:cNvSpPr>
            <a:spLocks noGrp="1"/>
          </p:cNvSpPr>
          <p:nvPr>
            <p:ph type="title"/>
          </p:nvPr>
        </p:nvSpPr>
        <p:spPr/>
        <p:txBody>
          <a:bodyPr/>
          <a:lstStyle/>
          <a:p>
            <a:r>
              <a:rPr lang="en-BD" dirty="0"/>
              <a:t>Overview of the Sector</a:t>
            </a:r>
          </a:p>
        </p:txBody>
      </p:sp>
      <p:sp>
        <p:nvSpPr>
          <p:cNvPr id="3" name="Content Placeholder 2">
            <a:extLst>
              <a:ext uri="{FF2B5EF4-FFF2-40B4-BE49-F238E27FC236}">
                <a16:creationId xmlns:a16="http://schemas.microsoft.com/office/drawing/2014/main" id="{21166732-0861-574B-92E0-42245A5A9FCB}"/>
              </a:ext>
            </a:extLst>
          </p:cNvPr>
          <p:cNvSpPr>
            <a:spLocks noGrp="1"/>
          </p:cNvSpPr>
          <p:nvPr>
            <p:ph idx="1"/>
          </p:nvPr>
        </p:nvSpPr>
        <p:spPr>
          <a:xfrm>
            <a:off x="1069848" y="2121408"/>
            <a:ext cx="3054283" cy="4050792"/>
          </a:xfrm>
        </p:spPr>
        <p:txBody>
          <a:bodyPr/>
          <a:lstStyle/>
          <a:p>
            <a:r>
              <a:rPr lang="en-BD" dirty="0"/>
              <a:t>One of the key contributors to the UK economy.</a:t>
            </a:r>
          </a:p>
          <a:p>
            <a:r>
              <a:rPr lang="en-BD" dirty="0"/>
              <a:t>Has created jobs for more than 400000 people (Armstrong and Matters, 2016)</a:t>
            </a:r>
          </a:p>
          <a:p>
            <a:r>
              <a:rPr lang="en-BD" dirty="0"/>
              <a:t>Very dynamic and first person-oriented profession. </a:t>
            </a:r>
          </a:p>
        </p:txBody>
      </p:sp>
      <p:pic>
        <p:nvPicPr>
          <p:cNvPr id="2050" name="Picture 2" descr="Covid-19 impact on hospitality industry | EdgeProp.my">
            <a:extLst>
              <a:ext uri="{FF2B5EF4-FFF2-40B4-BE49-F238E27FC236}">
                <a16:creationId xmlns:a16="http://schemas.microsoft.com/office/drawing/2014/main" id="{29952E65-8570-114E-B3E6-57C9B24E91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0939" y="1829567"/>
            <a:ext cx="7980804" cy="4050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0595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20C64-7407-2742-A325-3C69302EFE44}"/>
              </a:ext>
            </a:extLst>
          </p:cNvPr>
          <p:cNvSpPr>
            <a:spLocks noGrp="1"/>
          </p:cNvSpPr>
          <p:nvPr>
            <p:ph type="title"/>
          </p:nvPr>
        </p:nvSpPr>
        <p:spPr/>
        <p:txBody>
          <a:bodyPr/>
          <a:lstStyle/>
          <a:p>
            <a:r>
              <a:rPr lang="en-BD" dirty="0"/>
              <a:t>Required Employability Skills</a:t>
            </a:r>
          </a:p>
        </p:txBody>
      </p:sp>
      <p:sp>
        <p:nvSpPr>
          <p:cNvPr id="3" name="Content Placeholder 2">
            <a:extLst>
              <a:ext uri="{FF2B5EF4-FFF2-40B4-BE49-F238E27FC236}">
                <a16:creationId xmlns:a16="http://schemas.microsoft.com/office/drawing/2014/main" id="{9EB71DA9-D547-984A-A12B-3A3B88A2879A}"/>
              </a:ext>
            </a:extLst>
          </p:cNvPr>
          <p:cNvSpPr>
            <a:spLocks noGrp="1"/>
          </p:cNvSpPr>
          <p:nvPr>
            <p:ph idx="1"/>
          </p:nvPr>
        </p:nvSpPr>
        <p:spPr>
          <a:xfrm>
            <a:off x="1069848" y="2121408"/>
            <a:ext cx="3054283" cy="4050792"/>
          </a:xfrm>
        </p:spPr>
        <p:txBody>
          <a:bodyPr/>
          <a:lstStyle/>
          <a:p>
            <a:r>
              <a:rPr lang="en-BD" dirty="0"/>
              <a:t>Consumer Conscious</a:t>
            </a:r>
          </a:p>
          <a:p>
            <a:r>
              <a:rPr lang="en-BD" dirty="0"/>
              <a:t>Training in extraversion</a:t>
            </a:r>
          </a:p>
          <a:p>
            <a:r>
              <a:rPr lang="en-BD" dirty="0"/>
              <a:t>Socially outward (Jones et al., 2006)</a:t>
            </a:r>
          </a:p>
          <a:p>
            <a:r>
              <a:rPr lang="en-BD" dirty="0"/>
              <a:t>Industry insight</a:t>
            </a:r>
          </a:p>
        </p:txBody>
      </p:sp>
      <p:pic>
        <p:nvPicPr>
          <p:cNvPr id="3074" name="Picture 2" descr="The Ultimate Guide to Hotel Operations (2022)">
            <a:extLst>
              <a:ext uri="{FF2B5EF4-FFF2-40B4-BE49-F238E27FC236}">
                <a16:creationId xmlns:a16="http://schemas.microsoft.com/office/drawing/2014/main" id="{F187AA2A-7DE9-7E4E-9C52-59504BC8BC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0942" y="2042751"/>
            <a:ext cx="7363211" cy="420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565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AD76-F4ED-E84F-85B8-89D449649D8F}"/>
              </a:ext>
            </a:extLst>
          </p:cNvPr>
          <p:cNvSpPr>
            <a:spLocks noGrp="1"/>
          </p:cNvSpPr>
          <p:nvPr>
            <p:ph type="title"/>
          </p:nvPr>
        </p:nvSpPr>
        <p:spPr/>
        <p:txBody>
          <a:bodyPr/>
          <a:lstStyle/>
          <a:p>
            <a:r>
              <a:rPr lang="en-BD" dirty="0"/>
              <a:t>Cognitive requirement</a:t>
            </a:r>
          </a:p>
        </p:txBody>
      </p:sp>
      <p:sp>
        <p:nvSpPr>
          <p:cNvPr id="3" name="Content Placeholder 2">
            <a:extLst>
              <a:ext uri="{FF2B5EF4-FFF2-40B4-BE49-F238E27FC236}">
                <a16:creationId xmlns:a16="http://schemas.microsoft.com/office/drawing/2014/main" id="{A1F640AE-36B2-094E-A757-5012FB1A11DF}"/>
              </a:ext>
            </a:extLst>
          </p:cNvPr>
          <p:cNvSpPr>
            <a:spLocks noGrp="1"/>
          </p:cNvSpPr>
          <p:nvPr>
            <p:ph idx="1"/>
          </p:nvPr>
        </p:nvSpPr>
        <p:spPr/>
        <p:txBody>
          <a:bodyPr/>
          <a:lstStyle/>
          <a:p>
            <a:r>
              <a:rPr lang="en-BD" dirty="0"/>
              <a:t>Team worker</a:t>
            </a:r>
          </a:p>
          <a:p>
            <a:r>
              <a:rPr lang="en-BD" dirty="0"/>
              <a:t>Active listening</a:t>
            </a:r>
          </a:p>
          <a:p>
            <a:r>
              <a:rPr lang="en-BD" dirty="0"/>
              <a:t>Multitasker</a:t>
            </a:r>
          </a:p>
          <a:p>
            <a:r>
              <a:rPr lang="en-BD" dirty="0"/>
              <a:t>Task management</a:t>
            </a:r>
          </a:p>
          <a:p>
            <a:r>
              <a:rPr lang="en-BD" dirty="0"/>
              <a:t>Time management </a:t>
            </a:r>
          </a:p>
        </p:txBody>
      </p:sp>
      <p:pic>
        <p:nvPicPr>
          <p:cNvPr id="4098" name="Picture 2" descr="Hotelmanagement: Ein umfassender Branchenüberblick">
            <a:extLst>
              <a:ext uri="{FF2B5EF4-FFF2-40B4-BE49-F238E27FC236}">
                <a16:creationId xmlns:a16="http://schemas.microsoft.com/office/drawing/2014/main" id="{2D35EF74-41CA-5142-A1F4-123157ED60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8831" y="2024089"/>
            <a:ext cx="7522861" cy="4245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326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96FB8-AAF2-1D46-B3D6-26C6B49C7FF8}"/>
              </a:ext>
            </a:extLst>
          </p:cNvPr>
          <p:cNvSpPr>
            <a:spLocks noGrp="1"/>
          </p:cNvSpPr>
          <p:nvPr>
            <p:ph type="title"/>
          </p:nvPr>
        </p:nvSpPr>
        <p:spPr/>
        <p:txBody>
          <a:bodyPr/>
          <a:lstStyle/>
          <a:p>
            <a:r>
              <a:rPr lang="en-BD" dirty="0"/>
              <a:t>Personal SWOT</a:t>
            </a:r>
          </a:p>
        </p:txBody>
      </p:sp>
      <p:grpSp>
        <p:nvGrpSpPr>
          <p:cNvPr id="26" name="Group 8">
            <a:extLst>
              <a:ext uri="{FF2B5EF4-FFF2-40B4-BE49-F238E27FC236}">
                <a16:creationId xmlns:a16="http://schemas.microsoft.com/office/drawing/2014/main" id="{9397639F-E7D2-584A-B7A3-A8B8DBC3372C}"/>
              </a:ext>
            </a:extLst>
          </p:cNvPr>
          <p:cNvGrpSpPr/>
          <p:nvPr/>
        </p:nvGrpSpPr>
        <p:grpSpPr>
          <a:xfrm>
            <a:off x="39653" y="2117711"/>
            <a:ext cx="3000376" cy="3049847"/>
            <a:chOff x="-2356135" y="-1899567"/>
            <a:chExt cx="4000501" cy="4066460"/>
          </a:xfrm>
        </p:grpSpPr>
        <p:sp>
          <p:nvSpPr>
            <p:cNvPr id="27" name="TextBox 9">
              <a:extLst>
                <a:ext uri="{FF2B5EF4-FFF2-40B4-BE49-F238E27FC236}">
                  <a16:creationId xmlns:a16="http://schemas.microsoft.com/office/drawing/2014/main" id="{849AD773-52C8-1443-A1DC-C52DBFAAF133}"/>
                </a:ext>
              </a:extLst>
            </p:cNvPr>
            <p:cNvSpPr txBox="1"/>
            <p:nvPr/>
          </p:nvSpPr>
          <p:spPr>
            <a:xfrm>
              <a:off x="-2356135" y="-1899567"/>
              <a:ext cx="4000501" cy="807315"/>
            </a:xfrm>
            <a:prstGeom prst="rect">
              <a:avLst/>
            </a:prstGeom>
          </p:spPr>
          <p:txBody>
            <a:bodyPr lIns="0" tIns="0" rIns="0" bIns="0" rtlCol="0" anchor="t">
              <a:spAutoFit/>
            </a:bodyPr>
            <a:lstStyle/>
            <a:p>
              <a:pPr algn="ctr">
                <a:lnSpc>
                  <a:spcPts val="5094"/>
                </a:lnSpc>
              </a:pPr>
              <a:r>
                <a:rPr lang="en-US" sz="3396" spc="67" dirty="0">
                  <a:latin typeface="Montserrat Classic Bold"/>
                </a:rPr>
                <a:t>Strengths </a:t>
              </a:r>
            </a:p>
          </p:txBody>
        </p:sp>
        <p:sp>
          <p:nvSpPr>
            <p:cNvPr id="28" name="TextBox 10">
              <a:extLst>
                <a:ext uri="{FF2B5EF4-FFF2-40B4-BE49-F238E27FC236}">
                  <a16:creationId xmlns:a16="http://schemas.microsoft.com/office/drawing/2014/main" id="{D43B8796-E28D-7B42-8997-1AABF78F1C2F}"/>
                </a:ext>
              </a:extLst>
            </p:cNvPr>
            <p:cNvSpPr txBox="1"/>
            <p:nvPr/>
          </p:nvSpPr>
          <p:spPr>
            <a:xfrm>
              <a:off x="-1733967" y="-866329"/>
              <a:ext cx="3255778" cy="3033222"/>
            </a:xfrm>
            <a:prstGeom prst="rect">
              <a:avLst/>
            </a:prstGeom>
          </p:spPr>
          <p:txBody>
            <a:bodyPr wrap="square" lIns="0" tIns="0" rIns="0" bIns="0" rtlCol="0" anchor="t">
              <a:spAutoFit/>
            </a:bodyPr>
            <a:lstStyle/>
            <a:p>
              <a:pPr marL="342900" indent="-342900" algn="just">
                <a:lnSpc>
                  <a:spcPts val="2971"/>
                </a:lnSpc>
                <a:buFont typeface="Wingdings" panose="05000000000000000000" pitchFamily="2" charset="2"/>
                <a:buChar char="Ø"/>
              </a:pPr>
              <a:r>
                <a:rPr lang="en-US" sz="1981" spc="39" dirty="0">
                  <a:latin typeface="Montserrat Light"/>
                </a:rPr>
                <a:t>Hospitable</a:t>
              </a:r>
            </a:p>
            <a:p>
              <a:pPr marL="342900" indent="-342900" algn="just">
                <a:lnSpc>
                  <a:spcPts val="2971"/>
                </a:lnSpc>
                <a:buFont typeface="Wingdings" panose="05000000000000000000" pitchFamily="2" charset="2"/>
                <a:buChar char="Ø"/>
              </a:pPr>
              <a:r>
                <a:rPr lang="en-US" sz="1981" spc="39" dirty="0">
                  <a:latin typeface="Montserrat Light"/>
                </a:rPr>
                <a:t>Communicator</a:t>
              </a:r>
            </a:p>
            <a:p>
              <a:pPr marL="342900" indent="-342900" algn="just">
                <a:lnSpc>
                  <a:spcPts val="2971"/>
                </a:lnSpc>
                <a:buFont typeface="Wingdings" panose="05000000000000000000" pitchFamily="2" charset="2"/>
                <a:buChar char="Ø"/>
              </a:pPr>
              <a:r>
                <a:rPr lang="en-US" sz="1981" spc="39" dirty="0">
                  <a:latin typeface="Montserrat Light"/>
                </a:rPr>
                <a:t>Amicable in nature</a:t>
              </a:r>
            </a:p>
            <a:p>
              <a:pPr marL="342900" indent="-342900" algn="just">
                <a:lnSpc>
                  <a:spcPts val="2971"/>
                </a:lnSpc>
                <a:buFont typeface="Wingdings" panose="05000000000000000000" pitchFamily="2" charset="2"/>
                <a:buChar char="Ø"/>
              </a:pPr>
              <a:r>
                <a:rPr lang="en-US" sz="1981" spc="39" dirty="0">
                  <a:latin typeface="Montserrat Light"/>
                </a:rPr>
                <a:t>Good seller</a:t>
              </a:r>
            </a:p>
            <a:p>
              <a:pPr marL="342900" indent="-342900" algn="ctr">
                <a:lnSpc>
                  <a:spcPts val="2971"/>
                </a:lnSpc>
                <a:buFont typeface="Wingdings" panose="05000000000000000000" pitchFamily="2" charset="2"/>
                <a:buChar char="Ø"/>
              </a:pPr>
              <a:endParaRPr lang="en-US" sz="1981" spc="39" dirty="0">
                <a:latin typeface="Montserrat Light"/>
              </a:endParaRPr>
            </a:p>
          </p:txBody>
        </p:sp>
      </p:grpSp>
      <p:grpSp>
        <p:nvGrpSpPr>
          <p:cNvPr id="29" name="Group 12">
            <a:extLst>
              <a:ext uri="{FF2B5EF4-FFF2-40B4-BE49-F238E27FC236}">
                <a16:creationId xmlns:a16="http://schemas.microsoft.com/office/drawing/2014/main" id="{922E553A-21B0-464B-8524-35E32DD5C264}"/>
              </a:ext>
            </a:extLst>
          </p:cNvPr>
          <p:cNvGrpSpPr/>
          <p:nvPr/>
        </p:nvGrpSpPr>
        <p:grpSpPr>
          <a:xfrm>
            <a:off x="2890904" y="2093976"/>
            <a:ext cx="3000376" cy="4544579"/>
            <a:chOff x="-3223434" y="-1510275"/>
            <a:chExt cx="4000499" cy="6059436"/>
          </a:xfrm>
        </p:grpSpPr>
        <p:sp>
          <p:nvSpPr>
            <p:cNvPr id="30" name="TextBox 13">
              <a:extLst>
                <a:ext uri="{FF2B5EF4-FFF2-40B4-BE49-F238E27FC236}">
                  <a16:creationId xmlns:a16="http://schemas.microsoft.com/office/drawing/2014/main" id="{C13F5EC3-20CE-CE4A-AA0E-9E46B50B5137}"/>
                </a:ext>
              </a:extLst>
            </p:cNvPr>
            <p:cNvSpPr txBox="1"/>
            <p:nvPr/>
          </p:nvSpPr>
          <p:spPr>
            <a:xfrm>
              <a:off x="-3223434" y="-1510275"/>
              <a:ext cx="4000499" cy="807316"/>
            </a:xfrm>
            <a:prstGeom prst="rect">
              <a:avLst/>
            </a:prstGeom>
          </p:spPr>
          <p:txBody>
            <a:bodyPr lIns="0" tIns="0" rIns="0" bIns="0" rtlCol="0" anchor="t">
              <a:spAutoFit/>
            </a:bodyPr>
            <a:lstStyle/>
            <a:p>
              <a:pPr algn="ctr">
                <a:lnSpc>
                  <a:spcPts val="5094"/>
                </a:lnSpc>
              </a:pPr>
              <a:r>
                <a:rPr lang="en-US" sz="3396" spc="67" dirty="0">
                  <a:latin typeface="Montserrat Classic Bold"/>
                </a:rPr>
                <a:t>Weaknesses </a:t>
              </a:r>
            </a:p>
          </p:txBody>
        </p:sp>
        <p:sp>
          <p:nvSpPr>
            <p:cNvPr id="31" name="TextBox 14">
              <a:extLst>
                <a:ext uri="{FF2B5EF4-FFF2-40B4-BE49-F238E27FC236}">
                  <a16:creationId xmlns:a16="http://schemas.microsoft.com/office/drawing/2014/main" id="{90E06C23-21EA-EF46-BEE0-F4D67281868D}"/>
                </a:ext>
              </a:extLst>
            </p:cNvPr>
            <p:cNvSpPr txBox="1"/>
            <p:nvPr/>
          </p:nvSpPr>
          <p:spPr>
            <a:xfrm>
              <a:off x="-2762627" y="-535905"/>
              <a:ext cx="3397591" cy="5085066"/>
            </a:xfrm>
            <a:prstGeom prst="rect">
              <a:avLst/>
            </a:prstGeom>
          </p:spPr>
          <p:txBody>
            <a:bodyPr wrap="square" lIns="0" tIns="0" rIns="0" bIns="0" rtlCol="0" anchor="t">
              <a:spAutoFit/>
            </a:bodyPr>
            <a:lstStyle/>
            <a:p>
              <a:pPr marL="342900" indent="-342900" algn="just">
                <a:lnSpc>
                  <a:spcPts val="2971"/>
                </a:lnSpc>
                <a:buFont typeface="Wingdings" panose="05000000000000000000" pitchFamily="2" charset="2"/>
                <a:buChar char="Ø"/>
              </a:pPr>
              <a:r>
                <a:rPr lang="en-US" sz="2000" spc="39" dirty="0">
                  <a:latin typeface="Montserrat Light"/>
                </a:rPr>
                <a:t>Lack of command over time</a:t>
              </a:r>
            </a:p>
            <a:p>
              <a:pPr marL="342900" indent="-342900" algn="just">
                <a:lnSpc>
                  <a:spcPts val="2971"/>
                </a:lnSpc>
                <a:buFont typeface="Wingdings" panose="05000000000000000000" pitchFamily="2" charset="2"/>
                <a:buChar char="Ø"/>
              </a:pPr>
              <a:r>
                <a:rPr lang="en-US" sz="2000" spc="39" dirty="0">
                  <a:latin typeface="Montserrat Light"/>
                </a:rPr>
                <a:t>Lack of consumer conscience</a:t>
              </a:r>
            </a:p>
            <a:p>
              <a:pPr marL="342900" indent="-342900" algn="just">
                <a:lnSpc>
                  <a:spcPts val="2971"/>
                </a:lnSpc>
                <a:buFont typeface="Wingdings" panose="05000000000000000000" pitchFamily="2" charset="2"/>
                <a:buChar char="Ø"/>
              </a:pPr>
              <a:r>
                <a:rPr lang="en-US" sz="2000" spc="39" dirty="0">
                  <a:latin typeface="Montserrat Light"/>
                </a:rPr>
                <a:t>Lack of concrete knowledge of the industry</a:t>
              </a:r>
            </a:p>
            <a:p>
              <a:pPr marL="342900" indent="-342900" algn="ctr">
                <a:lnSpc>
                  <a:spcPts val="2971"/>
                </a:lnSpc>
                <a:buFont typeface="Wingdings" panose="05000000000000000000" pitchFamily="2" charset="2"/>
                <a:buChar char="Ø"/>
              </a:pPr>
              <a:endParaRPr lang="en-US" sz="1981" spc="39" dirty="0">
                <a:latin typeface="Montserrat Light"/>
              </a:endParaRPr>
            </a:p>
          </p:txBody>
        </p:sp>
      </p:grpSp>
      <p:grpSp>
        <p:nvGrpSpPr>
          <p:cNvPr id="32" name="Group 16">
            <a:extLst>
              <a:ext uri="{FF2B5EF4-FFF2-40B4-BE49-F238E27FC236}">
                <a16:creationId xmlns:a16="http://schemas.microsoft.com/office/drawing/2014/main" id="{A75027C8-E10C-3D42-9A0F-5BB218D5149D}"/>
              </a:ext>
            </a:extLst>
          </p:cNvPr>
          <p:cNvGrpSpPr/>
          <p:nvPr/>
        </p:nvGrpSpPr>
        <p:grpSpPr>
          <a:xfrm>
            <a:off x="5712625" y="2093977"/>
            <a:ext cx="3360289" cy="3483134"/>
            <a:chOff x="1162377" y="-8291800"/>
            <a:chExt cx="4480385" cy="4644185"/>
          </a:xfrm>
        </p:grpSpPr>
        <p:sp>
          <p:nvSpPr>
            <p:cNvPr id="33" name="TextBox 17">
              <a:extLst>
                <a:ext uri="{FF2B5EF4-FFF2-40B4-BE49-F238E27FC236}">
                  <a16:creationId xmlns:a16="http://schemas.microsoft.com/office/drawing/2014/main" id="{F4081D0E-EAFE-EF42-A478-265512A18BE9}"/>
                </a:ext>
              </a:extLst>
            </p:cNvPr>
            <p:cNvSpPr txBox="1"/>
            <p:nvPr/>
          </p:nvSpPr>
          <p:spPr>
            <a:xfrm>
              <a:off x="1162377" y="-8291800"/>
              <a:ext cx="4480385" cy="807317"/>
            </a:xfrm>
            <a:prstGeom prst="rect">
              <a:avLst/>
            </a:prstGeom>
          </p:spPr>
          <p:txBody>
            <a:bodyPr wrap="square" lIns="0" tIns="0" rIns="0" bIns="0" rtlCol="0" anchor="t">
              <a:spAutoFit/>
            </a:bodyPr>
            <a:lstStyle/>
            <a:p>
              <a:pPr algn="ctr">
                <a:lnSpc>
                  <a:spcPts val="5094"/>
                </a:lnSpc>
              </a:pPr>
              <a:r>
                <a:rPr lang="en-US" sz="3396" spc="67" dirty="0">
                  <a:latin typeface="Montserrat Classic Bold"/>
                </a:rPr>
                <a:t>Opportunities </a:t>
              </a:r>
            </a:p>
          </p:txBody>
        </p:sp>
        <p:sp>
          <p:nvSpPr>
            <p:cNvPr id="34" name="TextBox 18">
              <a:extLst>
                <a:ext uri="{FF2B5EF4-FFF2-40B4-BE49-F238E27FC236}">
                  <a16:creationId xmlns:a16="http://schemas.microsoft.com/office/drawing/2014/main" id="{83D660BD-5D89-B24E-9D92-9BC679859F6F}"/>
                </a:ext>
              </a:extLst>
            </p:cNvPr>
            <p:cNvSpPr txBox="1"/>
            <p:nvPr/>
          </p:nvSpPr>
          <p:spPr>
            <a:xfrm>
              <a:off x="1762292" y="-7186196"/>
              <a:ext cx="2732861" cy="3538581"/>
            </a:xfrm>
            <a:prstGeom prst="rect">
              <a:avLst/>
            </a:prstGeom>
          </p:spPr>
          <p:txBody>
            <a:bodyPr wrap="square" lIns="0" tIns="0" rIns="0" bIns="0" rtlCol="0" anchor="t">
              <a:spAutoFit/>
            </a:bodyPr>
            <a:lstStyle/>
            <a:p>
              <a:pPr marL="342900" indent="-342900" algn="just">
                <a:lnSpc>
                  <a:spcPts val="2971"/>
                </a:lnSpc>
                <a:buFont typeface="Wingdings" panose="05000000000000000000" pitchFamily="2" charset="2"/>
                <a:buChar char="Ø"/>
              </a:pPr>
              <a:r>
                <a:rPr lang="en-US" spc="39" dirty="0">
                  <a:latin typeface="Montserrat Light"/>
                </a:rPr>
                <a:t>Social Media advent</a:t>
              </a:r>
            </a:p>
            <a:p>
              <a:pPr marL="342900" indent="-342900" algn="just">
                <a:lnSpc>
                  <a:spcPts val="2971"/>
                </a:lnSpc>
                <a:buFont typeface="Wingdings" panose="05000000000000000000" pitchFamily="2" charset="2"/>
                <a:buChar char="Ø"/>
              </a:pPr>
              <a:r>
                <a:rPr lang="en-US" spc="39" dirty="0">
                  <a:latin typeface="Montserrat Light"/>
                </a:rPr>
                <a:t>Online and digital learning</a:t>
              </a:r>
            </a:p>
            <a:p>
              <a:pPr marL="342900" indent="-342900" algn="just">
                <a:lnSpc>
                  <a:spcPts val="2971"/>
                </a:lnSpc>
                <a:buFont typeface="Wingdings" panose="05000000000000000000" pitchFamily="2" charset="2"/>
                <a:buChar char="Ø"/>
              </a:pPr>
              <a:r>
                <a:rPr lang="en-US" spc="39" dirty="0">
                  <a:latin typeface="Montserrat Light"/>
                </a:rPr>
                <a:t>Growth of the industry</a:t>
              </a:r>
            </a:p>
          </p:txBody>
        </p:sp>
      </p:grpSp>
      <p:sp>
        <p:nvSpPr>
          <p:cNvPr id="40" name="TextBox 17">
            <a:extLst>
              <a:ext uri="{FF2B5EF4-FFF2-40B4-BE49-F238E27FC236}">
                <a16:creationId xmlns:a16="http://schemas.microsoft.com/office/drawing/2014/main" id="{27AD9D26-01BF-844E-B839-AE7F79A15EF7}"/>
              </a:ext>
            </a:extLst>
          </p:cNvPr>
          <p:cNvSpPr txBox="1"/>
          <p:nvPr/>
        </p:nvSpPr>
        <p:spPr>
          <a:xfrm>
            <a:off x="8678241" y="2032214"/>
            <a:ext cx="3000375" cy="605487"/>
          </a:xfrm>
          <a:prstGeom prst="rect">
            <a:avLst/>
          </a:prstGeom>
        </p:spPr>
        <p:txBody>
          <a:bodyPr lIns="0" tIns="0" rIns="0" bIns="0" rtlCol="0" anchor="t">
            <a:spAutoFit/>
          </a:bodyPr>
          <a:lstStyle/>
          <a:p>
            <a:pPr algn="ctr">
              <a:lnSpc>
                <a:spcPts val="5094"/>
              </a:lnSpc>
            </a:pPr>
            <a:r>
              <a:rPr lang="en-US" sz="3396" spc="67" dirty="0">
                <a:latin typeface="Montserrat Classic Bold"/>
              </a:rPr>
              <a:t>Threats </a:t>
            </a:r>
          </a:p>
        </p:txBody>
      </p:sp>
      <p:sp>
        <p:nvSpPr>
          <p:cNvPr id="41" name="TextBox 18">
            <a:extLst>
              <a:ext uri="{FF2B5EF4-FFF2-40B4-BE49-F238E27FC236}">
                <a16:creationId xmlns:a16="http://schemas.microsoft.com/office/drawing/2014/main" id="{43E9A5FF-0BF1-A642-8BAE-038DE2D381A2}"/>
              </a:ext>
            </a:extLst>
          </p:cNvPr>
          <p:cNvSpPr txBox="1"/>
          <p:nvPr/>
        </p:nvSpPr>
        <p:spPr>
          <a:xfrm>
            <a:off x="9072914" y="2639211"/>
            <a:ext cx="2015576" cy="3423373"/>
          </a:xfrm>
          <a:prstGeom prst="rect">
            <a:avLst/>
          </a:prstGeom>
        </p:spPr>
        <p:txBody>
          <a:bodyPr wrap="square" lIns="0" tIns="0" rIns="0" bIns="0" rtlCol="0" anchor="t">
            <a:spAutoFit/>
          </a:bodyPr>
          <a:lstStyle/>
          <a:p>
            <a:pPr marL="285750" indent="-285750" algn="just">
              <a:lnSpc>
                <a:spcPts val="2971"/>
              </a:lnSpc>
              <a:buFont typeface="Wingdings" panose="05000000000000000000" pitchFamily="2" charset="2"/>
              <a:buChar char="Ø"/>
            </a:pPr>
            <a:r>
              <a:rPr lang="en-US" spc="39" dirty="0">
                <a:latin typeface="Montserrat Light"/>
              </a:rPr>
              <a:t>Prone to the covid pandemic</a:t>
            </a:r>
          </a:p>
          <a:p>
            <a:pPr marL="285750" indent="-285750" algn="just">
              <a:lnSpc>
                <a:spcPts val="2971"/>
              </a:lnSpc>
              <a:buFont typeface="Wingdings" panose="05000000000000000000" pitchFamily="2" charset="2"/>
              <a:buChar char="Ø"/>
            </a:pPr>
            <a:r>
              <a:rPr lang="en-US" spc="39" dirty="0">
                <a:latin typeface="Montserrat Light"/>
              </a:rPr>
              <a:t>Brexit</a:t>
            </a:r>
          </a:p>
          <a:p>
            <a:pPr marL="285750" indent="-285750" algn="just">
              <a:lnSpc>
                <a:spcPts val="2971"/>
              </a:lnSpc>
              <a:buFont typeface="Wingdings" panose="05000000000000000000" pitchFamily="2" charset="2"/>
              <a:buChar char="Ø"/>
            </a:pPr>
            <a:r>
              <a:rPr lang="en-US" spc="39" dirty="0">
                <a:latin typeface="Montserrat Light"/>
              </a:rPr>
              <a:t>Ukraine Russian War</a:t>
            </a:r>
          </a:p>
          <a:p>
            <a:pPr marL="285750" indent="-285750" algn="just">
              <a:lnSpc>
                <a:spcPts val="2971"/>
              </a:lnSpc>
              <a:buFont typeface="Wingdings" panose="05000000000000000000" pitchFamily="2" charset="2"/>
              <a:buChar char="Ø"/>
            </a:pPr>
            <a:r>
              <a:rPr lang="en-US" spc="39" dirty="0">
                <a:latin typeface="Montserrat Light"/>
              </a:rPr>
              <a:t>Less reliant on immigration (</a:t>
            </a:r>
            <a:r>
              <a:rPr lang="en-US" spc="39" dirty="0" err="1">
                <a:latin typeface="Montserrat Light"/>
              </a:rPr>
              <a:t>Janta</a:t>
            </a:r>
            <a:r>
              <a:rPr lang="en-US" spc="39" dirty="0">
                <a:latin typeface="Montserrat Light"/>
              </a:rPr>
              <a:t>, 2011)</a:t>
            </a:r>
          </a:p>
        </p:txBody>
      </p:sp>
    </p:spTree>
    <p:extLst>
      <p:ext uri="{BB962C8B-B14F-4D97-AF65-F5344CB8AC3E}">
        <p14:creationId xmlns:p14="http://schemas.microsoft.com/office/powerpoint/2010/main" val="3222450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B7F85-2F55-784D-8978-5277DA31DF9C}"/>
              </a:ext>
            </a:extLst>
          </p:cNvPr>
          <p:cNvSpPr>
            <a:spLocks noGrp="1"/>
          </p:cNvSpPr>
          <p:nvPr>
            <p:ph type="title"/>
          </p:nvPr>
        </p:nvSpPr>
        <p:spPr/>
        <p:txBody>
          <a:bodyPr/>
          <a:lstStyle/>
          <a:p>
            <a:r>
              <a:rPr lang="en-BD" dirty="0"/>
              <a:t>Requirement of skill development </a:t>
            </a:r>
          </a:p>
        </p:txBody>
      </p:sp>
      <p:sp>
        <p:nvSpPr>
          <p:cNvPr id="3" name="Content Placeholder 2">
            <a:extLst>
              <a:ext uri="{FF2B5EF4-FFF2-40B4-BE49-F238E27FC236}">
                <a16:creationId xmlns:a16="http://schemas.microsoft.com/office/drawing/2014/main" id="{2720FF93-EF9D-4443-AE7D-5BE9DF6B00FD}"/>
              </a:ext>
            </a:extLst>
          </p:cNvPr>
          <p:cNvSpPr>
            <a:spLocks noGrp="1"/>
          </p:cNvSpPr>
          <p:nvPr>
            <p:ph idx="1"/>
          </p:nvPr>
        </p:nvSpPr>
        <p:spPr/>
        <p:txBody>
          <a:bodyPr/>
          <a:lstStyle/>
          <a:p>
            <a:r>
              <a:rPr lang="en-BD" dirty="0"/>
              <a:t>Time Management </a:t>
            </a:r>
          </a:p>
          <a:p>
            <a:r>
              <a:rPr lang="en-BD" dirty="0"/>
              <a:t>Industry Expertise</a:t>
            </a:r>
          </a:p>
          <a:p>
            <a:r>
              <a:rPr lang="en-BD" dirty="0"/>
              <a:t>Consumer Conscience</a:t>
            </a:r>
          </a:p>
          <a:p>
            <a:r>
              <a:rPr lang="en-BD" dirty="0"/>
              <a:t>Cognitive abilities</a:t>
            </a:r>
          </a:p>
        </p:txBody>
      </p:sp>
    </p:spTree>
    <p:extLst>
      <p:ext uri="{BB962C8B-B14F-4D97-AF65-F5344CB8AC3E}">
        <p14:creationId xmlns:p14="http://schemas.microsoft.com/office/powerpoint/2010/main" val="1179750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99C1F-7884-B942-9E59-CCD900733FC3}"/>
              </a:ext>
            </a:extLst>
          </p:cNvPr>
          <p:cNvSpPr>
            <a:spLocks noGrp="1"/>
          </p:cNvSpPr>
          <p:nvPr>
            <p:ph type="title"/>
          </p:nvPr>
        </p:nvSpPr>
        <p:spPr/>
        <p:txBody>
          <a:bodyPr/>
          <a:lstStyle/>
          <a:p>
            <a:r>
              <a:rPr lang="en-BD" dirty="0"/>
              <a:t>Personal Development Plan</a:t>
            </a:r>
          </a:p>
        </p:txBody>
      </p:sp>
      <p:graphicFrame>
        <p:nvGraphicFramePr>
          <p:cNvPr id="4" name="Table 18">
            <a:extLst>
              <a:ext uri="{FF2B5EF4-FFF2-40B4-BE49-F238E27FC236}">
                <a16:creationId xmlns:a16="http://schemas.microsoft.com/office/drawing/2014/main" id="{C03D89E5-24C9-D74E-A2CF-3B50CD47230C}"/>
              </a:ext>
            </a:extLst>
          </p:cNvPr>
          <p:cNvGraphicFramePr>
            <a:graphicFrameLocks noGrp="1"/>
          </p:cNvGraphicFramePr>
          <p:nvPr>
            <p:extLst>
              <p:ext uri="{D42A27DB-BD31-4B8C-83A1-F6EECF244321}">
                <p14:modId xmlns:p14="http://schemas.microsoft.com/office/powerpoint/2010/main" val="2150612190"/>
              </p:ext>
            </p:extLst>
          </p:nvPr>
        </p:nvGraphicFramePr>
        <p:xfrm>
          <a:off x="703859" y="2436312"/>
          <a:ext cx="10784281" cy="3401384"/>
        </p:xfrm>
        <a:graphic>
          <a:graphicData uri="http://schemas.openxmlformats.org/drawingml/2006/table">
            <a:tbl>
              <a:tblPr firstRow="1" bandRow="1">
                <a:tableStyleId>{5C22544A-7EE6-4342-B048-85BDC9FD1C3A}</a:tableStyleId>
              </a:tblPr>
              <a:tblGrid>
                <a:gridCol w="2445741">
                  <a:extLst>
                    <a:ext uri="{9D8B030D-6E8A-4147-A177-3AD203B41FA5}">
                      <a16:colId xmlns:a16="http://schemas.microsoft.com/office/drawing/2014/main" val="4010179548"/>
                    </a:ext>
                  </a:extLst>
                </a:gridCol>
                <a:gridCol w="6712144">
                  <a:extLst>
                    <a:ext uri="{9D8B030D-6E8A-4147-A177-3AD203B41FA5}">
                      <a16:colId xmlns:a16="http://schemas.microsoft.com/office/drawing/2014/main" val="524109551"/>
                    </a:ext>
                  </a:extLst>
                </a:gridCol>
                <a:gridCol w="1626396">
                  <a:extLst>
                    <a:ext uri="{9D8B030D-6E8A-4147-A177-3AD203B41FA5}">
                      <a16:colId xmlns:a16="http://schemas.microsoft.com/office/drawing/2014/main" val="3136907663"/>
                    </a:ext>
                  </a:extLst>
                </a:gridCol>
              </a:tblGrid>
              <a:tr h="751267">
                <a:tc>
                  <a:txBody>
                    <a:bodyPr/>
                    <a:lstStyle/>
                    <a:p>
                      <a:r>
                        <a:rPr lang="en-US" sz="2000" dirty="0">
                          <a:latin typeface="Montserrat Light" panose="00000400000000000000" pitchFamily="2" charset="0"/>
                        </a:rPr>
                        <a:t>Required Skills</a:t>
                      </a:r>
                    </a:p>
                  </a:txBody>
                  <a:tcPr/>
                </a:tc>
                <a:tc>
                  <a:txBody>
                    <a:bodyPr/>
                    <a:lstStyle/>
                    <a:p>
                      <a:r>
                        <a:rPr lang="en-US" sz="2000" dirty="0">
                          <a:latin typeface="Montserrat Light" panose="00000400000000000000" pitchFamily="2" charset="0"/>
                        </a:rPr>
                        <a:t>Action Plan </a:t>
                      </a:r>
                    </a:p>
                  </a:txBody>
                  <a:tcPr/>
                </a:tc>
                <a:tc>
                  <a:txBody>
                    <a:bodyPr/>
                    <a:lstStyle/>
                    <a:p>
                      <a:r>
                        <a:rPr lang="en-US" sz="2000" dirty="0">
                          <a:latin typeface="Montserrat Light" panose="00000400000000000000" pitchFamily="2" charset="0"/>
                        </a:rPr>
                        <a:t>Time frame </a:t>
                      </a:r>
                    </a:p>
                  </a:txBody>
                  <a:tcPr/>
                </a:tc>
                <a:extLst>
                  <a:ext uri="{0D108BD9-81ED-4DB2-BD59-A6C34878D82A}">
                    <a16:rowId xmlns:a16="http://schemas.microsoft.com/office/drawing/2014/main" val="2468193334"/>
                  </a:ext>
                </a:extLst>
              </a:tr>
              <a:tr h="574498">
                <a:tc>
                  <a:txBody>
                    <a:bodyPr/>
                    <a:lstStyle/>
                    <a:p>
                      <a:r>
                        <a:rPr lang="en-US" sz="1800" dirty="0">
                          <a:latin typeface="Montserrat Light" panose="00000400000000000000" pitchFamily="2" charset="0"/>
                        </a:rPr>
                        <a:t>Time management</a:t>
                      </a:r>
                    </a:p>
                  </a:txBody>
                  <a:tcPr/>
                </a:tc>
                <a:tc>
                  <a:txBody>
                    <a:bodyPr/>
                    <a:lstStyle/>
                    <a:p>
                      <a:r>
                        <a:rPr lang="en-US" sz="1800" dirty="0">
                          <a:latin typeface="Montserrat Light" panose="00000400000000000000" pitchFamily="2" charset="0"/>
                        </a:rPr>
                        <a:t>Books reading, active experimentation and task scheduling</a:t>
                      </a:r>
                    </a:p>
                  </a:txBody>
                  <a:tcPr/>
                </a:tc>
                <a:tc>
                  <a:txBody>
                    <a:bodyPr/>
                    <a:lstStyle/>
                    <a:p>
                      <a:r>
                        <a:rPr lang="en-US" sz="1800" dirty="0">
                          <a:latin typeface="Montserrat Light" panose="00000400000000000000" pitchFamily="2" charset="0"/>
                        </a:rPr>
                        <a:t>3 months</a:t>
                      </a:r>
                    </a:p>
                  </a:txBody>
                  <a:tcPr/>
                </a:tc>
                <a:extLst>
                  <a:ext uri="{0D108BD9-81ED-4DB2-BD59-A6C34878D82A}">
                    <a16:rowId xmlns:a16="http://schemas.microsoft.com/office/drawing/2014/main" val="2564520799"/>
                  </a:ext>
                </a:extLst>
              </a:tr>
              <a:tr h="574498">
                <a:tc>
                  <a:txBody>
                    <a:bodyPr/>
                    <a:lstStyle/>
                    <a:p>
                      <a:r>
                        <a:rPr lang="en-US" sz="1800" dirty="0">
                          <a:latin typeface="Montserrat Light" panose="00000400000000000000" pitchFamily="2" charset="0"/>
                        </a:rPr>
                        <a:t>Industry Expertise</a:t>
                      </a:r>
                    </a:p>
                  </a:txBody>
                  <a:tcPr/>
                </a:tc>
                <a:tc>
                  <a:txBody>
                    <a:bodyPr/>
                    <a:lstStyle/>
                    <a:p>
                      <a:r>
                        <a:rPr lang="en-US" sz="1800" dirty="0">
                          <a:latin typeface="Montserrat Light" panose="00000400000000000000" pitchFamily="2" charset="0"/>
                        </a:rPr>
                        <a:t>Journal and magazine reading, online newspaper subscription, trend analysis</a:t>
                      </a:r>
                    </a:p>
                  </a:txBody>
                  <a:tcPr/>
                </a:tc>
                <a:tc>
                  <a:txBody>
                    <a:bodyPr/>
                    <a:lstStyle/>
                    <a:p>
                      <a:r>
                        <a:rPr lang="en-US" sz="1800" dirty="0">
                          <a:latin typeface="Montserrat Light" panose="00000400000000000000" pitchFamily="2" charset="0"/>
                        </a:rPr>
                        <a:t>3 months </a:t>
                      </a:r>
                    </a:p>
                  </a:txBody>
                  <a:tcPr/>
                </a:tc>
                <a:extLst>
                  <a:ext uri="{0D108BD9-81ED-4DB2-BD59-A6C34878D82A}">
                    <a16:rowId xmlns:a16="http://schemas.microsoft.com/office/drawing/2014/main" val="3929026428"/>
                  </a:ext>
                </a:extLst>
              </a:tr>
              <a:tr h="795459">
                <a:tc>
                  <a:txBody>
                    <a:bodyPr/>
                    <a:lstStyle/>
                    <a:p>
                      <a:r>
                        <a:rPr lang="en-US" sz="1800" dirty="0">
                          <a:latin typeface="Montserrat Light" panose="00000400000000000000" pitchFamily="2" charset="0"/>
                        </a:rPr>
                        <a:t>Consumer awareness</a:t>
                      </a:r>
                    </a:p>
                  </a:txBody>
                  <a:tcPr/>
                </a:tc>
                <a:tc>
                  <a:txBody>
                    <a:bodyPr/>
                    <a:lstStyle/>
                    <a:p>
                      <a:r>
                        <a:rPr lang="en-US" sz="1800" dirty="0">
                          <a:latin typeface="Montserrat Light" panose="00000400000000000000" pitchFamily="2" charset="0"/>
                        </a:rPr>
                        <a:t>Taking a part-time job, engage in survey and research questionnaire.. </a:t>
                      </a:r>
                    </a:p>
                  </a:txBody>
                  <a:tcPr/>
                </a:tc>
                <a:tc>
                  <a:txBody>
                    <a:bodyPr/>
                    <a:lstStyle/>
                    <a:p>
                      <a:r>
                        <a:rPr lang="en-US" sz="1800" dirty="0">
                          <a:latin typeface="Montserrat Light" panose="00000400000000000000" pitchFamily="2" charset="0"/>
                        </a:rPr>
                        <a:t>3 months </a:t>
                      </a:r>
                    </a:p>
                    <a:p>
                      <a:endParaRPr lang="en-US" sz="1800" dirty="0">
                        <a:latin typeface="Montserrat Light" panose="00000400000000000000" pitchFamily="2" charset="0"/>
                      </a:endParaRPr>
                    </a:p>
                  </a:txBody>
                  <a:tcPr/>
                </a:tc>
                <a:extLst>
                  <a:ext uri="{0D108BD9-81ED-4DB2-BD59-A6C34878D82A}">
                    <a16:rowId xmlns:a16="http://schemas.microsoft.com/office/drawing/2014/main" val="333034906"/>
                  </a:ext>
                </a:extLst>
              </a:tr>
              <a:tr h="574498">
                <a:tc>
                  <a:txBody>
                    <a:bodyPr/>
                    <a:lstStyle/>
                    <a:p>
                      <a:endParaRPr lang="en-US" sz="1800" dirty="0">
                        <a:latin typeface="Montserrat Light" panose="00000400000000000000" pitchFamily="2" charset="0"/>
                      </a:endParaRPr>
                    </a:p>
                  </a:txBody>
                  <a:tcPr/>
                </a:tc>
                <a:tc>
                  <a:txBody>
                    <a:bodyPr/>
                    <a:lstStyle/>
                    <a:p>
                      <a:endParaRPr lang="en-US" sz="1800" dirty="0">
                        <a:latin typeface="Montserrat Light" panose="00000400000000000000" pitchFamily="2" charset="0"/>
                      </a:endParaRPr>
                    </a:p>
                  </a:txBody>
                  <a:tcPr/>
                </a:tc>
                <a:tc>
                  <a:txBody>
                    <a:bodyPr/>
                    <a:lstStyle/>
                    <a:p>
                      <a:endParaRPr lang="en-US" sz="1800" dirty="0">
                        <a:latin typeface="Montserrat Light" panose="00000400000000000000" pitchFamily="2" charset="0"/>
                      </a:endParaRPr>
                    </a:p>
                  </a:txBody>
                  <a:tcPr/>
                </a:tc>
                <a:extLst>
                  <a:ext uri="{0D108BD9-81ED-4DB2-BD59-A6C34878D82A}">
                    <a16:rowId xmlns:a16="http://schemas.microsoft.com/office/drawing/2014/main" val="618853441"/>
                  </a:ext>
                </a:extLst>
              </a:tr>
            </a:tbl>
          </a:graphicData>
        </a:graphic>
      </p:graphicFrame>
    </p:spTree>
    <p:extLst>
      <p:ext uri="{BB962C8B-B14F-4D97-AF65-F5344CB8AC3E}">
        <p14:creationId xmlns:p14="http://schemas.microsoft.com/office/powerpoint/2010/main" val="3133327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0190C-96EF-6E4E-AD2D-A7422F9D376B}"/>
              </a:ext>
            </a:extLst>
          </p:cNvPr>
          <p:cNvSpPr>
            <a:spLocks noGrp="1"/>
          </p:cNvSpPr>
          <p:nvPr>
            <p:ph type="title"/>
          </p:nvPr>
        </p:nvSpPr>
        <p:spPr/>
        <p:txBody>
          <a:bodyPr/>
          <a:lstStyle/>
          <a:p>
            <a:r>
              <a:rPr lang="en-BD" dirty="0"/>
              <a:t>Reference</a:t>
            </a:r>
          </a:p>
        </p:txBody>
      </p:sp>
      <p:sp>
        <p:nvSpPr>
          <p:cNvPr id="3" name="Content Placeholder 2">
            <a:extLst>
              <a:ext uri="{FF2B5EF4-FFF2-40B4-BE49-F238E27FC236}">
                <a16:creationId xmlns:a16="http://schemas.microsoft.com/office/drawing/2014/main" id="{9AD2727D-F900-C942-9A69-E6864524C7DC}"/>
              </a:ext>
            </a:extLst>
          </p:cNvPr>
          <p:cNvSpPr>
            <a:spLocks noGrp="1"/>
          </p:cNvSpPr>
          <p:nvPr>
            <p:ph idx="1"/>
          </p:nvPr>
        </p:nvSpPr>
        <p:spPr/>
        <p:txBody>
          <a:bodyPr/>
          <a:lstStyle/>
          <a:p>
            <a:pPr algn="just"/>
            <a:r>
              <a:rPr lang="en-GB" dirty="0">
                <a:solidFill>
                  <a:srgbClr val="222222"/>
                </a:solidFill>
                <a:latin typeface="Gill Sans MT" panose="020B0502020104020203" pitchFamily="34" charset="77"/>
              </a:rPr>
              <a:t>Armstrong, R. and Matters, R.T., 2016. Modern slavery: risks for the UK hospitality industry. </a:t>
            </a:r>
            <a:r>
              <a:rPr lang="en-GB" i="1" dirty="0">
                <a:solidFill>
                  <a:srgbClr val="222222"/>
                </a:solidFill>
                <a:latin typeface="Gill Sans MT" panose="020B0502020104020203" pitchFamily="34" charset="77"/>
              </a:rPr>
              <a:t>Progress in Responsible Tourism</a:t>
            </a:r>
            <a:r>
              <a:rPr lang="en-GB" dirty="0">
                <a:solidFill>
                  <a:srgbClr val="222222"/>
                </a:solidFill>
                <a:latin typeface="Gill Sans MT" panose="020B0502020104020203" pitchFamily="34" charset="77"/>
              </a:rPr>
              <a:t>, </a:t>
            </a:r>
            <a:r>
              <a:rPr lang="en-GB" i="1" dirty="0">
                <a:solidFill>
                  <a:srgbClr val="222222"/>
                </a:solidFill>
                <a:latin typeface="Gill Sans MT" panose="020B0502020104020203" pitchFamily="34" charset="77"/>
              </a:rPr>
              <a:t>5</a:t>
            </a:r>
            <a:r>
              <a:rPr lang="en-GB" dirty="0">
                <a:solidFill>
                  <a:srgbClr val="222222"/>
                </a:solidFill>
                <a:latin typeface="Gill Sans MT" panose="020B0502020104020203" pitchFamily="34" charset="77"/>
              </a:rPr>
              <a:t>(1), pp.67-78.</a:t>
            </a:r>
          </a:p>
          <a:p>
            <a:pPr algn="just"/>
            <a:r>
              <a:rPr lang="en-GB" dirty="0" err="1">
                <a:solidFill>
                  <a:srgbClr val="222222"/>
                </a:solidFill>
                <a:latin typeface="Gill Sans MT" panose="020B0502020104020203" pitchFamily="34" charset="77"/>
              </a:rPr>
              <a:t>Janta</a:t>
            </a:r>
            <a:r>
              <a:rPr lang="en-GB" dirty="0">
                <a:solidFill>
                  <a:srgbClr val="222222"/>
                </a:solidFill>
                <a:latin typeface="Gill Sans MT" panose="020B0502020104020203" pitchFamily="34" charset="77"/>
              </a:rPr>
              <a:t>, H., 2011. Polish migrant workers in the UK hospitality industry: Profiles, work experience and methods for accessing employment. </a:t>
            </a:r>
            <a:r>
              <a:rPr lang="en-GB" i="1" dirty="0">
                <a:solidFill>
                  <a:srgbClr val="222222"/>
                </a:solidFill>
                <a:latin typeface="Gill Sans MT" panose="020B0502020104020203" pitchFamily="34" charset="77"/>
              </a:rPr>
              <a:t>International Journal of Contemporary Hospitality Management</a:t>
            </a:r>
            <a:r>
              <a:rPr lang="en-GB" dirty="0">
                <a:solidFill>
                  <a:srgbClr val="222222"/>
                </a:solidFill>
                <a:latin typeface="Gill Sans MT" panose="020B0502020104020203" pitchFamily="34" charset="77"/>
              </a:rPr>
              <a:t>, </a:t>
            </a:r>
            <a:r>
              <a:rPr lang="en-GB" i="1" dirty="0">
                <a:solidFill>
                  <a:srgbClr val="222222"/>
                </a:solidFill>
                <a:latin typeface="Gill Sans MT" panose="020B0502020104020203" pitchFamily="34" charset="77"/>
              </a:rPr>
              <a:t>23</a:t>
            </a:r>
            <a:r>
              <a:rPr lang="en-GB" dirty="0">
                <a:solidFill>
                  <a:srgbClr val="222222"/>
                </a:solidFill>
                <a:latin typeface="Gill Sans MT" panose="020B0502020104020203" pitchFamily="34" charset="77"/>
              </a:rPr>
              <a:t>(6), pp.803-819.</a:t>
            </a:r>
          </a:p>
          <a:p>
            <a:pPr algn="just"/>
            <a:r>
              <a:rPr lang="en-GB" dirty="0">
                <a:solidFill>
                  <a:srgbClr val="222222"/>
                </a:solidFill>
                <a:latin typeface="Gill Sans MT" panose="020B0502020104020203" pitchFamily="34" charset="77"/>
              </a:rPr>
              <a:t>Jones, P., Comfort, D. and Hillier, D., 2006. Reporting and reflecting on corporate social responsibility in the hospitality industry: A case study of pub operators in the UK. </a:t>
            </a:r>
            <a:r>
              <a:rPr lang="en-GB" i="1" dirty="0">
                <a:solidFill>
                  <a:srgbClr val="222222"/>
                </a:solidFill>
                <a:latin typeface="Gill Sans MT" panose="020B0502020104020203" pitchFamily="34" charset="77"/>
              </a:rPr>
              <a:t>International Journal of Contemporary Hospitality Management</a:t>
            </a:r>
            <a:r>
              <a:rPr lang="en-GB" dirty="0">
                <a:solidFill>
                  <a:srgbClr val="222222"/>
                </a:solidFill>
                <a:latin typeface="Gill Sans MT" panose="020B0502020104020203" pitchFamily="34" charset="77"/>
              </a:rPr>
              <a:t>.</a:t>
            </a:r>
          </a:p>
          <a:p>
            <a:pPr algn="just"/>
            <a:r>
              <a:rPr lang="en-GB" dirty="0">
                <a:solidFill>
                  <a:srgbClr val="222222"/>
                </a:solidFill>
                <a:latin typeface="Gill Sans MT" panose="020B0502020104020203" pitchFamily="34" charset="77"/>
              </a:rPr>
              <a:t>Slattery, P., 2002. Finding the hospitality industry. </a:t>
            </a:r>
            <a:r>
              <a:rPr lang="en-GB" i="1" dirty="0">
                <a:solidFill>
                  <a:srgbClr val="222222"/>
                </a:solidFill>
                <a:latin typeface="Gill Sans MT" panose="020B0502020104020203" pitchFamily="34" charset="77"/>
              </a:rPr>
              <a:t>Journal of Hospitality, Leisure, Sport and Tourism Education</a:t>
            </a:r>
            <a:r>
              <a:rPr lang="en-GB" dirty="0">
                <a:solidFill>
                  <a:srgbClr val="222222"/>
                </a:solidFill>
                <a:latin typeface="Gill Sans MT" panose="020B0502020104020203" pitchFamily="34" charset="77"/>
              </a:rPr>
              <a:t>, </a:t>
            </a:r>
            <a:r>
              <a:rPr lang="en-GB" i="1" dirty="0">
                <a:solidFill>
                  <a:srgbClr val="222222"/>
                </a:solidFill>
                <a:latin typeface="Gill Sans MT" panose="020B0502020104020203" pitchFamily="34" charset="77"/>
              </a:rPr>
              <a:t>1</a:t>
            </a:r>
            <a:r>
              <a:rPr lang="en-GB" dirty="0">
                <a:solidFill>
                  <a:srgbClr val="222222"/>
                </a:solidFill>
                <a:latin typeface="Gill Sans MT" panose="020B0502020104020203" pitchFamily="34" charset="77"/>
              </a:rPr>
              <a:t>(1), pp.19-28.</a:t>
            </a:r>
            <a:endParaRPr lang="en-BD" dirty="0">
              <a:latin typeface="Gill Sans MT" panose="020B0502020104020203" pitchFamily="34" charset="77"/>
            </a:endParaRPr>
          </a:p>
        </p:txBody>
      </p:sp>
    </p:spTree>
    <p:extLst>
      <p:ext uri="{BB962C8B-B14F-4D97-AF65-F5344CB8AC3E}">
        <p14:creationId xmlns:p14="http://schemas.microsoft.com/office/powerpoint/2010/main" val="39346821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49</TotalTime>
  <Words>956</Words>
  <Application>Microsoft Macintosh PowerPoint</Application>
  <PresentationFormat>Widescreen</PresentationFormat>
  <Paragraphs>78</Paragraphs>
  <Slides>9</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Calibri</vt:lpstr>
      <vt:lpstr>Gill Sans MT</vt:lpstr>
      <vt:lpstr>Montserrat Classic Bold</vt:lpstr>
      <vt:lpstr>Montserrat Light</vt:lpstr>
      <vt:lpstr>Rockwell</vt:lpstr>
      <vt:lpstr>Rockwell Condensed</vt:lpstr>
      <vt:lpstr>Rockwell Extra Bold</vt:lpstr>
      <vt:lpstr>Wingdings</vt:lpstr>
      <vt:lpstr>Wood Type</vt:lpstr>
      <vt:lpstr>Academic &amp; employability skills</vt:lpstr>
      <vt:lpstr>Chosen Career: Customer service Manager at hospitality sector</vt:lpstr>
      <vt:lpstr>Overview of the Sector</vt:lpstr>
      <vt:lpstr>Required Employability Skills</vt:lpstr>
      <vt:lpstr>Cognitive requirement</vt:lpstr>
      <vt:lpstr>Personal SWOT</vt:lpstr>
      <vt:lpstr>Requirement of skill development </vt:lpstr>
      <vt:lpstr>Personal Development Plan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Chosen Career Sector: Hospitality</dc:title>
  <dc:creator>Microsoft Office User</dc:creator>
  <cp:lastModifiedBy>Anna Varadinova</cp:lastModifiedBy>
  <cp:revision>6</cp:revision>
  <dcterms:created xsi:type="dcterms:W3CDTF">2022-08-20T14:42:31Z</dcterms:created>
  <dcterms:modified xsi:type="dcterms:W3CDTF">2022-08-21T10:35:29Z</dcterms:modified>
</cp:coreProperties>
</file>