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3" r:id="rId7"/>
    <p:sldId id="264" r:id="rId8"/>
    <p:sldId id="265" r:id="rId9"/>
    <p:sldId id="262" r:id="rId1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59" autoAdjust="0"/>
    <p:restoredTop sz="94660"/>
  </p:normalViewPr>
  <p:slideViewPr>
    <p:cSldViewPr snapToGrid="0">
      <p:cViewPr varScale="1">
        <p:scale>
          <a:sx n="74" d="100"/>
          <a:sy n="74" d="100"/>
        </p:scale>
        <p:origin x="29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9132017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991347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536233069"/>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48774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6929635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1033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4168336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2164087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7928875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0288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6368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11/02/2017</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195778528"/>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a:bodyPr>
          <a:lstStyle/>
          <a:p>
            <a:r>
              <a:rPr lang="en-GB" dirty="0" smtClean="0">
                <a:solidFill>
                  <a:schemeClr val="bg1"/>
                </a:solidFill>
              </a:rPr>
              <a:t>Advanced Greek Prose</a:t>
            </a:r>
            <a:br>
              <a:rPr lang="en-GB" dirty="0" smtClean="0">
                <a:solidFill>
                  <a:schemeClr val="bg1"/>
                </a:solidFill>
              </a:rPr>
            </a:br>
            <a:r>
              <a:rPr lang="en-GB" dirty="0" smtClean="0">
                <a:solidFill>
                  <a:schemeClr val="bg1"/>
                </a:solidFill>
              </a:rPr>
              <a:t>Herodotus Book II</a:t>
            </a:r>
            <a:endParaRPr lang="en-GB" dirty="0">
              <a:solidFill>
                <a:schemeClr val="bg1"/>
              </a:solidFill>
            </a:endParaRPr>
          </a:p>
        </p:txBody>
      </p:sp>
      <p:sp>
        <p:nvSpPr>
          <p:cNvPr id="3" name="Subtitle 2"/>
          <p:cNvSpPr>
            <a:spLocks noGrp="1"/>
          </p:cNvSpPr>
          <p:nvPr>
            <p:ph type="subTitle" idx="1"/>
          </p:nvPr>
        </p:nvSpPr>
        <p:spPr>
          <a:xfrm>
            <a:off x="1331640" y="5229200"/>
            <a:ext cx="6400800" cy="1248544"/>
          </a:xfrm>
        </p:spPr>
        <p:txBody>
          <a:bodyPr>
            <a:normAutofit/>
          </a:bodyPr>
          <a:lstStyle/>
          <a:p>
            <a:r>
              <a:rPr lang="en-GB" sz="3600" b="1" dirty="0" smtClean="0">
                <a:solidFill>
                  <a:schemeClr val="bg1"/>
                </a:solidFill>
              </a:rPr>
              <a:t>CLGK7029/7030/7031</a:t>
            </a:r>
          </a:p>
        </p:txBody>
      </p:sp>
      <p:sp>
        <p:nvSpPr>
          <p:cNvPr id="4" name="Subtitle 2"/>
          <p:cNvSpPr txBox="1">
            <a:spLocks/>
          </p:cNvSpPr>
          <p:nvPr/>
        </p:nvSpPr>
        <p:spPr>
          <a:xfrm>
            <a:off x="1331640" y="3429000"/>
            <a:ext cx="6400800" cy="1392560"/>
          </a:xfrm>
          <a:prstGeom prst="rect">
            <a:avLst/>
          </a:prstGeom>
        </p:spPr>
        <p:txBody>
          <a:bodyPr vert="horz">
            <a:normAutofit/>
          </a:bodyPr>
          <a:lstStyle/>
          <a:p>
            <a:pPr algn="ctr">
              <a:spcBef>
                <a:spcPct val="20000"/>
              </a:spcBef>
              <a:buClr>
                <a:prstClr val="white">
                  <a:shade val="95000"/>
                </a:prstClr>
              </a:buClr>
              <a:buSzPct val="65000"/>
              <a:defRPr/>
            </a:pPr>
            <a:r>
              <a:rPr lang="en-GB" sz="2800" b="1" dirty="0" smtClean="0">
                <a:solidFill>
                  <a:prstClr val="black"/>
                </a:solidFill>
              </a:rPr>
              <a:t>Herodotus </a:t>
            </a:r>
            <a:r>
              <a:rPr lang="en-GB" sz="2800" b="1" smtClean="0">
                <a:solidFill>
                  <a:prstClr val="black"/>
                </a:solidFill>
              </a:rPr>
              <a:t>on Egypt: </a:t>
            </a:r>
            <a:r>
              <a:rPr lang="en-GB" sz="2800" b="1" dirty="0" smtClean="0">
                <a:solidFill>
                  <a:prstClr val="black"/>
                </a:solidFill>
              </a:rPr>
              <a:t>An Overview</a:t>
            </a:r>
            <a:endParaRPr lang="en-GB" sz="2800" b="1"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spTree>
    <p:extLst>
      <p:ext uri="{BB962C8B-B14F-4D97-AF65-F5344CB8AC3E}">
        <p14:creationId xmlns:p14="http://schemas.microsoft.com/office/powerpoint/2010/main" val="3929095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Greeks in Egypt</a:t>
            </a:r>
            <a:endParaRPr lang="en-GB" dirty="0">
              <a:solidFill>
                <a:schemeClr val="bg1"/>
              </a:solidFill>
            </a:endParaRPr>
          </a:p>
        </p:txBody>
      </p:sp>
      <p:sp>
        <p:nvSpPr>
          <p:cNvPr id="3" name="Content Placeholder 2"/>
          <p:cNvSpPr>
            <a:spLocks noGrp="1"/>
          </p:cNvSpPr>
          <p:nvPr>
            <p:ph idx="1"/>
          </p:nvPr>
        </p:nvSpPr>
        <p:spPr>
          <a:xfrm>
            <a:off x="0" y="1600200"/>
            <a:ext cx="8950817" cy="2108915"/>
          </a:xfrm>
        </p:spPr>
        <p:txBody>
          <a:bodyPr>
            <a:normAutofit/>
          </a:bodyPr>
          <a:lstStyle/>
          <a:p>
            <a:r>
              <a:rPr lang="en-GB" sz="2400" dirty="0" smtClean="0">
                <a:solidFill>
                  <a:schemeClr val="bg1"/>
                </a:solidFill>
              </a:rPr>
              <a:t>By the time Herodotus was writing (mid-fifth century BC) some Greeks had been residing in Egypt for about two centuries. </a:t>
            </a:r>
          </a:p>
          <a:p>
            <a:pPr lvl="1"/>
            <a:r>
              <a:rPr lang="en-GB" sz="2000" dirty="0" smtClean="0">
                <a:solidFill>
                  <a:schemeClr val="bg1"/>
                </a:solidFill>
              </a:rPr>
              <a:t>Particularly at sites like Naucratis and Thonis-Heracleion in the Northwest Delta. </a:t>
            </a:r>
          </a:p>
          <a:p>
            <a:pPr lvl="1"/>
            <a:endParaRPr lang="en-GB" sz="500" dirty="0">
              <a:solidFill>
                <a:schemeClr val="bg1"/>
              </a:solidFill>
            </a:endParaRPr>
          </a:p>
        </p:txBody>
      </p:sp>
      <p:sp>
        <p:nvSpPr>
          <p:cNvPr id="4" name="Rectangle 3"/>
          <p:cNvSpPr/>
          <p:nvPr/>
        </p:nvSpPr>
        <p:spPr>
          <a:xfrm>
            <a:off x="0" y="3586129"/>
            <a:ext cx="4507606" cy="3213187"/>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400" dirty="0">
                <a:solidFill>
                  <a:prstClr val="black"/>
                </a:solidFill>
              </a:rPr>
              <a:t>These Greeks were often acting as traders or serving as mercenaries (both for Pharaohs and as part of the invading Persian army). </a:t>
            </a:r>
          </a:p>
          <a:p>
            <a:pPr marL="548640" lvl="0" indent="-411480">
              <a:spcBef>
                <a:spcPct val="20000"/>
              </a:spcBef>
              <a:buClr>
                <a:prstClr val="white">
                  <a:shade val="95000"/>
                </a:prstClr>
              </a:buClr>
              <a:buSzPct val="65000"/>
              <a:buFont typeface="Wingdings 2"/>
              <a:buChar char=""/>
            </a:pPr>
            <a:endParaRPr lang="en-GB" sz="500" dirty="0">
              <a:solidFill>
                <a:prstClr val="black"/>
              </a:solidFill>
            </a:endParaRPr>
          </a:p>
          <a:p>
            <a:pPr marL="548640" lvl="0" indent="-411480">
              <a:spcBef>
                <a:spcPct val="20000"/>
              </a:spcBef>
              <a:buClr>
                <a:prstClr val="white">
                  <a:shade val="95000"/>
                </a:prstClr>
              </a:buClr>
              <a:buSzPct val="65000"/>
              <a:buFont typeface="Wingdings 2"/>
              <a:buChar char=""/>
            </a:pPr>
            <a:r>
              <a:rPr lang="en-GB" sz="2400" dirty="0">
                <a:solidFill>
                  <a:prstClr val="black"/>
                </a:solidFill>
              </a:rPr>
              <a:t>Some, no doubt, went as tourists and for intellectual curiosity.  </a:t>
            </a:r>
          </a:p>
        </p:txBody>
      </p:sp>
      <p:pic>
        <p:nvPicPr>
          <p:cNvPr id="5" name="Picture 4"/>
          <p:cNvPicPr>
            <a:picLocks noChangeAspect="1"/>
          </p:cNvPicPr>
          <p:nvPr/>
        </p:nvPicPr>
        <p:blipFill>
          <a:blip r:embed="rId2"/>
          <a:stretch>
            <a:fillRect/>
          </a:stretch>
        </p:blipFill>
        <p:spPr>
          <a:xfrm>
            <a:off x="4507606" y="3891677"/>
            <a:ext cx="4443211" cy="2388226"/>
          </a:xfrm>
          <a:prstGeom prst="rect">
            <a:avLst/>
          </a:prstGeom>
        </p:spPr>
      </p:pic>
    </p:spTree>
    <p:extLst>
      <p:ext uri="{BB962C8B-B14F-4D97-AF65-F5344CB8AC3E}">
        <p14:creationId xmlns:p14="http://schemas.microsoft.com/office/powerpoint/2010/main" val="12467267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Athenians in Egypt</a:t>
            </a:r>
            <a:endParaRPr lang="en-GB" dirty="0">
              <a:solidFill>
                <a:schemeClr val="bg1"/>
              </a:solidFill>
            </a:endParaRPr>
          </a:p>
        </p:txBody>
      </p:sp>
      <p:sp>
        <p:nvSpPr>
          <p:cNvPr id="3" name="Content Placeholder 2"/>
          <p:cNvSpPr>
            <a:spLocks noGrp="1"/>
          </p:cNvSpPr>
          <p:nvPr>
            <p:ph idx="1"/>
          </p:nvPr>
        </p:nvSpPr>
        <p:spPr>
          <a:xfrm>
            <a:off x="0" y="1417638"/>
            <a:ext cx="9028090" cy="5440362"/>
          </a:xfrm>
        </p:spPr>
        <p:txBody>
          <a:bodyPr>
            <a:normAutofit fontScale="85000" lnSpcReduction="10000"/>
          </a:bodyPr>
          <a:lstStyle/>
          <a:p>
            <a:r>
              <a:rPr lang="en-GB" dirty="0" smtClean="0">
                <a:solidFill>
                  <a:schemeClr val="bg1"/>
                </a:solidFill>
              </a:rPr>
              <a:t>Athenians and other allies who were part of the </a:t>
            </a:r>
            <a:r>
              <a:rPr lang="en-GB" dirty="0" err="1" smtClean="0">
                <a:solidFill>
                  <a:schemeClr val="bg1"/>
                </a:solidFill>
              </a:rPr>
              <a:t>Delian</a:t>
            </a:r>
            <a:r>
              <a:rPr lang="en-GB" dirty="0" smtClean="0">
                <a:solidFill>
                  <a:schemeClr val="bg1"/>
                </a:solidFill>
              </a:rPr>
              <a:t> league where present in Egypt in c.460-455 BC.</a:t>
            </a:r>
          </a:p>
          <a:p>
            <a:endParaRPr lang="en-GB" sz="500" dirty="0">
              <a:solidFill>
                <a:schemeClr val="bg1"/>
              </a:solidFill>
            </a:endParaRPr>
          </a:p>
          <a:p>
            <a:r>
              <a:rPr lang="en-GB" dirty="0" smtClean="0">
                <a:solidFill>
                  <a:schemeClr val="bg1"/>
                </a:solidFill>
              </a:rPr>
              <a:t>They were aiding the revolt of </a:t>
            </a:r>
            <a:r>
              <a:rPr lang="en-GB" dirty="0" err="1" smtClean="0">
                <a:solidFill>
                  <a:schemeClr val="bg1"/>
                </a:solidFill>
              </a:rPr>
              <a:t>Inarus</a:t>
            </a:r>
            <a:r>
              <a:rPr lang="en-GB" dirty="0" smtClean="0">
                <a:solidFill>
                  <a:schemeClr val="bg1"/>
                </a:solidFill>
              </a:rPr>
              <a:t> against the Persians. </a:t>
            </a:r>
          </a:p>
          <a:p>
            <a:pPr marL="137160" indent="0">
              <a:buNone/>
            </a:pPr>
            <a:endParaRPr lang="en-GB" sz="600" dirty="0">
              <a:solidFill>
                <a:schemeClr val="bg1"/>
              </a:solidFill>
            </a:endParaRPr>
          </a:p>
          <a:p>
            <a:pPr marL="137160" indent="0">
              <a:buNone/>
            </a:pPr>
            <a:r>
              <a:rPr lang="en-GB" dirty="0">
                <a:solidFill>
                  <a:schemeClr val="bg1"/>
                </a:solidFill>
              </a:rPr>
              <a:t>“The Athenians and their allies were still in Egypt, where they carried on the war with varying fortune… </a:t>
            </a:r>
            <a:r>
              <a:rPr lang="en-GB" dirty="0" smtClean="0">
                <a:solidFill>
                  <a:schemeClr val="bg1"/>
                </a:solidFill>
              </a:rPr>
              <a:t>He [</a:t>
            </a:r>
            <a:r>
              <a:rPr lang="en-GB" dirty="0" err="1">
                <a:solidFill>
                  <a:schemeClr val="bg1"/>
                </a:solidFill>
              </a:rPr>
              <a:t>Megabyzus</a:t>
            </a:r>
            <a:r>
              <a:rPr lang="en-GB" dirty="0">
                <a:solidFill>
                  <a:schemeClr val="bg1"/>
                </a:solidFill>
              </a:rPr>
              <a:t> the son of </a:t>
            </a:r>
            <a:r>
              <a:rPr lang="en-GB" dirty="0" err="1" smtClean="0">
                <a:solidFill>
                  <a:schemeClr val="bg1"/>
                </a:solidFill>
              </a:rPr>
              <a:t>Zopyrus</a:t>
            </a:r>
            <a:r>
              <a:rPr lang="en-GB" dirty="0" smtClean="0">
                <a:solidFill>
                  <a:schemeClr val="bg1"/>
                </a:solidFill>
              </a:rPr>
              <a:t>] </a:t>
            </a:r>
            <a:r>
              <a:rPr lang="en-GB" dirty="0">
                <a:solidFill>
                  <a:schemeClr val="bg1"/>
                </a:solidFill>
              </a:rPr>
              <a:t>drove the Hellenes out of Memphis, and finally shut them up in the island of </a:t>
            </a:r>
            <a:r>
              <a:rPr lang="en-GB" dirty="0" err="1">
                <a:solidFill>
                  <a:schemeClr val="bg1"/>
                </a:solidFill>
              </a:rPr>
              <a:t>Prosopitis</a:t>
            </a:r>
            <a:r>
              <a:rPr lang="en-GB" dirty="0">
                <a:solidFill>
                  <a:schemeClr val="bg1"/>
                </a:solidFill>
              </a:rPr>
              <a:t>, where he blockaded them for eighteen months. At length he drained the canal and diverted the water, thus leaving their ships high and dry and joining nearly the whole island to the mainland. He then crossed over with a land force, and took the island. Thus, after six years' fighting, the cause of the Hellenes in Egypt was lost. A few survivors of their great army found their way through Libya to </a:t>
            </a:r>
            <a:r>
              <a:rPr lang="en-GB" dirty="0" err="1">
                <a:solidFill>
                  <a:schemeClr val="bg1"/>
                </a:solidFill>
              </a:rPr>
              <a:t>Cyrenè</a:t>
            </a:r>
            <a:r>
              <a:rPr lang="en-GB" dirty="0">
                <a:solidFill>
                  <a:schemeClr val="bg1"/>
                </a:solidFill>
              </a:rPr>
              <a:t>; by far the larger number </a:t>
            </a:r>
            <a:r>
              <a:rPr lang="en-GB" dirty="0" smtClean="0">
                <a:solidFill>
                  <a:schemeClr val="bg1"/>
                </a:solidFill>
              </a:rPr>
              <a:t>perished.” – </a:t>
            </a:r>
            <a:r>
              <a:rPr lang="en-GB" b="1" dirty="0" smtClean="0">
                <a:solidFill>
                  <a:schemeClr val="bg1"/>
                </a:solidFill>
              </a:rPr>
              <a:t>Thucydides 1.109-110 </a:t>
            </a:r>
            <a:r>
              <a:rPr lang="en-GB" dirty="0" smtClean="0">
                <a:solidFill>
                  <a:schemeClr val="bg1"/>
                </a:solidFill>
              </a:rPr>
              <a:t>– </a:t>
            </a:r>
            <a:r>
              <a:rPr lang="en-GB" sz="2300" dirty="0" smtClean="0">
                <a:solidFill>
                  <a:schemeClr val="bg1"/>
                </a:solidFill>
              </a:rPr>
              <a:t>trans. from Jowett (1900).</a:t>
            </a:r>
            <a:endParaRPr lang="en-GB" dirty="0">
              <a:solidFill>
                <a:schemeClr val="bg1"/>
              </a:solidFill>
            </a:endParaRPr>
          </a:p>
        </p:txBody>
      </p:sp>
    </p:spTree>
    <p:extLst>
      <p:ext uri="{BB962C8B-B14F-4D97-AF65-F5344CB8AC3E}">
        <p14:creationId xmlns:p14="http://schemas.microsoft.com/office/powerpoint/2010/main" val="3242884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Herodotus in Egypt</a:t>
            </a:r>
            <a:endParaRPr lang="en-GB" dirty="0">
              <a:solidFill>
                <a:schemeClr val="bg1"/>
              </a:solidFill>
            </a:endParaRPr>
          </a:p>
        </p:txBody>
      </p:sp>
      <p:sp>
        <p:nvSpPr>
          <p:cNvPr id="3" name="Content Placeholder 2"/>
          <p:cNvSpPr>
            <a:spLocks noGrp="1"/>
          </p:cNvSpPr>
          <p:nvPr>
            <p:ph idx="1"/>
          </p:nvPr>
        </p:nvSpPr>
        <p:spPr>
          <a:xfrm>
            <a:off x="0" y="1600199"/>
            <a:ext cx="5344732" cy="2469525"/>
          </a:xfrm>
        </p:spPr>
        <p:txBody>
          <a:bodyPr>
            <a:normAutofit lnSpcReduction="10000"/>
          </a:bodyPr>
          <a:lstStyle/>
          <a:p>
            <a:r>
              <a:rPr lang="en-GB" sz="2100" dirty="0" smtClean="0">
                <a:solidFill>
                  <a:schemeClr val="bg1"/>
                </a:solidFill>
              </a:rPr>
              <a:t>Precise date of Herodotus’ presence in Egypt is unknown, but is has been argued it was after the battle of </a:t>
            </a:r>
            <a:r>
              <a:rPr lang="en-GB" sz="2100" dirty="0" err="1" smtClean="0">
                <a:solidFill>
                  <a:schemeClr val="bg1"/>
                </a:solidFill>
              </a:rPr>
              <a:t>Papremis</a:t>
            </a:r>
            <a:r>
              <a:rPr lang="en-GB" sz="2100" dirty="0" smtClean="0">
                <a:solidFill>
                  <a:schemeClr val="bg1"/>
                </a:solidFill>
              </a:rPr>
              <a:t> (c.459 BC), as he mentions the event (</a:t>
            </a:r>
            <a:r>
              <a:rPr lang="en-GB" sz="2100" dirty="0" err="1" smtClean="0">
                <a:solidFill>
                  <a:schemeClr val="bg1"/>
                </a:solidFill>
              </a:rPr>
              <a:t>Asheri</a:t>
            </a:r>
            <a:r>
              <a:rPr lang="en-GB" sz="2100" dirty="0" smtClean="0">
                <a:solidFill>
                  <a:schemeClr val="bg1"/>
                </a:solidFill>
              </a:rPr>
              <a:t>, Lloyd and </a:t>
            </a:r>
            <a:r>
              <a:rPr lang="en-GB" sz="2100" dirty="0" err="1" smtClean="0">
                <a:solidFill>
                  <a:schemeClr val="bg1"/>
                </a:solidFill>
              </a:rPr>
              <a:t>Corcella</a:t>
            </a:r>
            <a:r>
              <a:rPr lang="en-GB" sz="2100" dirty="0" smtClean="0">
                <a:solidFill>
                  <a:schemeClr val="bg1"/>
                </a:solidFill>
              </a:rPr>
              <a:t> 2007: 226).</a:t>
            </a:r>
          </a:p>
          <a:p>
            <a:pPr lvl="1"/>
            <a:r>
              <a:rPr lang="en-GB" sz="1800" dirty="0" smtClean="0">
                <a:solidFill>
                  <a:schemeClr val="bg1"/>
                </a:solidFill>
              </a:rPr>
              <a:t>Probably in Egypt at some point between 449-430 BC.</a:t>
            </a:r>
          </a:p>
          <a:p>
            <a:pPr lvl="1"/>
            <a:endParaRPr lang="en-GB" dirty="0">
              <a:solidFill>
                <a:schemeClr val="bg1"/>
              </a:solidFill>
            </a:endParaRPr>
          </a:p>
        </p:txBody>
      </p:sp>
      <p:sp>
        <p:nvSpPr>
          <p:cNvPr id="4" name="Rectangle 3"/>
          <p:cNvSpPr/>
          <p:nvPr/>
        </p:nvSpPr>
        <p:spPr>
          <a:xfrm>
            <a:off x="0" y="4069724"/>
            <a:ext cx="5190186" cy="2677656"/>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100" dirty="0">
                <a:solidFill>
                  <a:prstClr val="black"/>
                </a:solidFill>
              </a:rPr>
              <a:t>Taking Herodotus at face-value he claims to have visited </a:t>
            </a:r>
            <a:r>
              <a:rPr lang="en-GB" sz="2100" dirty="0" err="1">
                <a:solidFill>
                  <a:prstClr val="black"/>
                </a:solidFill>
              </a:rPr>
              <a:t>Pelusium</a:t>
            </a:r>
            <a:r>
              <a:rPr lang="en-GB" sz="2100" dirty="0">
                <a:solidFill>
                  <a:prstClr val="black"/>
                </a:solidFill>
              </a:rPr>
              <a:t>, Bubastis, </a:t>
            </a:r>
            <a:r>
              <a:rPr lang="en-GB" sz="2100" dirty="0" err="1">
                <a:solidFill>
                  <a:prstClr val="black"/>
                </a:solidFill>
              </a:rPr>
              <a:t>Buto</a:t>
            </a:r>
            <a:r>
              <a:rPr lang="en-GB" sz="2100" dirty="0">
                <a:solidFill>
                  <a:prstClr val="black"/>
                </a:solidFill>
              </a:rPr>
              <a:t>, </a:t>
            </a:r>
            <a:r>
              <a:rPr lang="en-GB" sz="2100" dirty="0" err="1">
                <a:solidFill>
                  <a:prstClr val="black"/>
                </a:solidFill>
              </a:rPr>
              <a:t>Papremis</a:t>
            </a:r>
            <a:r>
              <a:rPr lang="en-GB" sz="2100" dirty="0">
                <a:solidFill>
                  <a:prstClr val="black"/>
                </a:solidFill>
              </a:rPr>
              <a:t> and Sais (Delta region); Heliopolis and Memphis (Lower Egypt); the </a:t>
            </a:r>
            <a:r>
              <a:rPr lang="en-GB" sz="2100" dirty="0" err="1">
                <a:solidFill>
                  <a:prstClr val="black"/>
                </a:solidFill>
              </a:rPr>
              <a:t>Fayum</a:t>
            </a:r>
            <a:r>
              <a:rPr lang="en-GB" sz="2100" dirty="0">
                <a:solidFill>
                  <a:prstClr val="black"/>
                </a:solidFill>
              </a:rPr>
              <a:t> region; </a:t>
            </a:r>
            <a:r>
              <a:rPr lang="en-GB" sz="2100" dirty="0" err="1">
                <a:solidFill>
                  <a:prstClr val="black"/>
                </a:solidFill>
              </a:rPr>
              <a:t>Akhmin</a:t>
            </a:r>
            <a:r>
              <a:rPr lang="en-GB" sz="2100" dirty="0">
                <a:solidFill>
                  <a:prstClr val="black"/>
                </a:solidFill>
              </a:rPr>
              <a:t> (Middle Egypt); Thebes and Elephantine (Upper Egypt).  </a:t>
            </a:r>
          </a:p>
        </p:txBody>
      </p:sp>
      <p:pic>
        <p:nvPicPr>
          <p:cNvPr id="6" name="Picture 5"/>
          <p:cNvPicPr>
            <a:picLocks noChangeAspect="1"/>
          </p:cNvPicPr>
          <p:nvPr/>
        </p:nvPicPr>
        <p:blipFill>
          <a:blip r:embed="rId2"/>
          <a:stretch>
            <a:fillRect/>
          </a:stretch>
        </p:blipFill>
        <p:spPr>
          <a:xfrm>
            <a:off x="5460642" y="1670529"/>
            <a:ext cx="3546541" cy="5043970"/>
          </a:xfrm>
          <a:prstGeom prst="rect">
            <a:avLst/>
          </a:prstGeom>
        </p:spPr>
      </p:pic>
    </p:spTree>
    <p:extLst>
      <p:ext uri="{BB962C8B-B14F-4D97-AF65-F5344CB8AC3E}">
        <p14:creationId xmlns:p14="http://schemas.microsoft.com/office/powerpoint/2010/main" val="3214733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Herodotus’ Sources</a:t>
            </a:r>
            <a:endParaRPr lang="en-GB" dirty="0">
              <a:solidFill>
                <a:schemeClr val="bg1"/>
              </a:solidFill>
            </a:endParaRPr>
          </a:p>
        </p:txBody>
      </p:sp>
      <p:sp>
        <p:nvSpPr>
          <p:cNvPr id="3" name="Content Placeholder 2"/>
          <p:cNvSpPr>
            <a:spLocks noGrp="1"/>
          </p:cNvSpPr>
          <p:nvPr>
            <p:ph idx="1"/>
          </p:nvPr>
        </p:nvSpPr>
        <p:spPr>
          <a:xfrm>
            <a:off x="0" y="1600200"/>
            <a:ext cx="9040969" cy="5257800"/>
          </a:xfrm>
        </p:spPr>
        <p:txBody>
          <a:bodyPr/>
          <a:lstStyle/>
          <a:p>
            <a:r>
              <a:rPr lang="en-GB" dirty="0" smtClean="0">
                <a:solidFill>
                  <a:schemeClr val="bg1"/>
                </a:solidFill>
              </a:rPr>
              <a:t>The quality of information provided by Herodotus often depended on his source(s).</a:t>
            </a:r>
          </a:p>
          <a:p>
            <a:endParaRPr lang="en-GB" sz="500" dirty="0">
              <a:solidFill>
                <a:schemeClr val="bg1"/>
              </a:solidFill>
            </a:endParaRPr>
          </a:p>
          <a:p>
            <a:r>
              <a:rPr lang="en-GB" dirty="0" smtClean="0">
                <a:solidFill>
                  <a:schemeClr val="bg1"/>
                </a:solidFill>
              </a:rPr>
              <a:t>He makes references to what he saw himself (</a:t>
            </a:r>
            <a:r>
              <a:rPr lang="el-GR" dirty="0" smtClean="0">
                <a:solidFill>
                  <a:schemeClr val="bg1"/>
                </a:solidFill>
              </a:rPr>
              <a:t>ὄψις</a:t>
            </a:r>
            <a:r>
              <a:rPr lang="en-GB" dirty="0" smtClean="0">
                <a:solidFill>
                  <a:schemeClr val="bg1"/>
                </a:solidFill>
              </a:rPr>
              <a:t>), his own opinion (</a:t>
            </a:r>
            <a:r>
              <a:rPr lang="el-GR" dirty="0" smtClean="0">
                <a:solidFill>
                  <a:schemeClr val="bg1"/>
                </a:solidFill>
              </a:rPr>
              <a:t>γνώμη</a:t>
            </a:r>
            <a:r>
              <a:rPr lang="en-GB" dirty="0" smtClean="0">
                <a:solidFill>
                  <a:schemeClr val="bg1"/>
                </a:solidFill>
              </a:rPr>
              <a:t>) and personal enquiry (</a:t>
            </a:r>
            <a:r>
              <a:rPr lang="el-GR" dirty="0" smtClean="0">
                <a:solidFill>
                  <a:schemeClr val="bg1"/>
                </a:solidFill>
              </a:rPr>
              <a:t>ἱστορίη</a:t>
            </a:r>
            <a:r>
              <a:rPr lang="en-GB" dirty="0" smtClean="0">
                <a:solidFill>
                  <a:schemeClr val="bg1"/>
                </a:solidFill>
              </a:rPr>
              <a:t>) – as well as what was recounted in Egyptian tradition (</a:t>
            </a:r>
            <a:r>
              <a:rPr lang="en-GB" dirty="0" err="1" smtClean="0">
                <a:solidFill>
                  <a:schemeClr val="bg1"/>
                </a:solidFill>
              </a:rPr>
              <a:t>Hdt</a:t>
            </a:r>
            <a:r>
              <a:rPr lang="en-GB" dirty="0" smtClean="0">
                <a:solidFill>
                  <a:schemeClr val="bg1"/>
                </a:solidFill>
              </a:rPr>
              <a:t>. 2.99.1).</a:t>
            </a:r>
          </a:p>
          <a:p>
            <a:endParaRPr lang="en-GB" sz="500" dirty="0">
              <a:solidFill>
                <a:schemeClr val="bg1"/>
              </a:solidFill>
            </a:endParaRPr>
          </a:p>
          <a:p>
            <a:r>
              <a:rPr lang="en-GB" dirty="0" smtClean="0">
                <a:solidFill>
                  <a:schemeClr val="bg1"/>
                </a:solidFill>
              </a:rPr>
              <a:t>Reports of non-Egyptians, as well as Egyptians are consulted (</a:t>
            </a:r>
            <a:r>
              <a:rPr lang="en-GB" dirty="0" err="1" smtClean="0">
                <a:solidFill>
                  <a:schemeClr val="bg1"/>
                </a:solidFill>
              </a:rPr>
              <a:t>Hdt</a:t>
            </a:r>
            <a:r>
              <a:rPr lang="en-GB" dirty="0" smtClean="0">
                <a:solidFill>
                  <a:schemeClr val="bg1"/>
                </a:solidFill>
              </a:rPr>
              <a:t>. 2.147.1), explicitly mentioning Greek knowledge of Egypt from the reign of </a:t>
            </a:r>
            <a:r>
              <a:rPr lang="en-GB" dirty="0" err="1" smtClean="0">
                <a:solidFill>
                  <a:schemeClr val="bg1"/>
                </a:solidFill>
              </a:rPr>
              <a:t>Psammetichus</a:t>
            </a:r>
            <a:r>
              <a:rPr lang="en-GB" dirty="0" smtClean="0">
                <a:solidFill>
                  <a:schemeClr val="bg1"/>
                </a:solidFill>
              </a:rPr>
              <a:t> (</a:t>
            </a:r>
            <a:r>
              <a:rPr lang="en-GB" dirty="0">
                <a:solidFill>
                  <a:schemeClr val="bg1"/>
                </a:solidFill>
              </a:rPr>
              <a:t>Egyptian </a:t>
            </a:r>
            <a:r>
              <a:rPr lang="en-GB" dirty="0" err="1" smtClean="0">
                <a:solidFill>
                  <a:schemeClr val="bg1"/>
                </a:solidFill>
              </a:rPr>
              <a:t>Psamtik</a:t>
            </a:r>
            <a:r>
              <a:rPr lang="en-GB" dirty="0" smtClean="0">
                <a:solidFill>
                  <a:schemeClr val="bg1"/>
                </a:solidFill>
              </a:rPr>
              <a:t>) onwards (</a:t>
            </a:r>
            <a:r>
              <a:rPr lang="en-GB" dirty="0" err="1" smtClean="0">
                <a:solidFill>
                  <a:schemeClr val="bg1"/>
                </a:solidFill>
              </a:rPr>
              <a:t>Hdt</a:t>
            </a:r>
            <a:r>
              <a:rPr lang="en-GB" dirty="0" smtClean="0">
                <a:solidFill>
                  <a:schemeClr val="bg1"/>
                </a:solidFill>
              </a:rPr>
              <a:t>. 2.154.4</a:t>
            </a:r>
            <a:r>
              <a:rPr lang="en-GB" dirty="0">
                <a:solidFill>
                  <a:schemeClr val="bg1"/>
                </a:solidFill>
              </a:rPr>
              <a:t>) – he ruled </a:t>
            </a:r>
            <a:r>
              <a:rPr lang="en-GB" dirty="0" smtClean="0">
                <a:solidFill>
                  <a:schemeClr val="bg1"/>
                </a:solidFill>
              </a:rPr>
              <a:t>c. 664–610 BC. </a:t>
            </a:r>
            <a:endParaRPr lang="en-GB" dirty="0">
              <a:solidFill>
                <a:schemeClr val="bg1"/>
              </a:solidFill>
            </a:endParaRPr>
          </a:p>
        </p:txBody>
      </p:sp>
    </p:spTree>
    <p:extLst>
      <p:ext uri="{BB962C8B-B14F-4D97-AF65-F5344CB8AC3E}">
        <p14:creationId xmlns:p14="http://schemas.microsoft.com/office/powerpoint/2010/main" val="38511590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Credulity and Scepticism</a:t>
            </a:r>
            <a:endParaRPr lang="en-GB" dirty="0">
              <a:solidFill>
                <a:schemeClr val="bg1"/>
              </a:solidFill>
            </a:endParaRPr>
          </a:p>
        </p:txBody>
      </p:sp>
      <p:sp>
        <p:nvSpPr>
          <p:cNvPr id="3" name="Content Placeholder 2"/>
          <p:cNvSpPr>
            <a:spLocks noGrp="1"/>
          </p:cNvSpPr>
          <p:nvPr>
            <p:ph idx="1"/>
          </p:nvPr>
        </p:nvSpPr>
        <p:spPr>
          <a:xfrm>
            <a:off x="193183" y="1417639"/>
            <a:ext cx="8731876" cy="5440362"/>
          </a:xfrm>
        </p:spPr>
        <p:txBody>
          <a:bodyPr>
            <a:normAutofit fontScale="85000" lnSpcReduction="10000"/>
          </a:bodyPr>
          <a:lstStyle/>
          <a:p>
            <a:r>
              <a:rPr lang="en-GB" dirty="0" smtClean="0">
                <a:solidFill>
                  <a:schemeClr val="bg1"/>
                </a:solidFill>
              </a:rPr>
              <a:t>Herodotus states that it is his principle to record what is said by his Egyptian informants without necessarily vouching for its credibility (2.123.1; 2.152.3).</a:t>
            </a:r>
          </a:p>
          <a:p>
            <a:endParaRPr lang="en-GB" sz="500" dirty="0" smtClean="0">
              <a:solidFill>
                <a:schemeClr val="bg1"/>
              </a:solidFill>
            </a:endParaRPr>
          </a:p>
          <a:p>
            <a:r>
              <a:rPr lang="el-GR" dirty="0" smtClean="0">
                <a:solidFill>
                  <a:schemeClr val="bg1"/>
                </a:solidFill>
              </a:rPr>
              <a:t>ὄψις</a:t>
            </a:r>
            <a:r>
              <a:rPr lang="en-GB" dirty="0" smtClean="0">
                <a:solidFill>
                  <a:schemeClr val="bg1"/>
                </a:solidFill>
              </a:rPr>
              <a:t> often emphasised when discussing geology and geography. After section 2.91 it is only explicitly mentioned in relation to certain monuments (e.g. pyramids at Giza). </a:t>
            </a:r>
          </a:p>
          <a:p>
            <a:endParaRPr lang="en-GB" sz="500" dirty="0">
              <a:solidFill>
                <a:schemeClr val="bg1"/>
              </a:solidFill>
            </a:endParaRPr>
          </a:p>
          <a:p>
            <a:r>
              <a:rPr lang="en-GB" dirty="0" smtClean="0">
                <a:solidFill>
                  <a:schemeClr val="bg1"/>
                </a:solidFill>
              </a:rPr>
              <a:t>When he expressed an opinion (</a:t>
            </a:r>
            <a:r>
              <a:rPr lang="el-GR" dirty="0" smtClean="0">
                <a:solidFill>
                  <a:schemeClr val="bg1"/>
                </a:solidFill>
              </a:rPr>
              <a:t>γνώμη</a:t>
            </a:r>
            <a:r>
              <a:rPr lang="en-GB" dirty="0" smtClean="0">
                <a:solidFill>
                  <a:schemeClr val="bg1"/>
                </a:solidFill>
              </a:rPr>
              <a:t>) it is often done to assess the veracity of a received tradition (e.g. when dealing with Greek traditions). </a:t>
            </a:r>
          </a:p>
          <a:p>
            <a:endParaRPr lang="en-GB" sz="500" dirty="0">
              <a:solidFill>
                <a:schemeClr val="bg1"/>
              </a:solidFill>
            </a:endParaRPr>
          </a:p>
          <a:p>
            <a:r>
              <a:rPr lang="en-GB" dirty="0" smtClean="0">
                <a:solidFill>
                  <a:schemeClr val="bg1"/>
                </a:solidFill>
              </a:rPr>
              <a:t>His enquiry (</a:t>
            </a:r>
            <a:r>
              <a:rPr lang="el-GR" dirty="0" smtClean="0">
                <a:solidFill>
                  <a:schemeClr val="bg1"/>
                </a:solidFill>
              </a:rPr>
              <a:t>ἱστορίη</a:t>
            </a:r>
            <a:r>
              <a:rPr lang="en-GB" dirty="0" smtClean="0">
                <a:solidFill>
                  <a:schemeClr val="bg1"/>
                </a:solidFill>
              </a:rPr>
              <a:t>) into certain matters is stated explicitly in regard to issue like the nature of the Nile, and Helen’s sojourn in Egypt.</a:t>
            </a:r>
          </a:p>
          <a:p>
            <a:pPr lvl="1"/>
            <a:r>
              <a:rPr lang="en-GB" dirty="0" smtClean="0">
                <a:solidFill>
                  <a:schemeClr val="bg1"/>
                </a:solidFill>
              </a:rPr>
              <a:t>Related to this Herodotus also mentions hearsay (</a:t>
            </a:r>
            <a:r>
              <a:rPr lang="el-GR" dirty="0" smtClean="0">
                <a:solidFill>
                  <a:schemeClr val="bg1"/>
                </a:solidFill>
              </a:rPr>
              <a:t>ἀκοή</a:t>
            </a:r>
            <a:r>
              <a:rPr lang="en-GB" dirty="0" smtClean="0">
                <a:solidFill>
                  <a:schemeClr val="bg1"/>
                </a:solidFill>
              </a:rPr>
              <a:t>) as a source – especially when reported what he heard from Egyptian priests. </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6745710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Cultural Assumptions</a:t>
            </a:r>
            <a:endParaRPr lang="en-GB" dirty="0">
              <a:solidFill>
                <a:schemeClr val="bg1"/>
              </a:solidFill>
            </a:endParaRPr>
          </a:p>
        </p:txBody>
      </p:sp>
      <p:sp>
        <p:nvSpPr>
          <p:cNvPr id="3" name="Content Placeholder 2"/>
          <p:cNvSpPr>
            <a:spLocks noGrp="1"/>
          </p:cNvSpPr>
          <p:nvPr>
            <p:ph idx="1"/>
          </p:nvPr>
        </p:nvSpPr>
        <p:spPr>
          <a:xfrm>
            <a:off x="154546" y="1417638"/>
            <a:ext cx="8809150" cy="5330892"/>
          </a:xfrm>
        </p:spPr>
        <p:txBody>
          <a:bodyPr>
            <a:normAutofit lnSpcReduction="10000"/>
          </a:bodyPr>
          <a:lstStyle/>
          <a:p>
            <a:r>
              <a:rPr lang="en-GB" dirty="0" smtClean="0">
                <a:solidFill>
                  <a:schemeClr val="bg1"/>
                </a:solidFill>
              </a:rPr>
              <a:t>It is not simply a matter of the “data” that Herodotus acquired, but his cultural assumptions and the world in which he lived that will have impacted on his presentation of Egypt. </a:t>
            </a:r>
          </a:p>
          <a:p>
            <a:endParaRPr lang="en-GB" sz="500" dirty="0">
              <a:solidFill>
                <a:schemeClr val="bg1"/>
              </a:solidFill>
            </a:endParaRPr>
          </a:p>
          <a:p>
            <a:r>
              <a:rPr lang="en-GB" dirty="0" smtClean="0">
                <a:solidFill>
                  <a:schemeClr val="bg1"/>
                </a:solidFill>
              </a:rPr>
              <a:t>In addition, the purpose or agenda of his work will have informed his discussion on Egypt. </a:t>
            </a:r>
          </a:p>
          <a:p>
            <a:pPr lvl="1"/>
            <a:r>
              <a:rPr lang="en-GB" dirty="0" smtClean="0">
                <a:solidFill>
                  <a:schemeClr val="bg1"/>
                </a:solidFill>
              </a:rPr>
              <a:t>See </a:t>
            </a:r>
            <a:r>
              <a:rPr lang="en-GB" dirty="0" err="1" smtClean="0">
                <a:solidFill>
                  <a:schemeClr val="bg1"/>
                </a:solidFill>
              </a:rPr>
              <a:t>Hdt</a:t>
            </a:r>
            <a:r>
              <a:rPr lang="en-GB" dirty="0" smtClean="0">
                <a:solidFill>
                  <a:schemeClr val="bg1"/>
                </a:solidFill>
              </a:rPr>
              <a:t>. 1.1.</a:t>
            </a:r>
          </a:p>
          <a:p>
            <a:pPr lvl="1"/>
            <a:endParaRPr lang="en-GB" sz="500" dirty="0">
              <a:solidFill>
                <a:schemeClr val="bg1"/>
              </a:solidFill>
            </a:endParaRPr>
          </a:p>
          <a:p>
            <a:r>
              <a:rPr lang="en-GB" dirty="0" smtClean="0">
                <a:solidFill>
                  <a:schemeClr val="bg1"/>
                </a:solidFill>
              </a:rPr>
              <a:t>Perception of Egypt as a land of colossal and marvellous things. </a:t>
            </a:r>
          </a:p>
          <a:p>
            <a:endParaRPr lang="en-GB" sz="500" dirty="0">
              <a:solidFill>
                <a:schemeClr val="bg1"/>
              </a:solidFill>
            </a:endParaRPr>
          </a:p>
          <a:p>
            <a:r>
              <a:rPr lang="en-GB" dirty="0" smtClean="0">
                <a:solidFill>
                  <a:schemeClr val="bg1"/>
                </a:solidFill>
              </a:rPr>
              <a:t>Advocate of cultural relativity (see </a:t>
            </a:r>
            <a:r>
              <a:rPr lang="en-GB" dirty="0" err="1" smtClean="0">
                <a:solidFill>
                  <a:schemeClr val="bg1"/>
                </a:solidFill>
              </a:rPr>
              <a:t>Hdt</a:t>
            </a:r>
            <a:r>
              <a:rPr lang="en-GB" dirty="0" smtClean="0">
                <a:solidFill>
                  <a:schemeClr val="bg1"/>
                </a:solidFill>
              </a:rPr>
              <a:t>. 3.38.1):</a:t>
            </a:r>
          </a:p>
          <a:p>
            <a:pPr lvl="1"/>
            <a:r>
              <a:rPr lang="en-GB" dirty="0" smtClean="0">
                <a:solidFill>
                  <a:schemeClr val="bg1"/>
                </a:solidFill>
              </a:rPr>
              <a:t>Called a </a:t>
            </a:r>
            <a:r>
              <a:rPr lang="el-GR" dirty="0">
                <a:solidFill>
                  <a:schemeClr val="bg1"/>
                </a:solidFill>
              </a:rPr>
              <a:t> </a:t>
            </a:r>
            <a:r>
              <a:rPr lang="el-GR" dirty="0" smtClean="0">
                <a:solidFill>
                  <a:schemeClr val="bg1"/>
                </a:solidFill>
              </a:rPr>
              <a:t>φιλοβάρβαρός</a:t>
            </a:r>
            <a:r>
              <a:rPr lang="en-GB" dirty="0" smtClean="0">
                <a:solidFill>
                  <a:schemeClr val="bg1"/>
                </a:solidFill>
              </a:rPr>
              <a:t> by Plutarch (</a:t>
            </a:r>
            <a:r>
              <a:rPr lang="en-GB" i="1" dirty="0" smtClean="0">
                <a:solidFill>
                  <a:schemeClr val="bg1"/>
                </a:solidFill>
              </a:rPr>
              <a:t>On the Malice </a:t>
            </a:r>
            <a:r>
              <a:rPr lang="en-GB" i="1" smtClean="0">
                <a:solidFill>
                  <a:schemeClr val="bg1"/>
                </a:solidFill>
              </a:rPr>
              <a:t>of Herodotus </a:t>
            </a:r>
            <a:r>
              <a:rPr lang="en-GB" smtClean="0">
                <a:solidFill>
                  <a:schemeClr val="bg1"/>
                </a:solidFill>
              </a:rPr>
              <a:t>12). </a:t>
            </a:r>
            <a:endParaRPr lang="en-GB" dirty="0">
              <a:solidFill>
                <a:schemeClr val="bg1"/>
              </a:solidFill>
            </a:endParaRPr>
          </a:p>
        </p:txBody>
      </p:sp>
    </p:spTree>
    <p:extLst>
      <p:ext uri="{BB962C8B-B14F-4D97-AF65-F5344CB8AC3E}">
        <p14:creationId xmlns:p14="http://schemas.microsoft.com/office/powerpoint/2010/main" val="1027077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Assessment on Book II</a:t>
            </a:r>
            <a:endParaRPr lang="en-GB" dirty="0">
              <a:solidFill>
                <a:schemeClr val="bg1"/>
              </a:solidFill>
            </a:endParaRPr>
          </a:p>
        </p:txBody>
      </p:sp>
      <p:sp>
        <p:nvSpPr>
          <p:cNvPr id="3" name="Content Placeholder 2"/>
          <p:cNvSpPr>
            <a:spLocks noGrp="1"/>
          </p:cNvSpPr>
          <p:nvPr>
            <p:ph idx="1"/>
          </p:nvPr>
        </p:nvSpPr>
        <p:spPr>
          <a:xfrm>
            <a:off x="141667" y="1417638"/>
            <a:ext cx="8834907" cy="5440362"/>
          </a:xfrm>
        </p:spPr>
        <p:txBody>
          <a:bodyPr>
            <a:normAutofit lnSpcReduction="10000"/>
          </a:bodyPr>
          <a:lstStyle/>
          <a:p>
            <a:r>
              <a:rPr lang="en-GB" dirty="0" smtClean="0">
                <a:solidFill>
                  <a:schemeClr val="bg1"/>
                </a:solidFill>
              </a:rPr>
              <a:t>Many of Herodotus’ statements are consist with or at least don’t contradict </a:t>
            </a:r>
            <a:r>
              <a:rPr lang="en-GB" dirty="0" err="1" smtClean="0">
                <a:solidFill>
                  <a:schemeClr val="bg1"/>
                </a:solidFill>
              </a:rPr>
              <a:t>Egyptological</a:t>
            </a:r>
            <a:r>
              <a:rPr lang="en-GB" dirty="0" smtClean="0">
                <a:solidFill>
                  <a:schemeClr val="bg1"/>
                </a:solidFill>
              </a:rPr>
              <a:t> or archaeological evidence. </a:t>
            </a:r>
          </a:p>
          <a:p>
            <a:endParaRPr lang="en-GB" sz="1000" dirty="0">
              <a:solidFill>
                <a:schemeClr val="bg1"/>
              </a:solidFill>
            </a:endParaRPr>
          </a:p>
          <a:p>
            <a:r>
              <a:rPr lang="en-GB" dirty="0" smtClean="0">
                <a:solidFill>
                  <a:schemeClr val="bg1"/>
                </a:solidFill>
              </a:rPr>
              <a:t>Some problems with to schematise the information he acquired. </a:t>
            </a:r>
          </a:p>
          <a:p>
            <a:endParaRPr lang="en-GB" sz="1000" dirty="0">
              <a:solidFill>
                <a:schemeClr val="bg1"/>
              </a:solidFill>
            </a:endParaRPr>
          </a:p>
          <a:p>
            <a:r>
              <a:rPr lang="en-GB" dirty="0" smtClean="0">
                <a:solidFill>
                  <a:schemeClr val="bg1"/>
                </a:solidFill>
              </a:rPr>
              <a:t>Also some issues with simplification. </a:t>
            </a:r>
          </a:p>
          <a:p>
            <a:endParaRPr lang="en-GB" sz="1000" dirty="0">
              <a:solidFill>
                <a:schemeClr val="bg1"/>
              </a:solidFill>
            </a:endParaRPr>
          </a:p>
          <a:p>
            <a:r>
              <a:rPr lang="en-GB" dirty="0" smtClean="0">
                <a:solidFill>
                  <a:schemeClr val="bg1"/>
                </a:solidFill>
              </a:rPr>
              <a:t>Focus of discussion often directed by similarities and differences with the Greek world. </a:t>
            </a:r>
          </a:p>
          <a:p>
            <a:endParaRPr lang="en-GB" sz="1000" dirty="0">
              <a:solidFill>
                <a:schemeClr val="bg1"/>
              </a:solidFill>
            </a:endParaRPr>
          </a:p>
          <a:p>
            <a:r>
              <a:rPr lang="en-GB" dirty="0" smtClean="0">
                <a:solidFill>
                  <a:schemeClr val="bg1"/>
                </a:solidFill>
              </a:rPr>
              <a:t>Some issues with the early chronology. Measurements and location of sites not always reliable. </a:t>
            </a:r>
            <a:endParaRPr lang="en-GB" dirty="0">
              <a:solidFill>
                <a:schemeClr val="bg1"/>
              </a:solidFill>
            </a:endParaRPr>
          </a:p>
        </p:txBody>
      </p:sp>
    </p:spTree>
    <p:extLst>
      <p:ext uri="{BB962C8B-B14F-4D97-AF65-F5344CB8AC3E}">
        <p14:creationId xmlns:p14="http://schemas.microsoft.com/office/powerpoint/2010/main" val="41308627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154547" y="1600199"/>
            <a:ext cx="8796270" cy="5109693"/>
          </a:xfrm>
        </p:spPr>
        <p:txBody>
          <a:bodyPr>
            <a:normAutofit lnSpcReduction="10000"/>
          </a:bodyPr>
          <a:lstStyle/>
          <a:p>
            <a:r>
              <a:rPr lang="en-GB" dirty="0" err="1">
                <a:solidFill>
                  <a:schemeClr val="bg1"/>
                </a:solidFill>
              </a:rPr>
              <a:t>Asheri</a:t>
            </a:r>
            <a:r>
              <a:rPr lang="en-GB" dirty="0">
                <a:solidFill>
                  <a:schemeClr val="bg1"/>
                </a:solidFill>
              </a:rPr>
              <a:t>, D., Lloyd, A. and </a:t>
            </a:r>
            <a:r>
              <a:rPr lang="en-GB" dirty="0" err="1">
                <a:solidFill>
                  <a:schemeClr val="bg1"/>
                </a:solidFill>
              </a:rPr>
              <a:t>Corcella</a:t>
            </a:r>
            <a:r>
              <a:rPr lang="en-GB" dirty="0">
                <a:solidFill>
                  <a:schemeClr val="bg1"/>
                </a:solidFill>
              </a:rPr>
              <a:t>, A. (2007</a:t>
            </a:r>
            <a:r>
              <a:rPr lang="en-GB" dirty="0" smtClean="0">
                <a:solidFill>
                  <a:schemeClr val="bg1"/>
                </a:solidFill>
              </a:rPr>
              <a:t>) </a:t>
            </a:r>
            <a:r>
              <a:rPr lang="en-GB" i="1" dirty="0" smtClean="0">
                <a:solidFill>
                  <a:schemeClr val="bg1"/>
                </a:solidFill>
              </a:rPr>
              <a:t>A Commentary on Herodotus Books I-IV</a:t>
            </a:r>
            <a:r>
              <a:rPr lang="en-GB" dirty="0" smtClean="0">
                <a:solidFill>
                  <a:schemeClr val="bg1"/>
                </a:solidFill>
              </a:rPr>
              <a:t>. </a:t>
            </a:r>
            <a:r>
              <a:rPr lang="en-GB" dirty="0">
                <a:solidFill>
                  <a:schemeClr val="bg1"/>
                </a:solidFill>
              </a:rPr>
              <a:t>Oxford: Oxford University </a:t>
            </a:r>
            <a:r>
              <a:rPr lang="en-GB" dirty="0" smtClean="0">
                <a:solidFill>
                  <a:schemeClr val="bg1"/>
                </a:solidFill>
              </a:rPr>
              <a:t>Press.</a:t>
            </a:r>
          </a:p>
          <a:p>
            <a:endParaRPr lang="en-GB" sz="1500" dirty="0">
              <a:solidFill>
                <a:schemeClr val="bg1"/>
              </a:solidFill>
            </a:endParaRPr>
          </a:p>
          <a:p>
            <a:r>
              <a:rPr lang="en-GB" dirty="0" smtClean="0">
                <a:solidFill>
                  <a:schemeClr val="bg1"/>
                </a:solidFill>
              </a:rPr>
              <a:t>Below, A. (2015) ‘Archaeological Evidence for the Egyptian </a:t>
            </a:r>
            <a:r>
              <a:rPr lang="en-GB" i="1" dirty="0" err="1" smtClean="0">
                <a:solidFill>
                  <a:schemeClr val="bg1"/>
                </a:solidFill>
              </a:rPr>
              <a:t>baris</a:t>
            </a:r>
            <a:r>
              <a:rPr lang="en-GB" i="1" dirty="0" smtClean="0">
                <a:solidFill>
                  <a:schemeClr val="bg1"/>
                </a:solidFill>
              </a:rPr>
              <a:t> </a:t>
            </a:r>
            <a:r>
              <a:rPr lang="en-GB" dirty="0" smtClean="0">
                <a:solidFill>
                  <a:schemeClr val="bg1"/>
                </a:solidFill>
              </a:rPr>
              <a:t>(Herodotus </a:t>
            </a:r>
            <a:r>
              <a:rPr lang="en-GB" i="1" dirty="0" smtClean="0">
                <a:solidFill>
                  <a:schemeClr val="bg1"/>
                </a:solidFill>
              </a:rPr>
              <a:t>Histories </a:t>
            </a:r>
            <a:r>
              <a:rPr lang="en-GB" dirty="0" smtClean="0">
                <a:solidFill>
                  <a:schemeClr val="bg1"/>
                </a:solidFill>
              </a:rPr>
              <a:t>2.96)’, in </a:t>
            </a:r>
            <a:r>
              <a:rPr lang="en-GB" i="1" dirty="0" err="1" smtClean="0">
                <a:solidFill>
                  <a:schemeClr val="bg1"/>
                </a:solidFill>
              </a:rPr>
              <a:t>Thonis-Heracleoin</a:t>
            </a:r>
            <a:r>
              <a:rPr lang="en-GB" i="1" dirty="0" smtClean="0">
                <a:solidFill>
                  <a:schemeClr val="bg1"/>
                </a:solidFill>
              </a:rPr>
              <a:t> in Context </a:t>
            </a:r>
            <a:r>
              <a:rPr lang="en-GB" dirty="0" smtClean="0">
                <a:solidFill>
                  <a:schemeClr val="bg1"/>
                </a:solidFill>
              </a:rPr>
              <a:t>(eds., Robinson, D. and Goddio, F) Oxford Centre for Maritime Archaeology Monographs: 195-210. </a:t>
            </a:r>
          </a:p>
          <a:p>
            <a:endParaRPr lang="en-GB" sz="1300" dirty="0" smtClean="0">
              <a:solidFill>
                <a:schemeClr val="bg1"/>
              </a:solidFill>
            </a:endParaRPr>
          </a:p>
          <a:p>
            <a:r>
              <a:rPr lang="en-GB" dirty="0" smtClean="0">
                <a:solidFill>
                  <a:schemeClr val="bg1"/>
                </a:solidFill>
              </a:rPr>
              <a:t>Lloyd</a:t>
            </a:r>
            <a:r>
              <a:rPr lang="en-GB" dirty="0">
                <a:solidFill>
                  <a:schemeClr val="bg1"/>
                </a:solidFill>
              </a:rPr>
              <a:t>, A. (2002) ‘Egypt’, in </a:t>
            </a:r>
            <a:r>
              <a:rPr lang="en-GB" i="1" dirty="0">
                <a:solidFill>
                  <a:schemeClr val="bg1"/>
                </a:solidFill>
              </a:rPr>
              <a:t>Brill's companion to Herodotus</a:t>
            </a:r>
            <a:r>
              <a:rPr lang="en-GB" dirty="0">
                <a:solidFill>
                  <a:schemeClr val="bg1"/>
                </a:solidFill>
              </a:rPr>
              <a:t> </a:t>
            </a:r>
            <a:r>
              <a:rPr lang="en-GB" dirty="0" smtClean="0">
                <a:solidFill>
                  <a:schemeClr val="bg1"/>
                </a:solidFill>
              </a:rPr>
              <a:t>(eds., Bakker</a:t>
            </a:r>
            <a:r>
              <a:rPr lang="en-GB" dirty="0">
                <a:solidFill>
                  <a:schemeClr val="bg1"/>
                </a:solidFill>
              </a:rPr>
              <a:t>, E. J., de Jong, I. and van </a:t>
            </a:r>
            <a:r>
              <a:rPr lang="en-GB" dirty="0" err="1">
                <a:solidFill>
                  <a:schemeClr val="bg1"/>
                </a:solidFill>
              </a:rPr>
              <a:t>Wees</a:t>
            </a:r>
            <a:r>
              <a:rPr lang="en-GB" dirty="0">
                <a:solidFill>
                  <a:schemeClr val="bg1"/>
                </a:solidFill>
              </a:rPr>
              <a:t>, H.) Leiden: Brill: 413-435. </a:t>
            </a:r>
          </a:p>
          <a:p>
            <a:endParaRPr lang="en-GB" dirty="0">
              <a:solidFill>
                <a:schemeClr val="bg1"/>
              </a:solidFill>
            </a:endParaRPr>
          </a:p>
        </p:txBody>
      </p:sp>
    </p:spTree>
    <p:extLst>
      <p:ext uri="{BB962C8B-B14F-4D97-AF65-F5344CB8AC3E}">
        <p14:creationId xmlns:p14="http://schemas.microsoft.com/office/powerpoint/2010/main" val="42655176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324</TotalTime>
  <Words>884</Words>
  <Application>Microsoft Office PowerPoint</Application>
  <PresentationFormat>On-screen Show (4:3)</PresentationFormat>
  <Paragraphs>61</Paragraphs>
  <Slides>9</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Book Antiqua</vt:lpstr>
      <vt:lpstr>Lucida Sans</vt:lpstr>
      <vt:lpstr>Times New Roman</vt:lpstr>
      <vt:lpstr>Wingdings</vt:lpstr>
      <vt:lpstr>Wingdings 2</vt:lpstr>
      <vt:lpstr>Wingdings 3</vt:lpstr>
      <vt:lpstr>Apex</vt:lpstr>
      <vt:lpstr>Advanced Greek Prose Herodotus Book II</vt:lpstr>
      <vt:lpstr>Greeks in Egypt</vt:lpstr>
      <vt:lpstr>Athenians in Egypt</vt:lpstr>
      <vt:lpstr>Herodotus in Egypt</vt:lpstr>
      <vt:lpstr>Herodotus’ Sources</vt:lpstr>
      <vt:lpstr>Credulity and Scepticism</vt:lpstr>
      <vt:lpstr>Cultural Assumptions</vt:lpstr>
      <vt:lpstr>Assessment on Book II</vt:lpstr>
      <vt:lpstr>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Greek Prose Herodotus Book II</dc:title>
  <dc:creator>Matthew Cobb</dc:creator>
  <cp:lastModifiedBy>Matthew Cobb</cp:lastModifiedBy>
  <cp:revision>58</cp:revision>
  <dcterms:created xsi:type="dcterms:W3CDTF">2017-01-30T10:03:15Z</dcterms:created>
  <dcterms:modified xsi:type="dcterms:W3CDTF">2017-02-11T11:41:25Z</dcterms:modified>
</cp:coreProperties>
</file>