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9144000" cy="5143500" type="screen16x9"/>
  <p:notesSz cx="6858000" cy="9144000"/>
  <p:embeddedFontLst>
    <p:embeddedFont>
      <p:font typeface="Calibri" panose="020F0502020204030204" pitchFamily="34" charset="0"/>
      <p:regular r:id="rId23"/>
      <p:bold r:id="rId24"/>
      <p:italic r:id="rId25"/>
      <p:boldItalic r:id="rId26"/>
    </p:embeddedFont>
    <p:embeddedFont>
      <p:font typeface="Roboto" pitchFamily="2" charset="0"/>
      <p:regular r:id="rId27"/>
      <p:bold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9" d="100"/>
          <a:sy n="79" d="100"/>
        </p:scale>
        <p:origin x="114" y="108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2.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28" Type="http://schemas.openxmlformats.org/officeDocument/2006/relationships/font" Target="fonts/font6.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font" Target="fonts/font5.fntdata"/><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054740222"/>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1599050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4666e42440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4666e42440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2160527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4666e42440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g4666e42440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463691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4666e42440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4666e42440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9779581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4666e42440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4666e42440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880340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g4666e42440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g4666e42440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240581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4666e42440_0_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4666e42440_0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6925599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4666e42440_0_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4666e42440_0_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8404024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4666e42440_0_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g4666e42440_0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6460814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4666e42440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 name="Google Shape;107;g4666e42440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9644511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4666e42440_0_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g4666e42440_0_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866711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g4666e42440_0_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9" name="Google Shape;119;g4666e42440_0_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324430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g4666e42440_0_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g4666e42440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5897602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4666e42440_0_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4666e42440_0_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2403931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4666e42440_0_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4666e42440_0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614112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4666e42440_0_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 name="Google Shape;144;g4666e42440_0_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522841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g4666e42440_0_1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 name="Google Shape;150;g4666e42440_0_1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259768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g4666e42440_0_1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 name="Google Shape;158;g4666e42440_0_1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543397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g4666e42440_0_1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6" name="Google Shape;166;g4666e42440_0_1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650030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g4666e42440_0_1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3" name="Google Shape;173;g4666e42440_0_1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204703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a:t>The Moral Overriding Principle </a:t>
            </a:r>
            <a:endParaRPr/>
          </a:p>
        </p:txBody>
      </p:sp>
      <p:sp>
        <p:nvSpPr>
          <p:cNvPr id="55" name="Google Shape;55;p13"/>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Moral Overriding Principle </a:t>
            </a:r>
            <a:endParaRPr/>
          </a:p>
        </p:txBody>
      </p:sp>
      <p:sp>
        <p:nvSpPr>
          <p:cNvPr id="61" name="Google Shape;61;p1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solidFill>
                  <a:schemeClr val="dk1"/>
                </a:solidFill>
                <a:latin typeface="Calibri"/>
                <a:ea typeface="Calibri"/>
                <a:cs typeface="Calibri"/>
                <a:sym typeface="Calibri"/>
              </a:rPr>
              <a:t>Moral considerations should always override non-moral considerations when the two considerations are in conflict. </a:t>
            </a:r>
            <a:endParaRPr>
              <a:solidFill>
                <a:schemeClr val="dk1"/>
              </a:solidFill>
              <a:latin typeface="Calibri"/>
              <a:ea typeface="Calibri"/>
              <a:cs typeface="Calibri"/>
              <a:sym typeface="Calibri"/>
            </a:endParaRPr>
          </a:p>
          <a:p>
            <a:pPr marL="0" lvl="0" indent="0" algn="l" rtl="0">
              <a:spcBef>
                <a:spcPts val="1600"/>
              </a:spcBef>
              <a:spcAft>
                <a:spcPts val="0"/>
              </a:spcAft>
              <a:buNone/>
            </a:pPr>
            <a:r>
              <a:rPr lang="en-GB">
                <a:solidFill>
                  <a:schemeClr val="dk1"/>
                </a:solidFill>
                <a:latin typeface="Calibri"/>
                <a:ea typeface="Calibri"/>
                <a:cs typeface="Calibri"/>
                <a:sym typeface="Calibri"/>
              </a:rPr>
              <a:t>Failure to do what is moral is the result of a weakness of will; the product of an error of reasoning; or evidence of a failure in character.</a:t>
            </a:r>
            <a:endParaRPr>
              <a:solidFill>
                <a:schemeClr val="dk1"/>
              </a:solidFill>
              <a:latin typeface="Calibri"/>
              <a:ea typeface="Calibri"/>
              <a:cs typeface="Calibri"/>
              <a:sym typeface="Calibri"/>
            </a:endParaRPr>
          </a:p>
          <a:p>
            <a:pPr marL="0" lvl="0" indent="0" algn="l" rtl="0">
              <a:spcBef>
                <a:spcPts val="1600"/>
              </a:spcBef>
              <a:spcAft>
                <a:spcPts val="0"/>
              </a:spcAft>
              <a:buNone/>
            </a:pPr>
            <a:r>
              <a:rPr lang="en-GB">
                <a:solidFill>
                  <a:schemeClr val="dk1"/>
                </a:solidFill>
                <a:latin typeface="Calibri"/>
                <a:ea typeface="Calibri"/>
                <a:cs typeface="Calibri"/>
                <a:sym typeface="Calibri"/>
              </a:rPr>
              <a:t>Socrates: Morality and Reason coincide</a:t>
            </a:r>
            <a:endParaRPr>
              <a:solidFill>
                <a:schemeClr val="dk1"/>
              </a:solidFill>
              <a:latin typeface="Calibri"/>
              <a:ea typeface="Calibri"/>
              <a:cs typeface="Calibri"/>
              <a:sym typeface="Calibri"/>
            </a:endParaRPr>
          </a:p>
          <a:p>
            <a:pPr marL="0" lvl="0" indent="0" algn="l" rtl="0">
              <a:spcBef>
                <a:spcPts val="1600"/>
              </a:spcBef>
              <a:spcAft>
                <a:spcPts val="0"/>
              </a:spcAft>
              <a:buNone/>
            </a:pPr>
            <a:endParaRPr>
              <a:solidFill>
                <a:schemeClr val="dk1"/>
              </a:solidFill>
              <a:latin typeface="Calibri"/>
              <a:ea typeface="Calibri"/>
              <a:cs typeface="Calibri"/>
              <a:sym typeface="Calibri"/>
            </a:endParaRPr>
          </a:p>
          <a:p>
            <a:pPr marL="0" lvl="0" indent="0" algn="l" rtl="0">
              <a:spcBef>
                <a:spcPts val="1600"/>
              </a:spcBef>
              <a:spcAft>
                <a:spcPts val="1600"/>
              </a:spcAft>
              <a:buNone/>
            </a:pPr>
            <a:r>
              <a:rPr lang="en-GB">
                <a:solidFill>
                  <a:schemeClr val="dk1"/>
                </a:solidFill>
                <a:latin typeface="Calibri"/>
                <a:ea typeface="Calibri"/>
                <a:cs typeface="Calibri"/>
                <a:sym typeface="Calibri"/>
              </a:rPr>
              <a:t> </a:t>
            </a:r>
            <a:endParaRPr>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Admirable Immorality </a:t>
            </a:r>
            <a:endParaRPr/>
          </a:p>
        </p:txBody>
      </p:sp>
      <p:sp>
        <p:nvSpPr>
          <p:cNvPr id="67" name="Google Shape;67;p15"/>
          <p:cNvSpPr txBox="1">
            <a:spLocks noGrp="1"/>
          </p:cNvSpPr>
          <p:nvPr>
            <p:ph type="body" idx="1"/>
          </p:nvPr>
        </p:nvSpPr>
        <p:spPr>
          <a:xfrm>
            <a:off x="311700" y="1152475"/>
            <a:ext cx="5835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000"/>
              <a:t>Michael Slote </a:t>
            </a:r>
            <a:endParaRPr sz="3000"/>
          </a:p>
          <a:p>
            <a:pPr marL="0" lvl="0" indent="0" algn="l" rtl="0">
              <a:spcBef>
                <a:spcPts val="1600"/>
              </a:spcBef>
              <a:spcAft>
                <a:spcPts val="1600"/>
              </a:spcAft>
              <a:buNone/>
            </a:pPr>
            <a:r>
              <a:rPr lang="en-GB">
                <a:latin typeface="Calibri"/>
                <a:ea typeface="Calibri"/>
                <a:cs typeface="Calibri"/>
                <a:sym typeface="Calibri"/>
              </a:rPr>
              <a:t>‘Admirable Immorality’ </a:t>
            </a:r>
            <a:r>
              <a:rPr lang="en-GB" i="1">
                <a:latin typeface="Calibri"/>
                <a:ea typeface="Calibri"/>
                <a:cs typeface="Calibri"/>
                <a:sym typeface="Calibri"/>
              </a:rPr>
              <a:t>Goods and Virtues</a:t>
            </a:r>
            <a:r>
              <a:rPr lang="en-GB">
                <a:latin typeface="Calibri"/>
                <a:ea typeface="Calibri"/>
                <a:cs typeface="Calibri"/>
                <a:sym typeface="Calibri"/>
              </a:rPr>
              <a:t>, (Clarendon Press: Oxford, 1983)</a:t>
            </a:r>
            <a:endParaRPr/>
          </a:p>
        </p:txBody>
      </p:sp>
      <p:pic>
        <p:nvPicPr>
          <p:cNvPr id="68" name="Google Shape;68;p15"/>
          <p:cNvPicPr preferRelativeResize="0"/>
          <p:nvPr/>
        </p:nvPicPr>
        <p:blipFill>
          <a:blip r:embed="rId3">
            <a:alphaModFix/>
          </a:blip>
          <a:stretch>
            <a:fillRect/>
          </a:stretch>
        </p:blipFill>
        <p:spPr>
          <a:xfrm>
            <a:off x="6278209" y="1017725"/>
            <a:ext cx="2554096" cy="35511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Admirable Immorality </a:t>
            </a:r>
            <a:endParaRPr/>
          </a:p>
        </p:txBody>
      </p:sp>
      <p:sp>
        <p:nvSpPr>
          <p:cNvPr id="74" name="Google Shape;74;p16"/>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latin typeface="Calibri"/>
                <a:ea typeface="Calibri"/>
                <a:cs typeface="Calibri"/>
                <a:sym typeface="Calibri"/>
              </a:rPr>
              <a:t>There are acts or character traits that are immoral or result in immorality that are also admirable.</a:t>
            </a:r>
            <a:endParaRPr>
              <a:latin typeface="Calibri"/>
              <a:ea typeface="Calibri"/>
              <a:cs typeface="Calibri"/>
              <a:sym typeface="Calibri"/>
            </a:endParaRPr>
          </a:p>
          <a:p>
            <a:pPr marL="0" lvl="0" indent="0" algn="l" rtl="0">
              <a:spcBef>
                <a:spcPts val="1600"/>
              </a:spcBef>
              <a:spcAft>
                <a:spcPts val="1600"/>
              </a:spcAft>
              <a:buNone/>
            </a:pPr>
            <a:endParaRPr>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79" name="Google Shape;79;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Admirable Immorality - The Strong Thesis </a:t>
            </a:r>
            <a:endParaRPr/>
          </a:p>
        </p:txBody>
      </p:sp>
      <p:sp>
        <p:nvSpPr>
          <p:cNvPr id="80" name="Google Shape;80;p17"/>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solidFill>
                  <a:schemeClr val="dk1"/>
                </a:solidFill>
                <a:latin typeface="Calibri"/>
                <a:ea typeface="Calibri"/>
                <a:cs typeface="Calibri"/>
                <a:sym typeface="Calibri"/>
              </a:rPr>
              <a:t>Immoral behaviour is, on occasions, admirable.</a:t>
            </a:r>
            <a:endParaRPr>
              <a:solidFill>
                <a:schemeClr val="dk1"/>
              </a:solidFill>
              <a:latin typeface="Calibri"/>
              <a:ea typeface="Calibri"/>
              <a:cs typeface="Calibri"/>
              <a:sym typeface="Calibri"/>
            </a:endParaRPr>
          </a:p>
          <a:p>
            <a:pPr marL="0" lvl="0" indent="0" algn="l" rtl="0">
              <a:spcBef>
                <a:spcPts val="1600"/>
              </a:spcBef>
              <a:spcAft>
                <a:spcPts val="0"/>
              </a:spcAft>
              <a:buNone/>
            </a:pPr>
            <a:r>
              <a:rPr lang="en-GB">
                <a:solidFill>
                  <a:schemeClr val="dk1"/>
                </a:solidFill>
                <a:latin typeface="Calibri"/>
                <a:ea typeface="Calibri"/>
                <a:cs typeface="Calibri"/>
                <a:sym typeface="Calibri"/>
              </a:rPr>
              <a:t>‘congenial to those, like Nietzsche, who regard morality as a symptom of disease or a brake on human excellence’</a:t>
            </a:r>
            <a:endParaRPr>
              <a:solidFill>
                <a:schemeClr val="dk1"/>
              </a:solidFill>
              <a:latin typeface="Calibri"/>
              <a:ea typeface="Calibri"/>
              <a:cs typeface="Calibri"/>
              <a:sym typeface="Calibri"/>
            </a:endParaRPr>
          </a:p>
          <a:p>
            <a:pPr marL="457200" lvl="0" indent="-304800" algn="l" rtl="0">
              <a:spcBef>
                <a:spcPts val="1600"/>
              </a:spcBef>
              <a:spcAft>
                <a:spcPts val="0"/>
              </a:spcAft>
              <a:buClr>
                <a:schemeClr val="dk1"/>
              </a:buClr>
              <a:buSzPts val="1200"/>
              <a:buFont typeface="Calibri"/>
              <a:buChar char="-"/>
            </a:pPr>
            <a:r>
              <a:rPr lang="en-GB" sz="1200">
                <a:solidFill>
                  <a:schemeClr val="dk1"/>
                </a:solidFill>
                <a:latin typeface="Calibri"/>
                <a:ea typeface="Calibri"/>
                <a:cs typeface="Calibri"/>
                <a:sym typeface="Calibri"/>
              </a:rPr>
              <a:t>Slote, Michael, ‘Admirable Immorality’ </a:t>
            </a:r>
            <a:r>
              <a:rPr lang="en-GB" sz="1200" i="1">
                <a:solidFill>
                  <a:schemeClr val="dk1"/>
                </a:solidFill>
                <a:latin typeface="Calibri"/>
                <a:ea typeface="Calibri"/>
                <a:cs typeface="Calibri"/>
                <a:sym typeface="Calibri"/>
              </a:rPr>
              <a:t>Goods and Virtues</a:t>
            </a:r>
            <a:r>
              <a:rPr lang="en-GB" sz="1200">
                <a:solidFill>
                  <a:schemeClr val="dk1"/>
                </a:solidFill>
                <a:latin typeface="Calibri"/>
                <a:ea typeface="Calibri"/>
                <a:cs typeface="Calibri"/>
                <a:sym typeface="Calibri"/>
              </a:rPr>
              <a:t>, (Clarendon Press: Oxford, 1983), p.79</a:t>
            </a:r>
            <a:endParaRPr sz="1200">
              <a:solidFill>
                <a:schemeClr val="dk1"/>
              </a:solidFill>
              <a:latin typeface="Calibri"/>
              <a:ea typeface="Calibri"/>
              <a:cs typeface="Calibri"/>
              <a:sym typeface="Calibri"/>
            </a:endParaRPr>
          </a:p>
          <a:p>
            <a:pPr marL="0" lvl="0" indent="0" algn="l" rtl="0">
              <a:spcBef>
                <a:spcPts val="1600"/>
              </a:spcBef>
              <a:spcAft>
                <a:spcPts val="0"/>
              </a:spcAft>
              <a:buNone/>
            </a:pPr>
            <a:r>
              <a:rPr lang="en-GB">
                <a:solidFill>
                  <a:schemeClr val="dk1"/>
                </a:solidFill>
                <a:latin typeface="Calibri"/>
                <a:ea typeface="Calibri"/>
                <a:cs typeface="Calibri"/>
                <a:sym typeface="Calibri"/>
              </a:rPr>
              <a:t>A strong thesis of Admirable Immorality should present an example of a character trait or action which is unquestionably immoral, but at the same time admirable.</a:t>
            </a:r>
            <a:endParaRPr>
              <a:solidFill>
                <a:schemeClr val="dk1"/>
              </a:solidFill>
              <a:latin typeface="Calibri"/>
              <a:ea typeface="Calibri"/>
              <a:cs typeface="Calibri"/>
              <a:sym typeface="Calibri"/>
            </a:endParaRPr>
          </a:p>
          <a:p>
            <a:pPr marL="0" lvl="0" indent="0" algn="l" rtl="0">
              <a:spcBef>
                <a:spcPts val="1600"/>
              </a:spcBef>
              <a:spcAft>
                <a:spcPts val="0"/>
              </a:spcAft>
              <a:buNone/>
            </a:pPr>
            <a:r>
              <a:rPr lang="en-GB">
                <a:solidFill>
                  <a:schemeClr val="dk1"/>
                </a:solidFill>
                <a:latin typeface="Calibri"/>
                <a:ea typeface="Calibri"/>
                <a:cs typeface="Calibri"/>
                <a:sym typeface="Calibri"/>
              </a:rPr>
              <a:t>The strong thesis of admirable immorality ‘cannot plausibly be defended’</a:t>
            </a:r>
            <a:endParaRPr>
              <a:solidFill>
                <a:schemeClr val="dk1"/>
              </a:solidFill>
              <a:latin typeface="Calibri"/>
              <a:ea typeface="Calibri"/>
              <a:cs typeface="Calibri"/>
              <a:sym typeface="Calibri"/>
            </a:endParaRPr>
          </a:p>
          <a:p>
            <a:pPr marL="457200" lvl="0" indent="-342900" algn="l" rtl="0">
              <a:spcBef>
                <a:spcPts val="1600"/>
              </a:spcBef>
              <a:spcAft>
                <a:spcPts val="0"/>
              </a:spcAft>
              <a:buClr>
                <a:schemeClr val="dk1"/>
              </a:buClr>
              <a:buSzPts val="1800"/>
              <a:buFont typeface="Calibri"/>
              <a:buChar char="-"/>
            </a:pPr>
            <a:r>
              <a:rPr lang="en-GB" i="1">
                <a:solidFill>
                  <a:schemeClr val="dk1"/>
                </a:solidFill>
                <a:latin typeface="Calibri"/>
                <a:ea typeface="Calibri"/>
                <a:cs typeface="Calibri"/>
                <a:sym typeface="Calibri"/>
              </a:rPr>
              <a:t>Ibid</a:t>
            </a:r>
            <a:endParaRPr i="1">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Admirable Immorality - The Weak Thesis </a:t>
            </a:r>
            <a:endParaRPr/>
          </a:p>
        </p:txBody>
      </p:sp>
      <p:sp>
        <p:nvSpPr>
          <p:cNvPr id="86" name="Google Shape;86;p1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We may be able to admire some aspect of the immoral act and yet we can conceptually separate what we admire from the immoral deed.</a:t>
            </a:r>
            <a:endParaRPr/>
          </a:p>
          <a:p>
            <a:pPr marL="0" lvl="0" indent="0" algn="l" rtl="0">
              <a:spcBef>
                <a:spcPts val="1600"/>
              </a:spcBef>
              <a:spcAft>
                <a:spcPts val="0"/>
              </a:spcAft>
              <a:buNone/>
            </a:pPr>
            <a:endParaRPr/>
          </a:p>
          <a:p>
            <a:pPr marL="457200" lvl="0" indent="-342900" algn="l" rtl="0">
              <a:spcBef>
                <a:spcPts val="1600"/>
              </a:spcBef>
              <a:spcAft>
                <a:spcPts val="0"/>
              </a:spcAft>
              <a:buSzPts val="1800"/>
              <a:buChar char="-"/>
            </a:pPr>
            <a:r>
              <a:rPr lang="en-GB"/>
              <a:t>Admiring the robber for their daring.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Admirable Immorality - The Intermediate Thesis</a:t>
            </a:r>
            <a:endParaRPr/>
          </a:p>
        </p:txBody>
      </p:sp>
      <p:sp>
        <p:nvSpPr>
          <p:cNvPr id="92" name="Google Shape;92;p19"/>
          <p:cNvSpPr txBox="1">
            <a:spLocks noGrp="1"/>
          </p:cNvSpPr>
          <p:nvPr>
            <p:ph type="body" idx="1"/>
          </p:nvPr>
        </p:nvSpPr>
        <p:spPr>
          <a:xfrm>
            <a:off x="311700" y="1152475"/>
            <a:ext cx="8520600" cy="3786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There is an intrinsic connection between what is moral and what is admirable.</a:t>
            </a:r>
            <a:endParaRPr/>
          </a:p>
          <a:p>
            <a:pPr marL="0" lvl="0" indent="0" algn="l" rtl="0">
              <a:spcBef>
                <a:spcPts val="1600"/>
              </a:spcBef>
              <a:spcAft>
                <a:spcPts val="0"/>
              </a:spcAft>
              <a:buNone/>
            </a:pPr>
            <a:endParaRPr/>
          </a:p>
          <a:p>
            <a:pPr marL="0" lvl="0" indent="0" algn="l" rtl="0">
              <a:spcBef>
                <a:spcPts val="1600"/>
              </a:spcBef>
              <a:spcAft>
                <a:spcPts val="0"/>
              </a:spcAft>
              <a:buNone/>
            </a:pPr>
            <a:r>
              <a:rPr lang="en-GB"/>
              <a:t>Example 1:</a:t>
            </a:r>
            <a:endParaRPr/>
          </a:p>
          <a:p>
            <a:pPr marL="0" lvl="0" indent="0" algn="l" rtl="0">
              <a:spcBef>
                <a:spcPts val="1600"/>
              </a:spcBef>
              <a:spcAft>
                <a:spcPts val="0"/>
              </a:spcAft>
              <a:buNone/>
            </a:pPr>
            <a:endParaRPr/>
          </a:p>
          <a:p>
            <a:pPr marL="0" lvl="0" indent="0" algn="l" rtl="0">
              <a:spcBef>
                <a:spcPts val="1600"/>
              </a:spcBef>
              <a:spcAft>
                <a:spcPts val="0"/>
              </a:spcAft>
              <a:buNone/>
            </a:pPr>
            <a:r>
              <a:rPr lang="en-GB"/>
              <a:t>‘though many of us admire Gauguin, not only for what he produced and for his talent, but also for his absolute dedication to (his) art, most of us are also repelled by what he did to his family.’</a:t>
            </a:r>
            <a:endParaRPr/>
          </a:p>
          <a:p>
            <a:pPr marL="457200" lvl="0" indent="-304800" algn="l" rtl="0">
              <a:spcBef>
                <a:spcPts val="1600"/>
              </a:spcBef>
              <a:spcAft>
                <a:spcPts val="0"/>
              </a:spcAft>
              <a:buSzPts val="1200"/>
              <a:buChar char="-"/>
            </a:pPr>
            <a:r>
              <a:rPr lang="en-GB" sz="1200"/>
              <a:t>Slote, Michael, ‘Admirable Immorality’ Goods and Virtues, (Clarendon Press: Oxford, 1983), p.80</a:t>
            </a:r>
            <a:endParaRPr sz="1200"/>
          </a:p>
          <a:p>
            <a:pPr marL="0" lvl="0" indent="0" algn="l" rtl="0">
              <a:spcBef>
                <a:spcPts val="1600"/>
              </a:spcBef>
              <a:spcAft>
                <a:spcPts val="1600"/>
              </a:spcAft>
              <a:buNone/>
            </a:pPr>
            <a:endParaRPr sz="12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2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Admirable Immorality - The Intermediate Thesis</a:t>
            </a:r>
            <a:endParaRPr/>
          </a:p>
        </p:txBody>
      </p:sp>
      <p:sp>
        <p:nvSpPr>
          <p:cNvPr id="98" name="Google Shape;98;p20"/>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Example 2:</a:t>
            </a:r>
            <a:endParaRPr/>
          </a:p>
          <a:p>
            <a:pPr marL="0" lvl="0" indent="0" algn="l" rtl="0">
              <a:spcBef>
                <a:spcPts val="1600"/>
              </a:spcBef>
              <a:spcAft>
                <a:spcPts val="0"/>
              </a:spcAft>
              <a:buNone/>
            </a:pPr>
            <a:endParaRPr/>
          </a:p>
          <a:p>
            <a:pPr marL="0" lvl="0" indent="0" algn="l" rtl="0">
              <a:spcBef>
                <a:spcPts val="1600"/>
              </a:spcBef>
              <a:spcAft>
                <a:spcPts val="1600"/>
              </a:spcAft>
              <a:buNone/>
            </a:pPr>
            <a:r>
              <a:rPr lang="en-GB"/>
              <a:t>‘ father who, although he believes in the authority of the local justice system, deliberately misleads the police as to the whereabouts of his son, knowing that his son has committed a serious crime.</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Admirable Immorality - The Intermediate Thesis</a:t>
            </a:r>
            <a:endParaRPr/>
          </a:p>
        </p:txBody>
      </p:sp>
      <p:sp>
        <p:nvSpPr>
          <p:cNvPr id="104" name="Google Shape;104;p21"/>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Examples 3:</a:t>
            </a:r>
            <a:endParaRPr/>
          </a:p>
          <a:p>
            <a:pPr marL="0" lvl="0" indent="0" algn="l" rtl="0">
              <a:spcBef>
                <a:spcPts val="1600"/>
              </a:spcBef>
              <a:spcAft>
                <a:spcPts val="0"/>
              </a:spcAft>
              <a:buNone/>
            </a:pPr>
            <a:endParaRPr/>
          </a:p>
          <a:p>
            <a:pPr marL="0" lvl="0" indent="0" algn="l" rtl="0">
              <a:spcBef>
                <a:spcPts val="1600"/>
              </a:spcBef>
              <a:spcAft>
                <a:spcPts val="0"/>
              </a:spcAft>
              <a:buNone/>
            </a:pPr>
            <a:r>
              <a:rPr lang="en-GB"/>
              <a:t>Winston Churchill’s single-minded commitment to Allied victory during the Second-World War.</a:t>
            </a:r>
            <a:endParaRPr/>
          </a:p>
          <a:p>
            <a:pPr marL="0" lvl="0" indent="0" algn="l" rtl="0">
              <a:spcBef>
                <a:spcPts val="1600"/>
              </a:spcBef>
              <a:spcAft>
                <a:spcPts val="0"/>
              </a:spcAft>
              <a:buNone/>
            </a:pPr>
            <a:endParaRPr/>
          </a:p>
          <a:p>
            <a:pPr marL="0" lvl="0" indent="0" algn="l" rtl="0">
              <a:spcBef>
                <a:spcPts val="1600"/>
              </a:spcBef>
              <a:spcAft>
                <a:spcPts val="0"/>
              </a:spcAft>
              <a:buNone/>
            </a:pPr>
            <a:r>
              <a:rPr lang="en-GB"/>
              <a:t>Firing bombing of German cities. </a:t>
            </a:r>
            <a:endParaRPr/>
          </a:p>
          <a:p>
            <a:pPr marL="0" lvl="0" indent="0" algn="l" rtl="0">
              <a:spcBef>
                <a:spcPts val="1600"/>
              </a:spcBef>
              <a:spcAft>
                <a:spcPts val="0"/>
              </a:spcAft>
              <a:buNone/>
            </a:pPr>
            <a:endParaRPr/>
          </a:p>
          <a:p>
            <a:pPr marL="0" lvl="0" indent="0" algn="l" rtl="0">
              <a:spcBef>
                <a:spcPts val="1600"/>
              </a:spcBef>
              <a:spcAft>
                <a:spcPts val="1600"/>
              </a:spcAft>
              <a:buNone/>
            </a:pP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Google Shape;109;p2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Admirable Immorality - The Intermediate Thesis</a:t>
            </a:r>
            <a:endParaRPr/>
          </a:p>
        </p:txBody>
      </p:sp>
      <p:sp>
        <p:nvSpPr>
          <p:cNvPr id="110" name="Google Shape;110;p22"/>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Example 4:</a:t>
            </a:r>
            <a:endParaRPr/>
          </a:p>
          <a:p>
            <a:pPr marL="0" lvl="0" indent="0" algn="l" rtl="0">
              <a:spcBef>
                <a:spcPts val="1600"/>
              </a:spcBef>
              <a:spcAft>
                <a:spcPts val="0"/>
              </a:spcAft>
              <a:buNone/>
            </a:pPr>
            <a:endParaRPr/>
          </a:p>
          <a:p>
            <a:pPr marL="0" lvl="0" indent="0" algn="l" rtl="0">
              <a:spcBef>
                <a:spcPts val="1600"/>
              </a:spcBef>
              <a:spcAft>
                <a:spcPts val="0"/>
              </a:spcAft>
              <a:buNone/>
            </a:pPr>
            <a:r>
              <a:rPr lang="en-GB"/>
              <a:t>Walzer’s political leader example.</a:t>
            </a:r>
            <a:endParaRPr/>
          </a:p>
          <a:p>
            <a:pPr marL="0" lvl="0" indent="0" algn="l" rtl="0">
              <a:spcBef>
                <a:spcPts val="1600"/>
              </a:spcBef>
              <a:spcAft>
                <a:spcPts val="0"/>
              </a:spcAft>
              <a:buNone/>
            </a:pPr>
            <a:r>
              <a:rPr lang="en-GB"/>
              <a:t>Admire their ‘string stomach’ </a:t>
            </a:r>
            <a:endParaRPr/>
          </a:p>
          <a:p>
            <a:pPr marL="0" lvl="0" indent="0" algn="l" rtl="0">
              <a:spcBef>
                <a:spcPts val="1600"/>
              </a:spcBef>
              <a:spcAft>
                <a:spcPts val="0"/>
              </a:spcAft>
              <a:buNone/>
            </a:pPr>
            <a:endParaRPr/>
          </a:p>
          <a:p>
            <a:pPr marL="0" lvl="0" indent="0" algn="l" rtl="0">
              <a:spcBef>
                <a:spcPts val="1600"/>
              </a:spcBef>
              <a:spcAft>
                <a:spcPts val="1600"/>
              </a:spcAft>
              <a:buNone/>
            </a:pP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2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Arguments Against Admirable Immorality </a:t>
            </a:r>
            <a:endParaRPr/>
          </a:p>
        </p:txBody>
      </p:sp>
      <p:sp>
        <p:nvSpPr>
          <p:cNvPr id="116" name="Google Shape;116;p23"/>
          <p:cNvSpPr txBox="1">
            <a:spLocks noGrp="1"/>
          </p:cNvSpPr>
          <p:nvPr>
            <p:ph type="body" idx="1"/>
          </p:nvPr>
        </p:nvSpPr>
        <p:spPr>
          <a:xfrm>
            <a:off x="311700" y="1152475"/>
            <a:ext cx="8520600" cy="3846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a:p>
            <a:pPr marL="0" lvl="0" indent="0" algn="l" rtl="0">
              <a:spcBef>
                <a:spcPts val="1600"/>
              </a:spcBef>
              <a:spcAft>
                <a:spcPts val="0"/>
              </a:spcAft>
              <a:buNone/>
            </a:pPr>
            <a:r>
              <a:rPr lang="en-GB"/>
              <a:t>The Moral Argument</a:t>
            </a:r>
            <a:endParaRPr/>
          </a:p>
          <a:p>
            <a:pPr marL="457200" lvl="0" indent="-342900" algn="l" rtl="0">
              <a:spcBef>
                <a:spcPts val="1600"/>
              </a:spcBef>
              <a:spcAft>
                <a:spcPts val="0"/>
              </a:spcAft>
              <a:buSzPts val="1800"/>
              <a:buChar char="-"/>
            </a:pPr>
            <a:r>
              <a:rPr lang="en-GB"/>
              <a:t>The admirable feature can be redefined as moral. </a:t>
            </a:r>
            <a:endParaRPr/>
          </a:p>
          <a:p>
            <a:pPr marL="0" lvl="0" indent="0" algn="l" rtl="0">
              <a:spcBef>
                <a:spcPts val="1600"/>
              </a:spcBef>
              <a:spcAft>
                <a:spcPts val="0"/>
              </a:spcAft>
              <a:buNone/>
            </a:pPr>
            <a:endParaRPr/>
          </a:p>
          <a:p>
            <a:pPr marL="0" lvl="0" indent="0" algn="l" rtl="0">
              <a:spcBef>
                <a:spcPts val="1600"/>
              </a:spcBef>
              <a:spcAft>
                <a:spcPts val="0"/>
              </a:spcAft>
              <a:buNone/>
            </a:pPr>
            <a:r>
              <a:rPr lang="en-GB"/>
              <a:t>The Relational Argument </a:t>
            </a:r>
            <a:endParaRPr/>
          </a:p>
          <a:p>
            <a:pPr marL="457200" lvl="0" indent="-342900" algn="l" rtl="0">
              <a:spcBef>
                <a:spcPts val="1600"/>
              </a:spcBef>
              <a:spcAft>
                <a:spcPts val="0"/>
              </a:spcAft>
              <a:buSzPts val="1800"/>
              <a:buChar char="-"/>
            </a:pPr>
            <a:r>
              <a:rPr lang="en-GB"/>
              <a:t>Seeks to undermine the strength relationship between the feature of the supposed example of admirable immorality that is admirable and the feature of the example which is immoral.</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2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Owen Flanagan </a:t>
            </a:r>
            <a:endParaRPr/>
          </a:p>
        </p:txBody>
      </p:sp>
      <p:sp>
        <p:nvSpPr>
          <p:cNvPr id="122" name="Google Shape;122;p24"/>
          <p:cNvSpPr txBox="1">
            <a:spLocks noGrp="1"/>
          </p:cNvSpPr>
          <p:nvPr>
            <p:ph type="body" idx="1"/>
          </p:nvPr>
        </p:nvSpPr>
        <p:spPr>
          <a:xfrm>
            <a:off x="311700" y="1152475"/>
            <a:ext cx="50439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sz="1400">
                <a:solidFill>
                  <a:schemeClr val="dk1"/>
                </a:solidFill>
                <a:latin typeface="Calibri"/>
                <a:ea typeface="Calibri"/>
                <a:cs typeface="Calibri"/>
                <a:sym typeface="Calibri"/>
              </a:rPr>
              <a:t>Flanagan, Owen, ‘Admirable Immorality and Admirable Imperfection, The Journal of Philosophy, 1986 LXXXIII.</a:t>
            </a:r>
            <a:endParaRPr sz="1400"/>
          </a:p>
        </p:txBody>
      </p:sp>
      <p:pic>
        <p:nvPicPr>
          <p:cNvPr id="123" name="Google Shape;123;p24"/>
          <p:cNvPicPr preferRelativeResize="0"/>
          <p:nvPr/>
        </p:nvPicPr>
        <p:blipFill>
          <a:blip r:embed="rId3">
            <a:alphaModFix/>
          </a:blip>
          <a:stretch>
            <a:fillRect/>
          </a:stretch>
        </p:blipFill>
        <p:spPr>
          <a:xfrm>
            <a:off x="5547079" y="626600"/>
            <a:ext cx="3285229" cy="394227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2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9" name="Google Shape;129;p25"/>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Possible connections between the admirable and the immoral:</a:t>
            </a:r>
            <a:endParaRPr/>
          </a:p>
          <a:p>
            <a:pPr marL="0" lvl="0" indent="0" algn="l" rtl="0">
              <a:spcBef>
                <a:spcPts val="1600"/>
              </a:spcBef>
              <a:spcAft>
                <a:spcPts val="0"/>
              </a:spcAft>
              <a:buNone/>
            </a:pPr>
            <a:endParaRPr/>
          </a:p>
          <a:p>
            <a:pPr marL="0" lvl="0" indent="0" algn="l" rtl="0">
              <a:spcBef>
                <a:spcPts val="1600"/>
              </a:spcBef>
              <a:spcAft>
                <a:spcPts val="0"/>
              </a:spcAft>
              <a:buNone/>
            </a:pPr>
            <a:r>
              <a:rPr lang="en-GB"/>
              <a:t>Token necessity</a:t>
            </a:r>
            <a:endParaRPr/>
          </a:p>
          <a:p>
            <a:pPr marL="0" lvl="0" indent="0" algn="l" rtl="0">
              <a:spcBef>
                <a:spcPts val="1600"/>
              </a:spcBef>
              <a:spcAft>
                <a:spcPts val="0"/>
              </a:spcAft>
              <a:buNone/>
            </a:pPr>
            <a:r>
              <a:rPr lang="en-GB"/>
              <a:t>Type necessity</a:t>
            </a:r>
            <a:endParaRPr/>
          </a:p>
          <a:p>
            <a:pPr marL="0" lvl="0" indent="0" algn="l" rtl="0">
              <a:spcBef>
                <a:spcPts val="1600"/>
              </a:spcBef>
              <a:spcAft>
                <a:spcPts val="1600"/>
              </a:spcAft>
              <a:buNone/>
            </a:pPr>
            <a:r>
              <a:rPr lang="en-GB"/>
              <a:t>Sufficient for immorality</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2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Sufficient for Immorality</a:t>
            </a:r>
            <a:endParaRPr/>
          </a:p>
        </p:txBody>
      </p:sp>
      <p:sp>
        <p:nvSpPr>
          <p:cNvPr id="135" name="Google Shape;135;p26"/>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solidFill>
                  <a:schemeClr val="dk1"/>
                </a:solidFill>
                <a:latin typeface="Calibri"/>
                <a:ea typeface="Calibri"/>
                <a:cs typeface="Calibri"/>
                <a:sym typeface="Calibri"/>
              </a:rPr>
              <a:t>‘There simply are no character traits which, according to either folk psychology or scientific psychology, are sufficient to produce some specific form of immorality, say, family desertion, nor for that matter, immorality of any, even unspecified, type.’</a:t>
            </a:r>
            <a:endParaRPr>
              <a:solidFill>
                <a:schemeClr val="dk1"/>
              </a:solidFill>
              <a:latin typeface="Calibri"/>
              <a:ea typeface="Calibri"/>
              <a:cs typeface="Calibri"/>
              <a:sym typeface="Calibri"/>
            </a:endParaRPr>
          </a:p>
          <a:p>
            <a:pPr marL="457200" lvl="0" indent="-342900" algn="l" rtl="0">
              <a:spcBef>
                <a:spcPts val="1600"/>
              </a:spcBef>
              <a:spcAft>
                <a:spcPts val="0"/>
              </a:spcAft>
              <a:buClr>
                <a:schemeClr val="dk1"/>
              </a:buClr>
              <a:buSzPts val="1800"/>
              <a:buFont typeface="Calibri"/>
              <a:buChar char="-"/>
            </a:pPr>
            <a:r>
              <a:rPr lang="en-GB" sz="1100">
                <a:solidFill>
                  <a:schemeClr val="dk1"/>
                </a:solidFill>
                <a:latin typeface="Calibri"/>
                <a:ea typeface="Calibri"/>
                <a:cs typeface="Calibri"/>
                <a:sym typeface="Calibri"/>
              </a:rPr>
              <a:t>Flanagan, Owen, ‘Admirable Immorality and Admirable Imperfection, </a:t>
            </a:r>
            <a:r>
              <a:rPr lang="en-GB" sz="1100" i="1">
                <a:solidFill>
                  <a:schemeClr val="dk1"/>
                </a:solidFill>
                <a:latin typeface="Calibri"/>
                <a:ea typeface="Calibri"/>
                <a:cs typeface="Calibri"/>
                <a:sym typeface="Calibri"/>
              </a:rPr>
              <a:t>The Journal of Philosophy,</a:t>
            </a:r>
            <a:r>
              <a:rPr lang="en-GB" sz="1100">
                <a:solidFill>
                  <a:schemeClr val="dk1"/>
                </a:solidFill>
                <a:latin typeface="Calibri"/>
                <a:ea typeface="Calibri"/>
                <a:cs typeface="Calibri"/>
                <a:sym typeface="Calibri"/>
              </a:rPr>
              <a:t> 1986 LXXXIII. p.48</a:t>
            </a:r>
            <a:endParaRPr>
              <a:solidFill>
                <a:schemeClr val="dk1"/>
              </a:solidFill>
              <a:latin typeface="Calibri"/>
              <a:ea typeface="Calibri"/>
              <a:cs typeface="Calibri"/>
              <a:sym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2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Type-necessity</a:t>
            </a:r>
            <a:endParaRPr/>
          </a:p>
        </p:txBody>
      </p:sp>
      <p:sp>
        <p:nvSpPr>
          <p:cNvPr id="141" name="Google Shape;141;p27"/>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‘…some trait might be necessary for some action not only in the sense that the trait was implicated in the actual causal etiology of that action, but in the sense that no token action of that type could occur without a token of that trait figuring in its production.’</a:t>
            </a:r>
            <a:r>
              <a:rPr lang="en-GB" sz="1200"/>
              <a:t>p.45 </a:t>
            </a:r>
            <a:endParaRPr sz="1200"/>
          </a:p>
          <a:p>
            <a:pPr marL="457200" lvl="0" indent="-342900" algn="l" rtl="0">
              <a:spcBef>
                <a:spcPts val="1600"/>
              </a:spcBef>
              <a:spcAft>
                <a:spcPts val="0"/>
              </a:spcAft>
              <a:buSzPts val="1800"/>
              <a:buAutoNum type="arabicPeriod"/>
            </a:pPr>
            <a:r>
              <a:rPr lang="en-GB"/>
              <a:t>An admirable trait in question is necessary for immorality (Flanagan - ‘Manifestly false’</a:t>
            </a:r>
            <a:endParaRPr/>
          </a:p>
          <a:p>
            <a:pPr marL="457200" lvl="0" indent="-342900" algn="l" rtl="0">
              <a:spcBef>
                <a:spcPts val="0"/>
              </a:spcBef>
              <a:spcAft>
                <a:spcPts val="0"/>
              </a:spcAft>
              <a:buSzPts val="1800"/>
              <a:buAutoNum type="arabicPeriod"/>
            </a:pPr>
            <a:r>
              <a:rPr lang="en-GB"/>
              <a:t>The trait in question leads to a particular type of immorality. </a:t>
            </a:r>
            <a:endParaRPr/>
          </a:p>
          <a:p>
            <a:pPr marL="914400" lvl="1" indent="-317500" algn="l" rtl="0">
              <a:spcBef>
                <a:spcPts val="0"/>
              </a:spcBef>
              <a:spcAft>
                <a:spcPts val="0"/>
              </a:spcAft>
              <a:buSzPts val="1400"/>
              <a:buAutoNum type="alphaLcPeriod"/>
            </a:pPr>
            <a:r>
              <a:rPr lang="en-GB" sz="1200">
                <a:solidFill>
                  <a:schemeClr val="dk1"/>
                </a:solidFill>
                <a:latin typeface="Calibri"/>
                <a:ea typeface="Calibri"/>
                <a:cs typeface="Calibri"/>
                <a:sym typeface="Calibri"/>
              </a:rPr>
              <a:t>‘We are led to some banal and unlawlike generalization as: artistic passion is necessary for the kinds of immorality caused by artistic passion.’ p. 46</a:t>
            </a:r>
            <a:endParaRPr/>
          </a:p>
          <a:p>
            <a:pPr marL="914400" lvl="0" indent="0" algn="l" rtl="0">
              <a:spcBef>
                <a:spcPts val="1600"/>
              </a:spcBef>
              <a:spcAft>
                <a:spcPts val="1600"/>
              </a:spcAft>
              <a:buNone/>
            </a:pP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2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Token-necessity</a:t>
            </a:r>
            <a:endParaRPr/>
          </a:p>
        </p:txBody>
      </p:sp>
      <p:sp>
        <p:nvSpPr>
          <p:cNvPr id="147" name="Google Shape;147;p2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‘…some particular trait (or motive or belief) might be necessary for some immoral action in the sense that the action would not have been the immoral action it was if that particular trait (or motive or belief) had not entered into its production… The basic idea is the familiar one that the nature of a particular action is uniquely determined by the cluster of mental events that brings it about; and that, therefore, these mental events are necessarily constitutive of what action is.’ pp.44-45</a:t>
            </a:r>
            <a:endParaRPr/>
          </a:p>
          <a:p>
            <a:pPr marL="0" lvl="0" indent="0" algn="l" rtl="0">
              <a:spcBef>
                <a:spcPts val="1600"/>
              </a:spcBef>
              <a:spcAft>
                <a:spcPts val="1600"/>
              </a:spcAft>
              <a:buNone/>
            </a:pPr>
            <a:r>
              <a:rPr lang="en-GB"/>
              <a:t>Flanagan - its occurrence would be far too frequent; for all that is required for an example of token –necessity is for the admirable trait to occur within the causal chain of events that brought about the immoral act</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2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Moral Overriding Principle </a:t>
            </a:r>
            <a:endParaRPr/>
          </a:p>
        </p:txBody>
      </p:sp>
      <p:sp>
        <p:nvSpPr>
          <p:cNvPr id="153" name="Google Shape;153;p29"/>
          <p:cNvSpPr txBox="1">
            <a:spLocks noGrp="1"/>
          </p:cNvSpPr>
          <p:nvPr>
            <p:ph type="body" idx="1"/>
          </p:nvPr>
        </p:nvSpPr>
        <p:spPr>
          <a:xfrm>
            <a:off x="311700" y="1152475"/>
            <a:ext cx="56388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D.Z. Phillips </a:t>
            </a:r>
            <a:endParaRPr/>
          </a:p>
          <a:p>
            <a:pPr marL="0" lvl="0" indent="0" algn="l" rtl="0">
              <a:spcBef>
                <a:spcPts val="1600"/>
              </a:spcBef>
              <a:spcAft>
                <a:spcPts val="0"/>
              </a:spcAft>
              <a:buNone/>
            </a:pPr>
            <a:r>
              <a:rPr lang="en-GB"/>
              <a:t>For the man who cares about them ‘the most important of all considerations’</a:t>
            </a:r>
            <a:endParaRPr/>
          </a:p>
          <a:p>
            <a:pPr marL="0" lvl="0" indent="0" algn="l" rtl="0">
              <a:spcBef>
                <a:spcPts val="1600"/>
              </a:spcBef>
              <a:spcAft>
                <a:spcPts val="0"/>
              </a:spcAft>
              <a:buClr>
                <a:schemeClr val="dk1"/>
              </a:buClr>
              <a:buSzPts val="1100"/>
              <a:buFont typeface="Arial"/>
              <a:buNone/>
            </a:pPr>
            <a:r>
              <a:rPr lang="en-GB" sz="1100">
                <a:solidFill>
                  <a:schemeClr val="dk1"/>
                </a:solidFill>
              </a:rPr>
              <a:t>Phillips, D.Z., ‘In Search of the Moral Must’, </a:t>
            </a:r>
            <a:r>
              <a:rPr lang="en-GB" sz="1100" i="1">
                <a:solidFill>
                  <a:schemeClr val="dk1"/>
                </a:solidFill>
              </a:rPr>
              <a:t>Philosophical Quarterly; </a:t>
            </a:r>
            <a:r>
              <a:rPr lang="en-GB" sz="1100">
                <a:solidFill>
                  <a:schemeClr val="dk1"/>
                </a:solidFill>
              </a:rPr>
              <a:t>vol. 27, no.107 (April 1977), p.150</a:t>
            </a:r>
            <a:endParaRPr sz="1100">
              <a:solidFill>
                <a:schemeClr val="dk1"/>
              </a:solidFill>
            </a:endParaRPr>
          </a:p>
          <a:p>
            <a:pPr marL="457200" lvl="0" indent="-342900" algn="l" rtl="0">
              <a:spcBef>
                <a:spcPts val="1600"/>
              </a:spcBef>
              <a:spcAft>
                <a:spcPts val="0"/>
              </a:spcAft>
              <a:buSzPts val="1800"/>
              <a:buChar char="-"/>
            </a:pPr>
            <a:r>
              <a:rPr lang="en-GB"/>
              <a:t>Handshake Example </a:t>
            </a:r>
            <a:endParaRPr/>
          </a:p>
        </p:txBody>
      </p:sp>
      <p:pic>
        <p:nvPicPr>
          <p:cNvPr id="154" name="Google Shape;154;p29"/>
          <p:cNvPicPr preferRelativeResize="0"/>
          <p:nvPr/>
        </p:nvPicPr>
        <p:blipFill>
          <a:blip r:embed="rId3">
            <a:alphaModFix/>
          </a:blip>
          <a:stretch>
            <a:fillRect/>
          </a:stretch>
        </p:blipFill>
        <p:spPr>
          <a:xfrm>
            <a:off x="5692675" y="1170125"/>
            <a:ext cx="3298925" cy="3096324"/>
          </a:xfrm>
          <a:prstGeom prst="rect">
            <a:avLst/>
          </a:prstGeom>
          <a:noFill/>
          <a:ln>
            <a:noFill/>
          </a:ln>
        </p:spPr>
      </p:pic>
      <p:sp>
        <p:nvSpPr>
          <p:cNvPr id="155" name="Google Shape;155;p29"/>
          <p:cNvSpPr txBox="1"/>
          <p:nvPr/>
        </p:nvSpPr>
        <p:spPr>
          <a:xfrm>
            <a:off x="5732350" y="4482750"/>
            <a:ext cx="3259200" cy="4761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a:t>D.Z. Phillips (1934 -2006)</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3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Reasonable Immorality </a:t>
            </a:r>
            <a:endParaRPr/>
          </a:p>
        </p:txBody>
      </p:sp>
      <p:sp>
        <p:nvSpPr>
          <p:cNvPr id="161" name="Google Shape;161;p30"/>
          <p:cNvSpPr txBox="1">
            <a:spLocks noGrp="1"/>
          </p:cNvSpPr>
          <p:nvPr>
            <p:ph type="body" idx="1"/>
          </p:nvPr>
        </p:nvSpPr>
        <p:spPr>
          <a:xfrm>
            <a:off x="311700" y="1152475"/>
            <a:ext cx="5877000" cy="34164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SzPts val="1800"/>
              <a:buChar char="-"/>
            </a:pPr>
            <a:r>
              <a:rPr lang="en-GB"/>
              <a:t>Handshake Example</a:t>
            </a:r>
            <a:endParaRPr/>
          </a:p>
          <a:p>
            <a:pPr marL="0" lvl="0" indent="0" algn="l" rtl="0">
              <a:spcBef>
                <a:spcPts val="1600"/>
              </a:spcBef>
              <a:spcAft>
                <a:spcPts val="0"/>
              </a:spcAft>
              <a:buNone/>
            </a:pPr>
            <a:endParaRPr/>
          </a:p>
          <a:p>
            <a:pPr marL="457200" lvl="0" indent="-342900" algn="l" rtl="0">
              <a:spcBef>
                <a:spcPts val="1600"/>
              </a:spcBef>
              <a:spcAft>
                <a:spcPts val="0"/>
              </a:spcAft>
              <a:buSzPts val="1800"/>
              <a:buChar char="-"/>
            </a:pPr>
            <a:r>
              <a:rPr lang="en-GB"/>
              <a:t>Etiquette Example</a:t>
            </a:r>
            <a:endParaRPr/>
          </a:p>
          <a:p>
            <a:pPr marL="0" lvl="0" indent="0" algn="l" rtl="0">
              <a:spcBef>
                <a:spcPts val="1600"/>
              </a:spcBef>
              <a:spcAft>
                <a:spcPts val="0"/>
              </a:spcAft>
              <a:buNone/>
            </a:pPr>
            <a:endParaRPr/>
          </a:p>
          <a:p>
            <a:pPr marL="457200" lvl="0" indent="-342900" algn="l" rtl="0">
              <a:spcBef>
                <a:spcPts val="1600"/>
              </a:spcBef>
              <a:spcAft>
                <a:spcPts val="0"/>
              </a:spcAft>
              <a:buSzPts val="1800"/>
              <a:buChar char="-"/>
            </a:pPr>
            <a:r>
              <a:rPr lang="en-GB"/>
              <a:t>The Brothers Karamazov Example </a:t>
            </a:r>
            <a:endParaRPr/>
          </a:p>
          <a:p>
            <a:pPr marL="457200" lvl="0" indent="0" algn="l" rtl="0">
              <a:spcBef>
                <a:spcPts val="1600"/>
              </a:spcBef>
              <a:spcAft>
                <a:spcPts val="0"/>
              </a:spcAft>
              <a:buNone/>
            </a:pPr>
            <a:endParaRPr/>
          </a:p>
          <a:p>
            <a:pPr marL="457200" lvl="0" indent="-342900" algn="l" rtl="0">
              <a:spcBef>
                <a:spcPts val="1600"/>
              </a:spcBef>
              <a:spcAft>
                <a:spcPts val="0"/>
              </a:spcAft>
              <a:buSzPts val="1800"/>
              <a:buChar char="-"/>
            </a:pPr>
            <a:r>
              <a:rPr lang="en-GB"/>
              <a:t>‘spending money on frivolities while other people starve.’ -</a:t>
            </a:r>
            <a:r>
              <a:rPr lang="en-GB" sz="1100">
                <a:solidFill>
                  <a:schemeClr val="dk1"/>
                </a:solidFill>
                <a:latin typeface="Calibri"/>
                <a:ea typeface="Calibri"/>
                <a:cs typeface="Calibri"/>
                <a:sym typeface="Calibri"/>
              </a:rPr>
              <a:t>Foot, Philippa, ‘Are Moral Considerations Overriding’, </a:t>
            </a:r>
            <a:r>
              <a:rPr lang="en-GB" sz="1100" i="1">
                <a:solidFill>
                  <a:schemeClr val="dk1"/>
                </a:solidFill>
                <a:latin typeface="Calibri"/>
                <a:ea typeface="Calibri"/>
                <a:cs typeface="Calibri"/>
                <a:sym typeface="Calibri"/>
              </a:rPr>
              <a:t>Virtues and Vices and Other Essays in Moral Philosophy,</a:t>
            </a:r>
            <a:r>
              <a:rPr lang="en-GB" sz="1100">
                <a:solidFill>
                  <a:schemeClr val="dk1"/>
                </a:solidFill>
                <a:latin typeface="Calibri"/>
                <a:ea typeface="Calibri"/>
                <a:cs typeface="Calibri"/>
                <a:sym typeface="Calibri"/>
              </a:rPr>
              <a:t> (Oxford: Basil Blackwell, 1978),p.185</a:t>
            </a:r>
            <a:endParaRPr/>
          </a:p>
        </p:txBody>
      </p:sp>
      <p:pic>
        <p:nvPicPr>
          <p:cNvPr id="162" name="Google Shape;162;p30"/>
          <p:cNvPicPr preferRelativeResize="0"/>
          <p:nvPr/>
        </p:nvPicPr>
        <p:blipFill>
          <a:blip r:embed="rId3">
            <a:alphaModFix/>
          </a:blip>
          <a:stretch>
            <a:fillRect/>
          </a:stretch>
        </p:blipFill>
        <p:spPr>
          <a:xfrm>
            <a:off x="6624925" y="1017725"/>
            <a:ext cx="2300275" cy="3279125"/>
          </a:xfrm>
          <a:prstGeom prst="rect">
            <a:avLst/>
          </a:prstGeom>
          <a:noFill/>
          <a:ln>
            <a:noFill/>
          </a:ln>
        </p:spPr>
      </p:pic>
      <p:sp>
        <p:nvSpPr>
          <p:cNvPr id="163" name="Google Shape;163;p30"/>
          <p:cNvSpPr txBox="1"/>
          <p:nvPr/>
        </p:nvSpPr>
        <p:spPr>
          <a:xfrm>
            <a:off x="6434000" y="4568875"/>
            <a:ext cx="2709900" cy="3702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a:t>Philippa Foot (1920 -2010)</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3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John Kekes </a:t>
            </a:r>
            <a:endParaRPr/>
          </a:p>
        </p:txBody>
      </p:sp>
      <p:sp>
        <p:nvSpPr>
          <p:cNvPr id="169" name="Google Shape;169;p31"/>
          <p:cNvSpPr txBox="1">
            <a:spLocks noGrp="1"/>
          </p:cNvSpPr>
          <p:nvPr>
            <p:ph type="body" idx="1"/>
          </p:nvPr>
        </p:nvSpPr>
        <p:spPr>
          <a:xfrm>
            <a:off x="311700" y="1152475"/>
            <a:ext cx="4686900" cy="3416400"/>
          </a:xfrm>
          <a:prstGeom prst="rect">
            <a:avLst/>
          </a:prstGeom>
        </p:spPr>
        <p:txBody>
          <a:bodyPr spcFirstLastPara="1" wrap="square" lIns="91425" tIns="91425" rIns="91425" bIns="91425" anchor="t" anchorCtr="0">
            <a:noAutofit/>
          </a:bodyPr>
          <a:lstStyle/>
          <a:p>
            <a:pPr marL="457200" lvl="0" indent="-342900" algn="l" rtl="0">
              <a:spcBef>
                <a:spcPts val="0"/>
              </a:spcBef>
              <a:spcAft>
                <a:spcPts val="0"/>
              </a:spcAft>
              <a:buSzPts val="1800"/>
              <a:buChar char="-"/>
            </a:pPr>
            <a:r>
              <a:rPr lang="en-GB"/>
              <a:t>Porcelain collector example</a:t>
            </a:r>
            <a:endParaRPr/>
          </a:p>
          <a:p>
            <a:pPr marL="0" lvl="0" indent="0" algn="l" rtl="0">
              <a:spcBef>
                <a:spcPts val="1600"/>
              </a:spcBef>
              <a:spcAft>
                <a:spcPts val="0"/>
              </a:spcAft>
              <a:buNone/>
            </a:pPr>
            <a:endParaRPr/>
          </a:p>
          <a:p>
            <a:pPr marL="0" lvl="0" indent="0" algn="l" rtl="0">
              <a:spcBef>
                <a:spcPts val="1600"/>
              </a:spcBef>
              <a:spcAft>
                <a:spcPts val="0"/>
              </a:spcAft>
              <a:buNone/>
            </a:pPr>
            <a:endParaRPr/>
          </a:p>
          <a:p>
            <a:pPr marL="457200" lvl="0" indent="-342900" algn="l" rtl="0">
              <a:spcBef>
                <a:spcPts val="1600"/>
              </a:spcBef>
              <a:spcAft>
                <a:spcPts val="0"/>
              </a:spcAft>
              <a:buSzPts val="1800"/>
              <a:buChar char="-"/>
            </a:pPr>
            <a:r>
              <a:rPr lang="en-GB"/>
              <a:t>2nd World War example </a:t>
            </a:r>
            <a:endParaRPr/>
          </a:p>
        </p:txBody>
      </p:sp>
      <p:pic>
        <p:nvPicPr>
          <p:cNvPr id="170" name="Google Shape;170;p31"/>
          <p:cNvPicPr preferRelativeResize="0"/>
          <p:nvPr/>
        </p:nvPicPr>
        <p:blipFill>
          <a:blip r:embed="rId3">
            <a:alphaModFix/>
          </a:blip>
          <a:stretch>
            <a:fillRect/>
          </a:stretch>
        </p:blipFill>
        <p:spPr>
          <a:xfrm>
            <a:off x="5429300" y="820663"/>
            <a:ext cx="3502175" cy="3502175"/>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3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Admirable Imperfection </a:t>
            </a:r>
            <a:endParaRPr/>
          </a:p>
        </p:txBody>
      </p:sp>
      <p:sp>
        <p:nvSpPr>
          <p:cNvPr id="176" name="Google Shape;176;p32"/>
          <p:cNvSpPr txBox="1">
            <a:spLocks noGrp="1"/>
          </p:cNvSpPr>
          <p:nvPr>
            <p:ph type="body" idx="1"/>
          </p:nvPr>
        </p:nvSpPr>
        <p:spPr>
          <a:xfrm>
            <a:off x="311700" y="1152475"/>
            <a:ext cx="47463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sz="1150">
              <a:solidFill>
                <a:srgbClr val="373A3C"/>
              </a:solidFill>
              <a:highlight>
                <a:srgbClr val="FFFFFF"/>
              </a:highlight>
              <a:latin typeface="Roboto"/>
              <a:ea typeface="Roboto"/>
              <a:cs typeface="Roboto"/>
              <a:sym typeface="Roboto"/>
            </a:endParaRPr>
          </a:p>
          <a:p>
            <a:pPr marL="0" lvl="0" indent="0" algn="l" rtl="0">
              <a:spcBef>
                <a:spcPts val="1600"/>
              </a:spcBef>
              <a:spcAft>
                <a:spcPts val="1600"/>
              </a:spcAft>
              <a:buNone/>
            </a:pPr>
            <a:r>
              <a:rPr lang="en-GB" sz="1150">
                <a:solidFill>
                  <a:srgbClr val="373A3C"/>
                </a:solidFill>
                <a:highlight>
                  <a:srgbClr val="FFFFFF"/>
                </a:highlight>
                <a:latin typeface="Roboto"/>
                <a:ea typeface="Roboto"/>
                <a:cs typeface="Roboto"/>
                <a:sym typeface="Roboto"/>
              </a:rPr>
              <a:t>Wolf, Susan, 'Moral Saints', </a:t>
            </a:r>
            <a:r>
              <a:rPr lang="en-GB" sz="1150" i="1">
                <a:solidFill>
                  <a:srgbClr val="373A3C"/>
                </a:solidFill>
                <a:highlight>
                  <a:srgbClr val="FFFFFF"/>
                </a:highlight>
                <a:latin typeface="Roboto"/>
                <a:ea typeface="Roboto"/>
                <a:cs typeface="Roboto"/>
                <a:sym typeface="Roboto"/>
              </a:rPr>
              <a:t>The Variety of Values: Essays on Morality, Meaning, and Love </a:t>
            </a:r>
            <a:r>
              <a:rPr lang="en-GB" sz="1150">
                <a:solidFill>
                  <a:srgbClr val="373A3C"/>
                </a:solidFill>
                <a:highlight>
                  <a:srgbClr val="FFFFFF"/>
                </a:highlight>
                <a:latin typeface="Roboto"/>
                <a:ea typeface="Roboto"/>
                <a:cs typeface="Roboto"/>
                <a:sym typeface="Roboto"/>
              </a:rPr>
              <a:t>(Oxford: Oxford University Press, 2015) </a:t>
            </a:r>
            <a:endParaRPr/>
          </a:p>
        </p:txBody>
      </p:sp>
      <p:pic>
        <p:nvPicPr>
          <p:cNvPr id="177" name="Google Shape;177;p32"/>
          <p:cNvPicPr preferRelativeResize="0"/>
          <p:nvPr/>
        </p:nvPicPr>
        <p:blipFill>
          <a:blip r:embed="rId3">
            <a:alphaModFix/>
          </a:blip>
          <a:stretch>
            <a:fillRect/>
          </a:stretch>
        </p:blipFill>
        <p:spPr>
          <a:xfrm>
            <a:off x="5309575" y="733775"/>
            <a:ext cx="3416400" cy="3416400"/>
          </a:xfrm>
          <a:prstGeom prst="rect">
            <a:avLst/>
          </a:prstGeom>
          <a:noFill/>
          <a:ln>
            <a:noFill/>
          </a:ln>
        </p:spPr>
      </p:pic>
      <p:sp>
        <p:nvSpPr>
          <p:cNvPr id="178" name="Google Shape;178;p32"/>
          <p:cNvSpPr txBox="1"/>
          <p:nvPr/>
        </p:nvSpPr>
        <p:spPr>
          <a:xfrm>
            <a:off x="5375325" y="4462900"/>
            <a:ext cx="3372000" cy="572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a:t>Susan Wolf</a:t>
            </a:r>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981</Words>
  <Application>Microsoft Office PowerPoint</Application>
  <PresentationFormat>On-screen Show (16:9)</PresentationFormat>
  <Paragraphs>94</Paragraphs>
  <Slides>20</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Calibri</vt:lpstr>
      <vt:lpstr>Roboto</vt:lpstr>
      <vt:lpstr>Arial</vt:lpstr>
      <vt:lpstr>Simple Light</vt:lpstr>
      <vt:lpstr>The Moral Overriding Principle </vt:lpstr>
      <vt:lpstr>The Moral Overriding Principle </vt:lpstr>
      <vt:lpstr>Admirable Immorality </vt:lpstr>
      <vt:lpstr>Admirable Immorality </vt:lpstr>
      <vt:lpstr>Admirable Immorality - The Strong Thesis </vt:lpstr>
      <vt:lpstr>Admirable Immorality - The Weak Thesis </vt:lpstr>
      <vt:lpstr>Admirable Immorality - The Intermediate Thesis</vt:lpstr>
      <vt:lpstr>Admirable Immorality - The Intermediate Thesis</vt:lpstr>
      <vt:lpstr>Admirable Immorality - The Intermediate Thesis</vt:lpstr>
      <vt:lpstr>Admirable Immorality - The Intermediate Thesis</vt:lpstr>
      <vt:lpstr>Arguments Against Admirable Immorality </vt:lpstr>
      <vt:lpstr>Owen Flanagan </vt:lpstr>
      <vt:lpstr>PowerPoint Presentation</vt:lpstr>
      <vt:lpstr>Sufficient for Immorality</vt:lpstr>
      <vt:lpstr>Type-necessity</vt:lpstr>
      <vt:lpstr>Token-necessity</vt:lpstr>
      <vt:lpstr>The Moral Overriding Principle </vt:lpstr>
      <vt:lpstr>Reasonable Immorality </vt:lpstr>
      <vt:lpstr>John Kekes </vt:lpstr>
      <vt:lpstr>Admirable Imperfection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Moral Overriding Principle </dc:title>
  <dc:creator>Tristan Nash</dc:creator>
  <cp:lastModifiedBy>Tristan Nash</cp:lastModifiedBy>
  <cp:revision>1</cp:revision>
  <dcterms:modified xsi:type="dcterms:W3CDTF">2018-10-31T21:47:21Z</dcterms:modified>
</cp:coreProperties>
</file>