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34"/>
  </p:notesMasterIdLst>
  <p:sldIdLst>
    <p:sldId id="257" r:id="rId2"/>
    <p:sldId id="294" r:id="rId3"/>
    <p:sldId id="297" r:id="rId4"/>
    <p:sldId id="340" r:id="rId5"/>
    <p:sldId id="299" r:id="rId6"/>
    <p:sldId id="341" r:id="rId7"/>
    <p:sldId id="303" r:id="rId8"/>
    <p:sldId id="305" r:id="rId9"/>
    <p:sldId id="306" r:id="rId10"/>
    <p:sldId id="307" r:id="rId11"/>
    <p:sldId id="308" r:id="rId12"/>
    <p:sldId id="309" r:id="rId13"/>
    <p:sldId id="310" r:id="rId14"/>
    <p:sldId id="343" r:id="rId15"/>
    <p:sldId id="368" r:id="rId16"/>
    <p:sldId id="348" r:id="rId17"/>
    <p:sldId id="349" r:id="rId18"/>
    <p:sldId id="350" r:id="rId19"/>
    <p:sldId id="351" r:id="rId20"/>
    <p:sldId id="352" r:id="rId21"/>
    <p:sldId id="353" r:id="rId22"/>
    <p:sldId id="354" r:id="rId23"/>
    <p:sldId id="369" r:id="rId24"/>
    <p:sldId id="355" r:id="rId25"/>
    <p:sldId id="370" r:id="rId26"/>
    <p:sldId id="356" r:id="rId27"/>
    <p:sldId id="371" r:id="rId28"/>
    <p:sldId id="358" r:id="rId29"/>
    <p:sldId id="359" r:id="rId30"/>
    <p:sldId id="360" r:id="rId31"/>
    <p:sldId id="363" r:id="rId32"/>
    <p:sldId id="365"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65" autoAdjust="0"/>
    <p:restoredTop sz="94660"/>
  </p:normalViewPr>
  <p:slideViewPr>
    <p:cSldViewPr>
      <p:cViewPr varScale="1">
        <p:scale>
          <a:sx n="110" d="100"/>
          <a:sy n="110" d="100"/>
        </p:scale>
        <p:origin x="618" y="10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4EAD038-C550-42BA-9A43-7344E780C175}" type="datetimeFigureOut">
              <a:rPr lang="en-GB" smtClean="0"/>
              <a:t>15/10/2019</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C0897CE-1C53-481E-BED1-17326924E3E5}" type="slidenum">
              <a:rPr lang="en-GB" smtClean="0"/>
              <a:t>‹#›</a:t>
            </a:fld>
            <a:endParaRPr lang="en-GB"/>
          </a:p>
        </p:txBody>
      </p:sp>
    </p:spTree>
    <p:extLst>
      <p:ext uri="{BB962C8B-B14F-4D97-AF65-F5344CB8AC3E}">
        <p14:creationId xmlns:p14="http://schemas.microsoft.com/office/powerpoint/2010/main" val="938140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74117BB-56F2-4DDA-A171-CE25573F348F}" type="slidenum">
              <a:rPr lang="en-GB" smtClean="0"/>
              <a:t>2</a:t>
            </a:fld>
            <a:endParaRPr lang="en-GB"/>
          </a:p>
        </p:txBody>
      </p:sp>
    </p:spTree>
    <p:extLst>
      <p:ext uri="{BB962C8B-B14F-4D97-AF65-F5344CB8AC3E}">
        <p14:creationId xmlns:p14="http://schemas.microsoft.com/office/powerpoint/2010/main" val="38120496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xfrm>
            <a:off x="381000" y="685800"/>
            <a:ext cx="6096000" cy="3429000"/>
          </a:xfrm>
          <a:ln/>
        </p:spPr>
      </p:sp>
      <p:sp>
        <p:nvSpPr>
          <p:cNvPr id="419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3679625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a:xfrm>
            <a:off x="381000" y="685800"/>
            <a:ext cx="6096000" cy="3429000"/>
          </a:xfrm>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41510325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a:xfrm>
            <a:off x="381000" y="685800"/>
            <a:ext cx="6096000" cy="3429000"/>
          </a:xfrm>
          <a:ln/>
        </p:spPr>
      </p:sp>
      <p:sp>
        <p:nvSpPr>
          <p:cNvPr id="440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Calibri" panose="020F0502020204030204" pitchFamily="34" charset="0"/>
            </a:endParaRPr>
          </a:p>
        </p:txBody>
      </p:sp>
    </p:spTree>
    <p:extLst>
      <p:ext uri="{BB962C8B-B14F-4D97-AF65-F5344CB8AC3E}">
        <p14:creationId xmlns:p14="http://schemas.microsoft.com/office/powerpoint/2010/main" val="21192586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Rot="1" noChangeAspect="1" noChangeArrowheads="1" noTextEdit="1"/>
          </p:cNvSpPr>
          <p:nvPr>
            <p:ph type="sldImg"/>
          </p:nvPr>
        </p:nvSpPr>
        <p:spPr>
          <a:xfrm>
            <a:off x="381000" y="685800"/>
            <a:ext cx="6096000" cy="3429000"/>
          </a:xfrm>
          <a:ln/>
        </p:spPr>
      </p:sp>
      <p:sp>
        <p:nvSpPr>
          <p:cNvPr id="481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5373436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xfrm>
            <a:off x="381000" y="685800"/>
            <a:ext cx="6096000" cy="3429000"/>
          </a:xfrm>
          <a:ln/>
        </p:spPr>
      </p:sp>
      <p:sp>
        <p:nvSpPr>
          <p:cNvPr id="4915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9771811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Rot="1" noChangeAspect="1" noChangeArrowheads="1" noTextEdit="1"/>
          </p:cNvSpPr>
          <p:nvPr>
            <p:ph type="sldImg"/>
          </p:nvPr>
        </p:nvSpPr>
        <p:spPr>
          <a:xfrm>
            <a:off x="381000" y="685800"/>
            <a:ext cx="6096000" cy="3429000"/>
          </a:xfrm>
          <a:ln/>
        </p:spPr>
      </p:sp>
      <p:sp>
        <p:nvSpPr>
          <p:cNvPr id="5017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31085907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spect="1" noChangeArrowheads="1" noTextEdit="1"/>
          </p:cNvSpPr>
          <p:nvPr>
            <p:ph type="sldImg"/>
          </p:nvPr>
        </p:nvSpPr>
        <p:spPr>
          <a:xfrm>
            <a:off x="381000" y="685800"/>
            <a:ext cx="6096000" cy="3429000"/>
          </a:xfrm>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2158163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Rot="1" noChangeAspect="1" noChangeArrowheads="1" noTextEdit="1"/>
          </p:cNvSpPr>
          <p:nvPr>
            <p:ph type="sldImg"/>
          </p:nvPr>
        </p:nvSpPr>
        <p:spPr>
          <a:xfrm>
            <a:off x="381000" y="685800"/>
            <a:ext cx="6096000" cy="3429000"/>
          </a:xfrm>
          <a:ln/>
        </p:spPr>
      </p:sp>
      <p:sp>
        <p:nvSpPr>
          <p:cNvPr id="522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5672098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Rot="1" noChangeAspect="1" noChangeArrowheads="1" noTextEdit="1"/>
          </p:cNvSpPr>
          <p:nvPr>
            <p:ph type="sldImg"/>
          </p:nvPr>
        </p:nvSpPr>
        <p:spPr>
          <a:xfrm>
            <a:off x="381000" y="685800"/>
            <a:ext cx="6096000" cy="3429000"/>
          </a:xfrm>
          <a:ln/>
        </p:spPr>
      </p:sp>
      <p:sp>
        <p:nvSpPr>
          <p:cNvPr id="532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17165919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Rot="1" noChangeAspect="1" noChangeArrowheads="1" noTextEdit="1"/>
          </p:cNvSpPr>
          <p:nvPr>
            <p:ph type="sldImg"/>
          </p:nvPr>
        </p:nvSpPr>
        <p:spPr>
          <a:xfrm>
            <a:off x="381000" y="685800"/>
            <a:ext cx="6096000" cy="3429000"/>
          </a:xfrm>
          <a:ln/>
        </p:spPr>
      </p:sp>
      <p:sp>
        <p:nvSpPr>
          <p:cNvPr id="542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24322482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xfrm>
            <a:off x="381000" y="685800"/>
            <a:ext cx="6096000" cy="3429000"/>
          </a:xfrm>
          <a:ln/>
        </p:spPr>
      </p:sp>
      <p:sp>
        <p:nvSpPr>
          <p:cNvPr id="5529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28588648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Rot="1" noChangeAspect="1" noChangeArrowheads="1" noTextEdit="1"/>
          </p:cNvSpPr>
          <p:nvPr>
            <p:ph type="sldImg"/>
          </p:nvPr>
        </p:nvSpPr>
        <p:spPr>
          <a:xfrm>
            <a:off x="381000" y="685800"/>
            <a:ext cx="6096000" cy="3429000"/>
          </a:xfrm>
          <a:ln/>
        </p:spPr>
      </p:sp>
      <p:sp>
        <p:nvSpPr>
          <p:cNvPr id="563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30415685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a:xfrm>
            <a:off x="381000" y="685800"/>
            <a:ext cx="6096000" cy="3429000"/>
          </a:xfrm>
          <a:ln/>
        </p:spPr>
      </p:sp>
      <p:sp>
        <p:nvSpPr>
          <p:cNvPr id="583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10875594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a:xfrm>
            <a:off x="381000" y="685800"/>
            <a:ext cx="6096000" cy="3429000"/>
          </a:xfrm>
          <a:ln/>
        </p:spPr>
      </p:sp>
      <p:sp>
        <p:nvSpPr>
          <p:cNvPr id="593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8570027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a:xfrm>
            <a:off x="381000" y="685800"/>
            <a:ext cx="6096000" cy="3429000"/>
          </a:xfrm>
          <a:ln/>
        </p:spPr>
      </p:sp>
      <p:sp>
        <p:nvSpPr>
          <p:cNvPr id="6041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Calibri" panose="020F0502020204030204" pitchFamily="34" charset="0"/>
            </a:endParaRPr>
          </a:p>
        </p:txBody>
      </p:sp>
    </p:spTree>
    <p:extLst>
      <p:ext uri="{BB962C8B-B14F-4D97-AF65-F5344CB8AC3E}">
        <p14:creationId xmlns:p14="http://schemas.microsoft.com/office/powerpoint/2010/main" val="55786456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241F13A-777F-4705-8AF5-A8F9A402CCCB}" type="datetimeFigureOut">
              <a:rPr lang="en-GB" smtClean="0"/>
              <a:t>15/10/2019</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1DE7A57B-A53D-4DD9-89B2-BC9E914060C7}"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28713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41F13A-777F-4705-8AF5-A8F9A402CCCB}"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653595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0534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241F13A-777F-4705-8AF5-A8F9A402CCCB}"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42877495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241F13A-777F-4705-8AF5-A8F9A402CCCB}" type="datetimeFigureOut">
              <a:rPr lang="en-GB" smtClean="0"/>
              <a:t>15/10/2019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63455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241F13A-777F-4705-8AF5-A8F9A402CCCB}" type="datetimeFigureOut">
              <a:rPr lang="en-GB" smtClean="0"/>
              <a:t>15/10/2019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494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15/10/2019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4212038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8538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664605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15/10/2019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13387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992665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09386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987985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8334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58736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41F13A-777F-4705-8AF5-A8F9A402CCCB}"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6495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41F13A-777F-4705-8AF5-A8F9A402CCCB}" type="datetimeFigureOut">
              <a:rPr lang="en-GB" smtClean="0"/>
              <a:t>15/10/2019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55436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241F13A-777F-4705-8AF5-A8F9A402CCCB}" type="datetimeFigureOut">
              <a:rPr lang="en-GB" smtClean="0"/>
              <a:t>15/10/2019</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DE7A57B-A53D-4DD9-89B2-BC9E914060C7}" type="slidenum">
              <a:rPr lang="en-GB" smtClean="0"/>
              <a:t>‹#›</a:t>
            </a:fld>
            <a:endParaRPr lang="en-GB"/>
          </a:p>
        </p:txBody>
      </p:sp>
    </p:spTree>
    <p:extLst>
      <p:ext uri="{BB962C8B-B14F-4D97-AF65-F5344CB8AC3E}">
        <p14:creationId xmlns:p14="http://schemas.microsoft.com/office/powerpoint/2010/main" val="196742393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xml"/><Relationship Id="rId6" Type="http://schemas.openxmlformats.org/officeDocument/2006/relationships/image" Target="../media/image11.jpeg"/><Relationship Id="rId5" Type="http://schemas.openxmlformats.org/officeDocument/2006/relationships/image" Target="../media/image10.jpg"/><Relationship Id="rId4" Type="http://schemas.openxmlformats.org/officeDocument/2006/relationships/image" Target="../media/image9.jpeg"/></Relationships>
</file>

<file path=ppt/slides/_rels/slide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pixabay.com/en/thief-burglar-robber-predator-cash-1825712/"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www.uwtsd.ac.uk/media/uwtsd-website/content-assets/documents/academic-office/quality-handbook/University_Regulations_Undergraduate_Student_Guide_2017-18.pdf" TargetMode="External"/><Relationship Id="rId4" Type="http://schemas.openxmlformats.org/officeDocument/2006/relationships/hyperlink" Target="https://dysgu.ydds.ac.uk/login/index.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ECGE4001Q</a:t>
            </a:r>
            <a:br>
              <a:rPr lang="en-GB" dirty="0" smtClean="0"/>
            </a:br>
            <a:r>
              <a:rPr lang="en-GB" dirty="0" smtClean="0"/>
              <a:t>Session 4</a:t>
            </a:r>
            <a:endParaRPr lang="en-GB" dirty="0"/>
          </a:p>
        </p:txBody>
      </p:sp>
      <p:sp>
        <p:nvSpPr>
          <p:cNvPr id="12" name="Subtitle 11"/>
          <p:cNvSpPr>
            <a:spLocks noGrp="1"/>
          </p:cNvSpPr>
          <p:nvPr>
            <p:ph type="subTitle" idx="1"/>
          </p:nvPr>
        </p:nvSpPr>
        <p:spPr/>
        <p:txBody>
          <a:bodyPr/>
          <a:lstStyle/>
          <a:p>
            <a:r>
              <a:rPr lang="en-GB" dirty="0" smtClean="0"/>
              <a:t>Dr Caroline Lohmann-Hancock</a:t>
            </a:r>
            <a:endParaRPr lang="en-GB" dirty="0"/>
          </a:p>
        </p:txBody>
      </p:sp>
      <p:pic>
        <p:nvPicPr>
          <p:cNvPr id="6" name="Picture 5"/>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031942" y="5394288"/>
            <a:ext cx="1967503" cy="1305520"/>
          </a:xfrm>
          <a:prstGeom prst="rect">
            <a:avLst/>
          </a:prstGeom>
        </p:spPr>
      </p:pic>
      <p:pic>
        <p:nvPicPr>
          <p:cNvPr id="7" name="Picture 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04399" y="67275"/>
            <a:ext cx="1761693" cy="1174462"/>
          </a:xfrm>
          <a:prstGeom prst="rect">
            <a:avLst/>
          </a:prstGeom>
        </p:spPr>
      </p:pic>
      <p:pic>
        <p:nvPicPr>
          <p:cNvPr id="8" name="Picture 7"/>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0646196" y="144016"/>
            <a:ext cx="1268760" cy="1268760"/>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292039" y="5532949"/>
            <a:ext cx="1753476" cy="1166859"/>
          </a:xfrm>
          <a:prstGeom prst="rect">
            <a:avLst/>
          </a:prstGeom>
        </p:spPr>
      </p:pic>
      <p:pic>
        <p:nvPicPr>
          <p:cNvPr id="10" name="Picture 9"/>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589738" y="4553697"/>
            <a:ext cx="2937756" cy="1958504"/>
          </a:xfrm>
          <a:prstGeom prst="rect">
            <a:avLst/>
          </a:prstGeom>
        </p:spPr>
      </p:pic>
    </p:spTree>
    <p:extLst>
      <p:ext uri="{BB962C8B-B14F-4D97-AF65-F5344CB8AC3E}">
        <p14:creationId xmlns:p14="http://schemas.microsoft.com/office/powerpoint/2010/main" val="39333924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Have You Ever had Anything Stolen?</a:t>
            </a:r>
            <a:endParaRPr lang="en-GB" dirty="0"/>
          </a:p>
        </p:txBody>
      </p:sp>
      <p:sp>
        <p:nvSpPr>
          <p:cNvPr id="5" name="Content Placeholder 4"/>
          <p:cNvSpPr>
            <a:spLocks noGrp="1"/>
          </p:cNvSpPr>
          <p:nvPr>
            <p:ph sz="half" idx="1"/>
          </p:nvPr>
        </p:nvSpPr>
        <p:spPr/>
        <p:txBody>
          <a:bodyPr/>
          <a:lstStyle/>
          <a:p>
            <a:r>
              <a:rPr lang="en-GB" smtClean="0"/>
              <a:t>Mobile phone?</a:t>
            </a:r>
          </a:p>
          <a:p>
            <a:r>
              <a:rPr lang="en-GB" smtClean="0"/>
              <a:t>Money? Identity?</a:t>
            </a:r>
          </a:p>
          <a:p>
            <a:endParaRPr lang="en-GB" smtClean="0"/>
          </a:p>
          <a:p>
            <a:endParaRPr lang="en-GB" smtClean="0"/>
          </a:p>
          <a:p>
            <a:endParaRPr lang="en-GB" dirty="0"/>
          </a:p>
        </p:txBody>
      </p:sp>
      <p:sp>
        <p:nvSpPr>
          <p:cNvPr id="8" name="Content Placeholder 7"/>
          <p:cNvSpPr>
            <a:spLocks noGrp="1"/>
          </p:cNvSpPr>
          <p:nvPr>
            <p:ph sz="half" idx="2"/>
          </p:nvPr>
        </p:nvSpPr>
        <p:spPr/>
        <p:txBody>
          <a:bodyPr/>
          <a:lstStyle/>
          <a:p>
            <a:r>
              <a:rPr lang="en-GB" smtClean="0"/>
              <a:t>What about authorship?</a:t>
            </a:r>
          </a:p>
          <a:p>
            <a:r>
              <a:rPr lang="en-GB" smtClean="0"/>
              <a:t>What about intellectual property?</a:t>
            </a:r>
          </a:p>
          <a:p>
            <a:endParaRPr lang="en-GB"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355299" y="3567931"/>
            <a:ext cx="2307937" cy="23079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9353732" y="5833459"/>
            <a:ext cx="2307937" cy="276999"/>
          </a:xfrm>
          <a:prstGeom prst="rect">
            <a:avLst/>
          </a:prstGeom>
          <a:noFill/>
        </p:spPr>
        <p:txBody>
          <a:bodyPr wrap="square" rtlCol="0">
            <a:spAutoFit/>
          </a:bodyPr>
          <a:lstStyle/>
          <a:p>
            <a:pPr algn="ctr"/>
            <a:r>
              <a:rPr lang="en-GB" sz="1200" dirty="0"/>
              <a:t>Image 1 Source: Pixabay.com</a:t>
            </a:r>
          </a:p>
        </p:txBody>
      </p:sp>
    </p:spTree>
    <p:extLst>
      <p:ext uri="{BB962C8B-B14F-4D97-AF65-F5344CB8AC3E}">
        <p14:creationId xmlns:p14="http://schemas.microsoft.com/office/powerpoint/2010/main" val="29104264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2245251" y="1268761"/>
            <a:ext cx="7878689" cy="1377423"/>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sz="2800" dirty="0"/>
          </a:p>
        </p:txBody>
      </p:sp>
      <p:sp>
        <p:nvSpPr>
          <p:cNvPr id="7" name="Content Placeholder 2"/>
          <p:cNvSpPr txBox="1">
            <a:spLocks/>
          </p:cNvSpPr>
          <p:nvPr/>
        </p:nvSpPr>
        <p:spPr>
          <a:xfrm>
            <a:off x="2245251" y="4293097"/>
            <a:ext cx="7878689" cy="1377423"/>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sz="2800" dirty="0"/>
          </a:p>
        </p:txBody>
      </p:sp>
      <p:sp>
        <p:nvSpPr>
          <p:cNvPr id="10" name="Title 9"/>
          <p:cNvSpPr>
            <a:spLocks noGrp="1"/>
          </p:cNvSpPr>
          <p:nvPr>
            <p:ph type="title"/>
          </p:nvPr>
        </p:nvSpPr>
        <p:spPr/>
        <p:txBody>
          <a:bodyPr>
            <a:normAutofit/>
          </a:bodyPr>
          <a:lstStyle/>
          <a:p>
            <a:r>
              <a:rPr lang="en-GB" dirty="0" smtClean="0"/>
              <a:t>Authorship versus Intellectual Property</a:t>
            </a:r>
            <a:endParaRPr lang="en-GB" dirty="0"/>
          </a:p>
        </p:txBody>
      </p:sp>
      <p:sp>
        <p:nvSpPr>
          <p:cNvPr id="11" name="Content Placeholder 10"/>
          <p:cNvSpPr>
            <a:spLocks noGrp="1"/>
          </p:cNvSpPr>
          <p:nvPr>
            <p:ph sz="half" idx="1"/>
          </p:nvPr>
        </p:nvSpPr>
        <p:spPr/>
        <p:txBody>
          <a:bodyPr/>
          <a:lstStyle/>
          <a:p>
            <a:r>
              <a:rPr lang="en-GB" b="1" dirty="0" smtClean="0"/>
              <a:t>What is authorship?</a:t>
            </a:r>
          </a:p>
          <a:p>
            <a:r>
              <a:rPr lang="en-GB" dirty="0" smtClean="0"/>
              <a:t>‘refers to the production and ownership of ideas and intellectual material, such as books, articles, images, etc.’     </a:t>
            </a:r>
          </a:p>
          <a:p>
            <a:r>
              <a:rPr lang="en-GB" dirty="0" smtClean="0"/>
              <a:t>(University of Essex, 2014, </a:t>
            </a:r>
            <a:r>
              <a:rPr lang="en-GB" dirty="0" smtClean="0"/>
              <a:t>p. </a:t>
            </a:r>
            <a:r>
              <a:rPr lang="en-GB" dirty="0" smtClean="0"/>
              <a:t>4)</a:t>
            </a:r>
          </a:p>
          <a:p>
            <a:r>
              <a:rPr lang="en-GB" dirty="0" smtClean="0"/>
              <a:t>                                                                                                                                           </a:t>
            </a:r>
          </a:p>
          <a:p>
            <a:endParaRPr lang="en-GB" dirty="0" smtClean="0"/>
          </a:p>
          <a:p>
            <a:endParaRPr lang="en-GB" dirty="0"/>
          </a:p>
        </p:txBody>
      </p:sp>
      <p:sp>
        <p:nvSpPr>
          <p:cNvPr id="12" name="Content Placeholder 11"/>
          <p:cNvSpPr>
            <a:spLocks noGrp="1"/>
          </p:cNvSpPr>
          <p:nvPr>
            <p:ph sz="half" idx="2"/>
          </p:nvPr>
        </p:nvSpPr>
        <p:spPr/>
        <p:txBody>
          <a:bodyPr/>
          <a:lstStyle/>
          <a:p>
            <a:r>
              <a:rPr lang="en-GB" b="1" dirty="0" smtClean="0"/>
              <a:t>What is intellectual property?</a:t>
            </a:r>
          </a:p>
          <a:p>
            <a:r>
              <a:rPr lang="en-GB" dirty="0" smtClean="0"/>
              <a:t>‘Intellectual Property (IP) may broadly be defined as know-how, or knowledge and its application etc.’  </a:t>
            </a:r>
          </a:p>
          <a:p>
            <a:r>
              <a:rPr lang="en-GB" dirty="0" smtClean="0"/>
              <a:t>(UWTSD, </a:t>
            </a:r>
            <a:r>
              <a:rPr lang="en-GB" dirty="0" err="1" smtClean="0"/>
              <a:t>n.d.</a:t>
            </a:r>
            <a:r>
              <a:rPr lang="en-GB" dirty="0" smtClean="0"/>
              <a:t>, </a:t>
            </a:r>
            <a:r>
              <a:rPr lang="en-GB" dirty="0" smtClean="0"/>
              <a:t>p. </a:t>
            </a:r>
            <a:r>
              <a:rPr lang="en-GB" dirty="0" smtClean="0"/>
              <a:t>4)</a:t>
            </a:r>
          </a:p>
          <a:p>
            <a:r>
              <a:rPr lang="en-GB" dirty="0" smtClean="0"/>
              <a:t>                                                                                                                                              </a:t>
            </a:r>
          </a:p>
          <a:p>
            <a:endParaRPr lang="en-GB" dirty="0"/>
          </a:p>
        </p:txBody>
      </p:sp>
    </p:spTree>
    <p:extLst>
      <p:ext uri="{BB962C8B-B14F-4D97-AF65-F5344CB8AC3E}">
        <p14:creationId xmlns:p14="http://schemas.microsoft.com/office/powerpoint/2010/main" val="2191403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1991544" y="1754834"/>
            <a:ext cx="8352928" cy="486074"/>
          </a:xfrm>
          <a:prstGeom prst="rect">
            <a:avLst/>
          </a:prstGeom>
        </p:spPr>
        <p:txBody>
          <a:bodyPr>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just">
              <a:buNone/>
            </a:pPr>
            <a:endParaRPr lang="en-GB" sz="2800" dirty="0"/>
          </a:p>
        </p:txBody>
      </p:sp>
      <p:sp>
        <p:nvSpPr>
          <p:cNvPr id="6" name="Title 5"/>
          <p:cNvSpPr>
            <a:spLocks noGrp="1"/>
          </p:cNvSpPr>
          <p:nvPr>
            <p:ph type="title"/>
          </p:nvPr>
        </p:nvSpPr>
        <p:spPr/>
        <p:txBody>
          <a:bodyPr/>
          <a:lstStyle/>
          <a:p>
            <a:r>
              <a:rPr lang="en-GB" smtClean="0"/>
              <a:t>Plagiarism</a:t>
            </a:r>
            <a:endParaRPr lang="en-GB" dirty="0"/>
          </a:p>
        </p:txBody>
      </p:sp>
      <p:sp>
        <p:nvSpPr>
          <p:cNvPr id="7" name="Content Placeholder 6"/>
          <p:cNvSpPr>
            <a:spLocks noGrp="1"/>
          </p:cNvSpPr>
          <p:nvPr>
            <p:ph idx="1"/>
          </p:nvPr>
        </p:nvSpPr>
        <p:spPr/>
        <p:txBody>
          <a:bodyPr/>
          <a:lstStyle/>
          <a:p>
            <a:r>
              <a:rPr lang="en-GB" dirty="0" smtClean="0"/>
              <a:t>Plagiarism is passing off, or attempting to pass off, another’s work as your own. It includes copying the words, ideas, images or research results of another without acknowledgement, whether those words etc. are published or unpublished. It is plagiarism, for example, to copy the work of another student, of a member of staff or a published article without crediting the author (UWTSD, </a:t>
            </a:r>
            <a:r>
              <a:rPr lang="en-GB" dirty="0" smtClean="0"/>
              <a:t>2017, p. </a:t>
            </a:r>
            <a:r>
              <a:rPr lang="en-GB" dirty="0" smtClean="0"/>
              <a:t>16).</a:t>
            </a:r>
          </a:p>
          <a:p>
            <a:endParaRPr lang="en-GB" dirty="0" smtClean="0"/>
          </a:p>
          <a:p>
            <a:endParaRPr lang="en-GB" dirty="0"/>
          </a:p>
        </p:txBody>
      </p:sp>
    </p:spTree>
    <p:extLst>
      <p:ext uri="{BB962C8B-B14F-4D97-AF65-F5344CB8AC3E}">
        <p14:creationId xmlns:p14="http://schemas.microsoft.com/office/powerpoint/2010/main" val="4191938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Plagiarism?</a:t>
            </a:r>
            <a:endParaRPr lang="en-GB" dirty="0"/>
          </a:p>
        </p:txBody>
      </p:sp>
      <p:sp>
        <p:nvSpPr>
          <p:cNvPr id="3" name="Content Placeholder 2"/>
          <p:cNvSpPr>
            <a:spLocks noGrp="1"/>
          </p:cNvSpPr>
          <p:nvPr>
            <p:ph idx="1"/>
          </p:nvPr>
        </p:nvSpPr>
        <p:spPr/>
        <p:txBody>
          <a:bodyPr>
            <a:normAutofit lnSpcReduction="10000"/>
          </a:bodyPr>
          <a:lstStyle/>
          <a:p>
            <a:r>
              <a:rPr lang="en-GB" dirty="0" smtClean="0"/>
              <a:t>‘Respecting authorship through good academic practice is one of the key values of higher education in the UK.’</a:t>
            </a:r>
            <a:br>
              <a:rPr lang="en-GB" dirty="0" smtClean="0"/>
            </a:br>
            <a:endParaRPr lang="en-GB" dirty="0" smtClean="0"/>
          </a:p>
          <a:p>
            <a:r>
              <a:rPr lang="en-GB" dirty="0" smtClean="0"/>
              <a:t>term used to describe the misuse of authorship. </a:t>
            </a:r>
          </a:p>
          <a:p>
            <a:r>
              <a:rPr lang="en-GB" dirty="0" smtClean="0"/>
              <a:t>a serious academic offence and is treated as such by the University of Wales Trinity Saint David.</a:t>
            </a:r>
          </a:p>
          <a:p>
            <a:r>
              <a:rPr lang="en-GB" dirty="0" smtClean="0"/>
              <a:t>If a student allows their own work to be copied they have also committed plagiarism (University of Essex, 2014, </a:t>
            </a:r>
            <a:r>
              <a:rPr lang="en-GB" dirty="0" smtClean="0"/>
              <a:t>p. 2</a:t>
            </a:r>
            <a:r>
              <a:rPr lang="en-GB" dirty="0" smtClean="0"/>
              <a:t>).</a:t>
            </a:r>
          </a:p>
          <a:p>
            <a:endParaRPr lang="en-GB" dirty="0"/>
          </a:p>
        </p:txBody>
      </p:sp>
    </p:spTree>
    <p:extLst>
      <p:ext uri="{BB962C8B-B14F-4D97-AF65-F5344CB8AC3E}">
        <p14:creationId xmlns:p14="http://schemas.microsoft.com/office/powerpoint/2010/main" val="754462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Why do Students Plagiarise?</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Being unclear about what plagiarism is</a:t>
            </a:r>
          </a:p>
          <a:p>
            <a:r>
              <a:rPr lang="en-GB" dirty="0" smtClean="0"/>
              <a:t>Poor time management skills </a:t>
            </a:r>
          </a:p>
          <a:p>
            <a:r>
              <a:rPr lang="en-GB" dirty="0" smtClean="0"/>
              <a:t>Ineffective method of note-taking – e.g. not always recording the source of information</a:t>
            </a:r>
          </a:p>
          <a:p>
            <a:r>
              <a:rPr lang="en-GB" dirty="0" smtClean="0"/>
              <a:t>Feeling under extreme pressure to pass or succeed </a:t>
            </a:r>
          </a:p>
          <a:p>
            <a:r>
              <a:rPr lang="en-GB" dirty="0" smtClean="0"/>
              <a:t>Having different cultural values / practising different academic conventions</a:t>
            </a:r>
          </a:p>
        </p:txBody>
      </p:sp>
      <p:sp>
        <p:nvSpPr>
          <p:cNvPr id="10" name="Content Placeholder 9"/>
          <p:cNvSpPr>
            <a:spLocks noGrp="1"/>
          </p:cNvSpPr>
          <p:nvPr>
            <p:ph sz="half" idx="2"/>
          </p:nvPr>
        </p:nvSpPr>
        <p:spPr/>
        <p:txBody>
          <a:bodyPr>
            <a:normAutofit fontScale="85000" lnSpcReduction="10000"/>
          </a:bodyPr>
          <a:lstStyle/>
          <a:p>
            <a:r>
              <a:rPr lang="en-GB" dirty="0"/>
              <a:t>Believing that it will not be detected</a:t>
            </a:r>
          </a:p>
          <a:p>
            <a:r>
              <a:rPr lang="en-GB" dirty="0"/>
              <a:t>Knowing that the syllabus has stayed the same each year – e.g. having access to work from previous students</a:t>
            </a:r>
          </a:p>
          <a:p>
            <a:r>
              <a:rPr lang="en-GB" dirty="0"/>
              <a:t>Lack of academic confidence</a:t>
            </a:r>
          </a:p>
          <a:p>
            <a:r>
              <a:rPr lang="en-GB" dirty="0"/>
              <a:t>Being conditioned from secondary schooling (University of Essex, 2014, </a:t>
            </a:r>
            <a:r>
              <a:rPr lang="en-GB" dirty="0" smtClean="0"/>
              <a:t>p. </a:t>
            </a:r>
            <a:r>
              <a:rPr lang="en-GB" dirty="0"/>
              <a:t>7).</a:t>
            </a:r>
          </a:p>
          <a:p>
            <a:endParaRPr lang="en-GB" dirty="0"/>
          </a:p>
          <a:p>
            <a:endParaRPr lang="en-GB" dirty="0"/>
          </a:p>
        </p:txBody>
      </p:sp>
    </p:spTree>
    <p:extLst>
      <p:ext uri="{BB962C8B-B14F-4D97-AF65-F5344CB8AC3E}">
        <p14:creationId xmlns:p14="http://schemas.microsoft.com/office/powerpoint/2010/main" val="1095809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What is Proper Acknowledgement?</a:t>
            </a:r>
            <a:endParaRPr lang="en-GB" dirty="0"/>
          </a:p>
        </p:txBody>
      </p:sp>
      <p:sp>
        <p:nvSpPr>
          <p:cNvPr id="3" name="Content Placeholder 2"/>
          <p:cNvSpPr>
            <a:spLocks noGrp="1"/>
          </p:cNvSpPr>
          <p:nvPr>
            <p:ph idx="1"/>
          </p:nvPr>
        </p:nvSpPr>
        <p:spPr/>
        <p:txBody>
          <a:bodyPr>
            <a:normAutofit/>
          </a:bodyPr>
          <a:lstStyle/>
          <a:p>
            <a:r>
              <a:rPr lang="en-GB" dirty="0" smtClean="0"/>
              <a:t>Paraphrase using your own words</a:t>
            </a:r>
          </a:p>
          <a:p>
            <a:r>
              <a:rPr lang="en-GB" dirty="0" smtClean="0"/>
              <a:t>When using the work of others you should either:</a:t>
            </a:r>
          </a:p>
          <a:p>
            <a:r>
              <a:rPr lang="en-GB" dirty="0" smtClean="0"/>
              <a:t>Quote directly using quotation marks, or </a:t>
            </a:r>
          </a:p>
          <a:p>
            <a:r>
              <a:rPr lang="en-GB" dirty="0" smtClean="0"/>
              <a:t>Whichever method you choose, you must always include: </a:t>
            </a:r>
          </a:p>
          <a:p>
            <a:r>
              <a:rPr lang="en-GB" dirty="0" smtClean="0"/>
              <a:t>A citation i.e. a short, in-text reference such as (Andrews, 2008, p</a:t>
            </a:r>
            <a:r>
              <a:rPr lang="en-GB" dirty="0" smtClean="0"/>
              <a:t>. 22</a:t>
            </a:r>
            <a:r>
              <a:rPr lang="en-GB" dirty="0" smtClean="0"/>
              <a:t>) </a:t>
            </a:r>
          </a:p>
          <a:p>
            <a:r>
              <a:rPr lang="en-GB" dirty="0" smtClean="0"/>
              <a:t>A full bibliographic reference at the end of your work</a:t>
            </a:r>
          </a:p>
          <a:p>
            <a:endParaRPr lang="en-GB" dirty="0"/>
          </a:p>
        </p:txBody>
      </p:sp>
    </p:spTree>
    <p:extLst>
      <p:ext uri="{BB962C8B-B14F-4D97-AF65-F5344CB8AC3E}">
        <p14:creationId xmlns:p14="http://schemas.microsoft.com/office/powerpoint/2010/main" val="174550673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8" y="0"/>
            <a:ext cx="8229600" cy="1143000"/>
          </a:xfrm>
        </p:spPr>
        <p:txBody>
          <a:bodyPr/>
          <a:lstStyle/>
          <a:p>
            <a:r>
              <a:rPr lang="en-GB" dirty="0"/>
              <a:t>Detecting Plagiarism</a:t>
            </a:r>
          </a:p>
        </p:txBody>
      </p:sp>
      <p:sp>
        <p:nvSpPr>
          <p:cNvPr id="5" name="TextBox 4"/>
          <p:cNvSpPr txBox="1"/>
          <p:nvPr/>
        </p:nvSpPr>
        <p:spPr>
          <a:xfrm>
            <a:off x="4629151" y="2247900"/>
            <a:ext cx="1666875" cy="369332"/>
          </a:xfrm>
          <a:prstGeom prst="rect">
            <a:avLst/>
          </a:prstGeom>
          <a:noFill/>
        </p:spPr>
        <p:txBody>
          <a:bodyPr wrap="square" rtlCol="0">
            <a:spAutoFit/>
          </a:bodyPr>
          <a:lstStyle/>
          <a:p>
            <a:endParaRPr lang="en-GB" dirty="0"/>
          </a:p>
        </p:txBody>
      </p:sp>
      <p:sp>
        <p:nvSpPr>
          <p:cNvPr id="7" name="TextBox 6"/>
          <p:cNvSpPr txBox="1"/>
          <p:nvPr/>
        </p:nvSpPr>
        <p:spPr>
          <a:xfrm>
            <a:off x="8760296" y="6487262"/>
            <a:ext cx="1910283" cy="369332"/>
          </a:xfrm>
          <a:prstGeom prst="rect">
            <a:avLst/>
          </a:prstGeom>
          <a:noFill/>
        </p:spPr>
        <p:txBody>
          <a:bodyPr wrap="square" rtlCol="0">
            <a:spAutoFit/>
          </a:bodyPr>
          <a:lstStyle/>
          <a:p>
            <a:r>
              <a:rPr lang="en-GB" dirty="0"/>
              <a:t>(</a:t>
            </a:r>
            <a:r>
              <a:rPr lang="en-GB" dirty="0" err="1"/>
              <a:t>Turnitin</a:t>
            </a:r>
            <a:r>
              <a:rPr lang="en-GB" dirty="0"/>
              <a:t>, 2015)</a:t>
            </a:r>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7368" y="239993"/>
            <a:ext cx="11377264" cy="6248675"/>
          </a:xfrm>
          <a:prstGeom prst="rect">
            <a:avLst/>
          </a:prstGeom>
        </p:spPr>
      </p:pic>
    </p:spTree>
    <p:extLst>
      <p:ext uri="{BB962C8B-B14F-4D97-AF65-F5344CB8AC3E}">
        <p14:creationId xmlns:p14="http://schemas.microsoft.com/office/powerpoint/2010/main" val="1785044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9576" y="19650"/>
            <a:ext cx="7053542" cy="792088"/>
          </a:xfrm>
        </p:spPr>
        <p:txBody>
          <a:bodyPr/>
          <a:lstStyle/>
          <a:p>
            <a:endParaRPr lang="en-GB" dirty="0"/>
          </a:p>
        </p:txBody>
      </p:sp>
      <p:sp>
        <p:nvSpPr>
          <p:cNvPr id="7" name="TextBox 6"/>
          <p:cNvSpPr txBox="1"/>
          <p:nvPr/>
        </p:nvSpPr>
        <p:spPr>
          <a:xfrm>
            <a:off x="10200456" y="6488668"/>
            <a:ext cx="2809875" cy="369332"/>
          </a:xfrm>
          <a:prstGeom prst="rect">
            <a:avLst/>
          </a:prstGeom>
          <a:noFill/>
        </p:spPr>
        <p:txBody>
          <a:bodyPr wrap="square" rtlCol="0">
            <a:spAutoFit/>
          </a:bodyPr>
          <a:lstStyle/>
          <a:p>
            <a:r>
              <a:rPr lang="en-GB" dirty="0"/>
              <a:t>(</a:t>
            </a:r>
            <a:r>
              <a:rPr lang="en-GB" dirty="0" err="1"/>
              <a:t>Turnitin</a:t>
            </a:r>
            <a:r>
              <a:rPr lang="en-GB" dirty="0"/>
              <a:t>, 2015)</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7368" y="294564"/>
            <a:ext cx="11593288" cy="6170994"/>
          </a:xfrm>
          <a:prstGeom prst="rect">
            <a:avLst/>
          </a:prstGeom>
        </p:spPr>
      </p:pic>
    </p:spTree>
    <p:extLst>
      <p:ext uri="{BB962C8B-B14F-4D97-AF65-F5344CB8AC3E}">
        <p14:creationId xmlns:p14="http://schemas.microsoft.com/office/powerpoint/2010/main" val="2690731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What Happens if You Commit Plagiarism?</a:t>
            </a:r>
            <a:endParaRPr lang="en-GB" dirty="0"/>
          </a:p>
        </p:txBody>
      </p:sp>
      <p:sp>
        <p:nvSpPr>
          <p:cNvPr id="4" name="Content Placeholder 3"/>
          <p:cNvSpPr>
            <a:spLocks noGrp="1"/>
          </p:cNvSpPr>
          <p:nvPr>
            <p:ph idx="1"/>
          </p:nvPr>
        </p:nvSpPr>
        <p:spPr/>
        <p:txBody>
          <a:bodyPr/>
          <a:lstStyle/>
          <a:p>
            <a:r>
              <a:rPr lang="en-GB" dirty="0" smtClean="0"/>
              <a:t>‘Plagiarism by students in coursework, other forms of continuous assessment, examinations, dissertations or theses will be dealt with according to the Unfair Practice Procedure and regulations. The same regulations apply to any other form of unfair practice. These regulations can be found in Chapter 13 of the AQH. The University applies a range of penalties, varying in severity, where unfair practice is confirmed’ (UWTSD, </a:t>
            </a:r>
            <a:r>
              <a:rPr lang="en-GB" dirty="0" smtClean="0"/>
              <a:t>2019, p. </a:t>
            </a:r>
            <a:r>
              <a:rPr lang="en-GB" dirty="0" smtClean="0"/>
              <a:t>17).</a:t>
            </a:r>
          </a:p>
          <a:p>
            <a:endParaRPr lang="en-GB" dirty="0"/>
          </a:p>
        </p:txBody>
      </p:sp>
    </p:spTree>
    <p:extLst>
      <p:ext uri="{BB962C8B-B14F-4D97-AF65-F5344CB8AC3E}">
        <p14:creationId xmlns:p14="http://schemas.microsoft.com/office/powerpoint/2010/main" val="304954947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smtClean="0"/>
              <a:t>Avoiding Plagiarism</a:t>
            </a:r>
            <a:endParaRPr lang="en-GB" dirty="0"/>
          </a:p>
        </p:txBody>
      </p:sp>
      <p:sp>
        <p:nvSpPr>
          <p:cNvPr id="5" name="Content Placeholder 4"/>
          <p:cNvSpPr>
            <a:spLocks noGrp="1"/>
          </p:cNvSpPr>
          <p:nvPr>
            <p:ph sz="half" idx="1"/>
          </p:nvPr>
        </p:nvSpPr>
        <p:spPr/>
        <p:txBody>
          <a:bodyPr>
            <a:normAutofit fontScale="77500" lnSpcReduction="20000"/>
          </a:bodyPr>
          <a:lstStyle/>
          <a:p>
            <a:r>
              <a:rPr lang="en-GB" dirty="0"/>
              <a:t>Where would you find out where to reference these?</a:t>
            </a:r>
          </a:p>
          <a:p>
            <a:pPr lvl="1"/>
            <a:r>
              <a:rPr lang="en-GB" dirty="0"/>
              <a:t>Library Harvard Referencing Guide</a:t>
            </a:r>
          </a:p>
          <a:p>
            <a:pPr lvl="1"/>
            <a:r>
              <a:rPr lang="en-GB" dirty="0"/>
              <a:t>Cite Them Right</a:t>
            </a:r>
          </a:p>
          <a:p>
            <a:endParaRPr lang="en-US" dirty="0"/>
          </a:p>
        </p:txBody>
      </p:sp>
      <p:sp>
        <p:nvSpPr>
          <p:cNvPr id="12" name="Content Placeholder 11"/>
          <p:cNvSpPr>
            <a:spLocks noGrp="1"/>
          </p:cNvSpPr>
          <p:nvPr>
            <p:ph sz="half" idx="2"/>
          </p:nvPr>
        </p:nvSpPr>
        <p:spPr/>
        <p:txBody>
          <a:bodyPr>
            <a:normAutofit fontScale="77500" lnSpcReduction="20000"/>
          </a:bodyPr>
          <a:lstStyle/>
          <a:p>
            <a:r>
              <a:rPr lang="en-GB" dirty="0" smtClean="0"/>
              <a:t>Sources </a:t>
            </a:r>
            <a:r>
              <a:rPr lang="en-GB" dirty="0"/>
              <a:t>of information:</a:t>
            </a:r>
          </a:p>
          <a:p>
            <a:pPr lvl="1"/>
            <a:r>
              <a:rPr lang="en-US" dirty="0"/>
              <a:t>Books</a:t>
            </a:r>
          </a:p>
          <a:p>
            <a:pPr lvl="1"/>
            <a:r>
              <a:rPr lang="en-US" dirty="0"/>
              <a:t>Journals</a:t>
            </a:r>
          </a:p>
          <a:p>
            <a:pPr lvl="1"/>
            <a:r>
              <a:rPr lang="en-US" dirty="0"/>
              <a:t>Government publications</a:t>
            </a:r>
          </a:p>
          <a:p>
            <a:pPr lvl="1"/>
            <a:r>
              <a:rPr lang="en-US" dirty="0"/>
              <a:t>The internet</a:t>
            </a:r>
          </a:p>
          <a:p>
            <a:pPr lvl="1"/>
            <a:r>
              <a:rPr lang="en-US" dirty="0"/>
              <a:t>E-mails</a:t>
            </a:r>
          </a:p>
          <a:p>
            <a:pPr lvl="1"/>
            <a:r>
              <a:rPr lang="en-US" dirty="0"/>
              <a:t>Reports (e.g. United Nations, Welsh Government, National Institute for Clinical Excellence)</a:t>
            </a:r>
          </a:p>
          <a:p>
            <a:pPr lvl="1"/>
            <a:r>
              <a:rPr lang="en-US" dirty="0"/>
              <a:t>T.V. </a:t>
            </a:r>
            <a:r>
              <a:rPr lang="en-US" dirty="0" err="1"/>
              <a:t>programmes</a:t>
            </a:r>
            <a:r>
              <a:rPr lang="en-US" dirty="0"/>
              <a:t>, songs, poems, social media content to a limited amount </a:t>
            </a:r>
          </a:p>
          <a:p>
            <a:endParaRPr lang="en-GB" dirty="0"/>
          </a:p>
        </p:txBody>
      </p:sp>
    </p:spTree>
    <p:extLst>
      <p:ext uri="{BB962C8B-B14F-4D97-AF65-F5344CB8AC3E}">
        <p14:creationId xmlns:p14="http://schemas.microsoft.com/office/powerpoint/2010/main" val="3741323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mtClean="0"/>
              <a:t>Avoiding Plagiarism</a:t>
            </a:r>
            <a:endParaRPr lang="en-GB" dirty="0"/>
          </a:p>
        </p:txBody>
      </p:sp>
      <p:sp>
        <p:nvSpPr>
          <p:cNvPr id="11267" name="Content Placeholder 3"/>
          <p:cNvSpPr>
            <a:spLocks noGrp="1"/>
          </p:cNvSpPr>
          <p:nvPr>
            <p:ph idx="1"/>
          </p:nvPr>
        </p:nvSpPr>
        <p:spPr/>
        <p:txBody>
          <a:bodyPr>
            <a:normAutofit/>
          </a:bodyPr>
          <a:lstStyle/>
          <a:p>
            <a:r>
              <a:rPr lang="en-US" dirty="0" smtClean="0"/>
              <a:t>Whilst preparing for an assignment</a:t>
            </a:r>
          </a:p>
          <a:p>
            <a:r>
              <a:rPr lang="en-US" dirty="0" smtClean="0"/>
              <a:t>It is important that your notes tell you;</a:t>
            </a:r>
          </a:p>
          <a:p>
            <a:r>
              <a:rPr lang="en-US" dirty="0" smtClean="0"/>
              <a:t>Who said this?</a:t>
            </a:r>
          </a:p>
          <a:p>
            <a:r>
              <a:rPr lang="en-US" dirty="0" smtClean="0"/>
              <a:t>What are they saying?</a:t>
            </a:r>
          </a:p>
          <a:p>
            <a:r>
              <a:rPr lang="en-US" dirty="0" smtClean="0"/>
              <a:t>Where have they said it?</a:t>
            </a:r>
            <a:endParaRPr lang="en-US" dirty="0"/>
          </a:p>
        </p:txBody>
      </p:sp>
    </p:spTree>
    <p:extLst>
      <p:ext uri="{BB962C8B-B14F-4D97-AF65-F5344CB8AC3E}">
        <p14:creationId xmlns:p14="http://schemas.microsoft.com/office/powerpoint/2010/main" val="2075199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Avoiding Plagiarism</a:t>
            </a:r>
            <a:endParaRPr lang="en-GB" dirty="0"/>
          </a:p>
        </p:txBody>
      </p:sp>
      <p:sp>
        <p:nvSpPr>
          <p:cNvPr id="12291" name="Content Placeholder 8"/>
          <p:cNvSpPr>
            <a:spLocks noGrp="1"/>
          </p:cNvSpPr>
          <p:nvPr>
            <p:ph idx="1"/>
          </p:nvPr>
        </p:nvSpPr>
        <p:spPr/>
        <p:txBody>
          <a:bodyPr/>
          <a:lstStyle/>
          <a:p>
            <a:r>
              <a:rPr lang="en-US" altLang="en-US" smtClean="0"/>
              <a:t>Always reference your work</a:t>
            </a:r>
          </a:p>
          <a:p>
            <a:r>
              <a:rPr lang="en-US" altLang="en-US" smtClean="0"/>
              <a:t>Remember to reference everything you have used in your work</a:t>
            </a:r>
          </a:p>
          <a:p>
            <a:r>
              <a:rPr lang="en-US" altLang="en-US" smtClean="0"/>
              <a:t>Use ORIGINAL ideas and your own words</a:t>
            </a:r>
          </a:p>
          <a:p>
            <a:r>
              <a:rPr lang="en-US" altLang="en-US" smtClean="0"/>
              <a:t>Use Turnitin to check your draft version</a:t>
            </a:r>
            <a:endParaRPr lang="en-US" altLang="en-US" dirty="0"/>
          </a:p>
        </p:txBody>
      </p:sp>
    </p:spTree>
    <p:extLst>
      <p:ext uri="{BB962C8B-B14F-4D97-AF65-F5344CB8AC3E}">
        <p14:creationId xmlns:p14="http://schemas.microsoft.com/office/powerpoint/2010/main" val="1556549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mtClean="0"/>
              <a:t>Esiamplau Cyfeirnodi</a:t>
            </a:r>
            <a:br>
              <a:rPr lang="en-GB" smtClean="0"/>
            </a:br>
            <a:r>
              <a:rPr lang="en-GB" smtClean="0"/>
              <a:t>Referencing Examples</a:t>
            </a:r>
            <a:endParaRPr lang="en-GB" dirty="0"/>
          </a:p>
        </p:txBody>
      </p:sp>
      <p:sp>
        <p:nvSpPr>
          <p:cNvPr id="16386" name="Content Placeholder 1"/>
          <p:cNvSpPr>
            <a:spLocks noGrp="1"/>
          </p:cNvSpPr>
          <p:nvPr>
            <p:ph sz="half" idx="1"/>
          </p:nvPr>
        </p:nvSpPr>
        <p:spPr/>
        <p:txBody>
          <a:bodyPr/>
          <a:lstStyle/>
          <a:p>
            <a:r>
              <a:rPr lang="en-GB" altLang="en-US" smtClean="0"/>
              <a:t>Book </a:t>
            </a:r>
          </a:p>
          <a:p>
            <a:r>
              <a:rPr lang="en-GB" altLang="en-US" smtClean="0"/>
              <a:t>Journal</a:t>
            </a:r>
          </a:p>
          <a:p>
            <a:r>
              <a:rPr lang="en-GB" altLang="en-US" smtClean="0"/>
              <a:t>Chapter in Book</a:t>
            </a:r>
          </a:p>
          <a:p>
            <a:r>
              <a:rPr lang="en-GB" altLang="en-US" smtClean="0"/>
              <a:t>Website</a:t>
            </a:r>
          </a:p>
          <a:p>
            <a:endParaRPr lang="en-GB" altLang="en-US" dirty="0" smtClean="0"/>
          </a:p>
        </p:txBody>
      </p:sp>
      <p:sp>
        <p:nvSpPr>
          <p:cNvPr id="16387" name="Content Placeholder 2"/>
          <p:cNvSpPr>
            <a:spLocks noGrp="1"/>
          </p:cNvSpPr>
          <p:nvPr>
            <p:ph sz="half" idx="2"/>
          </p:nvPr>
        </p:nvSpPr>
        <p:spPr/>
        <p:txBody>
          <a:bodyPr/>
          <a:lstStyle/>
          <a:p>
            <a:r>
              <a:rPr lang="en-GB" altLang="en-US" dirty="0" err="1" smtClean="0"/>
              <a:t>Llyfr</a:t>
            </a:r>
            <a:endParaRPr lang="en-GB" altLang="en-US" dirty="0" smtClean="0"/>
          </a:p>
          <a:p>
            <a:r>
              <a:rPr lang="en-GB" altLang="en-US" dirty="0" err="1" smtClean="0"/>
              <a:t>Gwefan</a:t>
            </a:r>
            <a:endParaRPr lang="en-GB" altLang="en-US" dirty="0" smtClean="0"/>
          </a:p>
          <a:p>
            <a:r>
              <a:rPr lang="en-GB" altLang="en-US" dirty="0" err="1" smtClean="0"/>
              <a:t>Cyfnodolyn</a:t>
            </a:r>
            <a:endParaRPr lang="en-GB" altLang="en-US" dirty="0" smtClean="0"/>
          </a:p>
          <a:p>
            <a:r>
              <a:rPr lang="en-GB" altLang="en-US" dirty="0" err="1" smtClean="0"/>
              <a:t>Pennod</a:t>
            </a:r>
            <a:r>
              <a:rPr lang="en-GB" altLang="en-US" dirty="0" smtClean="0"/>
              <a:t> </a:t>
            </a:r>
            <a:r>
              <a:rPr lang="en-GB" altLang="en-US" dirty="0" err="1" smtClean="0"/>
              <a:t>mewn</a:t>
            </a:r>
            <a:r>
              <a:rPr lang="en-GB" altLang="en-US" dirty="0" smtClean="0"/>
              <a:t> </a:t>
            </a:r>
            <a:r>
              <a:rPr lang="en-GB" altLang="en-US" dirty="0" err="1" smtClean="0"/>
              <a:t>llyfr</a:t>
            </a:r>
            <a:endParaRPr lang="en-GB" altLang="en-US" dirty="0" smtClean="0"/>
          </a:p>
          <a:p>
            <a:endParaRPr lang="en-GB" altLang="en-US" dirty="0" smtClean="0"/>
          </a:p>
          <a:p>
            <a:endParaRPr lang="en-GB" altLang="en-US" dirty="0" smtClean="0"/>
          </a:p>
        </p:txBody>
      </p:sp>
      <p:sp>
        <p:nvSpPr>
          <p:cNvPr id="5" name="Content Placeholder 1"/>
          <p:cNvSpPr txBox="1">
            <a:spLocks/>
          </p:cNvSpPr>
          <p:nvPr/>
        </p:nvSpPr>
        <p:spPr>
          <a:xfrm>
            <a:off x="1982360" y="2836094"/>
            <a:ext cx="4329664" cy="52089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endParaRPr lang="en-GB" altLang="en-US" dirty="0"/>
          </a:p>
        </p:txBody>
      </p:sp>
      <p:sp>
        <p:nvSpPr>
          <p:cNvPr id="6" name="Content Placeholder 2"/>
          <p:cNvSpPr txBox="1">
            <a:spLocks/>
          </p:cNvSpPr>
          <p:nvPr/>
        </p:nvSpPr>
        <p:spPr>
          <a:xfrm>
            <a:off x="6312025" y="4447654"/>
            <a:ext cx="4165279" cy="56552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endParaRPr lang="en-GB" altLang="en-US" i="1" dirty="0"/>
          </a:p>
        </p:txBody>
      </p:sp>
      <p:sp>
        <p:nvSpPr>
          <p:cNvPr id="7" name="Content Placeholder 1"/>
          <p:cNvSpPr txBox="1">
            <a:spLocks/>
          </p:cNvSpPr>
          <p:nvPr/>
        </p:nvSpPr>
        <p:spPr>
          <a:xfrm>
            <a:off x="1982360" y="3645024"/>
            <a:ext cx="4329664" cy="64807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endParaRPr lang="en-GB" altLang="en-US" dirty="0"/>
          </a:p>
        </p:txBody>
      </p:sp>
      <p:sp>
        <p:nvSpPr>
          <p:cNvPr id="8" name="Content Placeholder 2"/>
          <p:cNvSpPr txBox="1">
            <a:spLocks/>
          </p:cNvSpPr>
          <p:nvPr/>
        </p:nvSpPr>
        <p:spPr>
          <a:xfrm>
            <a:off x="6312025" y="2780928"/>
            <a:ext cx="4165279" cy="5760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endParaRPr lang="en-GB" altLang="en-US" i="1" dirty="0"/>
          </a:p>
        </p:txBody>
      </p:sp>
      <p:sp>
        <p:nvSpPr>
          <p:cNvPr id="9" name="Content Placeholder 1"/>
          <p:cNvSpPr txBox="1">
            <a:spLocks/>
          </p:cNvSpPr>
          <p:nvPr/>
        </p:nvSpPr>
        <p:spPr>
          <a:xfrm>
            <a:off x="2001928" y="2143398"/>
            <a:ext cx="4329664" cy="56552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endParaRPr lang="en-GB" altLang="en-US" dirty="0"/>
          </a:p>
        </p:txBody>
      </p:sp>
      <p:sp>
        <p:nvSpPr>
          <p:cNvPr id="10" name="Content Placeholder 2"/>
          <p:cNvSpPr txBox="1">
            <a:spLocks/>
          </p:cNvSpPr>
          <p:nvPr/>
        </p:nvSpPr>
        <p:spPr>
          <a:xfrm>
            <a:off x="6312024" y="3583558"/>
            <a:ext cx="4165279" cy="56552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endParaRPr lang="en-GB" altLang="en-US" i="1" dirty="0"/>
          </a:p>
        </p:txBody>
      </p:sp>
    </p:spTree>
    <p:extLst>
      <p:ext uri="{BB962C8B-B14F-4D97-AF65-F5344CB8AC3E}">
        <p14:creationId xmlns:p14="http://schemas.microsoft.com/office/powerpoint/2010/main" val="444361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nodePh="1">
                                  <p:stCondLst>
                                    <p:cond delay="0"/>
                                  </p:stCondLst>
                                  <p:endCondLst>
                                    <p:cond evt="begin" delay="0">
                                      <p:tn val="11"/>
                                    </p:cond>
                                  </p:end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nodePh="1">
                                  <p:stCondLst>
                                    <p:cond delay="0"/>
                                  </p:stCondLst>
                                  <p:endCondLst>
                                    <p:cond evt="begin" delay="0">
                                      <p:tn val="15"/>
                                    </p:cond>
                                  </p:end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grpId="0" nodeType="withEffect" nodePh="1">
                                  <p:stCondLst>
                                    <p:cond delay="0"/>
                                  </p:stCondLst>
                                  <p:endCondLst>
                                    <p:cond evt="begin" delay="0">
                                      <p:tn val="17"/>
                                    </p:cond>
                                  </p:end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38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386">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386">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386">
                                            <p:txEl>
                                              <p:pRg st="3" end="3"/>
                                            </p:txEl>
                                          </p:spTgt>
                                        </p:tgtEl>
                                        <p:attrNameLst>
                                          <p:attrName>style.visibility</p:attrName>
                                        </p:attrNameLst>
                                      </p:cBhvr>
                                      <p:to>
                                        <p:strVal val="visible"/>
                                      </p:to>
                                    </p:set>
                                  </p:childTnLst>
                                </p:cTn>
                              </p:par>
                              <p:par>
                                <p:cTn id="35" presetID="1" presetClass="entr" presetSubtype="0" fill="hold" grpId="0" nodeType="withEffect" nodePh="1">
                                  <p:stCondLst>
                                    <p:cond delay="0"/>
                                  </p:stCondLst>
                                  <p:endCondLst>
                                    <p:cond evt="begin" delay="0">
                                      <p:tn val="35"/>
                                    </p:cond>
                                  </p:endCondLst>
                                  <p:childTnLst>
                                    <p:set>
                                      <p:cBhvr>
                                        <p:cTn id="3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build="p"/>
      <p:bldP spid="5" grpId="0"/>
      <p:bldP spid="6" grpId="0"/>
      <p:bldP spid="7" grpId="0"/>
      <p:bldP spid="8" grpId="0"/>
      <p:bldP spid="9" grpId="0"/>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Reading Week Activity</a:t>
            </a:r>
            <a:br>
              <a:rPr lang="en-GB" dirty="0" smtClean="0"/>
            </a:br>
            <a:r>
              <a:rPr lang="en-GB" dirty="0" smtClean="0"/>
              <a:t>Preparation for the Referencing Task</a:t>
            </a:r>
            <a:endParaRPr lang="en-GB" dirty="0"/>
          </a:p>
        </p:txBody>
      </p:sp>
      <p:sp>
        <p:nvSpPr>
          <p:cNvPr id="5" name="Content Placeholder 4"/>
          <p:cNvSpPr>
            <a:spLocks noGrp="1"/>
          </p:cNvSpPr>
          <p:nvPr>
            <p:ph idx="1"/>
          </p:nvPr>
        </p:nvSpPr>
        <p:spPr/>
        <p:txBody>
          <a:bodyPr/>
          <a:lstStyle/>
          <a:p>
            <a:r>
              <a:rPr lang="en-GB" dirty="0" smtClean="0"/>
              <a:t>We are going to go quickly go through the tasks for </a:t>
            </a:r>
            <a:r>
              <a:rPr lang="en-GB" b="1" dirty="0" smtClean="0"/>
              <a:t>Reading Week</a:t>
            </a:r>
            <a:r>
              <a:rPr lang="en-GB" dirty="0" smtClean="0"/>
              <a:t>.</a:t>
            </a:r>
          </a:p>
          <a:p>
            <a:r>
              <a:rPr lang="en-GB" dirty="0" smtClean="0"/>
              <a:t>We would like you to undertake the task of referencing these in a Reference List ready for the week after </a:t>
            </a:r>
            <a:r>
              <a:rPr lang="en-GB" b="1" dirty="0" smtClean="0"/>
              <a:t>Reading Week</a:t>
            </a:r>
            <a:r>
              <a:rPr lang="en-GB" dirty="0" smtClean="0"/>
              <a:t>.</a:t>
            </a:r>
            <a:endParaRPr lang="en-GB" dirty="0"/>
          </a:p>
        </p:txBody>
      </p:sp>
    </p:spTree>
    <p:extLst>
      <p:ext uri="{BB962C8B-B14F-4D97-AF65-F5344CB8AC3E}">
        <p14:creationId xmlns:p14="http://schemas.microsoft.com/office/powerpoint/2010/main" val="3598819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Dyfyniadau</a:t>
            </a:r>
            <a:r>
              <a:rPr lang="en-US" dirty="0" smtClean="0"/>
              <a:t> / Quotations</a:t>
            </a:r>
          </a:p>
        </p:txBody>
      </p:sp>
      <p:sp>
        <p:nvSpPr>
          <p:cNvPr id="23554" name="Content Placeholder 2"/>
          <p:cNvSpPr>
            <a:spLocks noGrp="1"/>
          </p:cNvSpPr>
          <p:nvPr>
            <p:ph sz="half" idx="1"/>
          </p:nvPr>
        </p:nvSpPr>
        <p:spPr/>
        <p:txBody>
          <a:bodyPr/>
          <a:lstStyle/>
          <a:p>
            <a:r>
              <a:rPr lang="en-US" altLang="en-US" smtClean="0"/>
              <a:t>Use to emphasize a point</a:t>
            </a:r>
          </a:p>
          <a:p>
            <a:r>
              <a:rPr lang="en-US" altLang="en-US" smtClean="0"/>
              <a:t>They must be relevant to the subject</a:t>
            </a:r>
          </a:p>
          <a:p>
            <a:r>
              <a:rPr lang="en-US" altLang="en-US" smtClean="0"/>
              <a:t>An effective way to introduce a subject or to close an essay</a:t>
            </a:r>
          </a:p>
          <a:p>
            <a:endParaRPr lang="en-US" altLang="en-US" smtClean="0"/>
          </a:p>
          <a:p>
            <a:endParaRPr lang="en-US" altLang="en-US" dirty="0" smtClean="0"/>
          </a:p>
        </p:txBody>
      </p:sp>
      <p:sp>
        <p:nvSpPr>
          <p:cNvPr id="23555" name="Content Placeholder 3"/>
          <p:cNvSpPr>
            <a:spLocks noGrp="1"/>
          </p:cNvSpPr>
          <p:nvPr>
            <p:ph sz="half" idx="2"/>
          </p:nvPr>
        </p:nvSpPr>
        <p:spPr/>
        <p:txBody>
          <a:bodyPr/>
          <a:lstStyle/>
          <a:p>
            <a:r>
              <a:rPr lang="en-US" altLang="en-US" smtClean="0"/>
              <a:t>Eu defnyddio i bwysleisio safbwynt</a:t>
            </a:r>
          </a:p>
          <a:p>
            <a:r>
              <a:rPr lang="en-US" altLang="en-US" smtClean="0"/>
              <a:t>Perthnasol i’r pwnc</a:t>
            </a:r>
          </a:p>
          <a:p>
            <a:r>
              <a:rPr lang="en-US" altLang="en-US" smtClean="0"/>
              <a:t>Ffordd effeithiol o gyflwyno testun neu i gloi  traethawd</a:t>
            </a:r>
          </a:p>
          <a:p>
            <a:endParaRPr lang="en-US" altLang="en-US" smtClean="0"/>
          </a:p>
          <a:p>
            <a:endParaRPr lang="en-US" altLang="en-US" dirty="0" smtClean="0"/>
          </a:p>
        </p:txBody>
      </p:sp>
      <p:sp>
        <p:nvSpPr>
          <p:cNvPr id="5" name="Content Placeholder 2"/>
          <p:cNvSpPr txBox="1">
            <a:spLocks/>
          </p:cNvSpPr>
          <p:nvPr/>
        </p:nvSpPr>
        <p:spPr>
          <a:xfrm>
            <a:off x="1840179" y="3842088"/>
            <a:ext cx="4113640" cy="150795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endParaRPr lang="en-US" altLang="en-US" dirty="0"/>
          </a:p>
        </p:txBody>
      </p:sp>
      <p:sp>
        <p:nvSpPr>
          <p:cNvPr id="6" name="Content Placeholder 3"/>
          <p:cNvSpPr txBox="1">
            <a:spLocks/>
          </p:cNvSpPr>
          <p:nvPr/>
        </p:nvSpPr>
        <p:spPr>
          <a:xfrm>
            <a:off x="6254959" y="3842088"/>
            <a:ext cx="4245968" cy="150795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endParaRPr lang="en-US" altLang="en-US" i="1" dirty="0"/>
          </a:p>
        </p:txBody>
      </p:sp>
      <p:sp>
        <p:nvSpPr>
          <p:cNvPr id="7" name="Content Placeholder 2"/>
          <p:cNvSpPr txBox="1">
            <a:spLocks/>
          </p:cNvSpPr>
          <p:nvPr/>
        </p:nvSpPr>
        <p:spPr>
          <a:xfrm>
            <a:off x="1847528" y="2583788"/>
            <a:ext cx="4113640" cy="106123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endParaRPr lang="en-US" altLang="en-US" dirty="0"/>
          </a:p>
        </p:txBody>
      </p:sp>
      <p:sp>
        <p:nvSpPr>
          <p:cNvPr id="8" name="Content Placeholder 3"/>
          <p:cNvSpPr txBox="1">
            <a:spLocks/>
          </p:cNvSpPr>
          <p:nvPr/>
        </p:nvSpPr>
        <p:spPr>
          <a:xfrm>
            <a:off x="6254959" y="2925875"/>
            <a:ext cx="4245968" cy="70419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endParaRPr lang="en-US" altLang="en-US" i="1" dirty="0"/>
          </a:p>
        </p:txBody>
      </p:sp>
    </p:spTree>
    <p:extLst>
      <p:ext uri="{BB962C8B-B14F-4D97-AF65-F5344CB8AC3E}">
        <p14:creationId xmlns:p14="http://schemas.microsoft.com/office/powerpoint/2010/main" val="2561619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554">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3555">
                                            <p:txEl>
                                              <p:pRg st="0" end="0"/>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3555">
                                            <p:txEl>
                                              <p:pRg st="1" end="1"/>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nodePh="1">
                                  <p:stCondLst>
                                    <p:cond delay="0"/>
                                  </p:stCondLst>
                                  <p:endCondLst>
                                    <p:cond evt="begin" delay="0">
                                      <p:tn val="23"/>
                                    </p:cond>
                                  </p:endCondLst>
                                  <p:childTnLst>
                                    <p:set>
                                      <p:cBhvr>
                                        <p:cTn id="24" dur="1" fill="hold">
                                          <p:stCondLst>
                                            <p:cond delay="0"/>
                                          </p:stCondLst>
                                        </p:cTn>
                                        <p:tgtEl>
                                          <p:spTgt spid="7"/>
                                        </p:tgtEl>
                                        <p:attrNameLst>
                                          <p:attrName>style.visibility</p:attrName>
                                        </p:attrNameLst>
                                      </p:cBhvr>
                                      <p:to>
                                        <p:strVal val="visible"/>
                                      </p:to>
                                    </p:set>
                                  </p:childTnLst>
                                </p:cTn>
                              </p:par>
                              <p:par>
                                <p:cTn id="25" presetID="1" presetClass="entr" presetSubtype="0" fill="hold" grpId="0" nodeType="withEffect" nodePh="1">
                                  <p:stCondLst>
                                    <p:cond delay="0"/>
                                  </p:stCondLst>
                                  <p:endCondLst>
                                    <p:cond evt="begin" delay="0">
                                      <p:tn val="25"/>
                                    </p:cond>
                                  </p:end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nodePh="1">
                                  <p:stCondLst>
                                    <p:cond delay="0"/>
                                  </p:stCondLst>
                                  <p:endCondLst>
                                    <p:cond evt="begin" delay="0">
                                      <p:tn val="29"/>
                                    </p:cond>
                                  </p:end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grpId="0" nodeType="withEffect" nodePh="1">
                                  <p:stCondLst>
                                    <p:cond delay="0"/>
                                  </p:stCondLst>
                                  <p:endCondLst>
                                    <p:cond evt="begin" delay="0">
                                      <p:tn val="31"/>
                                    </p:cond>
                                  </p:end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4" grpId="0" build="p"/>
      <p:bldP spid="23555" grpId="0" build="p"/>
      <p:bldP spid="5" grpId="0"/>
      <p:bldP spid="6" grpId="0"/>
      <p:bldP spid="7" grpId="0"/>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Dyfyniadau / Quotations</a:t>
            </a:r>
            <a:endParaRPr lang="en-US" dirty="0" smtClean="0"/>
          </a:p>
        </p:txBody>
      </p:sp>
      <p:sp>
        <p:nvSpPr>
          <p:cNvPr id="3" name="Content Placeholder 2"/>
          <p:cNvSpPr>
            <a:spLocks noGrp="1"/>
          </p:cNvSpPr>
          <p:nvPr>
            <p:ph sz="half" idx="1"/>
          </p:nvPr>
        </p:nvSpPr>
        <p:spPr/>
        <p:txBody>
          <a:bodyPr/>
          <a:lstStyle/>
          <a:p>
            <a:r>
              <a:rPr lang="en-US" altLang="en-US" dirty="0" smtClean="0"/>
              <a:t>They can often be used to close a paragraph</a:t>
            </a:r>
          </a:p>
          <a:p>
            <a:r>
              <a:rPr lang="en-US" altLang="en-US" dirty="0" smtClean="0"/>
              <a:t>Do not use too many</a:t>
            </a:r>
          </a:p>
          <a:p>
            <a:r>
              <a:rPr lang="en-US" altLang="en-US" dirty="0" smtClean="0"/>
              <a:t>They should not be used because you are unable to </a:t>
            </a:r>
            <a:r>
              <a:rPr lang="en-US" altLang="en-US" dirty="0" err="1" smtClean="0"/>
              <a:t>summarise</a:t>
            </a:r>
            <a:r>
              <a:rPr lang="en-US" altLang="en-US" dirty="0" smtClean="0"/>
              <a:t> the author’s words</a:t>
            </a:r>
          </a:p>
          <a:p>
            <a:endParaRPr lang="en-GB" dirty="0"/>
          </a:p>
        </p:txBody>
      </p:sp>
      <p:sp>
        <p:nvSpPr>
          <p:cNvPr id="24579" name="Content Placeholder 3"/>
          <p:cNvSpPr>
            <a:spLocks noGrp="1"/>
          </p:cNvSpPr>
          <p:nvPr>
            <p:ph sz="half" idx="2"/>
          </p:nvPr>
        </p:nvSpPr>
        <p:spPr/>
        <p:txBody>
          <a:bodyPr/>
          <a:lstStyle/>
          <a:p>
            <a:r>
              <a:rPr lang="en-US" altLang="en-US" dirty="0" smtClean="0"/>
              <a:t>Ffordd </a:t>
            </a:r>
            <a:r>
              <a:rPr lang="en-US" altLang="en-US" dirty="0" err="1" smtClean="0"/>
              <a:t>wych</a:t>
            </a:r>
            <a:r>
              <a:rPr lang="en-US" altLang="en-US" dirty="0" smtClean="0"/>
              <a:t> o </a:t>
            </a:r>
            <a:r>
              <a:rPr lang="en-US" altLang="en-US" dirty="0" err="1" smtClean="0"/>
              <a:t>arall</a:t>
            </a:r>
            <a:r>
              <a:rPr lang="en-US" altLang="en-US" dirty="0" smtClean="0"/>
              <a:t> </a:t>
            </a:r>
            <a:r>
              <a:rPr lang="en-US" altLang="en-US" dirty="0" err="1" smtClean="0"/>
              <a:t>eirio’r</a:t>
            </a:r>
            <a:r>
              <a:rPr lang="en-US" altLang="en-US" dirty="0" smtClean="0"/>
              <a:t> </a:t>
            </a:r>
            <a:r>
              <a:rPr lang="en-US" altLang="en-US" dirty="0" err="1" smtClean="0"/>
              <a:t>pwynt</a:t>
            </a:r>
            <a:r>
              <a:rPr lang="en-US" altLang="en-US" dirty="0" smtClean="0"/>
              <a:t> a </a:t>
            </a:r>
            <a:r>
              <a:rPr lang="en-US" altLang="en-US" dirty="0" err="1" smtClean="0"/>
              <a:t>gyflwynir</a:t>
            </a:r>
            <a:endParaRPr lang="en-US" altLang="en-US" dirty="0" smtClean="0"/>
          </a:p>
          <a:p>
            <a:r>
              <a:rPr lang="en-US" altLang="en-US" dirty="0" smtClean="0"/>
              <a:t>Dim </a:t>
            </a:r>
            <a:r>
              <a:rPr lang="en-US" altLang="en-US" dirty="0" err="1" smtClean="0"/>
              <a:t>gor</a:t>
            </a:r>
            <a:r>
              <a:rPr lang="en-US" altLang="en-US" dirty="0" smtClean="0"/>
              <a:t> </a:t>
            </a:r>
            <a:r>
              <a:rPr lang="en-US" altLang="en-US" dirty="0" err="1" smtClean="0"/>
              <a:t>ddefnydd</a:t>
            </a:r>
            <a:r>
              <a:rPr lang="en-US" altLang="en-US" dirty="0" smtClean="0"/>
              <a:t> </a:t>
            </a:r>
            <a:r>
              <a:rPr lang="en-US" altLang="en-US" dirty="0" err="1" smtClean="0"/>
              <a:t>ohonynt</a:t>
            </a:r>
            <a:endParaRPr lang="en-US" altLang="en-US" dirty="0" smtClean="0"/>
          </a:p>
          <a:p>
            <a:r>
              <a:rPr lang="en-US" altLang="en-US" dirty="0" smtClean="0"/>
              <a:t>Ni </a:t>
            </a:r>
            <a:r>
              <a:rPr lang="en-US" altLang="en-US" dirty="0" err="1" smtClean="0"/>
              <a:t>ddylid</a:t>
            </a:r>
            <a:r>
              <a:rPr lang="en-US" altLang="en-US" dirty="0" smtClean="0"/>
              <a:t> eu </a:t>
            </a:r>
            <a:r>
              <a:rPr lang="en-US" altLang="en-US" dirty="0" err="1" smtClean="0"/>
              <a:t>defnyddio</a:t>
            </a:r>
            <a:r>
              <a:rPr lang="en-US" altLang="en-US" dirty="0" smtClean="0"/>
              <a:t> am </a:t>
            </a:r>
            <a:r>
              <a:rPr lang="en-US" altLang="en-US" dirty="0" err="1" smtClean="0"/>
              <a:t>na</a:t>
            </a:r>
            <a:r>
              <a:rPr lang="en-US" altLang="en-US" dirty="0" smtClean="0"/>
              <a:t> </a:t>
            </a:r>
            <a:r>
              <a:rPr lang="en-US" altLang="en-US" dirty="0" err="1" smtClean="0"/>
              <a:t>allwch</a:t>
            </a:r>
            <a:r>
              <a:rPr lang="en-US" altLang="en-US" dirty="0" smtClean="0"/>
              <a:t> </a:t>
            </a:r>
            <a:r>
              <a:rPr lang="en-US" altLang="en-US" dirty="0" err="1" smtClean="0"/>
              <a:t>grynhoi</a:t>
            </a:r>
            <a:r>
              <a:rPr lang="en-US" altLang="en-US" dirty="0" smtClean="0"/>
              <a:t> </a:t>
            </a:r>
            <a:r>
              <a:rPr lang="en-US" altLang="en-US" dirty="0" err="1" smtClean="0"/>
              <a:t>geiriau’r</a:t>
            </a:r>
            <a:r>
              <a:rPr lang="en-US" altLang="en-US" dirty="0" smtClean="0"/>
              <a:t> </a:t>
            </a:r>
            <a:r>
              <a:rPr lang="en-US" altLang="en-US" dirty="0" err="1" smtClean="0"/>
              <a:t>awdur</a:t>
            </a:r>
            <a:endParaRPr lang="en-US" altLang="en-US" dirty="0" smtClean="0"/>
          </a:p>
          <a:p>
            <a:endParaRPr lang="en-US" altLang="en-US" dirty="0" smtClean="0"/>
          </a:p>
        </p:txBody>
      </p:sp>
      <p:sp>
        <p:nvSpPr>
          <p:cNvPr id="6" name="Content Placeholder 3"/>
          <p:cNvSpPr txBox="1">
            <a:spLocks/>
          </p:cNvSpPr>
          <p:nvPr/>
        </p:nvSpPr>
        <p:spPr>
          <a:xfrm>
            <a:off x="6096000" y="4077072"/>
            <a:ext cx="4450750" cy="187220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endParaRPr lang="en-US" altLang="en-US" i="1" dirty="0"/>
          </a:p>
        </p:txBody>
      </p:sp>
      <p:sp>
        <p:nvSpPr>
          <p:cNvPr id="7" name="Content Placeholder 2"/>
          <p:cNvSpPr txBox="1">
            <a:spLocks/>
          </p:cNvSpPr>
          <p:nvPr/>
        </p:nvSpPr>
        <p:spPr>
          <a:xfrm>
            <a:off x="1703513" y="2596092"/>
            <a:ext cx="4254649" cy="10489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endParaRPr lang="en-US" altLang="en-US" dirty="0"/>
          </a:p>
        </p:txBody>
      </p:sp>
      <p:sp>
        <p:nvSpPr>
          <p:cNvPr id="8" name="Content Placeholder 3"/>
          <p:cNvSpPr txBox="1">
            <a:spLocks/>
          </p:cNvSpPr>
          <p:nvPr/>
        </p:nvSpPr>
        <p:spPr>
          <a:xfrm>
            <a:off x="6096000" y="2564904"/>
            <a:ext cx="4450750" cy="86409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endParaRPr lang="en-US" altLang="en-US" i="1" dirty="0"/>
          </a:p>
        </p:txBody>
      </p:sp>
    </p:spTree>
    <p:extLst>
      <p:ext uri="{BB962C8B-B14F-4D97-AF65-F5344CB8AC3E}">
        <p14:creationId xmlns:p14="http://schemas.microsoft.com/office/powerpoint/2010/main" val="3905214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nodePh="1">
                                  <p:stCondLst>
                                    <p:cond delay="0"/>
                                  </p:stCondLst>
                                  <p:endCondLst>
                                    <p:cond evt="begin" delay="0">
                                      <p:tn val="7"/>
                                    </p:cond>
                                  </p:end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nodePh="1">
                                  <p:stCondLst>
                                    <p:cond delay="0"/>
                                  </p:stCondLst>
                                  <p:endCondLst>
                                    <p:cond evt="begin" delay="0">
                                      <p:tn val="9"/>
                                    </p:cond>
                                  </p:end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Quotations or Speech Marks</a:t>
            </a:r>
            <a:endParaRPr lang="en-US" dirty="0" smtClean="0"/>
          </a:p>
        </p:txBody>
      </p:sp>
      <p:sp>
        <p:nvSpPr>
          <p:cNvPr id="25602" name="Content Placeholder 2"/>
          <p:cNvSpPr>
            <a:spLocks noGrp="1"/>
          </p:cNvSpPr>
          <p:nvPr>
            <p:ph sz="half" idx="1"/>
          </p:nvPr>
        </p:nvSpPr>
        <p:spPr/>
        <p:txBody>
          <a:bodyPr/>
          <a:lstStyle/>
          <a:p>
            <a:r>
              <a:rPr lang="en-US" altLang="en-US" smtClean="0"/>
              <a:t>Dylai dyfyniadau fod mewn dyfynodau – byddwch yn gyson</a:t>
            </a:r>
          </a:p>
          <a:p>
            <a:pPr lvl="1"/>
            <a:r>
              <a:rPr lang="en-US" altLang="en-US" smtClean="0"/>
              <a:t>Marciau dyfynod </a:t>
            </a:r>
          </a:p>
          <a:p>
            <a:pPr lvl="2"/>
            <a:r>
              <a:rPr lang="en-US" altLang="en-US" smtClean="0"/>
              <a:t>‘ ……………’.</a:t>
            </a:r>
          </a:p>
          <a:p>
            <a:pPr lvl="1"/>
            <a:r>
              <a:rPr lang="en-US" altLang="en-US" smtClean="0"/>
              <a:t>Marciau siarad</a:t>
            </a:r>
          </a:p>
          <a:p>
            <a:pPr lvl="2"/>
            <a:r>
              <a:rPr lang="en-US" altLang="en-US" smtClean="0"/>
              <a:t>“……………”.</a:t>
            </a:r>
          </a:p>
          <a:p>
            <a:endParaRPr lang="en-US" altLang="en-US" smtClean="0"/>
          </a:p>
          <a:p>
            <a:pPr lvl="1"/>
            <a:endParaRPr lang="en-US" altLang="en-US" smtClean="0"/>
          </a:p>
          <a:p>
            <a:endParaRPr lang="en-US" altLang="en-US" smtClean="0"/>
          </a:p>
          <a:p>
            <a:endParaRPr lang="en-US" altLang="en-US" dirty="0" smtClean="0"/>
          </a:p>
        </p:txBody>
      </p:sp>
      <p:sp>
        <p:nvSpPr>
          <p:cNvPr id="25603" name="Content Placeholder 3"/>
          <p:cNvSpPr>
            <a:spLocks noGrp="1"/>
          </p:cNvSpPr>
          <p:nvPr>
            <p:ph sz="half" idx="2"/>
          </p:nvPr>
        </p:nvSpPr>
        <p:spPr/>
        <p:txBody>
          <a:bodyPr/>
          <a:lstStyle/>
          <a:p>
            <a:r>
              <a:rPr lang="en-US" altLang="en-US" dirty="0" smtClean="0"/>
              <a:t>Quotations should be in single quotation marks- be consistent</a:t>
            </a:r>
          </a:p>
          <a:p>
            <a:pPr lvl="1"/>
            <a:r>
              <a:rPr lang="en-US" altLang="en-US" dirty="0" smtClean="0"/>
              <a:t>Quotation marks </a:t>
            </a:r>
          </a:p>
          <a:p>
            <a:pPr lvl="2"/>
            <a:r>
              <a:rPr lang="en-US" altLang="en-US" dirty="0" smtClean="0"/>
              <a:t>‘ ……………’.</a:t>
            </a:r>
          </a:p>
          <a:p>
            <a:pPr lvl="1"/>
            <a:r>
              <a:rPr lang="en-US" altLang="en-US" dirty="0" smtClean="0"/>
              <a:t>Speech marks</a:t>
            </a:r>
          </a:p>
          <a:p>
            <a:pPr lvl="2"/>
            <a:r>
              <a:rPr lang="en-US" altLang="en-US" dirty="0" smtClean="0"/>
              <a:t>“……………”.</a:t>
            </a:r>
          </a:p>
          <a:p>
            <a:pPr lvl="1"/>
            <a:endParaRPr lang="en-US" altLang="en-US" dirty="0" smtClean="0"/>
          </a:p>
          <a:p>
            <a:endParaRPr lang="en-US" altLang="en-US" dirty="0" smtClean="0"/>
          </a:p>
        </p:txBody>
      </p:sp>
      <p:sp>
        <p:nvSpPr>
          <p:cNvPr id="5" name="Content Placeholder 2"/>
          <p:cNvSpPr txBox="1">
            <a:spLocks/>
          </p:cNvSpPr>
          <p:nvPr/>
        </p:nvSpPr>
        <p:spPr>
          <a:xfrm>
            <a:off x="1855912" y="1610392"/>
            <a:ext cx="4335338" cy="150743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endParaRPr lang="en-US" altLang="en-US" dirty="0"/>
          </a:p>
          <a:p>
            <a:endParaRPr lang="en-US" altLang="en-US" dirty="0"/>
          </a:p>
        </p:txBody>
      </p:sp>
      <p:sp>
        <p:nvSpPr>
          <p:cNvPr id="6" name="Content Placeholder 3"/>
          <p:cNvSpPr txBox="1">
            <a:spLocks/>
          </p:cNvSpPr>
          <p:nvPr/>
        </p:nvSpPr>
        <p:spPr>
          <a:xfrm>
            <a:off x="6009134" y="4498578"/>
            <a:ext cx="4407346" cy="100811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endParaRPr lang="en-US" altLang="en-US" i="1" dirty="0"/>
          </a:p>
        </p:txBody>
      </p:sp>
      <p:sp>
        <p:nvSpPr>
          <p:cNvPr id="7" name="Content Placeholder 2"/>
          <p:cNvSpPr txBox="1">
            <a:spLocks/>
          </p:cNvSpPr>
          <p:nvPr/>
        </p:nvSpPr>
        <p:spPr>
          <a:xfrm>
            <a:off x="1871418" y="4437112"/>
            <a:ext cx="2952328" cy="106957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endParaRPr lang="en-US" altLang="en-US" dirty="0"/>
          </a:p>
          <a:p>
            <a:endParaRPr lang="en-US" altLang="en-US" dirty="0"/>
          </a:p>
        </p:txBody>
      </p:sp>
      <p:sp>
        <p:nvSpPr>
          <p:cNvPr id="8" name="Content Placeholder 3"/>
          <p:cNvSpPr txBox="1">
            <a:spLocks/>
          </p:cNvSpPr>
          <p:nvPr/>
        </p:nvSpPr>
        <p:spPr>
          <a:xfrm>
            <a:off x="6009134" y="3284984"/>
            <a:ext cx="4407346" cy="108012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endParaRPr lang="en-US" altLang="en-US" i="1" dirty="0"/>
          </a:p>
        </p:txBody>
      </p:sp>
    </p:spTree>
    <p:extLst>
      <p:ext uri="{BB962C8B-B14F-4D97-AF65-F5344CB8AC3E}">
        <p14:creationId xmlns:p14="http://schemas.microsoft.com/office/powerpoint/2010/main" val="147047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5603">
                                            <p:txEl>
                                              <p:pRg st="0" end="0"/>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560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560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5602">
                                            <p:txEl>
                                              <p:pRg st="0" end="0"/>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5602">
                                            <p:txEl>
                                              <p:pRg st="1" end="1"/>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5602">
                                            <p:txEl>
                                              <p:pRg st="2" end="2"/>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5602">
                                            <p:txEl>
                                              <p:pRg st="3" end="3"/>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5602">
                                            <p:txEl>
                                              <p:pRg st="4" end="4"/>
                                            </p:txEl>
                                          </p:spTgt>
                                        </p:tgtEl>
                                        <p:attrNameLst>
                                          <p:attrName>style.visibility</p:attrName>
                                        </p:attrNameLst>
                                      </p:cBhvr>
                                      <p:to>
                                        <p:strVal val="visible"/>
                                      </p:to>
                                    </p:set>
                                  </p:childTnLst>
                                </p:cTn>
                              </p:par>
                              <p:par>
                                <p:cTn id="29" presetID="1" presetClass="entr" presetSubtype="0" fill="hold" grpId="0" nodeType="withEffect" nodePh="1">
                                  <p:stCondLst>
                                    <p:cond delay="0"/>
                                  </p:stCondLst>
                                  <p:endCondLst>
                                    <p:cond evt="begin" delay="0">
                                      <p:tn val="29"/>
                                    </p:cond>
                                  </p:end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nodePh="1">
                                  <p:stCondLst>
                                    <p:cond delay="0"/>
                                  </p:stCondLst>
                                  <p:endCondLst>
                                    <p:cond evt="begin" delay="0">
                                      <p:tn val="33"/>
                                    </p:cond>
                                  </p:endCondLst>
                                  <p:childTnLst>
                                    <p:set>
                                      <p:cBhvr>
                                        <p:cTn id="34" dur="1" fill="hold">
                                          <p:stCondLst>
                                            <p:cond delay="0"/>
                                          </p:stCondLst>
                                        </p:cTn>
                                        <p:tgtEl>
                                          <p:spTgt spid="7"/>
                                        </p:tgtEl>
                                        <p:attrNameLst>
                                          <p:attrName>style.visibility</p:attrName>
                                        </p:attrNameLst>
                                      </p:cBhvr>
                                      <p:to>
                                        <p:strVal val="visible"/>
                                      </p:to>
                                    </p:set>
                                  </p:childTnLst>
                                </p:cTn>
                              </p:par>
                              <p:par>
                                <p:cTn id="35" presetID="1" presetClass="entr" presetSubtype="0" fill="hold" grpId="0" nodeType="withEffect" nodePh="1">
                                  <p:stCondLst>
                                    <p:cond delay="0"/>
                                  </p:stCondLst>
                                  <p:endCondLst>
                                    <p:cond evt="begin" delay="0">
                                      <p:tn val="35"/>
                                    </p:cond>
                                  </p:endCondLst>
                                  <p:childTnLst>
                                    <p:set>
                                      <p:cBhvr>
                                        <p:cTn id="3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build="p"/>
      <p:bldP spid="25603" grpId="0" build="p"/>
      <p:bldP spid="5" grpId="0"/>
      <p:bldP spid="6" grpId="0"/>
      <p:bldP spid="7" grpId="0"/>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smtClean="0"/>
              <a:t>Quoting Authors in the Text</a:t>
            </a:r>
            <a:endParaRPr lang="en-GB" dirty="0"/>
          </a:p>
        </p:txBody>
      </p:sp>
      <p:sp>
        <p:nvSpPr>
          <p:cNvPr id="7" name="Content Placeholder 6"/>
          <p:cNvSpPr>
            <a:spLocks noGrp="1"/>
          </p:cNvSpPr>
          <p:nvPr>
            <p:ph idx="1"/>
          </p:nvPr>
        </p:nvSpPr>
        <p:spPr/>
        <p:txBody>
          <a:bodyPr/>
          <a:lstStyle/>
          <a:p>
            <a:r>
              <a:rPr lang="en-US" dirty="0" smtClean="0"/>
              <a:t>Quotes need to be accurate</a:t>
            </a:r>
          </a:p>
          <a:p>
            <a:r>
              <a:rPr lang="en-US" dirty="0"/>
              <a:t>They need to be accurately referenced in the text</a:t>
            </a:r>
          </a:p>
          <a:p>
            <a:r>
              <a:rPr lang="en-US" dirty="0" smtClean="0"/>
              <a:t>They </a:t>
            </a:r>
            <a:r>
              <a:rPr lang="en-US" dirty="0" smtClean="0"/>
              <a:t>need to be fully referenced at the end of the  assignment</a:t>
            </a:r>
          </a:p>
          <a:p>
            <a:r>
              <a:rPr lang="en-US" b="1" dirty="0" smtClean="0"/>
              <a:t>MUST</a:t>
            </a:r>
            <a:r>
              <a:rPr lang="en-US" dirty="0" smtClean="0"/>
              <a:t> </a:t>
            </a:r>
            <a:r>
              <a:rPr lang="en-US" dirty="0" smtClean="0"/>
              <a:t>be in </a:t>
            </a:r>
            <a:r>
              <a:rPr lang="en-US" dirty="0" smtClean="0"/>
              <a:t>‘quotation marks’ </a:t>
            </a:r>
            <a:r>
              <a:rPr lang="en-US" dirty="0" smtClean="0"/>
              <a:t>(if less than 2 lines long)</a:t>
            </a:r>
          </a:p>
          <a:p>
            <a:r>
              <a:rPr lang="en-US" dirty="0" smtClean="0"/>
              <a:t>In the original language</a:t>
            </a:r>
          </a:p>
          <a:p>
            <a:endParaRPr lang="en-GB" dirty="0"/>
          </a:p>
        </p:txBody>
      </p:sp>
    </p:spTree>
    <p:extLst>
      <p:ext uri="{BB962C8B-B14F-4D97-AF65-F5344CB8AC3E}">
        <p14:creationId xmlns:p14="http://schemas.microsoft.com/office/powerpoint/2010/main" val="4496814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mtClean="0"/>
              <a:t/>
            </a:r>
            <a:br>
              <a:rPr lang="en-US" smtClean="0"/>
            </a:br>
            <a:r>
              <a:rPr lang="en-US" smtClean="0"/>
              <a:t>Quoting Authors in the Text (direct quote)</a:t>
            </a:r>
            <a:endParaRPr lang="en-US" dirty="0" smtClean="0"/>
          </a:p>
        </p:txBody>
      </p:sp>
      <p:sp>
        <p:nvSpPr>
          <p:cNvPr id="27650" name="Content Placeholder 4"/>
          <p:cNvSpPr>
            <a:spLocks noGrp="1"/>
          </p:cNvSpPr>
          <p:nvPr>
            <p:ph idx="1"/>
          </p:nvPr>
        </p:nvSpPr>
        <p:spPr/>
        <p:txBody>
          <a:bodyPr/>
          <a:lstStyle/>
          <a:p>
            <a:r>
              <a:rPr lang="en-US" altLang="en-US" dirty="0" smtClean="0"/>
              <a:t>Examples </a:t>
            </a:r>
          </a:p>
          <a:p>
            <a:r>
              <a:rPr lang="en-US" altLang="en-US" dirty="0" smtClean="0"/>
              <a:t>‘You will no doubt be aware that plagiarism is a hot topic of discussion in higher education’ (Neville, 2007, p</a:t>
            </a:r>
            <a:r>
              <a:rPr lang="en-US" altLang="en-US" dirty="0" smtClean="0"/>
              <a:t>. 27</a:t>
            </a:r>
            <a:r>
              <a:rPr lang="en-US" altLang="en-US" dirty="0" smtClean="0"/>
              <a:t>).</a:t>
            </a:r>
          </a:p>
          <a:p>
            <a:endParaRPr lang="en-US" altLang="en-US" dirty="0" smtClean="0"/>
          </a:p>
          <a:p>
            <a:r>
              <a:rPr lang="en-US" altLang="en-US" dirty="0" smtClean="0"/>
              <a:t>Neville (2007, p</a:t>
            </a:r>
            <a:r>
              <a:rPr lang="en-US" altLang="en-US" dirty="0" smtClean="0"/>
              <a:t>. 27</a:t>
            </a:r>
            <a:r>
              <a:rPr lang="en-US" altLang="en-US" dirty="0" smtClean="0"/>
              <a:t>) believes that ‘plagiarism  is a hot topic of discussion in higher education’.</a:t>
            </a:r>
          </a:p>
          <a:p>
            <a:endParaRPr lang="en-US" altLang="en-US" dirty="0" smtClean="0"/>
          </a:p>
        </p:txBody>
      </p:sp>
    </p:spTree>
    <p:extLst>
      <p:ext uri="{BB962C8B-B14F-4D97-AF65-F5344CB8AC3E}">
        <p14:creationId xmlns:p14="http://schemas.microsoft.com/office/powerpoint/2010/main" val="2480577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smtClean="0"/>
              <a:t>Quoting authors in the text (indirect quote)</a:t>
            </a:r>
            <a:endParaRPr lang="en-GB" dirty="0"/>
          </a:p>
        </p:txBody>
      </p:sp>
      <p:sp>
        <p:nvSpPr>
          <p:cNvPr id="28674" name="Content Placeholder 2"/>
          <p:cNvSpPr>
            <a:spLocks noGrp="1"/>
          </p:cNvSpPr>
          <p:nvPr>
            <p:ph idx="1"/>
          </p:nvPr>
        </p:nvSpPr>
        <p:spPr/>
        <p:txBody>
          <a:bodyPr/>
          <a:lstStyle/>
          <a:p>
            <a:r>
              <a:rPr lang="en-US" altLang="en-US" dirty="0" smtClean="0"/>
              <a:t>Plagiarism in higher education has been debated at length (</a:t>
            </a:r>
            <a:r>
              <a:rPr lang="en-US" altLang="en-US" dirty="0" smtClean="0"/>
              <a:t>Neville, </a:t>
            </a:r>
            <a:r>
              <a:rPr lang="en-US" altLang="en-US" dirty="0" smtClean="0"/>
              <a:t>2007).</a:t>
            </a:r>
          </a:p>
          <a:p>
            <a:endParaRPr lang="en-US" altLang="en-US" dirty="0" smtClean="0"/>
          </a:p>
          <a:p>
            <a:r>
              <a:rPr lang="en-US" altLang="en-US" dirty="0" smtClean="0"/>
              <a:t>According to Neville (2007) plagiarism in higher education has been debated at length.</a:t>
            </a:r>
          </a:p>
        </p:txBody>
      </p:sp>
    </p:spTree>
    <p:extLst>
      <p:ext uri="{BB962C8B-B14F-4D97-AF65-F5344CB8AC3E}">
        <p14:creationId xmlns:p14="http://schemas.microsoft.com/office/powerpoint/2010/main" val="392744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Quoting More than One Author</a:t>
            </a:r>
            <a:endParaRPr lang="en-US" dirty="0" smtClean="0"/>
          </a:p>
        </p:txBody>
      </p:sp>
      <p:sp>
        <p:nvSpPr>
          <p:cNvPr id="29698" name="Content Placeholder 2"/>
          <p:cNvSpPr>
            <a:spLocks noGrp="1"/>
          </p:cNvSpPr>
          <p:nvPr>
            <p:ph sz="half" idx="1"/>
          </p:nvPr>
        </p:nvSpPr>
        <p:spPr/>
        <p:txBody>
          <a:bodyPr>
            <a:normAutofit/>
          </a:bodyPr>
          <a:lstStyle/>
          <a:p>
            <a:r>
              <a:rPr lang="en-GB" altLang="en-US" dirty="0" smtClean="0"/>
              <a:t>2 </a:t>
            </a:r>
            <a:r>
              <a:rPr lang="en-GB" altLang="en-US" dirty="0" smtClean="0"/>
              <a:t>authors from ‘different’ texts</a:t>
            </a:r>
            <a:endParaRPr lang="en-GB" altLang="en-US" dirty="0" smtClean="0"/>
          </a:p>
          <a:p>
            <a:pPr lvl="1"/>
            <a:r>
              <a:rPr lang="en-GB" altLang="en-US" dirty="0" smtClean="0"/>
              <a:t>Cottrell (2003) and Freeman(1991) suggest that success at Higher Education is more than about being clever</a:t>
            </a:r>
            <a:r>
              <a:rPr lang="en-GB" altLang="en-US" dirty="0" smtClean="0"/>
              <a:t>.</a:t>
            </a:r>
          </a:p>
          <a:p>
            <a:endParaRPr lang="en-US" altLang="en-US" dirty="0"/>
          </a:p>
        </p:txBody>
      </p:sp>
      <p:sp>
        <p:nvSpPr>
          <p:cNvPr id="3" name="Content Placeholder 2"/>
          <p:cNvSpPr>
            <a:spLocks noGrp="1"/>
          </p:cNvSpPr>
          <p:nvPr>
            <p:ph sz="half" idx="2"/>
          </p:nvPr>
        </p:nvSpPr>
        <p:spPr/>
        <p:txBody>
          <a:bodyPr/>
          <a:lstStyle/>
          <a:p>
            <a:r>
              <a:rPr lang="en-GB" altLang="en-US" dirty="0"/>
              <a:t>2 authors from the ‘same’ text:</a:t>
            </a:r>
          </a:p>
          <a:p>
            <a:pPr lvl="1"/>
            <a:r>
              <a:rPr lang="en-GB" altLang="en-US" dirty="0"/>
              <a:t>Davies and Evans (2008) suggest that…..</a:t>
            </a:r>
          </a:p>
          <a:p>
            <a:endParaRPr lang="en-GB" dirty="0"/>
          </a:p>
        </p:txBody>
      </p:sp>
    </p:spTree>
    <p:extLst>
      <p:ext uri="{BB962C8B-B14F-4D97-AF65-F5344CB8AC3E}">
        <p14:creationId xmlns:p14="http://schemas.microsoft.com/office/powerpoint/2010/main" val="1598210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8">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69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a:t>More than 2 </a:t>
            </a:r>
            <a:r>
              <a:rPr lang="en-GB" altLang="en-US" dirty="0" smtClean="0"/>
              <a:t>Authors</a:t>
            </a:r>
            <a:r>
              <a:rPr lang="en-GB" altLang="en-US" dirty="0"/>
              <a:t/>
            </a:r>
            <a:br>
              <a:rPr lang="en-GB" altLang="en-US" dirty="0"/>
            </a:br>
            <a:endParaRPr lang="en-GB" dirty="0"/>
          </a:p>
        </p:txBody>
      </p:sp>
      <p:sp>
        <p:nvSpPr>
          <p:cNvPr id="3" name="Content Placeholder 2"/>
          <p:cNvSpPr>
            <a:spLocks noGrp="1"/>
          </p:cNvSpPr>
          <p:nvPr>
            <p:ph sz="half" idx="1"/>
          </p:nvPr>
        </p:nvSpPr>
        <p:spPr/>
        <p:txBody>
          <a:bodyPr/>
          <a:lstStyle/>
          <a:p>
            <a:r>
              <a:rPr lang="en-GB" altLang="en-US" dirty="0" smtClean="0"/>
              <a:t>Write </a:t>
            </a:r>
            <a:r>
              <a:rPr lang="en-GB" altLang="en-US" dirty="0"/>
              <a:t>in full for the first </a:t>
            </a:r>
            <a:r>
              <a:rPr lang="en-GB" altLang="en-US" dirty="0" smtClean="0"/>
              <a:t>quotation </a:t>
            </a:r>
            <a:r>
              <a:rPr lang="en-GB" altLang="en-US" dirty="0"/>
              <a:t>and then use </a:t>
            </a:r>
            <a:r>
              <a:rPr lang="en-GB" altLang="en-US" dirty="0" smtClean="0"/>
              <a:t>first author plus </a:t>
            </a:r>
            <a:r>
              <a:rPr lang="en-GB" altLang="en-US" i="1" dirty="0" smtClean="0"/>
              <a:t>et al</a:t>
            </a:r>
          </a:p>
          <a:p>
            <a:pPr lvl="1"/>
            <a:r>
              <a:rPr lang="en-GB" altLang="en-US" i="1" dirty="0" smtClean="0"/>
              <a:t>This denotes there are other authors who wrote this text.</a:t>
            </a:r>
            <a:endParaRPr lang="en-GB" altLang="en-US" i="1" dirty="0"/>
          </a:p>
          <a:p>
            <a:endParaRPr lang="en-GB" dirty="0"/>
          </a:p>
        </p:txBody>
      </p:sp>
      <p:sp>
        <p:nvSpPr>
          <p:cNvPr id="4" name="Content Placeholder 3"/>
          <p:cNvSpPr>
            <a:spLocks noGrp="1"/>
          </p:cNvSpPr>
          <p:nvPr>
            <p:ph sz="half" idx="2"/>
          </p:nvPr>
        </p:nvSpPr>
        <p:spPr/>
        <p:txBody>
          <a:bodyPr/>
          <a:lstStyle/>
          <a:p>
            <a:r>
              <a:rPr lang="en-GB" altLang="en-US" dirty="0"/>
              <a:t>First time: </a:t>
            </a:r>
            <a:endParaRPr lang="en-GB" altLang="en-US" dirty="0" smtClean="0"/>
          </a:p>
          <a:p>
            <a:pPr lvl="1"/>
            <a:r>
              <a:rPr lang="en-GB" altLang="en-US" dirty="0" smtClean="0"/>
              <a:t>David</a:t>
            </a:r>
            <a:r>
              <a:rPr lang="en-GB" altLang="en-US" dirty="0"/>
              <a:t>, Evans and Griffiths (2003) suggest that</a:t>
            </a:r>
            <a:r>
              <a:rPr lang="en-GB" altLang="en-US" dirty="0" smtClean="0"/>
              <a:t>…..</a:t>
            </a:r>
          </a:p>
          <a:p>
            <a:r>
              <a:rPr lang="en-GB" altLang="en-US" dirty="0" smtClean="0"/>
              <a:t>Thereafter:</a:t>
            </a:r>
            <a:endParaRPr lang="en-GB" altLang="en-US" dirty="0"/>
          </a:p>
          <a:p>
            <a:pPr lvl="1"/>
            <a:r>
              <a:rPr lang="en-GB" altLang="en-US" dirty="0" smtClean="0"/>
              <a:t>David </a:t>
            </a:r>
            <a:r>
              <a:rPr lang="en-GB" altLang="en-US" i="1" dirty="0"/>
              <a:t>et al </a:t>
            </a:r>
            <a:r>
              <a:rPr lang="en-GB" altLang="en-US" dirty="0"/>
              <a:t>(2003</a:t>
            </a:r>
            <a:r>
              <a:rPr lang="en-GB" altLang="en-US" dirty="0" smtClean="0"/>
              <a:t>) suggest . . . </a:t>
            </a:r>
            <a:endParaRPr lang="en-GB" altLang="en-US" dirty="0"/>
          </a:p>
          <a:p>
            <a:endParaRPr lang="en-GB" dirty="0"/>
          </a:p>
        </p:txBody>
      </p:sp>
    </p:spTree>
    <p:extLst>
      <p:ext uri="{BB962C8B-B14F-4D97-AF65-F5344CB8AC3E}">
        <p14:creationId xmlns:p14="http://schemas.microsoft.com/office/powerpoint/2010/main" val="12630960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Longer Quotes: More than 2 Lines</a:t>
            </a:r>
            <a:endParaRPr lang="en-US" dirty="0"/>
          </a:p>
        </p:txBody>
      </p:sp>
      <p:sp>
        <p:nvSpPr>
          <p:cNvPr id="30723" name="Content Placeholder 3"/>
          <p:cNvSpPr>
            <a:spLocks noGrp="1"/>
          </p:cNvSpPr>
          <p:nvPr>
            <p:ph idx="1"/>
          </p:nvPr>
        </p:nvSpPr>
        <p:spPr/>
        <p:txBody>
          <a:bodyPr/>
          <a:lstStyle/>
          <a:p>
            <a:r>
              <a:rPr lang="en-GB" altLang="en-US" dirty="0" smtClean="0"/>
              <a:t>Longer quotations should be entered as a separate paragraph</a:t>
            </a:r>
          </a:p>
          <a:p>
            <a:r>
              <a:rPr lang="en-GB" altLang="en-US" dirty="0" smtClean="0"/>
              <a:t>Indent 1cm</a:t>
            </a:r>
          </a:p>
          <a:p>
            <a:r>
              <a:rPr lang="en-GB" altLang="en-US" dirty="0" smtClean="0"/>
              <a:t>Quotation marks are not </a:t>
            </a:r>
            <a:r>
              <a:rPr lang="en-GB" altLang="en-US" dirty="0" smtClean="0"/>
              <a:t>required but an end reference is required</a:t>
            </a:r>
            <a:endParaRPr lang="en-GB" altLang="en-US" dirty="0" smtClean="0"/>
          </a:p>
          <a:p>
            <a:endParaRPr lang="en-GB" altLang="en-US" dirty="0" smtClean="0"/>
          </a:p>
          <a:p>
            <a:pPr marL="0" indent="0" algn="ctr">
              <a:buNone/>
            </a:pPr>
            <a:r>
              <a:rPr lang="en-GB" altLang="en-US" b="1" i="1" dirty="0" smtClean="0">
                <a:solidFill>
                  <a:srgbClr val="FF0000"/>
                </a:solidFill>
              </a:rPr>
              <a:t>TOO MANY LONG QUOTATIONS SHOULD BE AVOIDED</a:t>
            </a:r>
          </a:p>
          <a:p>
            <a:endParaRPr lang="en-GB" altLang="en-US" dirty="0" smtClean="0"/>
          </a:p>
        </p:txBody>
      </p:sp>
    </p:spTree>
    <p:extLst>
      <p:ext uri="{BB962C8B-B14F-4D97-AF65-F5344CB8AC3E}">
        <p14:creationId xmlns:p14="http://schemas.microsoft.com/office/powerpoint/2010/main" val="81056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l="44472" t="32147" r="34523" b="31461"/>
          <a:stretch/>
        </p:blipFill>
        <p:spPr>
          <a:xfrm>
            <a:off x="875420" y="2285999"/>
            <a:ext cx="10441160" cy="3816424"/>
          </a:xfrm>
          <a:prstGeom prst="rect">
            <a:avLst/>
          </a:prstGeom>
        </p:spPr>
      </p:pic>
      <p:sp>
        <p:nvSpPr>
          <p:cNvPr id="7" name="Title 6"/>
          <p:cNvSpPr>
            <a:spLocks noGrp="1"/>
          </p:cNvSpPr>
          <p:nvPr>
            <p:ph type="title"/>
          </p:nvPr>
        </p:nvSpPr>
        <p:spPr/>
        <p:txBody>
          <a:bodyPr>
            <a:normAutofit fontScale="90000"/>
          </a:bodyPr>
          <a:lstStyle/>
          <a:p>
            <a:r>
              <a:rPr lang="en-GB" dirty="0" smtClean="0"/>
              <a:t>I will Demonstrate How to Do this in Word.</a:t>
            </a:r>
            <a:endParaRPr lang="en-GB" dirty="0"/>
          </a:p>
        </p:txBody>
      </p:sp>
    </p:spTree>
    <p:extLst>
      <p:ext uri="{BB962C8B-B14F-4D97-AF65-F5344CB8AC3E}">
        <p14:creationId xmlns:p14="http://schemas.microsoft.com/office/powerpoint/2010/main" val="34571233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Giving Ideas </a:t>
            </a:r>
            <a:r>
              <a:rPr lang="en-US" dirty="0" smtClean="0"/>
              <a:t/>
            </a:r>
            <a:br>
              <a:rPr lang="en-US" dirty="0" smtClean="0"/>
            </a:br>
            <a:r>
              <a:rPr lang="en-US" dirty="0" smtClean="0"/>
              <a:t>in </a:t>
            </a:r>
            <a:r>
              <a:rPr lang="en-US" dirty="0" smtClean="0"/>
              <a:t>your Own </a:t>
            </a:r>
            <a:r>
              <a:rPr lang="en-US" dirty="0" smtClean="0"/>
              <a:t>Words or Paraphrasing</a:t>
            </a:r>
            <a:endParaRPr lang="en-US" dirty="0"/>
          </a:p>
        </p:txBody>
      </p:sp>
      <p:sp>
        <p:nvSpPr>
          <p:cNvPr id="5" name="Content Placeholder 4"/>
          <p:cNvSpPr>
            <a:spLocks noGrp="1"/>
          </p:cNvSpPr>
          <p:nvPr>
            <p:ph idx="1"/>
          </p:nvPr>
        </p:nvSpPr>
        <p:spPr/>
        <p:txBody>
          <a:bodyPr>
            <a:normAutofit/>
          </a:bodyPr>
          <a:lstStyle/>
          <a:p>
            <a:r>
              <a:rPr lang="en-US" dirty="0" smtClean="0"/>
              <a:t>Jones </a:t>
            </a:r>
            <a:r>
              <a:rPr lang="en-US" dirty="0" smtClean="0"/>
              <a:t>(1999, p</a:t>
            </a:r>
            <a:r>
              <a:rPr lang="en-US" dirty="0" smtClean="0"/>
              <a:t>. 34</a:t>
            </a:r>
            <a:r>
              <a:rPr lang="en-US" dirty="0" smtClean="0"/>
              <a:t>) argues </a:t>
            </a:r>
            <a:r>
              <a:rPr lang="en-US" dirty="0" smtClean="0"/>
              <a:t>that ‘child poverty is a central concern of UK Policy’ </a:t>
            </a:r>
            <a:r>
              <a:rPr lang="en-US" dirty="0" smtClean="0"/>
              <a:t>. . </a:t>
            </a:r>
            <a:r>
              <a:rPr lang="en-US" dirty="0" smtClean="0"/>
              <a:t>. . . . </a:t>
            </a:r>
          </a:p>
          <a:p>
            <a:r>
              <a:rPr lang="en-US" dirty="0" smtClean="0"/>
              <a:t> . . . . . .  thus poverty is one of the key targets for the UK government (Jones, 1999).</a:t>
            </a:r>
            <a:endParaRPr lang="en-US" dirty="0"/>
          </a:p>
          <a:p>
            <a:endParaRPr lang="en-GB" dirty="0"/>
          </a:p>
          <a:p>
            <a:pPr lvl="1"/>
            <a:endParaRPr lang="en-US" dirty="0" smtClean="0"/>
          </a:p>
        </p:txBody>
      </p:sp>
    </p:spTree>
    <p:extLst>
      <p:ext uri="{BB962C8B-B14F-4D97-AF65-F5344CB8AC3E}">
        <p14:creationId xmlns:p14="http://schemas.microsoft.com/office/powerpoint/2010/main" val="3735831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Paraphrasing but </a:t>
            </a:r>
            <a:r>
              <a:rPr lang="en-US" b="1" u="sng" dirty="0"/>
              <a:t>NOT</a:t>
            </a:r>
            <a:r>
              <a:rPr lang="en-US" dirty="0"/>
              <a:t> Directly Quoting </a:t>
            </a:r>
            <a:endParaRPr lang="en-GB" dirty="0"/>
          </a:p>
        </p:txBody>
      </p:sp>
      <p:sp>
        <p:nvSpPr>
          <p:cNvPr id="5" name="Content Placeholder 4"/>
          <p:cNvSpPr>
            <a:spLocks noGrp="1"/>
          </p:cNvSpPr>
          <p:nvPr>
            <p:ph sz="half" idx="1"/>
          </p:nvPr>
        </p:nvSpPr>
        <p:spPr/>
        <p:txBody>
          <a:bodyPr>
            <a:normAutofit fontScale="85000" lnSpcReduction="20000"/>
          </a:bodyPr>
          <a:lstStyle/>
          <a:p>
            <a:r>
              <a:rPr lang="en-GB" dirty="0"/>
              <a:t>Jones (2014) . . . . .</a:t>
            </a:r>
          </a:p>
          <a:p>
            <a:pPr lvl="1"/>
            <a:r>
              <a:rPr lang="en-US" dirty="0"/>
              <a:t>suggests that….</a:t>
            </a:r>
          </a:p>
          <a:p>
            <a:pPr lvl="1"/>
            <a:r>
              <a:rPr lang="en-US" dirty="0"/>
              <a:t>refers to</a:t>
            </a:r>
          </a:p>
          <a:p>
            <a:pPr lvl="1"/>
            <a:r>
              <a:rPr lang="en-US" dirty="0"/>
              <a:t>offers a different narrative…</a:t>
            </a:r>
          </a:p>
          <a:p>
            <a:pPr lvl="1"/>
            <a:r>
              <a:rPr lang="en-US" dirty="0" err="1"/>
              <a:t>hypothesises</a:t>
            </a:r>
            <a:r>
              <a:rPr lang="en-US" dirty="0"/>
              <a:t> that </a:t>
            </a:r>
          </a:p>
          <a:p>
            <a:pPr lvl="1"/>
            <a:r>
              <a:rPr lang="en-US" dirty="0"/>
              <a:t>states that </a:t>
            </a:r>
          </a:p>
          <a:p>
            <a:pPr lvl="1"/>
            <a:r>
              <a:rPr lang="en-US" dirty="0"/>
              <a:t>argues that</a:t>
            </a:r>
          </a:p>
          <a:p>
            <a:pPr lvl="1"/>
            <a:r>
              <a:rPr lang="en-US" dirty="0"/>
              <a:t>formulates</a:t>
            </a:r>
          </a:p>
          <a:p>
            <a:pPr lvl="1"/>
            <a:r>
              <a:rPr lang="en-US" dirty="0"/>
              <a:t>supposes</a:t>
            </a:r>
          </a:p>
          <a:p>
            <a:endParaRPr lang="en-GB" dirty="0"/>
          </a:p>
          <a:p>
            <a:endParaRPr lang="en-GB" dirty="0"/>
          </a:p>
          <a:p>
            <a:endParaRPr lang="en-GB" dirty="0"/>
          </a:p>
        </p:txBody>
      </p:sp>
      <p:sp>
        <p:nvSpPr>
          <p:cNvPr id="6" name="Content Placeholder 5"/>
          <p:cNvSpPr>
            <a:spLocks noGrp="1"/>
          </p:cNvSpPr>
          <p:nvPr>
            <p:ph sz="half" idx="2"/>
          </p:nvPr>
        </p:nvSpPr>
        <p:spPr/>
        <p:txBody>
          <a:bodyPr>
            <a:normAutofit fontScale="85000" lnSpcReduction="20000"/>
          </a:bodyPr>
          <a:lstStyle/>
          <a:p>
            <a:r>
              <a:rPr lang="en-GB" dirty="0"/>
              <a:t>Research indicates that..</a:t>
            </a:r>
          </a:p>
          <a:p>
            <a:r>
              <a:rPr lang="en-GB" dirty="0"/>
              <a:t>Work suggests that…</a:t>
            </a:r>
          </a:p>
          <a:p>
            <a:r>
              <a:rPr lang="en-GB" dirty="0"/>
              <a:t>Many Research argue that…</a:t>
            </a:r>
          </a:p>
          <a:p>
            <a:pPr marL="0" indent="0" algn="r">
              <a:buNone/>
            </a:pPr>
            <a:r>
              <a:rPr lang="en-GB" dirty="0"/>
              <a:t>. . . . . . . (Jones, 2014).</a:t>
            </a:r>
          </a:p>
          <a:p>
            <a:endParaRPr lang="en-GB" dirty="0"/>
          </a:p>
        </p:txBody>
      </p:sp>
    </p:spTree>
    <p:extLst>
      <p:ext uri="{BB962C8B-B14F-4D97-AF65-F5344CB8AC3E}">
        <p14:creationId xmlns:p14="http://schemas.microsoft.com/office/powerpoint/2010/main" val="7114544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mtClean="0"/>
              <a:t>Cyfeirnodi</a:t>
            </a:r>
            <a:br>
              <a:rPr lang="en-US" smtClean="0"/>
            </a:br>
            <a:r>
              <a:rPr lang="en-US" smtClean="0"/>
              <a:t>Referencing</a:t>
            </a:r>
            <a:endParaRPr lang="en-US" dirty="0" smtClean="0"/>
          </a:p>
        </p:txBody>
      </p:sp>
      <p:sp>
        <p:nvSpPr>
          <p:cNvPr id="6" name="Content Placeholder 5"/>
          <p:cNvSpPr>
            <a:spLocks noGrp="1"/>
          </p:cNvSpPr>
          <p:nvPr>
            <p:ph idx="1"/>
          </p:nvPr>
        </p:nvSpPr>
        <p:spPr/>
        <p:txBody>
          <a:bodyPr/>
          <a:lstStyle/>
          <a:p>
            <a:r>
              <a:rPr lang="en-US" altLang="en-US" dirty="0" smtClean="0"/>
              <a:t>Show the source of the ideas</a:t>
            </a:r>
          </a:p>
          <a:p>
            <a:r>
              <a:rPr lang="en-US" altLang="en-US" dirty="0" smtClean="0"/>
              <a:t>Do not try and pass the ideas off as your own</a:t>
            </a:r>
          </a:p>
          <a:p>
            <a:r>
              <a:rPr lang="en-US" altLang="en-US" dirty="0" smtClean="0"/>
              <a:t>If you are not sure , check</a:t>
            </a:r>
          </a:p>
          <a:p>
            <a:r>
              <a:rPr lang="en-US" altLang="en-US" dirty="0" smtClean="0"/>
              <a:t>If you </a:t>
            </a:r>
            <a:r>
              <a:rPr lang="en-US" altLang="en-US" dirty="0" smtClean="0"/>
              <a:t>can not </a:t>
            </a:r>
            <a:r>
              <a:rPr lang="en-US" altLang="en-US" dirty="0" smtClean="0"/>
              <a:t>reference it, </a:t>
            </a:r>
            <a:r>
              <a:rPr lang="en-US" altLang="en-US" dirty="0" smtClean="0"/>
              <a:t>do not </a:t>
            </a:r>
            <a:r>
              <a:rPr lang="en-US" altLang="en-US" dirty="0" smtClean="0"/>
              <a:t>use it</a:t>
            </a:r>
          </a:p>
          <a:p>
            <a:endParaRPr lang="en-GB" dirty="0"/>
          </a:p>
        </p:txBody>
      </p:sp>
    </p:spTree>
    <p:extLst>
      <p:ext uri="{BB962C8B-B14F-4D97-AF65-F5344CB8AC3E}">
        <p14:creationId xmlns:p14="http://schemas.microsoft.com/office/powerpoint/2010/main" val="172422124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ltLang="en-US" dirty="0" smtClean="0"/>
              <a:t>Use </a:t>
            </a:r>
            <a:r>
              <a:rPr lang="en-US" altLang="en-US" dirty="0" smtClean="0"/>
              <a:t>Cite them Right!</a:t>
            </a:r>
            <a:endParaRPr lang="en-GB" dirty="0"/>
          </a:p>
        </p:txBody>
      </p:sp>
      <p:sp>
        <p:nvSpPr>
          <p:cNvPr id="8" name="Content Placeholder 2"/>
          <p:cNvSpPr>
            <a:spLocks noGrp="1"/>
          </p:cNvSpPr>
          <p:nvPr>
            <p:ph sz="half" idx="1"/>
          </p:nvPr>
        </p:nvSpPr>
        <p:spPr/>
        <p:txBody>
          <a:bodyPr/>
          <a:lstStyle/>
          <a:p>
            <a:r>
              <a:rPr lang="en-US" dirty="0" err="1" smtClean="0"/>
              <a:t>Cyfeirnodi’n</a:t>
            </a:r>
            <a:r>
              <a:rPr lang="en-US" dirty="0" smtClean="0"/>
              <a:t> </a:t>
            </a:r>
            <a:r>
              <a:rPr lang="en-US" dirty="0" err="1" smtClean="0"/>
              <a:t>Gywir</a:t>
            </a:r>
            <a:r>
              <a:rPr lang="en-US" dirty="0" smtClean="0"/>
              <a:t/>
            </a:r>
            <a:br>
              <a:rPr lang="en-US" dirty="0" smtClean="0"/>
            </a:br>
            <a:r>
              <a:rPr lang="en-US" dirty="0" smtClean="0"/>
              <a:t>Correct Referencing</a:t>
            </a:r>
          </a:p>
          <a:p>
            <a:endParaRPr lang="en-US" dirty="0"/>
          </a:p>
        </p:txBody>
      </p:sp>
      <p:sp>
        <p:nvSpPr>
          <p:cNvPr id="7" name="Content Placeholder 6"/>
          <p:cNvSpPr>
            <a:spLocks noGrp="1"/>
          </p:cNvSpPr>
          <p:nvPr>
            <p:ph sz="half" idx="2"/>
          </p:nvPr>
        </p:nvSpPr>
        <p:spPr/>
        <p:txBody>
          <a:bodyPr/>
          <a:lstStyle/>
          <a:p>
            <a:r>
              <a:rPr lang="en-GB" dirty="0"/>
              <a:t>When you refer to other people’s opinions and other people’s work, you must acknowledge this and reference it.</a:t>
            </a:r>
          </a:p>
          <a:p>
            <a:endParaRPr lang="en-GB" dirty="0"/>
          </a:p>
        </p:txBody>
      </p:sp>
    </p:spTree>
    <p:extLst>
      <p:ext uri="{BB962C8B-B14F-4D97-AF65-F5344CB8AC3E}">
        <p14:creationId xmlns:p14="http://schemas.microsoft.com/office/powerpoint/2010/main" val="504958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Reference?</a:t>
            </a:r>
            <a:endParaRPr lang="en-US" dirty="0"/>
          </a:p>
        </p:txBody>
      </p:sp>
      <p:sp>
        <p:nvSpPr>
          <p:cNvPr id="3" name="Content Placeholder 2"/>
          <p:cNvSpPr>
            <a:spLocks noGrp="1"/>
          </p:cNvSpPr>
          <p:nvPr>
            <p:ph idx="1"/>
          </p:nvPr>
        </p:nvSpPr>
        <p:spPr/>
        <p:txBody>
          <a:bodyPr/>
          <a:lstStyle/>
          <a:p>
            <a:r>
              <a:rPr lang="en-US" smtClean="0"/>
              <a:t>Shows your research</a:t>
            </a:r>
          </a:p>
          <a:p>
            <a:r>
              <a:rPr lang="en-US" smtClean="0"/>
              <a:t>Supports your argument – and shows it is not just what you think</a:t>
            </a:r>
          </a:p>
          <a:p>
            <a:r>
              <a:rPr lang="en-US" smtClean="0"/>
              <a:t>It is a serious academic crime to ‘steal’ other people’s work!</a:t>
            </a:r>
            <a:endParaRPr lang="en-US" dirty="0"/>
          </a:p>
        </p:txBody>
      </p:sp>
    </p:spTree>
    <p:extLst>
      <p:ext uri="{BB962C8B-B14F-4D97-AF65-F5344CB8AC3E}">
        <p14:creationId xmlns:p14="http://schemas.microsoft.com/office/powerpoint/2010/main" val="3453584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Points to Remember</a:t>
            </a:r>
            <a:endParaRPr lang="en-GB" dirty="0"/>
          </a:p>
        </p:txBody>
      </p:sp>
      <p:sp>
        <p:nvSpPr>
          <p:cNvPr id="3" name="Content Placeholder 2"/>
          <p:cNvSpPr>
            <a:spLocks noGrp="1"/>
          </p:cNvSpPr>
          <p:nvPr>
            <p:ph idx="1"/>
          </p:nvPr>
        </p:nvSpPr>
        <p:spPr/>
        <p:txBody>
          <a:bodyPr/>
          <a:lstStyle/>
          <a:p>
            <a:r>
              <a:rPr lang="en-GB" smtClean="0"/>
              <a:t>Keep track of your sources when note taking</a:t>
            </a:r>
          </a:p>
          <a:p>
            <a:r>
              <a:rPr lang="en-GB" smtClean="0"/>
              <a:t>Use quotation marks for in text quotes</a:t>
            </a:r>
          </a:p>
          <a:p>
            <a:r>
              <a:rPr lang="en-GB" smtClean="0"/>
              <a:t>Use indented paragraphs for longer quotations</a:t>
            </a:r>
          </a:p>
          <a:p>
            <a:r>
              <a:rPr lang="en-GB" smtClean="0"/>
              <a:t>Don’t forget page numbers</a:t>
            </a:r>
          </a:p>
          <a:p>
            <a:r>
              <a:rPr lang="en-GB" smtClean="0"/>
              <a:t>Ask for help if you are unsure</a:t>
            </a:r>
          </a:p>
          <a:p>
            <a:r>
              <a:rPr lang="en-GB" smtClean="0"/>
              <a:t>Use plagiarism detection software/Turnitin to check your work</a:t>
            </a:r>
            <a:endParaRPr lang="en-GB" dirty="0"/>
          </a:p>
        </p:txBody>
      </p:sp>
    </p:spTree>
    <p:extLst>
      <p:ext uri="{BB962C8B-B14F-4D97-AF65-F5344CB8AC3E}">
        <p14:creationId xmlns:p14="http://schemas.microsoft.com/office/powerpoint/2010/main" val="1473626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p>
        </p:txBody>
      </p:sp>
      <p:sp>
        <p:nvSpPr>
          <p:cNvPr id="3" name="Content Placeholder 2"/>
          <p:cNvSpPr>
            <a:spLocks noGrp="1"/>
          </p:cNvSpPr>
          <p:nvPr>
            <p:ph idx="1"/>
          </p:nvPr>
        </p:nvSpPr>
        <p:spPr/>
        <p:txBody>
          <a:bodyPr>
            <a:normAutofit fontScale="70000" lnSpcReduction="20000"/>
          </a:bodyPr>
          <a:lstStyle/>
          <a:p>
            <a:r>
              <a:rPr lang="en-GB" dirty="0"/>
              <a:t> </a:t>
            </a:r>
            <a:r>
              <a:rPr lang="en-US" dirty="0" smtClean="0"/>
              <a:t>Crème</a:t>
            </a:r>
            <a:r>
              <a:rPr lang="en-US" dirty="0"/>
              <a:t>, P. &amp; Lea, R. (2003) </a:t>
            </a:r>
            <a:r>
              <a:rPr lang="en-US" i="1" dirty="0"/>
              <a:t>Writing at University – a Guide for Students</a:t>
            </a:r>
            <a:r>
              <a:rPr lang="en-US" dirty="0"/>
              <a:t>. Maidenhead: Open University Press.</a:t>
            </a:r>
            <a:endParaRPr lang="en-GB" dirty="0"/>
          </a:p>
          <a:p>
            <a:pPr lvl="0"/>
            <a:r>
              <a:rPr lang="en-GB" dirty="0"/>
              <a:t>Pixabay.com (2017) </a:t>
            </a:r>
            <a:r>
              <a:rPr lang="en-GB" i="1" dirty="0"/>
              <a:t>Thief Burglar Robber Predator Cash. </a:t>
            </a:r>
            <a:r>
              <a:rPr lang="en-GB" dirty="0"/>
              <a:t>Available at: </a:t>
            </a:r>
            <a:r>
              <a:rPr lang="en-GB" u="sng" dirty="0">
                <a:hlinkClick r:id="rId3"/>
              </a:rPr>
              <a:t>https://pixabay.com/en/thief-burglar-robber-predator-cash-1825712/</a:t>
            </a:r>
            <a:r>
              <a:rPr lang="en-GB" dirty="0"/>
              <a:t> (Accessed: 17 October 2017).</a:t>
            </a:r>
          </a:p>
          <a:p>
            <a:pPr lvl="0"/>
            <a:r>
              <a:rPr lang="en-US" dirty="0"/>
              <a:t>Neville, C. (2007</a:t>
            </a:r>
            <a:r>
              <a:rPr lang="en-US" i="1" dirty="0"/>
              <a:t>)</a:t>
            </a:r>
            <a:r>
              <a:rPr lang="en-US" dirty="0"/>
              <a:t> </a:t>
            </a:r>
            <a:r>
              <a:rPr lang="en-US" i="1" dirty="0"/>
              <a:t>The Complete Guide to Referencing and Avoiding Plagiarism</a:t>
            </a:r>
            <a:r>
              <a:rPr lang="en-US" dirty="0"/>
              <a:t>. Maidenhead: Open University Press.</a:t>
            </a:r>
            <a:endParaRPr lang="en-GB" dirty="0"/>
          </a:p>
          <a:p>
            <a:pPr lvl="0"/>
            <a:r>
              <a:rPr lang="en-GB" dirty="0"/>
              <a:t>Turnitin (2015) </a:t>
            </a:r>
            <a:r>
              <a:rPr lang="en-GB" i="1" dirty="0"/>
              <a:t>Student Submissions</a:t>
            </a:r>
            <a:r>
              <a:rPr lang="en-GB" dirty="0"/>
              <a:t>. Available at: </a:t>
            </a:r>
            <a:r>
              <a:rPr lang="en-GB" u="sng" dirty="0">
                <a:hlinkClick r:id="rId4"/>
              </a:rPr>
              <a:t>https://dysgu.ydds.ac.uk/login/index.php</a:t>
            </a:r>
            <a:r>
              <a:rPr lang="en-GB" dirty="0"/>
              <a:t> (Accessed: 9  September 2015).</a:t>
            </a:r>
          </a:p>
          <a:p>
            <a:pPr lvl="0"/>
            <a:r>
              <a:rPr lang="en-GB" dirty="0"/>
              <a:t>University of Wales Trinity Saint David (2017) </a:t>
            </a:r>
            <a:r>
              <a:rPr lang="en-GB" i="1" dirty="0"/>
              <a:t>University Regulations: Student Guide.</a:t>
            </a:r>
            <a:r>
              <a:rPr lang="en-GB" dirty="0"/>
              <a:t> Available at: </a:t>
            </a:r>
            <a:r>
              <a:rPr lang="en-GB" u="sng" dirty="0">
                <a:hlinkClick r:id="rId5"/>
              </a:rPr>
              <a:t>http://www.uwtsd.ac.uk/media/uwtsd-website/content-assets/documents/academic-office/quality-handbook/University_Regulations_Undergraduate_Student_Guide_2017-18.pdf</a:t>
            </a:r>
            <a:r>
              <a:rPr lang="en-GB" dirty="0"/>
              <a:t> (Accessed: 17 October 2017).</a:t>
            </a:r>
          </a:p>
          <a:p>
            <a:pPr lvl="0"/>
            <a:r>
              <a:rPr lang="en-GB" dirty="0"/>
              <a:t>Wyse, D. (2006) </a:t>
            </a:r>
            <a:r>
              <a:rPr lang="en-GB" i="1" dirty="0"/>
              <a:t>The Good Writing Guide for Education Students</a:t>
            </a:r>
            <a:r>
              <a:rPr lang="en-GB" dirty="0"/>
              <a:t>. London: Sage Publications Ltd.</a:t>
            </a:r>
          </a:p>
          <a:p>
            <a:endParaRPr lang="en-US" dirty="0"/>
          </a:p>
        </p:txBody>
      </p:sp>
    </p:spTree>
    <p:extLst>
      <p:ext uri="{BB962C8B-B14F-4D97-AF65-F5344CB8AC3E}">
        <p14:creationId xmlns:p14="http://schemas.microsoft.com/office/powerpoint/2010/main" val="58773104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1267</TotalTime>
  <Words>1326</Words>
  <Application>Microsoft Office PowerPoint</Application>
  <PresentationFormat>Widescreen</PresentationFormat>
  <Paragraphs>188</Paragraphs>
  <Slides>32</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Garamond</vt:lpstr>
      <vt:lpstr>Organic</vt:lpstr>
      <vt:lpstr>ECGE4001Q Session 4</vt:lpstr>
      <vt:lpstr>Have You Ever had Anything Stolen?</vt:lpstr>
      <vt:lpstr>Authorship versus Intellectual Property</vt:lpstr>
      <vt:lpstr>Plagiarism</vt:lpstr>
      <vt:lpstr>What is Plagiarism?</vt:lpstr>
      <vt:lpstr>Why do Students Plagiarise?</vt:lpstr>
      <vt:lpstr>What is Proper Acknowledgement?</vt:lpstr>
      <vt:lpstr>Detecting Plagiarism</vt:lpstr>
      <vt:lpstr>PowerPoint Presentation</vt:lpstr>
      <vt:lpstr>What Happens if You Commit Plagiarism?</vt:lpstr>
      <vt:lpstr>Avoiding Plagiarism</vt:lpstr>
      <vt:lpstr>Avoiding Plagiarism</vt:lpstr>
      <vt:lpstr>Avoiding Plagiarism</vt:lpstr>
      <vt:lpstr>Esiamplau Cyfeirnodi Referencing Examples</vt:lpstr>
      <vt:lpstr>Reading Week Activity Preparation for the Referencing Task</vt:lpstr>
      <vt:lpstr>Dyfyniadau / Quotations</vt:lpstr>
      <vt:lpstr>Dyfyniadau / Quotations</vt:lpstr>
      <vt:lpstr>Quotations or Speech Marks</vt:lpstr>
      <vt:lpstr>Quoting Authors in the Text</vt:lpstr>
      <vt:lpstr> Quoting Authors in the Text (direct quote)</vt:lpstr>
      <vt:lpstr>Quoting authors in the text (indirect quote)</vt:lpstr>
      <vt:lpstr>Quoting More than One Author</vt:lpstr>
      <vt:lpstr>More than 2 Authors </vt:lpstr>
      <vt:lpstr>Longer Quotes: More than 2 Lines</vt:lpstr>
      <vt:lpstr>I will Demonstrate How to Do this in Word.</vt:lpstr>
      <vt:lpstr>Giving Ideas  in your Own Words or Paraphrasing</vt:lpstr>
      <vt:lpstr>Paraphrasing but NOT Directly Quoting </vt:lpstr>
      <vt:lpstr>Cyfeirnodi Referencing</vt:lpstr>
      <vt:lpstr>Use Cite them Right!</vt:lpstr>
      <vt:lpstr>Why Reference?</vt:lpstr>
      <vt:lpstr> Points to Remember</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ECGE4001Q – Academic Study Skills</dc:title>
  <dc:creator>Ken Dicks</dc:creator>
  <cp:lastModifiedBy>Caroline Lohmann-Hancock</cp:lastModifiedBy>
  <cp:revision>92</cp:revision>
  <dcterms:created xsi:type="dcterms:W3CDTF">2017-09-29T08:10:58Z</dcterms:created>
  <dcterms:modified xsi:type="dcterms:W3CDTF">2019-10-15T16:34:05Z</dcterms:modified>
</cp:coreProperties>
</file>