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82359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1463040"/>
            <a:ext cx="1069848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38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DIGITAL FORENSIC RECONSTRUCTION OF</a:t>
            </a:r>
            <a:endParaRPr lang="en-US" sz="3200" dirty="0"/>
          </a:p>
          <a:p>
            <a:pPr marL="0" indent="0">
              <a:lnSpc>
                <a:spcPts val="38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AUTONOMOUS AI AGENT ACTIONS IN</a:t>
            </a:r>
            <a:endParaRPr lang="en-US" sz="3200" dirty="0"/>
          </a:p>
          <a:p>
            <a:pPr marL="0" indent="0">
              <a:lnSpc>
                <a:spcPts val="38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SECURITY INCIDENTS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1520" y="3432731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ACFA7004: Research Methods and Professional Development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731520" y="5394960"/>
            <a:ext cx="9144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Gautam Malviya   |   Student ID: 2504384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731520" y="585216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Agenda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828800"/>
            <a:ext cx="777240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 and background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and objectives (O1–O4)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— search strategy and gap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design and methodology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outcomes and limitations</a:t>
            </a:r>
            <a:endParaRPr lang="en-US" sz="180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8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Timeline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1.1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Context and Background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691640"/>
            <a:ext cx="106070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100"/>
              </a:lnSpc>
              <a:buNone/>
            </a:pPr>
            <a:r>
              <a:rPr lang="en-US" sz="15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forensics identifies, preserves, analyses and presents digital evidence in a way that is legally defensible. Three recent shifts are changing this field:</a:t>
            </a:r>
            <a:endParaRPr lang="en-US" sz="1550" dirty="0"/>
          </a:p>
        </p:txBody>
      </p:sp>
      <p:sp>
        <p:nvSpPr>
          <p:cNvPr id="5" name="Shape 3"/>
          <p:cNvSpPr/>
          <p:nvPr/>
        </p:nvSpPr>
        <p:spPr>
          <a:xfrm>
            <a:off x="731520" y="260604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914400" y="2743200"/>
            <a:ext cx="731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914400" y="338328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Autonomous AI agents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914400" y="3840480"/>
            <a:ext cx="3017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LLM-based agents now browse, write and execute code with minimal human supervision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389120" y="260604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4572000" y="2743200"/>
            <a:ext cx="731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4572000" y="338328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Prompt injection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4572000" y="3840480"/>
            <a:ext cx="3017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repeatable attack where malicious instructions in processed content hijack agent behaviour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8046720" y="260604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8229600" y="2743200"/>
            <a:ext cx="731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600" dirty="0"/>
          </a:p>
        </p:txBody>
      </p:sp>
      <p:sp>
        <p:nvSpPr>
          <p:cNvPr id="15" name="Text 13"/>
          <p:cNvSpPr/>
          <p:nvPr/>
        </p:nvSpPr>
        <p:spPr>
          <a:xfrm>
            <a:off x="8229600" y="338328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Agents as evidence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8229600" y="3840480"/>
            <a:ext cx="3017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Emerging research asks whether an agent can itself be part of the incident under investigation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1.2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Problem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731520" y="1737360"/>
            <a:ext cx="10607040" cy="1005840"/>
          </a:xfrm>
          <a:prstGeom prst="roundRect">
            <a:avLst>
              <a:gd name="adj" fmla="val 5455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1005840" y="1783080"/>
            <a:ext cx="10058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is no widely used artifact taxonomy or investigative framework to attribute an AI agent's action to a manipulated prompt, memory entry, flawed tool call, or benign model error.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731520" y="3017520"/>
            <a:ext cx="10607040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LLM-forensic tools use the LLM to help investigate other evidence not as the evidence source itself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agent case studies are single-platform; no taxonomy transfers across platforms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mechanism yet tags an injected instruction within a shared context window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Consequence: responders can't defend agent actions in court, and evidence may not survive a chain-of-custody challenge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1.3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 and Objectives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645920"/>
            <a:ext cx="106070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design and evaluate a forensic investigation framework that can reconstruct the decision-making of autonomous AI agents.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731520" y="2331720"/>
            <a:ext cx="914400" cy="777240"/>
          </a:xfrm>
          <a:prstGeom prst="roundRect">
            <a:avLst>
              <a:gd name="adj" fmla="val 705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731520" y="2331720"/>
            <a:ext cx="914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828800" y="2331720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 5-category artifact taxonomy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9692640" y="2331720"/>
            <a:ext cx="16459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4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731520" y="3264408"/>
            <a:ext cx="914400" cy="777240"/>
          </a:xfrm>
          <a:prstGeom prst="roundRect">
            <a:avLst>
              <a:gd name="adj" fmla="val 705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731520" y="3264408"/>
            <a:ext cx="914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O2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1828800" y="3264408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Outline a 4-phase investigative approach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9692640" y="3264408"/>
            <a:ext cx="16459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7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731520" y="4197096"/>
            <a:ext cx="914400" cy="777240"/>
          </a:xfrm>
          <a:prstGeom prst="roundRect">
            <a:avLst>
              <a:gd name="adj" fmla="val 705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731520" y="4197096"/>
            <a:ext cx="914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O3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1828800" y="4197096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the framework in a simulated prompt-injection scenario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9692640" y="4197096"/>
            <a:ext cx="16459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9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731520" y="5129784"/>
            <a:ext cx="914400" cy="777240"/>
          </a:xfrm>
          <a:prstGeom prst="roundRect">
            <a:avLst>
              <a:gd name="adj" fmla="val 7059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731520" y="5129784"/>
            <a:ext cx="914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O4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1828800" y="5129784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4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 forensic-readiness design recommendations</a:t>
            </a:r>
            <a:endParaRPr lang="en-US" sz="1450" dirty="0"/>
          </a:p>
        </p:txBody>
      </p:sp>
      <p:sp>
        <p:nvSpPr>
          <p:cNvPr id="20" name="Text 18"/>
          <p:cNvSpPr/>
          <p:nvPr/>
        </p:nvSpPr>
        <p:spPr>
          <a:xfrm>
            <a:off x="9692640" y="5129784"/>
            <a:ext cx="16459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11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1.4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Significance of the Research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731520" y="201168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914400" y="21945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Incident Responders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914400" y="2788920"/>
            <a:ext cx="30175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concrete method for investigating agent-related incidents, replacing ad hoc log analysis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389120" y="201168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1E2761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4572000" y="21945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Platform Developers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4572000" y="2788920"/>
            <a:ext cx="30175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design-time checklist for building forensically sound logging into agent frameworks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8046720" y="2011680"/>
            <a:ext cx="3383280" cy="2377440"/>
          </a:xfrm>
          <a:prstGeom prst="roundRect">
            <a:avLst>
              <a:gd name="adj" fmla="val 3077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8229600" y="21945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Academia</a:t>
            </a:r>
            <a:endParaRPr lang="en-US" sz="1550" dirty="0"/>
          </a:p>
        </p:txBody>
      </p:sp>
      <p:sp>
        <p:nvSpPr>
          <p:cNvPr id="12" name="Text 10"/>
          <p:cNvSpPr/>
          <p:nvPr/>
        </p:nvSpPr>
        <p:spPr>
          <a:xfrm>
            <a:off x="8229600" y="2788920"/>
            <a:ext cx="30175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artifact taxonomy and evaluated framework, extending rather than duplicating benchmarking work</a:t>
            </a:r>
            <a:endParaRPr lang="en-US" sz="1250" dirty="0"/>
          </a:p>
        </p:txBody>
      </p:sp>
      <p:sp>
        <p:nvSpPr>
          <p:cNvPr id="13" name="Text 11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 — Search Strategy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737360"/>
            <a:ext cx="10607040" cy="2194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Literature Review (SLR) following Kitchenham's protocol for software engineering research</a:t>
            </a:r>
            <a:endParaRPr lang="en-US" sz="15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Databases: IEEE Xplore, ACM Digital Library, ScienceDirect, arXiv, plus vendor security blogs and NIST</a:t>
            </a:r>
            <a:endParaRPr lang="en-US" sz="15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 strings combined agent/LLM terms with forensic/security terms, and a second string for “prompt injection”</a:t>
            </a:r>
            <a:endParaRPr lang="en-US" sz="15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Scope: 2021–2026 (LLM agents predate this window in the literature)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1280160" y="4160520"/>
            <a:ext cx="3291840" cy="1371600"/>
          </a:xfrm>
          <a:prstGeom prst="roundRect">
            <a:avLst>
              <a:gd name="adj" fmla="val 5333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1280160" y="4270248"/>
            <a:ext cx="3291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60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1417320" y="4892040"/>
            <a:ext cx="3017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 found</a:t>
            </a:r>
            <a:endParaRPr lang="en-US" sz="1250" dirty="0"/>
          </a:p>
        </p:txBody>
      </p:sp>
      <p:sp>
        <p:nvSpPr>
          <p:cNvPr id="8" name="Text 6"/>
          <p:cNvSpPr/>
          <p:nvPr/>
        </p:nvSpPr>
        <p:spPr>
          <a:xfrm>
            <a:off x="4572000" y="4572000"/>
            <a:ext cx="365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4937760" y="4160520"/>
            <a:ext cx="3291840" cy="1371600"/>
          </a:xfrm>
          <a:prstGeom prst="roundRect">
            <a:avLst>
              <a:gd name="adj" fmla="val 5333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4937760" y="4270248"/>
            <a:ext cx="3291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24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5074920" y="4892040"/>
            <a:ext cx="3017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advanced to full-text review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8229600" y="4572000"/>
            <a:ext cx="3657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8595360" y="4160520"/>
            <a:ext cx="3291840" cy="1371600"/>
          </a:xfrm>
          <a:prstGeom prst="roundRect">
            <a:avLst>
              <a:gd name="adj" fmla="val 5333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8595360" y="4270248"/>
            <a:ext cx="3291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</a:t>
            </a:r>
            <a:endParaRPr lang="en-US" sz="2600" dirty="0"/>
          </a:p>
        </p:txBody>
      </p:sp>
      <p:sp>
        <p:nvSpPr>
          <p:cNvPr id="15" name="Text 13"/>
          <p:cNvSpPr/>
          <p:nvPr/>
        </p:nvSpPr>
        <p:spPr>
          <a:xfrm>
            <a:off x="8732520" y="4892040"/>
            <a:ext cx="30175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5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sources + 2 foundational standards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 — Four Themes and the Gap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691640"/>
            <a:ext cx="10607040" cy="3200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 as Forensic Assistant  LLMs help investigate traditional evidence (network traffic, files); strongest theme, but doesn't investigate the agent itself</a:t>
            </a:r>
            <a:endParaRPr lang="en-US" sz="14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LLM/Agent as Forensic Subject  newest and most relevant; case studies exist but no cross-platform taxonomy</a:t>
            </a:r>
            <a:endParaRPr lang="en-US" sz="14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Benchmarking Investigative Agents  strong assessment practice, but measures agent performance, not agent-as-evidence</a:t>
            </a:r>
            <a:endParaRPr lang="en-US" sz="14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4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 Process Models  established 4-phase structure (Identification, Preservation, Analysis, Reporting) that this proposal builds on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731520" y="5074920"/>
            <a:ext cx="10607040" cy="868680"/>
          </a:xfrm>
          <a:prstGeom prst="roundRect">
            <a:avLst>
              <a:gd name="adj" fmla="val 6316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1005840" y="5120640"/>
            <a:ext cx="100584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Gap: no cross-platform artifact taxonomy, no source-tagged prompt-provenance mechanism, no evaluated end-to-end framework.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3.1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Design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737360"/>
            <a:ext cx="10607040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Ontology: objectivist agent behaviour, tool calls and logs are treated as observable, recordable facts</a:t>
            </a:r>
            <a:endParaRPr lang="en-US" sz="15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Epistemology: pragmatist the research question is practical, needing both qualitative design and quantitative evaluation</a:t>
            </a:r>
            <a:endParaRPr lang="en-US" sz="15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Approach: Design Science Research (DSR) the primary output is an artifact (the framework), not a theory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822960" y="4114800"/>
            <a:ext cx="2331720" cy="1188720"/>
          </a:xfrm>
          <a:prstGeom prst="roundRect">
            <a:avLst>
              <a:gd name="adj" fmla="val 615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914400" y="4114800"/>
            <a:ext cx="2148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</a:t>
            </a:r>
            <a:endParaRPr lang="en-US" sz="1350" dirty="0"/>
          </a:p>
          <a:p>
            <a:pPr marL="0" indent="0" algn="ctr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Identification</a:t>
            </a:r>
            <a:endParaRPr lang="en-US" sz="1350" dirty="0"/>
          </a:p>
        </p:txBody>
      </p:sp>
      <p:sp>
        <p:nvSpPr>
          <p:cNvPr id="7" name="Shape 5"/>
          <p:cNvSpPr/>
          <p:nvPr/>
        </p:nvSpPr>
        <p:spPr>
          <a:xfrm>
            <a:off x="3538728" y="4114800"/>
            <a:ext cx="2331720" cy="1188720"/>
          </a:xfrm>
          <a:prstGeom prst="roundRect">
            <a:avLst>
              <a:gd name="adj" fmla="val 6154"/>
            </a:avLst>
          </a:prstGeom>
          <a:solidFill>
            <a:srgbClr val="2E3E8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3630168" y="4114800"/>
            <a:ext cx="2148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6254496" y="4114800"/>
            <a:ext cx="2331720" cy="1188720"/>
          </a:xfrm>
          <a:prstGeom prst="roundRect">
            <a:avLst>
              <a:gd name="adj" fmla="val 615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6345936" y="4114800"/>
            <a:ext cx="2148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Demonstration</a:t>
            </a:r>
            <a:endParaRPr lang="en-US" sz="1350" dirty="0"/>
          </a:p>
        </p:txBody>
      </p:sp>
      <p:sp>
        <p:nvSpPr>
          <p:cNvPr id="11" name="Shape 9"/>
          <p:cNvSpPr/>
          <p:nvPr/>
        </p:nvSpPr>
        <p:spPr>
          <a:xfrm>
            <a:off x="8970264" y="4114800"/>
            <a:ext cx="2331720" cy="1188720"/>
          </a:xfrm>
          <a:prstGeom prst="roundRect">
            <a:avLst>
              <a:gd name="adj" fmla="val 6154"/>
            </a:avLst>
          </a:prstGeom>
          <a:solidFill>
            <a:srgbClr val="2E3E8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9061704" y="4114800"/>
            <a:ext cx="2148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350" dirty="0"/>
          </a:p>
        </p:txBody>
      </p:sp>
      <p:sp>
        <p:nvSpPr>
          <p:cNvPr id="13" name="Text 11"/>
          <p:cNvSpPr/>
          <p:nvPr/>
        </p:nvSpPr>
        <p:spPr>
          <a:xfrm>
            <a:off x="3154680" y="4480560"/>
            <a:ext cx="38404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5870448" y="4480560"/>
            <a:ext cx="38404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8586216" y="4480560"/>
            <a:ext cx="38404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731520" y="5486400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DSR cycle applied to this study — problem framing (Sections 1.2, 2) feeds design, demonstration and evaluation (O1–O3)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3.2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Methods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737360"/>
            <a:ext cx="10607040" cy="2286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Mixed methods: qualitative taxonomy/framework design + quantitative attribution-accuracy evaluation</a:t>
            </a:r>
            <a:endParaRPr lang="en-US" sz="15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 case simulation experiment on a sandboxed, open-source multi-agent platform (e.g. Microsoft AutoGen)</a:t>
            </a:r>
            <a:endParaRPr lang="en-US" sz="1500" dirty="0"/>
          </a:p>
          <a:p>
            <a:pPr marL="228600" indent="-228600">
              <a:spcAft>
                <a:spcPts val="1400"/>
              </a:spcAft>
              <a:buSzPct val="100000"/>
              <a:buChar char="•"/>
            </a:pPr>
            <a:r>
              <a:rPr lang="en-US" sz="15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Scenario: a coding-assistant agent doing a benign web-summarisation task encounters a page containing a hidden command — simulating prompt injection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731520" y="4343400"/>
            <a:ext cx="5120640" cy="1600200"/>
          </a:xfrm>
          <a:prstGeom prst="roundRect">
            <a:avLst>
              <a:gd name="adj" fmla="val 4571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914400" y="448056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Attribution Accuracy</a:t>
            </a:r>
            <a:endParaRPr lang="en-US" sz="1500" dirty="0"/>
          </a:p>
        </p:txBody>
      </p:sp>
      <p:sp>
        <p:nvSpPr>
          <p:cNvPr id="7" name="Text 5"/>
          <p:cNvSpPr/>
          <p:nvPr/>
        </p:nvSpPr>
        <p:spPr>
          <a:xfrm>
            <a:off x="914400" y="4892040"/>
            <a:ext cx="47548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% of the ground-truth timeline correctly reconstructed, reported with an explicit confidence statement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6217920" y="4343400"/>
            <a:ext cx="5120640" cy="1600200"/>
          </a:xfrm>
          <a:prstGeom prst="roundRect">
            <a:avLst>
              <a:gd name="adj" fmla="val 4571"/>
            </a:avLst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6400800" y="4480560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Evidentiary Completeness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6400800" y="4892040"/>
            <a:ext cx="47548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% of the 5 taxonomy categories recoverable without extra manual instrumentation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Expected Outcome — Taxonomy &amp; Framework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31520" y="160020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Five-category artifact taxonomy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731520" y="2057400"/>
            <a:ext cx="1965960" cy="1005840"/>
          </a:xfrm>
          <a:prstGeom prst="roundRect">
            <a:avLst>
              <a:gd name="adj" fmla="val 636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777240" y="2057400"/>
            <a:ext cx="1874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Prompt</a:t>
            </a:r>
            <a:endParaRPr lang="en-US" sz="1150" dirty="0"/>
          </a:p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Provenance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2862072" y="2057400"/>
            <a:ext cx="1965960" cy="1005840"/>
          </a:xfrm>
          <a:prstGeom prst="roundRect">
            <a:avLst>
              <a:gd name="adj" fmla="val 636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2907792" y="2057400"/>
            <a:ext cx="1874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Reasoning</a:t>
            </a:r>
            <a:endParaRPr lang="en-US" sz="1150" dirty="0"/>
          </a:p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Trace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4992624" y="2057400"/>
            <a:ext cx="1965960" cy="1005840"/>
          </a:xfrm>
          <a:prstGeom prst="roundRect">
            <a:avLst>
              <a:gd name="adj" fmla="val 636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5038344" y="2057400"/>
            <a:ext cx="1874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Memory</a:t>
            </a:r>
            <a:endParaRPr lang="en-US" sz="1150" dirty="0"/>
          </a:p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7123176" y="2057400"/>
            <a:ext cx="1965960" cy="1005840"/>
          </a:xfrm>
          <a:prstGeom prst="roundRect">
            <a:avLst>
              <a:gd name="adj" fmla="val 636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7168896" y="2057400"/>
            <a:ext cx="1874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Tool-call</a:t>
            </a:r>
            <a:endParaRPr lang="en-US" sz="1150" dirty="0"/>
          </a:p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Chain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9253728" y="2057400"/>
            <a:ext cx="1965960" cy="1005840"/>
          </a:xfrm>
          <a:prstGeom prst="roundRect">
            <a:avLst>
              <a:gd name="adj" fmla="val 6364"/>
            </a:avLst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9299448" y="2057400"/>
            <a:ext cx="18745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Multi-agent</a:t>
            </a:r>
            <a:endParaRPr lang="en-US" sz="1150" dirty="0"/>
          </a:p>
          <a:p>
            <a:pPr marL="0" indent="0" algn="ctr">
              <a:lnSpc>
                <a:spcPts val="14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Causal Chain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731520" y="342900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Four-phase investigative framework (mapped to NIST SP 800-61)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731520" y="3886200"/>
            <a:ext cx="2331720" cy="914400"/>
          </a:xfrm>
          <a:prstGeom prst="roundRect">
            <a:avLst>
              <a:gd name="adj" fmla="val 7000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731520" y="3886200"/>
            <a:ext cx="2331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Preservation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3474720" y="3886200"/>
            <a:ext cx="2331720" cy="914400"/>
          </a:xfrm>
          <a:prstGeom prst="roundRect">
            <a:avLst>
              <a:gd name="adj" fmla="val 7000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3474720" y="3886200"/>
            <a:ext cx="2331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Reconstruction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6217920" y="3886200"/>
            <a:ext cx="2331720" cy="914400"/>
          </a:xfrm>
          <a:prstGeom prst="roundRect">
            <a:avLst>
              <a:gd name="adj" fmla="val 7000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6217920" y="3886200"/>
            <a:ext cx="2331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Attribution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8961120" y="3886200"/>
            <a:ext cx="2331720" cy="914400"/>
          </a:xfrm>
          <a:prstGeom prst="roundRect">
            <a:avLst>
              <a:gd name="adj" fmla="val 7000"/>
            </a:avLst>
          </a:prstGeom>
          <a:solidFill>
            <a:srgbClr val="F4F6FB"/>
          </a:solidFill>
          <a:ln w="12700">
            <a:solidFill>
              <a:srgbClr val="1E2761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8961120" y="3886200"/>
            <a:ext cx="2331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Reporting</a:t>
            </a:r>
            <a:endParaRPr lang="en-US" sz="1400" dirty="0"/>
          </a:p>
        </p:txBody>
      </p:sp>
      <p:sp>
        <p:nvSpPr>
          <p:cNvPr id="24" name="Text 22"/>
          <p:cNvSpPr/>
          <p:nvPr/>
        </p:nvSpPr>
        <p:spPr>
          <a:xfrm>
            <a:off x="3063240" y="4160520"/>
            <a:ext cx="411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5806440" y="4160520"/>
            <a:ext cx="411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26" name="Text 24"/>
          <p:cNvSpPr/>
          <p:nvPr/>
        </p:nvSpPr>
        <p:spPr>
          <a:xfrm>
            <a:off x="8549640" y="4160520"/>
            <a:ext cx="411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E2761"/>
                </a:solidFill>
              </a:rPr>
              <a:t>→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731520" y="50749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Even a partially successful evaluation (high completeness, moderate accuracy) still yields a usable, evidence-based account of where current agent logging falls short.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 and Risk Management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731520" y="1783080"/>
            <a:ext cx="5120640" cy="4206240"/>
          </a:xfrm>
          <a:prstGeom prst="rect">
            <a:avLst/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960120" y="1965960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Anticipated Limitations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960120" y="2423160"/>
            <a:ext cx="4663440" cy="3383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 simulated scenario, single agent platform limits how far accuracy figures generalise</a:t>
            </a:r>
            <a:endParaRPr lang="en-US" sz="13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Sandbox can't capture production-scale complexity (concurrent sessions, long-running shared memory)</a:t>
            </a:r>
            <a:endParaRPr lang="en-US" sz="13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constraint limits evaluation to prompt injection, not the full space of agent-incident causes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172200" y="1783080"/>
            <a:ext cx="5120640" cy="4206240"/>
          </a:xfrm>
          <a:prstGeom prst="rect">
            <a:avLst/>
          </a:prstGeom>
          <a:solidFill>
            <a:srgbClr val="F4F6FB"/>
          </a:solidFill>
          <a:ln w="12700">
            <a:solidFill>
              <a:srgbClr val="D9D9D9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6400800" y="1965960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Risk Points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400800" y="2423160"/>
            <a:ext cx="4663440" cy="3383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Sandbox setup (Weeks 3–4): platform logging may be more limited than expected</a:t>
            </a:r>
            <a:endParaRPr lang="en-US" sz="13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Scenario evaluation (Weeks 8–9): initial design may not yield a clean ground truth</a:t>
            </a:r>
            <a:endParaRPr lang="en-US" sz="1300" dirty="0"/>
          </a:p>
          <a:p>
            <a:pPr marL="228600" indent="-228600">
              <a:spcAft>
                <a:spcPts val="1200"/>
              </a:spcAft>
              <a:buSzPct val="100000"/>
              <a:buChar char="•"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Fast-moving literature: search strings re-run once before the analysis chapter is finalised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59436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1B1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Timeline — 14 Weeks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731520" y="1691640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731520" y="1691640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1–2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2560320" y="1691640"/>
            <a:ext cx="8778240" cy="713232"/>
          </a:xfrm>
          <a:prstGeom prst="rect">
            <a:avLst/>
          </a:prstGeom>
          <a:solidFill>
            <a:srgbClr val="F4F6FB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2743200" y="1691640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Finalise proposal, ethics form, SLR search &amp; screening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731520" y="2404872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731520" y="2404872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3–4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2560320" y="2404872"/>
            <a:ext cx="8778240" cy="713232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2743200" y="2404872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Full-text review, taxonomy finalised (O1), sandbox set up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731520" y="3118104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731520" y="3118104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5–7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2560320" y="3118104"/>
            <a:ext cx="8778240" cy="713232"/>
          </a:xfrm>
          <a:prstGeom prst="rect">
            <a:avLst/>
          </a:prstGeom>
          <a:solidFill>
            <a:srgbClr val="F4F6FB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2743200" y="3118104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&amp; implement 4-phase framework (O2)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731520" y="3831336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731520" y="3831336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8–9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2560320" y="3831336"/>
            <a:ext cx="8778240" cy="713232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2743200" y="3831336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 simulated prompt-injection scenario, collect results (O3)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731520" y="4544568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731520" y="4544568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10–11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2560320" y="4544568"/>
            <a:ext cx="8778240" cy="713232"/>
          </a:xfrm>
          <a:prstGeom prst="rect">
            <a:avLst/>
          </a:prstGeom>
          <a:solidFill>
            <a:srgbClr val="F4F6FB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2743200" y="4544568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Analyse results, design recommendations (O4), start drafting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731520" y="5257800"/>
            <a:ext cx="1828800" cy="713232"/>
          </a:xfrm>
          <a:prstGeom prst="rect">
            <a:avLst/>
          </a:prstGeom>
          <a:solidFill>
            <a:srgbClr val="1E2761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731520" y="5257800"/>
            <a:ext cx="18288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12–14</a:t>
            </a:r>
            <a:endParaRPr lang="en-US" sz="1300" dirty="0"/>
          </a:p>
        </p:txBody>
      </p:sp>
      <p:sp>
        <p:nvSpPr>
          <p:cNvPr id="26" name="Shape 24"/>
          <p:cNvSpPr/>
          <p:nvPr/>
        </p:nvSpPr>
        <p:spPr>
          <a:xfrm>
            <a:off x="2560320" y="5257800"/>
            <a:ext cx="8778240" cy="713232"/>
          </a:xfrm>
          <a:prstGeom prst="rect">
            <a:avLst/>
          </a:prstGeom>
          <a:solidFill>
            <a:srgbClr val="FFFFFF"/>
          </a:solidFill>
          <a:ln w="6350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2743200" y="5257800"/>
            <a:ext cx="841248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300" dirty="0">
                <a:solidFill>
                  <a:srgbClr val="1B1B1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write-up, proofread, finalise references, submit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731520" y="6108192"/>
            <a:ext cx="10607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 check-ins at end of Weeks 4, 7 and 11 — aligned with O1, O2 and O4 completion.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B6B6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E27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520" y="640080"/>
            <a:ext cx="91440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731520" y="1691640"/>
            <a:ext cx="10515600" cy="4114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standard method currently exists to reconstruct and attribute an AI agent's actions during a security incident</a:t>
            </a:r>
            <a:endParaRPr lang="en-US" sz="165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proposal designs a 5-category artifact taxonomy and a 4-phase investigative framework, aligned with NIST SP 800-61</a:t>
            </a:r>
            <a:endParaRPr lang="en-US" sz="165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framework will be evaluated on a simulated prompt-injection scenario using attribution accuracy and evidentiary completeness</a:t>
            </a:r>
            <a:endParaRPr lang="en-US" sz="1650" dirty="0"/>
          </a:p>
          <a:p>
            <a:pPr marL="228600" indent="-228600">
              <a:spcAft>
                <a:spcPts val="1800"/>
              </a:spcAft>
              <a:buSzPct val="100000"/>
              <a:buChar char="•"/>
            </a:pPr>
            <a:r>
              <a:rPr lang="en-US" sz="16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Outcome: a practical, evidence-based method for incident responders, and a design-time checklist for agent platform developers</a:t>
            </a:r>
            <a:endParaRPr lang="en-US" sz="1650" dirty="0"/>
          </a:p>
        </p:txBody>
      </p:sp>
      <p:sp>
        <p:nvSpPr>
          <p:cNvPr id="4" name="Text 2"/>
          <p:cNvSpPr/>
          <p:nvPr/>
        </p:nvSpPr>
        <p:spPr>
          <a:xfrm>
            <a:off x="548640" y="6510528"/>
            <a:ext cx="9144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|  Gautam Malviya  |  2504384  |  ACFA7004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11521440" y="6510528"/>
            <a:ext cx="3657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1193</Words>
  <Application>Microsoft Office PowerPoint</Application>
  <PresentationFormat>Widescreen</PresentationFormat>
  <Paragraphs>193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Gautam Malviya</cp:lastModifiedBy>
  <cp:revision>1</cp:revision>
  <dcterms:created xsi:type="dcterms:W3CDTF">2026-08-06T09:16:19Z</dcterms:created>
  <dcterms:modified xsi:type="dcterms:W3CDTF">2026-08-07T14:21:18Z</dcterms:modified>
</cp:coreProperties>
</file>