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1234" y="5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64D166-9E46-4599-9424-8932FDA1A3A0}" type="datetimeFigureOut">
              <a:rPr lang="en-IN" smtClean="0"/>
              <a:pPr/>
              <a:t>06-05-2021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8C1F17B-10F7-4EEB-9A02-A7E1B3A4DB14}"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Training is a process through which they skills of employees can be enhanced so that service quality that is being provided to the customers can be improved. Further, it has been noted that the training need to be conducted as per the need of the employees so that their efficiency level can be enhanced.  Recently, organisations are paying attention to the training of the employees because human capital is considered as one of the most important asset which </a:t>
            </a:r>
            <a:r>
              <a:rPr lang="en-GB" sz="1200" kern="1200" dirty="0" err="1">
                <a:solidFill>
                  <a:schemeClr val="tx1"/>
                </a:solidFill>
                <a:latin typeface="+mn-lt"/>
                <a:ea typeface="+mn-ea"/>
                <a:cs typeface="+mn-cs"/>
              </a:rPr>
              <a:t>inturn</a:t>
            </a:r>
            <a:r>
              <a:rPr lang="en-GB" sz="1200" kern="1200" dirty="0">
                <a:solidFill>
                  <a:schemeClr val="tx1"/>
                </a:solidFill>
                <a:latin typeface="+mn-lt"/>
                <a:ea typeface="+mn-ea"/>
                <a:cs typeface="+mn-cs"/>
              </a:rPr>
              <a:t> help the venture to boost the competitive position of the firm in the market. In the present study, the training system of </a:t>
            </a:r>
            <a:r>
              <a:rPr lang="en-GB" sz="1200" kern="1200" dirty="0" err="1">
                <a:solidFill>
                  <a:schemeClr val="tx1"/>
                </a:solidFill>
                <a:latin typeface="+mn-lt"/>
                <a:ea typeface="+mn-ea"/>
                <a:cs typeface="+mn-cs"/>
              </a:rPr>
              <a:t>Nandos</a:t>
            </a:r>
            <a:r>
              <a:rPr lang="en-GB" sz="1200" kern="1200" dirty="0">
                <a:solidFill>
                  <a:schemeClr val="tx1"/>
                </a:solidFill>
                <a:latin typeface="+mn-lt"/>
                <a:ea typeface="+mn-ea"/>
                <a:cs typeface="+mn-cs"/>
              </a:rPr>
              <a:t> will be discussed. It has been noted that </a:t>
            </a:r>
            <a:r>
              <a:rPr lang="en-GB" sz="1200" kern="1200" dirty="0" err="1">
                <a:solidFill>
                  <a:schemeClr val="tx1"/>
                </a:solidFill>
                <a:latin typeface="+mn-lt"/>
                <a:ea typeface="+mn-ea"/>
                <a:cs typeface="+mn-cs"/>
              </a:rPr>
              <a:t>Nandis</a:t>
            </a:r>
            <a:r>
              <a:rPr lang="en-GB" sz="1200" kern="1200" dirty="0">
                <a:solidFill>
                  <a:schemeClr val="tx1"/>
                </a:solidFill>
                <a:latin typeface="+mn-lt"/>
                <a:ea typeface="+mn-ea"/>
                <a:cs typeface="+mn-cs"/>
              </a:rPr>
              <a:t> is one of the most famous food chain business. The main motive the firm is to provide quality service to the customers so that the competitive position of the firm can be improved. In the UK market, there are 220 </a:t>
            </a:r>
            <a:r>
              <a:rPr lang="en-GB" sz="1200" kern="1200" dirty="0" err="1">
                <a:solidFill>
                  <a:schemeClr val="tx1"/>
                </a:solidFill>
                <a:latin typeface="+mn-lt"/>
                <a:ea typeface="+mn-ea"/>
                <a:cs typeface="+mn-cs"/>
              </a:rPr>
              <a:t>nandos</a:t>
            </a:r>
            <a:r>
              <a:rPr lang="en-GB" sz="1200" kern="1200" dirty="0">
                <a:solidFill>
                  <a:schemeClr val="tx1"/>
                </a:solidFill>
                <a:latin typeface="+mn-lt"/>
                <a:ea typeface="+mn-ea"/>
                <a:cs typeface="+mn-cs"/>
              </a:rPr>
              <a:t>.</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In the present study, the training needs of the HR officer related to </a:t>
            </a:r>
            <a:r>
              <a:rPr lang="en-GB" sz="1200" kern="1200" dirty="0" err="1">
                <a:solidFill>
                  <a:schemeClr val="tx1"/>
                </a:solidFill>
                <a:latin typeface="+mn-lt"/>
                <a:ea typeface="+mn-ea"/>
                <a:cs typeface="+mn-cs"/>
              </a:rPr>
              <a:t>Nandos</a:t>
            </a:r>
            <a:r>
              <a:rPr lang="en-GB" sz="1200" kern="1200" dirty="0">
                <a:solidFill>
                  <a:schemeClr val="tx1"/>
                </a:solidFill>
                <a:latin typeface="+mn-lt"/>
                <a:ea typeface="+mn-ea"/>
                <a:cs typeface="+mn-cs"/>
              </a:rPr>
              <a:t> will be discussed. Further, the training session of the HR officer will also be designed.</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organisations, the human resource management is providing training. In addition to that human resource management of organisations is termed as the backbone because they recruit employees and provide them effective training so that skills of employees can be enhanced. Here, the recruitment process of </a:t>
            </a:r>
            <a:r>
              <a:rPr lang="en-GB" sz="1200" kern="1200" dirty="0" err="1">
                <a:solidFill>
                  <a:schemeClr val="tx1"/>
                </a:solidFill>
                <a:latin typeface="+mn-lt"/>
                <a:ea typeface="+mn-ea"/>
                <a:cs typeface="+mn-cs"/>
              </a:rPr>
              <a:t>Nandos</a:t>
            </a:r>
            <a:r>
              <a:rPr lang="en-GB" sz="1200" kern="1200" dirty="0">
                <a:solidFill>
                  <a:schemeClr val="tx1"/>
                </a:solidFill>
                <a:latin typeface="+mn-lt"/>
                <a:ea typeface="+mn-ea"/>
                <a:cs typeface="+mn-cs"/>
              </a:rPr>
              <a:t> will be discussed so that skilled employees can be recruited within the organisation</a:t>
            </a:r>
            <a:endParaRPr lang="en-IN"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Nando’s</a:t>
            </a:r>
            <a:r>
              <a:rPr lang="en-GB" sz="1200" kern="1200" dirty="0">
                <a:solidFill>
                  <a:schemeClr val="tx1"/>
                </a:solidFill>
                <a:latin typeface="+mn-lt"/>
                <a:ea typeface="+mn-ea"/>
                <a:cs typeface="+mn-cs"/>
              </a:rPr>
              <a:t> management conducts the overall interview process in 1:1 ratio. In addition to that, it has been noted that at the time of recruiting the employees’.  Individual interview process is being conducted so that the candidate can be selected into an effective manner. Further, the hiring manager and shift leader is conducting the interview process. The interview lasts for 10 minutes. Interview is being conducted so that the strength of the workforce can be enhanced in an effective manner. Further, it has also been noted that mock interview is being also conducted within the organisation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Data can be searched within the firm so that no issues can occur within the organisation. Further, it has been noted that the employees are being divided into various department so that their responsibilities can be completed in an effective manner. Further, the management of the organisation need to communicate with the employees on regular basis so that they can complete their activities in an effective manner. Goal oriented responses are also being created so that skill of employees can be enhanced in an effective manner.</a:t>
            </a:r>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1" kern="1200" dirty="0">
                <a:solidFill>
                  <a:schemeClr val="tx1"/>
                </a:solidFill>
                <a:latin typeface="+mn-lt"/>
                <a:ea typeface="+mn-ea"/>
                <a:cs typeface="+mn-cs"/>
              </a:rPr>
              <a:t>Communication skills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has been noted that management and the employees need to communicate to each other so that various knowledge can be exchanged among each other. In addition to that, the communication needs to be improved among the employees so that their analytical skills can be enhanced. On the contrary, communication may also witness a downfall due to language barrier. Hence, it is noted that the HR officer need to learn two different languages so that the communication barrier may be mitigated effectively (</a:t>
            </a:r>
            <a:r>
              <a:rPr lang="en-IN" sz="1200" kern="1200" dirty="0">
                <a:solidFill>
                  <a:schemeClr val="tx1"/>
                </a:solidFill>
                <a:latin typeface="+mn-lt"/>
                <a:ea typeface="+mn-ea"/>
                <a:cs typeface="+mn-cs"/>
              </a:rPr>
              <a:t>Nieves and Quintana, 2018).</a:t>
            </a:r>
          </a:p>
          <a:p>
            <a:r>
              <a:rPr lang="en-GB" sz="1200" kern="1200" dirty="0">
                <a:solidFill>
                  <a:schemeClr val="tx1"/>
                </a:solidFill>
                <a:latin typeface="+mn-lt"/>
                <a:ea typeface="+mn-ea"/>
                <a:cs typeface="+mn-cs"/>
              </a:rPr>
              <a:t>Time management skills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HR officer needs to improve the time management skills so that the activities can be completed in an effective manner. Further, to improve the time management skills, routine needs to be created so that the important work can be completed within a period.</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management of the organisation follows hierarchical structure so that the activities can be conducted in an effective manner. In hierarchal structure, the workers are being divided into different departments so that their individual activities can be completed in an effective manner. Further, it has been noted that, the employees need to maintain an effective relation with their departmental heads so that overall transparency within the firm can be enhanced in an effective manner (</a:t>
            </a:r>
            <a:r>
              <a:rPr lang="en-IN" sz="1200" kern="1200" dirty="0" err="1">
                <a:solidFill>
                  <a:schemeClr val="tx1"/>
                </a:solidFill>
                <a:latin typeface="+mn-lt"/>
                <a:ea typeface="+mn-ea"/>
                <a:cs typeface="+mn-cs"/>
              </a:rPr>
              <a:t>Yawalkar</a:t>
            </a:r>
            <a:r>
              <a:rPr lang="en-IN" sz="1200" kern="1200" dirty="0">
                <a:solidFill>
                  <a:schemeClr val="tx1"/>
                </a:solidFill>
                <a:latin typeface="+mn-lt"/>
                <a:ea typeface="+mn-ea"/>
                <a:cs typeface="+mn-cs"/>
              </a:rPr>
              <a:t>, 2019).</a:t>
            </a:r>
          </a:p>
          <a:p>
            <a:r>
              <a:rPr lang="en-GB" sz="1200" kern="1200" dirty="0">
                <a:solidFill>
                  <a:schemeClr val="tx1"/>
                </a:solidFill>
                <a:latin typeface="+mn-lt"/>
                <a:ea typeface="+mn-ea"/>
                <a:cs typeface="+mn-cs"/>
              </a:rPr>
              <a:t>In the present organisation, HR officer is needed to be hired so that the strength of the workforce can be enhanced. In addition to that, the workforce of the organisation needs to be strengthened so that quality service is being provided to the customers. Thus, the competition level will also be enhanced. At the same time, HR officer is needed to be implemented so that the employees can be provided effective skills so that the activities can be completed in an effective manner. Hence, the competitive position in the market will also be enhanced.</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HR officer needs to be efficient. In addition to that, the individual also need to have effective analytical skills so that the overall working atmosphere of the firm can be boosted. It will also help the individual to analyse the market condition so that the competitive position of the firm can be enhanced. Further, the person needs to be creative so that the recruitment plan can be designed in an effective manner. The individual needs to have effective communication skills. Lastly, the HR officer needs to be polite. Finally, the company needs some who have completed degree in HRM and have previous experience (</a:t>
            </a:r>
            <a:r>
              <a:rPr lang="en-IN" sz="1200" kern="1200" dirty="0" err="1">
                <a:solidFill>
                  <a:schemeClr val="tx1"/>
                </a:solidFill>
                <a:latin typeface="+mn-lt"/>
                <a:ea typeface="+mn-ea"/>
                <a:cs typeface="+mn-cs"/>
              </a:rPr>
              <a:t>Bozsik</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2020).</a:t>
            </a: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i="1" kern="1200" dirty="0">
                <a:solidFill>
                  <a:schemeClr val="tx1"/>
                </a:solidFill>
                <a:latin typeface="+mn-lt"/>
                <a:ea typeface="+mn-ea"/>
                <a:cs typeface="+mn-cs"/>
              </a:rPr>
              <a:t>Competencies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HR officer needs to have the competencies so that so that various problems within the organisation can be solved in an effective manner. Further, it has been noted that reasoning skills of the employees need to be improved so that no issues can occur within the organisation (</a:t>
            </a:r>
            <a:r>
              <a:rPr lang="en-IN" sz="1200" kern="1200" dirty="0">
                <a:solidFill>
                  <a:schemeClr val="tx1"/>
                </a:solidFill>
                <a:latin typeface="+mn-lt"/>
                <a:ea typeface="+mn-ea"/>
                <a:cs typeface="+mn-cs"/>
              </a:rPr>
              <a:t>Wheeler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2017).</a:t>
            </a: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Arial" pitchFamily="34" charset="0"/>
                <a:ea typeface="Calibri" pitchFamily="34" charset="0"/>
                <a:cs typeface="Times New Roman" pitchFamily="18" charset="0"/>
              </a:rPr>
              <a:t>The training assessment of the HR officer needs to be conducted so that the learning abilities of the individual can be analysed effectively. In addition to that, the training needs to be provided for 3 months so that the individual can understand the working of the organisation. For instance, it has been noted that competencies of the officers need to be improved so that problems can be solved within the organisation in an effective manner. For instance, it has been pointed that in real training has also been provided to the HR officer so that the skills can be boosted. Further, the recruitment process needs to be conducted in an effective manner so that the strength of the work force can be enhanced. Further, the HR officer also needs to treat all the employees equally so that the level of discrimination can be mitigated (Lawler and Boudreau, 2020).</a:t>
            </a:r>
            <a:endParaRPr kumimoji="0" lang="en-GB" sz="8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Arial" pitchFamily="34" charset="0"/>
                <a:ea typeface="Calibri" pitchFamily="34" charset="0"/>
                <a:cs typeface="Times New Roman" pitchFamily="18" charset="0"/>
              </a:rPr>
              <a:t>A contract can also be formed between the employees and the management so that transparency of the organisati0on can be maintained. The contract will be created for a particular time so that the level of issues can be mitigated </a:t>
            </a:r>
            <a:endParaRPr kumimoji="0" lang="en-GB" sz="1800" b="0" i="0" u="none" strike="noStrike" cap="none" normalizeH="0" baseline="0" dirty="0">
              <a:ln>
                <a:noFill/>
              </a:ln>
              <a:solidFill>
                <a:schemeClr val="tx1"/>
              </a:solidFill>
              <a:effectLst/>
              <a:latin typeface="Arial" pitchFamily="34" charset="0"/>
              <a:cs typeface="Arial" pitchFamily="34" charset="0"/>
            </a:endParaRP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 contract can also be formed between the employees and the management so that transparency of the organisati0on can be maintained. The contract will be created for a particular time so that the level of issues can be mitigated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management of the organisation can include internal and external process of recruitment. Internal recruitment is beneficial because it reduces the expenses of the organisation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Lastly, it has been noted that employees needs to receive awards and incentives so that their activities can be completed in an effective manner. The training program also needs to be monitored after regular interval (</a:t>
            </a:r>
            <a:r>
              <a:rPr lang="en-IN" sz="1200" kern="1200" dirty="0">
                <a:solidFill>
                  <a:schemeClr val="tx1"/>
                </a:solidFill>
                <a:latin typeface="+mn-lt"/>
                <a:ea typeface="+mn-ea"/>
                <a:cs typeface="+mn-cs"/>
              </a:rPr>
              <a:t>Cherry,, 2017).</a:t>
            </a: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performance of the HR officer need to be analysed by the management of the organisation at a regular interval so that the lack backs of the individuals can be mitigated in an effective manner. At the time of analysing the performance of the employees, their lack backs needs to be analysed so that they can be mitigated in an effective way. This will also help the employees to complete their activities in an effective manner.</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From, the study, I have learnt the human resource management plays an important role because they recruit employees and provide them training so that quality of the working environment can be improved. Further, from the study, the skills of the HR  officer has also been discussed. On the contrary, the loopholes of the individual have also been discussed. Lastly, it is recommended that the HR officer also require effective training so that they can complete their duty effectively.</a:t>
            </a:r>
            <a:endParaRPr lang="en-IN" sz="1200" kern="1200" dirty="0">
              <a:solidFill>
                <a:schemeClr val="tx1"/>
              </a:solidFill>
              <a:latin typeface="+mn-lt"/>
              <a:ea typeface="+mn-ea"/>
              <a:cs typeface="+mn-cs"/>
            </a:endParaRPr>
          </a:p>
          <a:p>
            <a:br>
              <a:rPr lang="en-GB" sz="1200" kern="1200" dirty="0">
                <a:solidFill>
                  <a:schemeClr val="tx1"/>
                </a:solidFill>
                <a:latin typeface="+mn-lt"/>
                <a:ea typeface="+mn-ea"/>
                <a:cs typeface="+mn-cs"/>
              </a:rPr>
            </a:br>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11</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err="1">
                <a:solidFill>
                  <a:schemeClr val="tx1"/>
                </a:solidFill>
                <a:latin typeface="+mn-lt"/>
                <a:ea typeface="+mn-ea"/>
                <a:cs typeface="+mn-cs"/>
              </a:rPr>
              <a:t>Bozsik</a:t>
            </a:r>
            <a:r>
              <a:rPr lang="en-IN" sz="1200" kern="1200" dirty="0">
                <a:solidFill>
                  <a:schemeClr val="tx1"/>
                </a:solidFill>
                <a:latin typeface="+mn-lt"/>
                <a:ea typeface="+mn-ea"/>
                <a:cs typeface="+mn-cs"/>
              </a:rPr>
              <a:t>, S., </a:t>
            </a:r>
            <a:r>
              <a:rPr lang="en-IN" sz="1200" kern="1200" dirty="0" err="1">
                <a:solidFill>
                  <a:schemeClr val="tx1"/>
                </a:solidFill>
                <a:latin typeface="+mn-lt"/>
                <a:ea typeface="+mn-ea"/>
                <a:cs typeface="+mn-cs"/>
              </a:rPr>
              <a:t>Szemán</a:t>
            </a:r>
            <a:r>
              <a:rPr lang="en-IN" sz="1200" kern="1200" dirty="0">
                <a:solidFill>
                  <a:schemeClr val="tx1"/>
                </a:solidFill>
                <a:latin typeface="+mn-lt"/>
                <a:ea typeface="+mn-ea"/>
                <a:cs typeface="+mn-cs"/>
              </a:rPr>
              <a:t>, J. and </a:t>
            </a:r>
            <a:r>
              <a:rPr lang="en-IN" sz="1200" kern="1200" dirty="0" err="1">
                <a:solidFill>
                  <a:schemeClr val="tx1"/>
                </a:solidFill>
                <a:latin typeface="+mn-lt"/>
                <a:ea typeface="+mn-ea"/>
                <a:cs typeface="+mn-cs"/>
              </a:rPr>
              <a:t>Musinszki</a:t>
            </a:r>
            <a:r>
              <a:rPr lang="en-IN" sz="1200" kern="1200" dirty="0">
                <a:solidFill>
                  <a:schemeClr val="tx1"/>
                </a:solidFill>
                <a:latin typeface="+mn-lt"/>
                <a:ea typeface="+mn-ea"/>
                <a:cs typeface="+mn-cs"/>
              </a:rPr>
              <a:t>, Z., 2020. The Role of Human Resource Management Indicators in Social Enterprises with Special Regard to the Social-Cooperatives. </a:t>
            </a:r>
            <a:r>
              <a:rPr lang="en-IN" sz="1200" i="1" kern="1200" dirty="0">
                <a:solidFill>
                  <a:schemeClr val="tx1"/>
                </a:solidFill>
                <a:latin typeface="+mn-lt"/>
                <a:ea typeface="+mn-ea"/>
                <a:cs typeface="+mn-cs"/>
              </a:rPr>
              <a:t>European Journal of Social Sciences</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3</a:t>
            </a:r>
            <a:r>
              <a:rPr lang="en-IN" sz="1200" kern="1200" dirty="0">
                <a:solidFill>
                  <a:schemeClr val="tx1"/>
                </a:solidFill>
                <a:latin typeface="+mn-lt"/>
                <a:ea typeface="+mn-ea"/>
                <a:cs typeface="+mn-cs"/>
              </a:rPr>
              <a:t>(2), pp.60-75.</a:t>
            </a:r>
          </a:p>
          <a:p>
            <a:r>
              <a:rPr lang="en-IN" sz="1200" kern="1200" dirty="0">
                <a:solidFill>
                  <a:schemeClr val="tx1"/>
                </a:solidFill>
                <a:latin typeface="+mn-lt"/>
                <a:ea typeface="+mn-ea"/>
                <a:cs typeface="+mn-cs"/>
              </a:rPr>
              <a:t>Cherry, M.A., 2017. The sharing economy and the edges of contract law: Comparing US and UK Approaches. </a:t>
            </a:r>
            <a:r>
              <a:rPr lang="en-IN" sz="1200" i="1" kern="1200" dirty="0">
                <a:solidFill>
                  <a:schemeClr val="tx1"/>
                </a:solidFill>
                <a:latin typeface="+mn-lt"/>
                <a:ea typeface="+mn-ea"/>
                <a:cs typeface="+mn-cs"/>
              </a:rPr>
              <a:t>Geo. Wash. L. Rev.</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85</a:t>
            </a:r>
            <a:r>
              <a:rPr lang="en-IN" sz="1200" kern="1200" dirty="0">
                <a:solidFill>
                  <a:schemeClr val="tx1"/>
                </a:solidFill>
                <a:latin typeface="+mn-lt"/>
                <a:ea typeface="+mn-ea"/>
                <a:cs typeface="+mn-cs"/>
              </a:rPr>
              <a:t>, p.1804.</a:t>
            </a:r>
          </a:p>
          <a:p>
            <a:r>
              <a:rPr lang="en-IN" sz="1200" kern="1200" dirty="0">
                <a:solidFill>
                  <a:schemeClr val="tx1"/>
                </a:solidFill>
                <a:latin typeface="+mn-lt"/>
                <a:ea typeface="+mn-ea"/>
                <a:cs typeface="+mn-cs"/>
              </a:rPr>
              <a:t>Lawler, E.E. and Boudreau, J.W., 2020. HR Organization and HR Skills. In </a:t>
            </a:r>
            <a:r>
              <a:rPr lang="en-IN" sz="1200" i="1" kern="1200" dirty="0">
                <a:solidFill>
                  <a:schemeClr val="tx1"/>
                </a:solidFill>
                <a:latin typeface="+mn-lt"/>
                <a:ea typeface="+mn-ea"/>
                <a:cs typeface="+mn-cs"/>
              </a:rPr>
              <a:t>Human Resource Excellence</a:t>
            </a:r>
            <a:r>
              <a:rPr lang="en-IN" sz="1200" kern="1200" dirty="0">
                <a:solidFill>
                  <a:schemeClr val="tx1"/>
                </a:solidFill>
                <a:latin typeface="+mn-lt"/>
                <a:ea typeface="+mn-ea"/>
                <a:cs typeface="+mn-cs"/>
              </a:rPr>
              <a:t> (pp. 58-71). Stanford University Press.</a:t>
            </a:r>
          </a:p>
          <a:p>
            <a:r>
              <a:rPr lang="en-IN" sz="1200" kern="1200" dirty="0">
                <a:solidFill>
                  <a:schemeClr val="tx1"/>
                </a:solidFill>
                <a:latin typeface="+mn-lt"/>
                <a:ea typeface="+mn-ea"/>
                <a:cs typeface="+mn-cs"/>
              </a:rPr>
              <a:t> Nieves, J. and Quintana, A., 2018. Human resource practices and innovation in the hotel industry: The mediating role of human capital. </a:t>
            </a:r>
            <a:r>
              <a:rPr lang="en-IN" sz="1200" i="1" kern="1200" dirty="0">
                <a:solidFill>
                  <a:schemeClr val="tx1"/>
                </a:solidFill>
                <a:latin typeface="+mn-lt"/>
                <a:ea typeface="+mn-ea"/>
                <a:cs typeface="+mn-cs"/>
              </a:rPr>
              <a:t>Tourism and Hospitality Research</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18</a:t>
            </a:r>
            <a:r>
              <a:rPr lang="en-IN" sz="1200" kern="1200" dirty="0">
                <a:solidFill>
                  <a:schemeClr val="tx1"/>
                </a:solidFill>
                <a:latin typeface="+mn-lt"/>
                <a:ea typeface="+mn-ea"/>
                <a:cs typeface="+mn-cs"/>
              </a:rPr>
              <a:t>(1), pp.72-83.</a:t>
            </a:r>
          </a:p>
          <a:p>
            <a:r>
              <a:rPr lang="en-IN" sz="1200" kern="1200" dirty="0" err="1">
                <a:solidFill>
                  <a:schemeClr val="tx1"/>
                </a:solidFill>
                <a:latin typeface="+mn-lt"/>
                <a:ea typeface="+mn-ea"/>
                <a:cs typeface="+mn-cs"/>
              </a:rPr>
              <a:t>Piopiunik</a:t>
            </a:r>
            <a:r>
              <a:rPr lang="en-IN" sz="1200" kern="1200" dirty="0">
                <a:solidFill>
                  <a:schemeClr val="tx1"/>
                </a:solidFill>
                <a:latin typeface="+mn-lt"/>
                <a:ea typeface="+mn-ea"/>
                <a:cs typeface="+mn-cs"/>
              </a:rPr>
              <a:t>, M., </a:t>
            </a:r>
            <a:r>
              <a:rPr lang="en-IN" sz="1200" kern="1200" dirty="0" err="1">
                <a:solidFill>
                  <a:schemeClr val="tx1"/>
                </a:solidFill>
                <a:latin typeface="+mn-lt"/>
                <a:ea typeface="+mn-ea"/>
                <a:cs typeface="+mn-cs"/>
              </a:rPr>
              <a:t>Schwerdt</a:t>
            </a:r>
            <a:r>
              <a:rPr lang="en-IN" sz="1200" kern="1200" dirty="0">
                <a:solidFill>
                  <a:schemeClr val="tx1"/>
                </a:solidFill>
                <a:latin typeface="+mn-lt"/>
                <a:ea typeface="+mn-ea"/>
                <a:cs typeface="+mn-cs"/>
              </a:rPr>
              <a:t>, G., Simon, L. and </a:t>
            </a:r>
            <a:r>
              <a:rPr lang="en-IN" sz="1200" kern="1200" dirty="0" err="1">
                <a:solidFill>
                  <a:schemeClr val="tx1"/>
                </a:solidFill>
                <a:latin typeface="+mn-lt"/>
                <a:ea typeface="+mn-ea"/>
                <a:cs typeface="+mn-cs"/>
              </a:rPr>
              <a:t>Woessmann</a:t>
            </a:r>
            <a:r>
              <a:rPr lang="en-IN" sz="1200" kern="1200" dirty="0">
                <a:solidFill>
                  <a:schemeClr val="tx1"/>
                </a:solidFill>
                <a:latin typeface="+mn-lt"/>
                <a:ea typeface="+mn-ea"/>
                <a:cs typeface="+mn-cs"/>
              </a:rPr>
              <a:t>, L., 2020. Skills, signals, and employability: An experimental investigation. </a:t>
            </a:r>
            <a:r>
              <a:rPr lang="en-IN" sz="1200" i="1" kern="1200" dirty="0">
                <a:solidFill>
                  <a:schemeClr val="tx1"/>
                </a:solidFill>
                <a:latin typeface="+mn-lt"/>
                <a:ea typeface="+mn-ea"/>
                <a:cs typeface="+mn-cs"/>
              </a:rPr>
              <a:t>European Economic Review</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123</a:t>
            </a:r>
            <a:r>
              <a:rPr lang="en-IN" sz="1200" kern="1200" dirty="0">
                <a:solidFill>
                  <a:schemeClr val="tx1"/>
                </a:solidFill>
                <a:latin typeface="+mn-lt"/>
                <a:ea typeface="+mn-ea"/>
                <a:cs typeface="+mn-cs"/>
              </a:rPr>
              <a:t>, p.103374.</a:t>
            </a:r>
          </a:p>
          <a:p>
            <a:r>
              <a:rPr lang="en-IN" sz="1200" kern="1200" dirty="0">
                <a:solidFill>
                  <a:schemeClr val="tx1"/>
                </a:solidFill>
                <a:latin typeface="+mn-lt"/>
                <a:ea typeface="+mn-ea"/>
                <a:cs typeface="+mn-cs"/>
              </a:rPr>
              <a:t>Wheeler, L.B., Clark, C.P. and Grisham, C.M., 2017. Transforming a traditional laboratory to an inquiry-based course: Importance of training TAs when redesigning a curriculum. </a:t>
            </a:r>
            <a:r>
              <a:rPr lang="en-IN" sz="1200" i="1" kern="1200" dirty="0">
                <a:solidFill>
                  <a:schemeClr val="tx1"/>
                </a:solidFill>
                <a:latin typeface="+mn-lt"/>
                <a:ea typeface="+mn-ea"/>
                <a:cs typeface="+mn-cs"/>
              </a:rPr>
              <a:t>Journal of Chemical Education</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94</a:t>
            </a:r>
            <a:r>
              <a:rPr lang="en-IN" sz="1200" kern="1200" dirty="0">
                <a:solidFill>
                  <a:schemeClr val="tx1"/>
                </a:solidFill>
                <a:latin typeface="+mn-lt"/>
                <a:ea typeface="+mn-ea"/>
                <a:cs typeface="+mn-cs"/>
              </a:rPr>
              <a:t>(8), pp.1019-1026.</a:t>
            </a:r>
          </a:p>
          <a:p>
            <a:r>
              <a:rPr lang="en-IN" sz="1200" kern="1200" dirty="0" err="1">
                <a:solidFill>
                  <a:schemeClr val="tx1"/>
                </a:solidFill>
                <a:latin typeface="+mn-lt"/>
                <a:ea typeface="+mn-ea"/>
                <a:cs typeface="+mn-cs"/>
              </a:rPr>
              <a:t>Yawalkar</a:t>
            </a:r>
            <a:r>
              <a:rPr lang="en-IN" sz="1200" kern="1200" dirty="0">
                <a:solidFill>
                  <a:schemeClr val="tx1"/>
                </a:solidFill>
                <a:latin typeface="+mn-lt"/>
                <a:ea typeface="+mn-ea"/>
                <a:cs typeface="+mn-cs"/>
              </a:rPr>
              <a:t>, M.V.V., 2019. a Study of Artificial Intelligence and its role in Human Resource Management. </a:t>
            </a:r>
            <a:r>
              <a:rPr lang="en-IN" sz="1200" i="1" kern="1200" dirty="0">
                <a:solidFill>
                  <a:schemeClr val="tx1"/>
                </a:solidFill>
                <a:latin typeface="+mn-lt"/>
                <a:ea typeface="+mn-ea"/>
                <a:cs typeface="+mn-cs"/>
              </a:rPr>
              <a:t>International Journal of Research and Analytical Reviews (IJRAR)</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6</a:t>
            </a:r>
            <a:r>
              <a:rPr lang="en-IN" sz="1200" kern="1200" dirty="0">
                <a:solidFill>
                  <a:schemeClr val="tx1"/>
                </a:solidFill>
                <a:latin typeface="+mn-lt"/>
                <a:ea typeface="+mn-ea"/>
                <a:cs typeface="+mn-cs"/>
              </a:rPr>
              <a:t>, pp.20-24.</a:t>
            </a:r>
          </a:p>
          <a:p>
            <a:endParaRPr lang="en-IN" dirty="0"/>
          </a:p>
        </p:txBody>
      </p:sp>
      <p:sp>
        <p:nvSpPr>
          <p:cNvPr id="4" name="Slide Number Placeholder 3"/>
          <p:cNvSpPr>
            <a:spLocks noGrp="1"/>
          </p:cNvSpPr>
          <p:nvPr>
            <p:ph type="sldNum" sz="quarter" idx="10"/>
          </p:nvPr>
        </p:nvSpPr>
        <p:spPr/>
        <p:txBody>
          <a:bodyPr/>
          <a:lstStyle/>
          <a:p>
            <a:fld id="{38C1F17B-10F7-4EEB-9A02-A7E1B3A4DB14}" type="slidenum">
              <a:rPr lang="en-IN" smtClean="0"/>
              <a:pPr/>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5918499-E91E-427F-A41B-A3EE425E2D4E}" type="datetimeFigureOut">
              <a:rPr lang="en-IN" smtClean="0"/>
              <a:pPr/>
              <a:t>06-05-2021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F063D7-3650-4B5E-A973-1FA44C8CC0CF}"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918499-E91E-427F-A41B-A3EE425E2D4E}" type="datetimeFigureOut">
              <a:rPr lang="en-IN" smtClean="0"/>
              <a:pPr/>
              <a:t>06-05-2021</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F063D7-3650-4B5E-A973-1FA44C8CC0CF}"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5786" y="1071546"/>
            <a:ext cx="7772400" cy="2810743"/>
          </a:xfrm>
        </p:spPr>
        <p:txBody>
          <a:bodyPr>
            <a:normAutofit/>
          </a:bodyPr>
          <a:lstStyle/>
          <a:p>
            <a:pPr>
              <a:lnSpc>
                <a:spcPct val="150000"/>
              </a:lnSpc>
            </a:pPr>
            <a:r>
              <a:rPr lang="en-GB" sz="2400" dirty="0"/>
              <a:t> </a:t>
            </a:r>
            <a:br>
              <a:rPr lang="en-IN" sz="2400" dirty="0"/>
            </a:br>
            <a:r>
              <a:rPr lang="en-GB" sz="2400" dirty="0"/>
              <a:t>Individual presentation of training and development needs for a HR officer</a:t>
            </a:r>
            <a:br>
              <a:rPr lang="en-GB" sz="2400" dirty="0"/>
            </a:br>
            <a:r>
              <a:rPr lang="en-GB" sz="2400"/>
              <a:t>Aikaterini Mitrousi(1906173)</a:t>
            </a:r>
            <a:br>
              <a:rPr lang="en-GB" sz="2400"/>
            </a:br>
            <a:endParaRPr lang="en-IN" sz="2400" dirty="0"/>
          </a:p>
        </p:txBody>
      </p:sp>
      <p:pic>
        <p:nvPicPr>
          <p:cNvPr id="28673" name="Picture 1"/>
          <p:cNvPicPr>
            <a:picLocks noChangeAspect="1" noChangeArrowheads="1"/>
          </p:cNvPicPr>
          <p:nvPr/>
        </p:nvPicPr>
        <p:blipFill>
          <a:blip r:embed="rId2" cstate="print"/>
          <a:srcRect/>
          <a:stretch>
            <a:fillRect/>
          </a:stretch>
        </p:blipFill>
        <p:spPr bwMode="auto">
          <a:xfrm>
            <a:off x="1214414" y="3571876"/>
            <a:ext cx="6861373" cy="158115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r>
              <a:rPr lang="en-GB" sz="2400" b="1" dirty="0"/>
              <a:t>Introduction</a:t>
            </a:r>
            <a:br>
              <a:rPr lang="en-IN" sz="2400" b="1" dirty="0"/>
            </a:br>
            <a:endParaRPr lang="en-IN" sz="2400" dirty="0"/>
          </a:p>
        </p:txBody>
      </p:sp>
      <p:sp>
        <p:nvSpPr>
          <p:cNvPr id="3" name="Content Placeholder 2"/>
          <p:cNvSpPr>
            <a:spLocks noGrp="1"/>
          </p:cNvSpPr>
          <p:nvPr>
            <p:ph idx="1"/>
          </p:nvPr>
        </p:nvSpPr>
        <p:spPr/>
        <p:txBody>
          <a:bodyPr>
            <a:normAutofit/>
          </a:bodyPr>
          <a:lstStyle/>
          <a:p>
            <a:pPr algn="just">
              <a:lnSpc>
                <a:spcPct val="150000"/>
              </a:lnSpc>
            </a:pPr>
            <a:r>
              <a:rPr lang="en-GB" sz="1600" dirty="0"/>
              <a:t>Training is a process through which they skills of employees can be enhanced so that service quality that is being provided to the customers can be improved</a:t>
            </a:r>
          </a:p>
          <a:p>
            <a:pPr algn="just">
              <a:lnSpc>
                <a:spcPct val="150000"/>
              </a:lnSpc>
            </a:pPr>
            <a:r>
              <a:rPr lang="en-GB" sz="1600" dirty="0"/>
              <a:t>Further, it has been noted that the training need to be conducted as per the need of the employees so that their efficiency level can be enhanced. </a:t>
            </a:r>
          </a:p>
          <a:p>
            <a:pPr algn="just">
              <a:lnSpc>
                <a:spcPct val="150000"/>
              </a:lnSpc>
            </a:pPr>
            <a:r>
              <a:rPr lang="en-GB" sz="1600" dirty="0"/>
              <a:t>In the present study, the train</a:t>
            </a:r>
          </a:p>
          <a:p>
            <a:pPr algn="just">
              <a:lnSpc>
                <a:spcPct val="150000"/>
              </a:lnSpc>
            </a:pPr>
            <a:r>
              <a:rPr lang="en-GB" sz="1600" dirty="0"/>
              <a:t>The main motive the firm is to provide quality service to the customers so that the competitive position of the firm can be improved. In the UK market, there are 220 </a:t>
            </a:r>
            <a:r>
              <a:rPr lang="en-GB" sz="1600" dirty="0" err="1"/>
              <a:t>nandos</a:t>
            </a:r>
            <a:r>
              <a:rPr lang="en-GB" sz="1600" dirty="0"/>
              <a:t>.</a:t>
            </a:r>
            <a:endParaRPr lang="en-IN" sz="1600" dirty="0"/>
          </a:p>
          <a:p>
            <a:pPr algn="just">
              <a:lnSpc>
                <a:spcPct val="150000"/>
              </a:lnSpc>
            </a:pPr>
            <a:r>
              <a:rPr lang="en-GB" sz="1600" dirty="0" err="1"/>
              <a:t>ing</a:t>
            </a:r>
            <a:r>
              <a:rPr lang="en-GB" sz="1600" dirty="0"/>
              <a:t> system of </a:t>
            </a:r>
            <a:r>
              <a:rPr lang="en-GB" sz="1600" dirty="0" err="1"/>
              <a:t>Nandos</a:t>
            </a:r>
            <a:r>
              <a:rPr lang="en-GB" sz="1600" dirty="0"/>
              <a:t> will be discussed</a:t>
            </a:r>
            <a:endParaRPr lang="en-IN"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r>
              <a:rPr lang="en-GB" sz="2400" b="1" dirty="0"/>
              <a:t>Company context </a:t>
            </a:r>
            <a:br>
              <a:rPr lang="en-IN" sz="2400" dirty="0"/>
            </a:br>
            <a:endParaRPr lang="en-IN" sz="2400" dirty="0"/>
          </a:p>
        </p:txBody>
      </p:sp>
      <p:sp>
        <p:nvSpPr>
          <p:cNvPr id="3" name="Content Placeholder 2"/>
          <p:cNvSpPr>
            <a:spLocks noGrp="1"/>
          </p:cNvSpPr>
          <p:nvPr>
            <p:ph idx="1"/>
          </p:nvPr>
        </p:nvSpPr>
        <p:spPr/>
        <p:txBody>
          <a:bodyPr>
            <a:normAutofit/>
          </a:bodyPr>
          <a:lstStyle/>
          <a:p>
            <a:pPr algn="just">
              <a:lnSpc>
                <a:spcPct val="150000"/>
              </a:lnSpc>
            </a:pPr>
            <a:r>
              <a:rPr lang="en-GB" sz="1600" dirty="0"/>
              <a:t>In organisations, the human resource management is providing training. In addition to that human resource management of organisations is termed as the backbone </a:t>
            </a:r>
          </a:p>
          <a:p>
            <a:pPr algn="just">
              <a:lnSpc>
                <a:spcPct val="150000"/>
              </a:lnSpc>
            </a:pPr>
            <a:r>
              <a:rPr lang="en-GB" sz="1600" dirty="0" err="1"/>
              <a:t>Nando’s</a:t>
            </a:r>
            <a:r>
              <a:rPr lang="en-GB" sz="1600" dirty="0"/>
              <a:t> management conducts the overall interview process in 1:1 ratio. In addition to that, it has been noted that at the time of recruiting the employees’ </a:t>
            </a:r>
          </a:p>
          <a:p>
            <a:pPr algn="just">
              <a:lnSpc>
                <a:spcPct val="150000"/>
              </a:lnSpc>
            </a:pPr>
            <a:r>
              <a:rPr lang="en-GB" sz="1600" dirty="0"/>
              <a:t>Individual interview process is being conducted so that the candidate can be selected into an effective manner</a:t>
            </a:r>
          </a:p>
          <a:p>
            <a:pPr algn="just">
              <a:lnSpc>
                <a:spcPct val="150000"/>
              </a:lnSpc>
            </a:pPr>
            <a:r>
              <a:rPr lang="en-GB" sz="1600" dirty="0"/>
              <a:t>The interview lasts for 10 minutes. </a:t>
            </a:r>
          </a:p>
          <a:p>
            <a:pPr algn="just">
              <a:lnSpc>
                <a:spcPct val="150000"/>
              </a:lnSpc>
            </a:pPr>
            <a:r>
              <a:rPr lang="en-GB" sz="1600" dirty="0"/>
              <a:t>Interview is being conducted so that the strength of the workforce can be enhanced in an effective manner.</a:t>
            </a:r>
          </a:p>
          <a:p>
            <a:pPr algn="just">
              <a:lnSpc>
                <a:spcPct val="150000"/>
              </a:lnSpc>
            </a:pPr>
            <a:r>
              <a:rPr lang="en-GB" sz="1600" dirty="0"/>
              <a:t>Further, it has also been noted that mock interview is being also conducted within the organisation .</a:t>
            </a:r>
            <a:endParaRPr lang="en-IN"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b="1" dirty="0"/>
              <a:t>Continued </a:t>
            </a:r>
          </a:p>
        </p:txBody>
      </p:sp>
      <p:sp>
        <p:nvSpPr>
          <p:cNvPr id="3" name="Content Placeholder 2"/>
          <p:cNvSpPr>
            <a:spLocks noGrp="1"/>
          </p:cNvSpPr>
          <p:nvPr>
            <p:ph idx="1"/>
          </p:nvPr>
        </p:nvSpPr>
        <p:spPr>
          <a:xfrm>
            <a:off x="457200" y="1600201"/>
            <a:ext cx="8229600" cy="2836912"/>
          </a:xfrm>
        </p:spPr>
        <p:txBody>
          <a:bodyPr>
            <a:normAutofit/>
          </a:bodyPr>
          <a:lstStyle/>
          <a:p>
            <a:pPr algn="just">
              <a:lnSpc>
                <a:spcPct val="150000"/>
              </a:lnSpc>
            </a:pPr>
            <a:r>
              <a:rPr lang="en-GB" sz="1600" dirty="0"/>
              <a:t>The requirement of the HR officer has been discussed below: </a:t>
            </a:r>
            <a:endParaRPr lang="en-IN" sz="1600" dirty="0"/>
          </a:p>
          <a:p>
            <a:pPr algn="just">
              <a:lnSpc>
                <a:spcPct val="150000"/>
              </a:lnSpc>
            </a:pPr>
            <a:r>
              <a:rPr lang="en-GB" sz="1600" b="1" dirty="0"/>
              <a:t>Communication skills</a:t>
            </a:r>
            <a:endParaRPr lang="en-IN" sz="1600" dirty="0"/>
          </a:p>
          <a:p>
            <a:pPr algn="just">
              <a:lnSpc>
                <a:spcPct val="150000"/>
              </a:lnSpc>
            </a:pPr>
            <a:r>
              <a:rPr lang="en-GB" sz="1600" dirty="0"/>
              <a:t>It has been noted that management and the employees need to communicate to each other so that various knowledge ca</a:t>
            </a:r>
          </a:p>
          <a:p>
            <a:r>
              <a:rPr lang="en-GB" sz="1600" dirty="0"/>
              <a:t>Time management skills </a:t>
            </a:r>
            <a:endParaRPr lang="en-IN" sz="1600" dirty="0"/>
          </a:p>
          <a:p>
            <a:r>
              <a:rPr lang="en-GB" sz="1600" dirty="0"/>
              <a:t>The HR officer needs to improve the time management skills so that the activities can be completed in an effective </a:t>
            </a:r>
            <a:r>
              <a:rPr lang="en-GB" sz="1600" dirty="0" err="1"/>
              <a:t>mannern</a:t>
            </a:r>
            <a:r>
              <a:rPr lang="en-GB" sz="1600" dirty="0"/>
              <a:t> be exchanged among each other. </a:t>
            </a:r>
            <a:endParaRPr lang="en-IN" sz="1600" dirty="0"/>
          </a:p>
        </p:txBody>
      </p:sp>
      <p:pic>
        <p:nvPicPr>
          <p:cNvPr id="12289" name="Picture 1"/>
          <p:cNvPicPr>
            <a:picLocks noChangeAspect="1" noChangeArrowheads="1"/>
          </p:cNvPicPr>
          <p:nvPr/>
        </p:nvPicPr>
        <p:blipFill>
          <a:blip r:embed="rId3" cstate="print"/>
          <a:srcRect/>
          <a:stretch>
            <a:fillRect/>
          </a:stretch>
        </p:blipFill>
        <p:spPr bwMode="auto">
          <a:xfrm>
            <a:off x="1187624" y="4581128"/>
            <a:ext cx="7344816" cy="1724025"/>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Person role description </a:t>
            </a:r>
            <a:br>
              <a:rPr lang="en-IN" sz="2400" b="1" dirty="0"/>
            </a:br>
            <a:endParaRPr lang="en-IN" sz="2400" b="1" dirty="0"/>
          </a:p>
        </p:txBody>
      </p:sp>
      <p:sp>
        <p:nvSpPr>
          <p:cNvPr id="3" name="Content Placeholder 2"/>
          <p:cNvSpPr>
            <a:spLocks noGrp="1"/>
          </p:cNvSpPr>
          <p:nvPr>
            <p:ph idx="1"/>
          </p:nvPr>
        </p:nvSpPr>
        <p:spPr>
          <a:xfrm>
            <a:off x="457200" y="1600201"/>
            <a:ext cx="8229600" cy="2116832"/>
          </a:xfrm>
        </p:spPr>
        <p:txBody>
          <a:bodyPr>
            <a:normAutofit/>
          </a:bodyPr>
          <a:lstStyle/>
          <a:p>
            <a:pPr algn="just">
              <a:lnSpc>
                <a:spcPct val="160000"/>
              </a:lnSpc>
            </a:pPr>
            <a:r>
              <a:rPr lang="en-GB" sz="1600" dirty="0">
                <a:latin typeface="+mj-lt"/>
              </a:rPr>
              <a:t>The HR officer needs to be efficient. In addition to that, the individual also need to have effective analytical skills so that the overall working atmosphere of the firm can be boosted. </a:t>
            </a:r>
          </a:p>
          <a:p>
            <a:pPr algn="just">
              <a:lnSpc>
                <a:spcPct val="160000"/>
              </a:lnSpc>
            </a:pPr>
            <a:r>
              <a:rPr lang="en-GB" sz="1600" dirty="0">
                <a:latin typeface="+mj-lt"/>
              </a:rPr>
              <a:t>Lastly, the HR officer needs to be polite. Finally, the company needs some who have completed degree in HRM and have previous experience (</a:t>
            </a:r>
            <a:r>
              <a:rPr lang="en-IN" sz="1600" dirty="0" err="1">
                <a:latin typeface="+mj-lt"/>
              </a:rPr>
              <a:t>Bozsik</a:t>
            </a:r>
            <a:r>
              <a:rPr lang="en-IN" sz="1600" dirty="0">
                <a:latin typeface="+mj-lt"/>
              </a:rPr>
              <a:t> </a:t>
            </a:r>
            <a:r>
              <a:rPr lang="en-IN" sz="1600" i="1" dirty="0">
                <a:latin typeface="+mj-lt"/>
              </a:rPr>
              <a:t>et al.,</a:t>
            </a:r>
            <a:r>
              <a:rPr lang="en-IN" sz="1600" dirty="0">
                <a:latin typeface="+mj-lt"/>
              </a:rPr>
              <a:t> 2020).</a:t>
            </a:r>
          </a:p>
          <a:p>
            <a:pPr algn="just">
              <a:lnSpc>
                <a:spcPct val="160000"/>
              </a:lnSpc>
            </a:pPr>
            <a:endParaRPr lang="en-IN" sz="1600" dirty="0">
              <a:latin typeface="+mj-lt"/>
            </a:endParaRPr>
          </a:p>
        </p:txBody>
      </p:sp>
      <p:pic>
        <p:nvPicPr>
          <p:cNvPr id="10241" name="Picture 1"/>
          <p:cNvPicPr>
            <a:picLocks noChangeAspect="1" noChangeArrowheads="1"/>
          </p:cNvPicPr>
          <p:nvPr/>
        </p:nvPicPr>
        <p:blipFill>
          <a:blip r:embed="rId3" cstate="print"/>
          <a:srcRect/>
          <a:stretch>
            <a:fillRect/>
          </a:stretch>
        </p:blipFill>
        <p:spPr bwMode="auto">
          <a:xfrm>
            <a:off x="467544" y="3573016"/>
            <a:ext cx="7920880" cy="288032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The HR current</a:t>
            </a:r>
            <a:br>
              <a:rPr lang="en-IN" sz="2400" dirty="0"/>
            </a:br>
            <a:endParaRPr lang="en-IN" sz="2400" dirty="0"/>
          </a:p>
        </p:txBody>
      </p:sp>
      <p:sp>
        <p:nvSpPr>
          <p:cNvPr id="3" name="Content Placeholder 2"/>
          <p:cNvSpPr>
            <a:spLocks noGrp="1"/>
          </p:cNvSpPr>
          <p:nvPr>
            <p:ph idx="1"/>
          </p:nvPr>
        </p:nvSpPr>
        <p:spPr>
          <a:xfrm>
            <a:off x="457200" y="1600201"/>
            <a:ext cx="8229600" cy="2764904"/>
          </a:xfrm>
        </p:spPr>
        <p:txBody>
          <a:bodyPr>
            <a:normAutofit/>
          </a:bodyPr>
          <a:lstStyle/>
          <a:p>
            <a:pPr algn="just">
              <a:lnSpc>
                <a:spcPct val="150000"/>
              </a:lnSpc>
            </a:pPr>
            <a:r>
              <a:rPr lang="en-GB" sz="1600" i="1" dirty="0"/>
              <a:t>Knowledge</a:t>
            </a:r>
            <a:endParaRPr lang="en-IN" sz="1600" dirty="0"/>
          </a:p>
          <a:p>
            <a:pPr algn="just">
              <a:lnSpc>
                <a:spcPct val="150000"/>
              </a:lnSpc>
            </a:pPr>
            <a:r>
              <a:rPr lang="en-GB" sz="1600" dirty="0"/>
              <a:t>The human resource officer needs to have knowledge regarding IT so that technical training can be provided to the employees</a:t>
            </a:r>
          </a:p>
          <a:p>
            <a:pPr algn="just">
              <a:lnSpc>
                <a:spcPct val="150000"/>
              </a:lnSpc>
            </a:pPr>
            <a:r>
              <a:rPr lang="en-GB" sz="1600" dirty="0"/>
              <a:t>Communications</a:t>
            </a:r>
            <a:endParaRPr lang="en-IN" sz="1600" dirty="0"/>
          </a:p>
          <a:p>
            <a:pPr algn="just">
              <a:lnSpc>
                <a:spcPct val="150000"/>
              </a:lnSpc>
            </a:pPr>
            <a:r>
              <a:rPr lang="en-GB" sz="1600" dirty="0"/>
              <a:t> The HR officer needs to have knowledge so that they can draft contract among different employees and the management so that no issues can occur within the organisation</a:t>
            </a:r>
            <a:endParaRPr lang="en-IN" sz="1600" dirty="0"/>
          </a:p>
        </p:txBody>
      </p:sp>
      <p:pic>
        <p:nvPicPr>
          <p:cNvPr id="8193" name="Picture 1"/>
          <p:cNvPicPr>
            <a:picLocks noChangeAspect="1" noChangeArrowheads="1"/>
          </p:cNvPicPr>
          <p:nvPr/>
        </p:nvPicPr>
        <p:blipFill>
          <a:blip r:embed="rId3" cstate="print"/>
          <a:srcRect/>
          <a:stretch>
            <a:fillRect/>
          </a:stretch>
        </p:blipFill>
        <p:spPr bwMode="auto">
          <a:xfrm>
            <a:off x="1835696" y="4221088"/>
            <a:ext cx="5976664" cy="17145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career plan </a:t>
            </a:r>
            <a:br>
              <a:rPr lang="en-IN" b="1" dirty="0"/>
            </a:br>
            <a:endParaRPr lang="en-IN" dirty="0"/>
          </a:p>
        </p:txBody>
      </p:sp>
      <p:sp>
        <p:nvSpPr>
          <p:cNvPr id="3" name="Content Placeholder 2"/>
          <p:cNvSpPr>
            <a:spLocks noGrp="1"/>
          </p:cNvSpPr>
          <p:nvPr>
            <p:ph idx="1"/>
          </p:nvPr>
        </p:nvSpPr>
        <p:spPr>
          <a:xfrm>
            <a:off x="457200" y="1600201"/>
            <a:ext cx="8229600" cy="1756792"/>
          </a:xfrm>
        </p:spPr>
        <p:txBody>
          <a:bodyPr>
            <a:normAutofit/>
          </a:bodyPr>
          <a:lstStyle/>
          <a:p>
            <a:pPr algn="just">
              <a:lnSpc>
                <a:spcPct val="150000"/>
              </a:lnSpc>
            </a:pPr>
            <a:r>
              <a:rPr lang="en-GB" sz="1600" b="1" dirty="0"/>
              <a:t>Training assessment and training program </a:t>
            </a:r>
            <a:r>
              <a:rPr lang="en-GB" sz="1600" dirty="0"/>
              <a:t>The training assessment of the HR officer needs to be conducted so that the learning abilities of the individual can be analysed effectively</a:t>
            </a:r>
          </a:p>
          <a:p>
            <a:pPr algn="just">
              <a:lnSpc>
                <a:spcPct val="150000"/>
              </a:lnSpc>
            </a:pPr>
            <a:r>
              <a:rPr lang="en-GB" sz="1600" dirty="0"/>
              <a:t>In addition to that, the training needs to be provided for 3 months so that the individual can understand the working of the organisation</a:t>
            </a:r>
            <a:endParaRPr lang="en-IN" sz="1600" dirty="0"/>
          </a:p>
        </p:txBody>
      </p:sp>
      <p:pic>
        <p:nvPicPr>
          <p:cNvPr id="6146" name="Picture 2"/>
          <p:cNvPicPr>
            <a:picLocks noChangeAspect="1" noChangeArrowheads="1"/>
          </p:cNvPicPr>
          <p:nvPr/>
        </p:nvPicPr>
        <p:blipFill>
          <a:blip r:embed="rId3" cstate="print"/>
          <a:srcRect/>
          <a:stretch>
            <a:fillRect/>
          </a:stretch>
        </p:blipFill>
        <p:spPr bwMode="auto">
          <a:xfrm>
            <a:off x="1475656" y="4077072"/>
            <a:ext cx="7272808" cy="1533525"/>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b="1" dirty="0"/>
              <a:t>Contract law </a:t>
            </a:r>
          </a:p>
        </p:txBody>
      </p:sp>
      <p:sp>
        <p:nvSpPr>
          <p:cNvPr id="3" name="Content Placeholder 2"/>
          <p:cNvSpPr>
            <a:spLocks noGrp="1"/>
          </p:cNvSpPr>
          <p:nvPr>
            <p:ph idx="1"/>
          </p:nvPr>
        </p:nvSpPr>
        <p:spPr>
          <a:xfrm>
            <a:off x="457200" y="1600201"/>
            <a:ext cx="8229600" cy="2188840"/>
          </a:xfrm>
        </p:spPr>
        <p:txBody>
          <a:bodyPr>
            <a:normAutofit/>
          </a:bodyPr>
          <a:lstStyle/>
          <a:p>
            <a:pPr algn="just">
              <a:lnSpc>
                <a:spcPct val="150000"/>
              </a:lnSpc>
            </a:pPr>
            <a:r>
              <a:rPr lang="en-GB" sz="1600" dirty="0"/>
              <a:t>A contract can also be formed between the employees and the management so that transparency of the organisation can be maintained</a:t>
            </a:r>
          </a:p>
          <a:p>
            <a:pPr algn="just">
              <a:lnSpc>
                <a:spcPct val="150000"/>
              </a:lnSpc>
            </a:pPr>
            <a:r>
              <a:rPr lang="en-GB" sz="1600" dirty="0"/>
              <a:t>The contract will be created for a particular time so that the level of issues can be mitigated </a:t>
            </a:r>
            <a:endParaRPr lang="en-IN" sz="1600" dirty="0"/>
          </a:p>
        </p:txBody>
      </p:sp>
      <p:pic>
        <p:nvPicPr>
          <p:cNvPr id="5121" name="Picture 1"/>
          <p:cNvPicPr>
            <a:picLocks noChangeAspect="1" noChangeArrowheads="1"/>
          </p:cNvPicPr>
          <p:nvPr/>
        </p:nvPicPr>
        <p:blipFill>
          <a:blip r:embed="rId3" cstate="print"/>
          <a:srcRect/>
          <a:stretch>
            <a:fillRect/>
          </a:stretch>
        </p:blipFill>
        <p:spPr bwMode="auto">
          <a:xfrm>
            <a:off x="611560" y="3645024"/>
            <a:ext cx="7488832" cy="153352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dirty="0"/>
              <a:t>Salary </a:t>
            </a:r>
          </a:p>
        </p:txBody>
      </p:sp>
      <p:sp>
        <p:nvSpPr>
          <p:cNvPr id="3" name="Content Placeholder 2"/>
          <p:cNvSpPr>
            <a:spLocks noGrp="1"/>
          </p:cNvSpPr>
          <p:nvPr>
            <p:ph idx="1"/>
          </p:nvPr>
        </p:nvSpPr>
        <p:spPr>
          <a:xfrm>
            <a:off x="457200" y="1600201"/>
            <a:ext cx="8229600" cy="2116832"/>
          </a:xfrm>
        </p:spPr>
        <p:txBody>
          <a:bodyPr>
            <a:normAutofit/>
          </a:bodyPr>
          <a:lstStyle/>
          <a:p>
            <a:pPr algn="just">
              <a:lnSpc>
                <a:spcPct val="150000"/>
              </a:lnSpc>
            </a:pPr>
            <a:r>
              <a:rPr lang="en-GB" sz="1600" dirty="0">
                <a:latin typeface="+mj-lt"/>
              </a:rPr>
              <a:t>The salary of the employees needs to be paid as per the work that is being done by them. However, discrimination may occur within the organisation if the management treat the employees in a different manner. Further, equal opportunities also need to be provided to the employees.</a:t>
            </a:r>
            <a:endParaRPr lang="en-IN" sz="1600" dirty="0">
              <a:latin typeface="+mj-lt"/>
            </a:endParaRPr>
          </a:p>
          <a:p>
            <a:pPr algn="just">
              <a:lnSpc>
                <a:spcPct val="150000"/>
              </a:lnSpc>
            </a:pPr>
            <a:endParaRPr lang="en-IN" sz="1600" dirty="0">
              <a:latin typeface="+mj-lt"/>
            </a:endParaRPr>
          </a:p>
        </p:txBody>
      </p:sp>
      <p:pic>
        <p:nvPicPr>
          <p:cNvPr id="3073" name="Picture 1"/>
          <p:cNvPicPr>
            <a:picLocks noChangeAspect="1" noChangeArrowheads="1"/>
          </p:cNvPicPr>
          <p:nvPr/>
        </p:nvPicPr>
        <p:blipFill>
          <a:blip r:embed="rId3" cstate="print"/>
          <a:srcRect/>
          <a:stretch>
            <a:fillRect/>
          </a:stretch>
        </p:blipFill>
        <p:spPr bwMode="auto">
          <a:xfrm>
            <a:off x="1475656" y="3501008"/>
            <a:ext cx="5525988" cy="1533525"/>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The schedule review performance</a:t>
            </a:r>
            <a:br>
              <a:rPr lang="en-IN" sz="2400" b="1" dirty="0"/>
            </a:br>
            <a:endParaRPr lang="en-IN" sz="2400" dirty="0"/>
          </a:p>
        </p:txBody>
      </p:sp>
      <p:sp>
        <p:nvSpPr>
          <p:cNvPr id="3" name="Content Placeholder 2"/>
          <p:cNvSpPr>
            <a:spLocks noGrp="1"/>
          </p:cNvSpPr>
          <p:nvPr>
            <p:ph idx="1"/>
          </p:nvPr>
        </p:nvSpPr>
        <p:spPr/>
        <p:txBody>
          <a:bodyPr>
            <a:normAutofit/>
          </a:bodyPr>
          <a:lstStyle/>
          <a:p>
            <a:pPr algn="just">
              <a:lnSpc>
                <a:spcPct val="150000"/>
              </a:lnSpc>
            </a:pPr>
            <a:r>
              <a:rPr lang="en-GB" sz="1600" dirty="0">
                <a:latin typeface="+mj-lt"/>
              </a:rPr>
              <a:t>The performance of the HR officer need to be analysed by the management of the organisation at a regular interval so that the lack backs of the individuals can be mitigated in an effective manner</a:t>
            </a:r>
            <a:endParaRPr lang="en-IN" sz="1600" dirty="0">
              <a:latin typeface="+mj-lt"/>
            </a:endParaRPr>
          </a:p>
        </p:txBody>
      </p:sp>
      <p:pic>
        <p:nvPicPr>
          <p:cNvPr id="2049" name="Picture 1"/>
          <p:cNvPicPr>
            <a:picLocks noChangeAspect="1" noChangeArrowheads="1"/>
          </p:cNvPicPr>
          <p:nvPr/>
        </p:nvPicPr>
        <p:blipFill>
          <a:blip r:embed="rId3" cstate="print"/>
          <a:srcRect/>
          <a:stretch>
            <a:fillRect/>
          </a:stretch>
        </p:blipFill>
        <p:spPr bwMode="auto">
          <a:xfrm>
            <a:off x="683568" y="3212976"/>
            <a:ext cx="7776864" cy="2952328"/>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Conclusion </a:t>
            </a:r>
            <a:br>
              <a:rPr lang="en-IN" b="1" dirty="0"/>
            </a:br>
            <a:endParaRPr lang="en-IN" dirty="0"/>
          </a:p>
        </p:txBody>
      </p:sp>
      <p:sp>
        <p:nvSpPr>
          <p:cNvPr id="3" name="Content Placeholder 2"/>
          <p:cNvSpPr>
            <a:spLocks noGrp="1"/>
          </p:cNvSpPr>
          <p:nvPr>
            <p:ph idx="1"/>
          </p:nvPr>
        </p:nvSpPr>
        <p:spPr/>
        <p:txBody>
          <a:bodyPr>
            <a:normAutofit/>
          </a:bodyPr>
          <a:lstStyle/>
          <a:p>
            <a:pPr algn="just">
              <a:lnSpc>
                <a:spcPct val="150000"/>
              </a:lnSpc>
            </a:pPr>
            <a:r>
              <a:rPr lang="en-GB" sz="1600" dirty="0">
                <a:latin typeface="+mj-lt"/>
              </a:rPr>
              <a:t>From, the study, I have learnt the human resource management plays an important role because they recruit employees and provide them training so that quality of the working environment can be improved</a:t>
            </a:r>
          </a:p>
          <a:p>
            <a:pPr algn="just">
              <a:lnSpc>
                <a:spcPct val="150000"/>
              </a:lnSpc>
            </a:pPr>
            <a:r>
              <a:rPr lang="en-GB" sz="1600" dirty="0">
                <a:latin typeface="+mj-lt"/>
              </a:rPr>
              <a:t>Lastly, it is recommended that the HR officer also require effective training so that they can complete their duty effectively.</a:t>
            </a:r>
            <a:endParaRPr lang="en-IN" sz="1600" dirty="0">
              <a:latin typeface="+mj-lt"/>
            </a:endParaRPr>
          </a:p>
          <a:p>
            <a:pPr algn="just">
              <a:lnSpc>
                <a:spcPct val="150000"/>
              </a:lnSpc>
            </a:pPr>
            <a:endParaRPr lang="en-IN" sz="1600" dirty="0">
              <a:latin typeface="+mj-lt"/>
            </a:endParaRPr>
          </a:p>
        </p:txBody>
      </p:sp>
      <p:pic>
        <p:nvPicPr>
          <p:cNvPr id="32770" name="Picture 2"/>
          <p:cNvPicPr>
            <a:picLocks noChangeAspect="1" noChangeArrowheads="1"/>
          </p:cNvPicPr>
          <p:nvPr/>
        </p:nvPicPr>
        <p:blipFill>
          <a:blip r:embed="rId3" cstate="print"/>
          <a:srcRect/>
          <a:stretch>
            <a:fillRect/>
          </a:stretch>
        </p:blipFill>
        <p:spPr bwMode="auto">
          <a:xfrm>
            <a:off x="1547664" y="4149080"/>
            <a:ext cx="6768752" cy="1628775"/>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Reference List </a:t>
            </a:r>
          </a:p>
        </p:txBody>
      </p:sp>
      <p:sp>
        <p:nvSpPr>
          <p:cNvPr id="3" name="Content Placeholder 2"/>
          <p:cNvSpPr>
            <a:spLocks noGrp="1"/>
          </p:cNvSpPr>
          <p:nvPr>
            <p:ph idx="1"/>
          </p:nvPr>
        </p:nvSpPr>
        <p:spPr/>
        <p:txBody>
          <a:bodyPr>
            <a:normAutofit fontScale="47500" lnSpcReduction="20000"/>
          </a:bodyPr>
          <a:lstStyle/>
          <a:p>
            <a:r>
              <a:rPr lang="en-IN" dirty="0" err="1"/>
              <a:t>Bozsik</a:t>
            </a:r>
            <a:r>
              <a:rPr lang="en-IN" dirty="0"/>
              <a:t>, S., </a:t>
            </a:r>
            <a:r>
              <a:rPr lang="en-IN" dirty="0" err="1"/>
              <a:t>Szemán</a:t>
            </a:r>
            <a:r>
              <a:rPr lang="en-IN" dirty="0"/>
              <a:t>, J. and </a:t>
            </a:r>
            <a:r>
              <a:rPr lang="en-IN" dirty="0" err="1"/>
              <a:t>Musinszki</a:t>
            </a:r>
            <a:r>
              <a:rPr lang="en-IN" dirty="0"/>
              <a:t>, Z., 2020. The Role of Human Resource Management Indicators in Social Enterprises with Special Regard to the Social-Cooperatives. </a:t>
            </a:r>
            <a:r>
              <a:rPr lang="en-IN" i="1" dirty="0"/>
              <a:t>European Journal of Social Sciences</a:t>
            </a:r>
            <a:r>
              <a:rPr lang="en-IN" dirty="0"/>
              <a:t>, </a:t>
            </a:r>
            <a:r>
              <a:rPr lang="en-IN" i="1" dirty="0"/>
              <a:t>3</a:t>
            </a:r>
            <a:r>
              <a:rPr lang="en-IN" dirty="0"/>
              <a:t>(2), pp.60-75.</a:t>
            </a:r>
          </a:p>
          <a:p>
            <a:r>
              <a:rPr lang="en-IN" dirty="0"/>
              <a:t>Cherry, M.A., 2017. The sharing economy and the edges of contract law: Comparing US and UK Approaches. </a:t>
            </a:r>
            <a:r>
              <a:rPr lang="en-IN" i="1" dirty="0"/>
              <a:t>Geo. Wash. L. Rev.</a:t>
            </a:r>
            <a:r>
              <a:rPr lang="en-IN" dirty="0"/>
              <a:t>, </a:t>
            </a:r>
            <a:r>
              <a:rPr lang="en-IN" i="1" dirty="0"/>
              <a:t>85</a:t>
            </a:r>
            <a:r>
              <a:rPr lang="en-IN" dirty="0"/>
              <a:t>, p.1804.</a:t>
            </a:r>
          </a:p>
          <a:p>
            <a:r>
              <a:rPr lang="en-IN" dirty="0"/>
              <a:t>Lawler, E.E. and Boudreau, J.W., 2020. HR Organization and HR Skills. In </a:t>
            </a:r>
            <a:r>
              <a:rPr lang="en-IN" i="1" dirty="0"/>
              <a:t>Human Resource Excellence</a:t>
            </a:r>
            <a:r>
              <a:rPr lang="en-IN" dirty="0"/>
              <a:t> (pp. 58-71). Stanford University Press.</a:t>
            </a:r>
          </a:p>
          <a:p>
            <a:r>
              <a:rPr lang="en-IN" dirty="0"/>
              <a:t> Nieves, J. and Quintana, A., 2018. Human resource practices and innovation in the hotel industry: The mediating role of human capital. </a:t>
            </a:r>
            <a:r>
              <a:rPr lang="en-IN" i="1" dirty="0"/>
              <a:t>Tourism and Hospitality Research</a:t>
            </a:r>
            <a:r>
              <a:rPr lang="en-IN" dirty="0"/>
              <a:t>, </a:t>
            </a:r>
            <a:r>
              <a:rPr lang="en-IN" i="1" dirty="0"/>
              <a:t>18</a:t>
            </a:r>
            <a:r>
              <a:rPr lang="en-IN" dirty="0"/>
              <a:t>(1), pp.72-83.</a:t>
            </a:r>
          </a:p>
          <a:p>
            <a:r>
              <a:rPr lang="en-IN" dirty="0" err="1"/>
              <a:t>Piopiunik</a:t>
            </a:r>
            <a:r>
              <a:rPr lang="en-IN" dirty="0"/>
              <a:t>, M., </a:t>
            </a:r>
            <a:r>
              <a:rPr lang="en-IN" dirty="0" err="1"/>
              <a:t>Schwerdt</a:t>
            </a:r>
            <a:r>
              <a:rPr lang="en-IN" dirty="0"/>
              <a:t>, G., Simon, L. and </a:t>
            </a:r>
            <a:r>
              <a:rPr lang="en-IN" dirty="0" err="1"/>
              <a:t>Woessmann</a:t>
            </a:r>
            <a:r>
              <a:rPr lang="en-IN" dirty="0"/>
              <a:t>, L., 2020. Skills, signals, and employability: An experimental investigation. </a:t>
            </a:r>
            <a:r>
              <a:rPr lang="en-IN" i="1" dirty="0"/>
              <a:t>European Economic Review</a:t>
            </a:r>
            <a:r>
              <a:rPr lang="en-IN" dirty="0"/>
              <a:t>, </a:t>
            </a:r>
            <a:r>
              <a:rPr lang="en-IN" i="1" dirty="0"/>
              <a:t>123</a:t>
            </a:r>
            <a:r>
              <a:rPr lang="en-IN" dirty="0"/>
              <a:t>, p.103374.</a:t>
            </a:r>
          </a:p>
          <a:p>
            <a:r>
              <a:rPr lang="en-IN" dirty="0"/>
              <a:t>Wheeler, L.B., Clark, C.P. and Grisham, C.M., 2017. Transforming a traditional laboratory to an inquiry-based course: Importance of training TAs when redesigning a curriculum. </a:t>
            </a:r>
            <a:r>
              <a:rPr lang="en-IN" i="1" dirty="0"/>
              <a:t>Journal of Chemical Education</a:t>
            </a:r>
            <a:r>
              <a:rPr lang="en-IN" dirty="0"/>
              <a:t>, </a:t>
            </a:r>
            <a:r>
              <a:rPr lang="en-IN" i="1" dirty="0"/>
              <a:t>94</a:t>
            </a:r>
            <a:r>
              <a:rPr lang="en-IN" dirty="0"/>
              <a:t>(8), pp.1019-1026.</a:t>
            </a:r>
          </a:p>
          <a:p>
            <a:r>
              <a:rPr lang="en-IN" dirty="0" err="1"/>
              <a:t>Yawalkar</a:t>
            </a:r>
            <a:r>
              <a:rPr lang="en-IN" dirty="0"/>
              <a:t>, M.V.V., 2019. a Study of Artificial Intelligence and its role in Human Resource Management. </a:t>
            </a:r>
            <a:r>
              <a:rPr lang="en-IN" i="1" dirty="0"/>
              <a:t>International Journal of Research and Analytical Reviews (IJRAR)</a:t>
            </a:r>
            <a:r>
              <a:rPr lang="en-IN" dirty="0"/>
              <a:t>, </a:t>
            </a:r>
            <a:r>
              <a:rPr lang="en-IN" i="1" dirty="0"/>
              <a:t>6</a:t>
            </a:r>
            <a:r>
              <a:rPr lang="en-IN" dirty="0"/>
              <a:t>, pp.20-24.</a:t>
            </a:r>
          </a:p>
          <a:p>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Grp="1" noChangeAspect="1" noChangeArrowheads="1"/>
          </p:cNvPicPr>
          <p:nvPr>
            <p:ph idx="1"/>
          </p:nvPr>
        </p:nvPicPr>
        <p:blipFill>
          <a:blip r:embed="rId2" cstate="print"/>
          <a:srcRect/>
          <a:stretch>
            <a:fillRect/>
          </a:stretch>
        </p:blipFill>
        <p:spPr bwMode="auto">
          <a:xfrm>
            <a:off x="0" y="0"/>
            <a:ext cx="9144000" cy="6857999"/>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2717</Words>
  <Application>Microsoft Office PowerPoint</Application>
  <PresentationFormat>On-screen Show (4:3)</PresentationFormat>
  <Paragraphs>89</Paragraphs>
  <Slides>13</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  Individual presentation of training and development needs for a HR officer Aikaterini Mitrousi(1906173) </vt:lpstr>
      <vt:lpstr>Introduction </vt:lpstr>
      <vt:lpstr>Company context  </vt:lpstr>
      <vt:lpstr>Continued </vt:lpstr>
      <vt:lpstr>Person role description  </vt:lpstr>
      <vt:lpstr>The HR current </vt:lpstr>
      <vt:lpstr>The career plan  </vt:lpstr>
      <vt:lpstr>Contract law </vt:lpstr>
      <vt:lpstr>Salary </vt:lpstr>
      <vt:lpstr>The schedule review performance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of training and development needs for a HR officer</dc:title>
  <cp:lastModifiedBy>Aikaterini Mitrousi (1906173)</cp:lastModifiedBy>
  <cp:revision>2</cp:revision>
  <dcterms:created xsi:type="dcterms:W3CDTF">2021-04-28T18:15:17Z</dcterms:created>
  <dcterms:modified xsi:type="dcterms:W3CDTF">2021-05-06T09:58:29Z</dcterms:modified>
</cp:coreProperties>
</file>