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85" r:id="rId5"/>
    <p:sldId id="286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27" r:id="rId21"/>
    <p:sldId id="328" r:id="rId22"/>
    <p:sldId id="329" r:id="rId23"/>
    <p:sldId id="330" r:id="rId24"/>
    <p:sldId id="331" r:id="rId25"/>
    <p:sldId id="332" r:id="rId26"/>
    <p:sldId id="333" r:id="rId27"/>
    <p:sldId id="334" r:id="rId28"/>
    <p:sldId id="335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F871D2-5D97-4137-9A23-BAA20741D149}" v="1" dt="2022-09-19T16:23:05.7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12" d="100"/>
          <a:sy n="112" d="100"/>
        </p:scale>
        <p:origin x="15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09314" y="9284524"/>
            <a:ext cx="2913812" cy="488044"/>
          </a:xfrm>
          <a:prstGeom prst="rect">
            <a:avLst/>
          </a:prstGeom>
          <a:ln/>
        </p:spPr>
        <p:txBody>
          <a:bodyPr lIns="89867" tIns="44934" rIns="89867" bIns="44934"/>
          <a:lstStyle/>
          <a:p>
            <a:fld id="{29F1F411-9C10-4DED-B8BE-24DFD6A9EDA2}" type="slidenum">
              <a:rPr lang="en-US"/>
              <a:pPr/>
              <a:t>2</a:t>
            </a:fld>
            <a:endParaRPr lang="en-US"/>
          </a:p>
        </p:txBody>
      </p:sp>
      <p:sp>
        <p:nvSpPr>
          <p:cNvPr id="162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0275" y="739775"/>
            <a:ext cx="4864100" cy="3649663"/>
          </a:xfrm>
          <a:prstGeom prst="rect">
            <a:avLst/>
          </a:prstGeom>
          <a:ln/>
        </p:spPr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6828" y="4641141"/>
            <a:ext cx="4929437" cy="4396870"/>
          </a:xfrm>
          <a:prstGeom prst="rect">
            <a:avLst/>
          </a:prstGeom>
        </p:spPr>
        <p:txBody>
          <a:bodyPr lIns="89867" tIns="44934" rIns="89867" bIns="44934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415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Advanced Normalization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Introduction: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26-Sep-2022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9EEEF3A5-2E23-408F-A418-8DCC52F54F36}" type="slidenum">
              <a:rPr lang="en-US"/>
              <a:pPr/>
              <a:t>2</a:t>
            </a:fld>
            <a:endParaRPr lang="en-US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914400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772816"/>
            <a:ext cx="7772400" cy="455178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Differentiate between the types of normal forms 1NF, 2NF, 3NF, BCNF, and 4NF.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Transform from lower normal forms to higher normal forms.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Use normalization modeling to produce a good database design.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Practice the usefulness of </a:t>
            </a:r>
            <a:r>
              <a:rPr lang="en-US" sz="2800" dirty="0" err="1"/>
              <a:t>denormalization</a:t>
            </a:r>
            <a:r>
              <a:rPr lang="en-US" sz="2800" dirty="0"/>
              <a:t> to generate information efficiently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081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C8C6722-AB10-4095-B668-325448078CF1}" type="slidenum">
              <a:rPr lang="en-US"/>
              <a:pPr/>
              <a:t>3</a:t>
            </a:fld>
            <a:endParaRPr lang="en-US"/>
          </a:p>
        </p:txBody>
      </p:sp>
      <p:sp>
        <p:nvSpPr>
          <p:cNvPr id="494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r>
              <a:rPr lang="en-US" b="1"/>
              <a:t>Acknowledgments</a:t>
            </a:r>
            <a:endParaRPr lang="en-US"/>
          </a:p>
        </p:txBody>
      </p:sp>
      <p:sp>
        <p:nvSpPr>
          <p:cNvPr id="494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204864"/>
            <a:ext cx="8686800" cy="1905000"/>
          </a:xfrm>
        </p:spPr>
        <p:txBody>
          <a:bodyPr/>
          <a:lstStyle/>
          <a:p>
            <a:r>
              <a:rPr lang="en-US" dirty="0"/>
              <a:t>Some of these slides have been adapted from Thomas Connolly and Carolyn </a:t>
            </a:r>
            <a:r>
              <a:rPr lang="en-US" dirty="0" err="1"/>
              <a:t>Begg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528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DB513218-DAC4-4BA0-8D5F-5216A757B4BA}" type="slidenum">
              <a:rPr lang="en-US"/>
              <a:pPr/>
              <a:t>4</a:t>
            </a:fld>
            <a:endParaRPr lang="en-US"/>
          </a:p>
        </p:txBody>
      </p:sp>
      <p:sp>
        <p:nvSpPr>
          <p:cNvPr id="545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Boyce–Codd Normal Form (BCNF)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45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2060848"/>
            <a:ext cx="772795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Based on functional dependencies that take into account all candidate keys in a relation, however BCNF also has additional constraints compared with general definition of 3NF.</a:t>
            </a:r>
          </a:p>
          <a:p>
            <a:pPr>
              <a:lnSpc>
                <a:spcPct val="90000"/>
              </a:lnSpc>
            </a:pPr>
            <a:endParaRPr lang="en-US" b="1" dirty="0">
              <a:latin typeface="Times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BCNF - A relation is in BCNF if and only if every determinant is a candidate key.</a:t>
            </a:r>
            <a:r>
              <a:rPr lang="en-GB" b="1" dirty="0">
                <a:latin typeface="Times" pitchFamily="18" charset="0"/>
                <a:cs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297683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5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579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D822ECB9-71FB-44C6-A351-C31D95BF528E}" type="slidenum">
              <a:rPr lang="en-US"/>
              <a:pPr/>
              <a:t>5</a:t>
            </a:fld>
            <a:endParaRPr lang="en-US"/>
          </a:p>
        </p:txBody>
      </p:sp>
      <p:sp>
        <p:nvSpPr>
          <p:cNvPr id="546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Boyce–Codd normal form (BCNF)</a:t>
            </a:r>
            <a:r>
              <a:rPr lang="en-GB"/>
              <a:t> </a:t>
            </a:r>
          </a:p>
        </p:txBody>
      </p:sp>
      <p:sp>
        <p:nvSpPr>
          <p:cNvPr id="546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2060848"/>
            <a:ext cx="772795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Difference between 3NF and BCNF is that for a functional dependency A </a:t>
            </a:r>
            <a:r>
              <a:rPr lang="en-US" sz="2800" b="1" dirty="0">
                <a:latin typeface="Times" pitchFamily="18" charset="0"/>
                <a:cs typeface="Times New Roman" pitchFamily="18" charset="0"/>
                <a:sym typeface="Symbol" pitchFamily="18" charset="2"/>
              </a:rPr>
              <a:t>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B, 3NF allows this dependency in a relation if B is a primary-key attribute and A is not a candidate key. </a:t>
            </a:r>
          </a:p>
          <a:p>
            <a:pPr>
              <a:lnSpc>
                <a:spcPct val="30000"/>
              </a:lnSpc>
            </a:pPr>
            <a:endParaRPr lang="en-US" sz="2800" b="1" dirty="0">
              <a:latin typeface="Times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Whereas, BCNF insists that for this dependency to remain in a relation, A must be a candidate key. </a:t>
            </a:r>
          </a:p>
          <a:p>
            <a:pPr>
              <a:lnSpc>
                <a:spcPct val="30000"/>
              </a:lnSpc>
            </a:pPr>
            <a:endParaRPr lang="en-US" sz="2800" b="1" dirty="0">
              <a:latin typeface="Times" pitchFamily="18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Every relation in BCNF is also in 3NF. However, relation in 3NF may not be in BCNF.</a:t>
            </a:r>
          </a:p>
          <a:p>
            <a:pPr>
              <a:lnSpc>
                <a:spcPct val="90000"/>
              </a:lnSpc>
            </a:pPr>
            <a:endParaRPr lang="en-GB" sz="2800" dirty="0">
              <a:latin typeface="Times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4726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6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6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6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681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16F26594-BA9F-4090-B76F-95200C4568AB}" type="slidenum">
              <a:rPr lang="en-US"/>
              <a:pPr/>
              <a:t>6</a:t>
            </a:fld>
            <a:endParaRPr lang="en-US"/>
          </a:p>
        </p:txBody>
      </p:sp>
      <p:sp>
        <p:nvSpPr>
          <p:cNvPr id="547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Boyce–Codd normal form (BCNF)</a:t>
            </a:r>
            <a:r>
              <a:rPr lang="en-GB"/>
              <a:t> </a:t>
            </a:r>
          </a:p>
        </p:txBody>
      </p:sp>
      <p:sp>
        <p:nvSpPr>
          <p:cNvPr id="547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916832"/>
            <a:ext cx="7727950" cy="4114800"/>
          </a:xfrm>
        </p:spPr>
        <p:txBody>
          <a:bodyPr/>
          <a:lstStyle/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Violation of BCNF is quite rare. </a:t>
            </a:r>
          </a:p>
          <a:p>
            <a:endParaRPr lang="en-US" b="1" dirty="0">
              <a:latin typeface="Times" pitchFamily="18" charset="0"/>
              <a:cs typeface="Times New Roman" pitchFamily="18" charset="0"/>
            </a:endParaRPr>
          </a:p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Potential to violate BCNF may occur in a relation that:</a:t>
            </a:r>
          </a:p>
          <a:p>
            <a:pPr lvl="1"/>
            <a:r>
              <a:rPr lang="en-US" b="1" dirty="0">
                <a:latin typeface="Times" pitchFamily="18" charset="0"/>
                <a:cs typeface="Times New Roman" pitchFamily="18" charset="0"/>
              </a:rPr>
              <a:t>contains two (or more) composite candidate keys;</a:t>
            </a:r>
          </a:p>
          <a:p>
            <a:pPr lvl="1"/>
            <a:r>
              <a:rPr lang="en-US" b="1" dirty="0">
                <a:latin typeface="Times" pitchFamily="18" charset="0"/>
                <a:cs typeface="Times New Roman" pitchFamily="18" charset="0"/>
              </a:rPr>
              <a:t>the candidate keys overlap (i.e. have at least one attribute in common).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257052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7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784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7FC5C51B-0348-40D8-AD62-2031582C4597}" type="slidenum">
              <a:rPr lang="en-US"/>
              <a:pPr/>
              <a:t>7</a:t>
            </a:fld>
            <a:endParaRPr lang="en-US"/>
          </a:p>
        </p:txBody>
      </p:sp>
      <p:sp>
        <p:nvSpPr>
          <p:cNvPr id="569346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476672"/>
            <a:ext cx="7772400" cy="1143000"/>
          </a:xfrm>
        </p:spPr>
        <p:txBody>
          <a:bodyPr/>
          <a:lstStyle/>
          <a:p>
            <a:r>
              <a:rPr lang="en-US" b="1" dirty="0"/>
              <a:t>3NF Table Not in BCNF</a:t>
            </a:r>
          </a:p>
        </p:txBody>
      </p:sp>
      <p:pic>
        <p:nvPicPr>
          <p:cNvPr id="5693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2133600"/>
            <a:ext cx="5943600" cy="314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69348" name="Text Box 4"/>
          <p:cNvSpPr txBox="1">
            <a:spLocks noChangeArrowheads="1"/>
          </p:cNvSpPr>
          <p:nvPr/>
        </p:nvSpPr>
        <p:spPr bwMode="auto">
          <a:xfrm>
            <a:off x="6248400" y="4876800"/>
            <a:ext cx="1327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2000">
                <a:latin typeface="Arial" pitchFamily="34" charset="0"/>
              </a:rPr>
              <a:t>Figure 4.7</a:t>
            </a:r>
            <a:endParaRPr lang="en-US" sz="5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732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C7298D9-BDC1-435A-A803-984F54B462D9}" type="slidenum">
              <a:rPr lang="en-US"/>
              <a:pPr/>
              <a:t>8</a:t>
            </a:fld>
            <a:endParaRPr lang="en-US"/>
          </a:p>
        </p:txBody>
      </p:sp>
      <p:sp>
        <p:nvSpPr>
          <p:cNvPr id="57037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60648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Decomposition of Table </a:t>
            </a:r>
            <a:br>
              <a:rPr lang="en-US" b="1" dirty="0"/>
            </a:br>
            <a:r>
              <a:rPr lang="en-US" b="1" dirty="0"/>
              <a:t>Structure to Meet BCNF</a:t>
            </a:r>
          </a:p>
        </p:txBody>
      </p:sp>
      <p:pic>
        <p:nvPicPr>
          <p:cNvPr id="5703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828800"/>
            <a:ext cx="4110038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1335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CD0B532-A9D3-4899-8DA9-37E5445ECEA8}" type="slidenum">
              <a:rPr lang="en-US"/>
              <a:pPr/>
              <a:t>9</a:t>
            </a:fld>
            <a:endParaRPr lang="en-US"/>
          </a:p>
        </p:txBody>
      </p:sp>
      <p:sp>
        <p:nvSpPr>
          <p:cNvPr id="57139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404664"/>
            <a:ext cx="7772400" cy="1143000"/>
          </a:xfrm>
        </p:spPr>
        <p:txBody>
          <a:bodyPr/>
          <a:lstStyle/>
          <a:p>
            <a:r>
              <a:rPr lang="en-US" b="1" dirty="0"/>
              <a:t>BCNF Conversion Results</a:t>
            </a:r>
          </a:p>
        </p:txBody>
      </p:sp>
      <p:pic>
        <p:nvPicPr>
          <p:cNvPr id="5713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05000"/>
            <a:ext cx="4962525" cy="211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13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4267200"/>
            <a:ext cx="6324600" cy="165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6681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311CCA6B-2AD4-46FB-93CB-5CB88B5723EC}" type="slidenum">
              <a:rPr lang="en-US"/>
              <a:pPr/>
              <a:t>10</a:t>
            </a:fld>
            <a:endParaRPr lang="en-US"/>
          </a:p>
        </p:txBody>
      </p:sp>
      <p:sp>
        <p:nvSpPr>
          <p:cNvPr id="548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Review of Normalization </a:t>
            </a:r>
            <a:br>
              <a:rPr lang="en-GB" b="1" dirty="0"/>
            </a:br>
            <a:r>
              <a:rPr lang="en-GB" b="1" dirty="0"/>
              <a:t>(UNF to BCNF)</a:t>
            </a:r>
          </a:p>
        </p:txBody>
      </p:sp>
      <p:pic>
        <p:nvPicPr>
          <p:cNvPr id="548867" name="Picture 3" descr="D:\Database System 3e_tiff\Ch13-tif\DS3-Figure 13-17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676400"/>
            <a:ext cx="5562600" cy="4597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931715"/>
      </p:ext>
    </p:extLst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DVLA Software Engineering Masters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B20FCFF-6875-4A94-B6D1-E555D5B6755D}" type="slidenum">
              <a:rPr lang="en-US"/>
              <a:pPr/>
              <a:t>11</a:t>
            </a:fld>
            <a:endParaRPr lang="en-US"/>
          </a:p>
        </p:txBody>
      </p:sp>
      <p:sp>
        <p:nvSpPr>
          <p:cNvPr id="549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Review of Normalization </a:t>
            </a:r>
            <a:br>
              <a:rPr lang="en-GB" b="1" dirty="0"/>
            </a:br>
            <a:r>
              <a:rPr lang="en-GB" b="1" dirty="0"/>
              <a:t>(UNF to BCNF)</a:t>
            </a:r>
          </a:p>
        </p:txBody>
      </p:sp>
      <p:pic>
        <p:nvPicPr>
          <p:cNvPr id="549891" name="Picture 3" descr="D:\Database System 3e_tiff\Ch13-tif\DS3-Figure 13-18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219200"/>
            <a:ext cx="7696200" cy="2144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9892" name="Picture 4" descr="D:\Database System 3e_tiff\Ch13-tif\DS3-Figure 13-19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505200"/>
            <a:ext cx="7543800" cy="27257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686772"/>
      </p:ext>
    </p:extLst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1D568C0-5376-40DB-B86E-25FAF64CCDF7}" type="slidenum">
              <a:rPr lang="en-US"/>
              <a:pPr/>
              <a:t>12</a:t>
            </a:fld>
            <a:endParaRPr lang="en-US"/>
          </a:p>
        </p:txBody>
      </p:sp>
      <p:sp>
        <p:nvSpPr>
          <p:cNvPr id="550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60648"/>
            <a:ext cx="8001000" cy="11049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Review of Normalization </a:t>
            </a:r>
            <a:br>
              <a:rPr lang="en-GB" b="1" dirty="0"/>
            </a:br>
            <a:r>
              <a:rPr lang="en-GB" b="1" dirty="0"/>
              <a:t>(UNF to BCNF)</a:t>
            </a:r>
          </a:p>
        </p:txBody>
      </p:sp>
      <p:pic>
        <p:nvPicPr>
          <p:cNvPr id="550915" name="Picture 3" descr="D:\Database System 3e_tiff\Ch13-tif\DS3-Figure 13-20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00200"/>
            <a:ext cx="7924800" cy="4365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79010"/>
      </p:ext>
    </p:extLst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B8689E6-61BF-4886-84C2-90160E7C2DEA}" type="slidenum">
              <a:rPr lang="en-US"/>
              <a:pPr/>
              <a:t>13</a:t>
            </a:fld>
            <a:endParaRPr lang="en-US"/>
          </a:p>
        </p:txBody>
      </p:sp>
      <p:sp>
        <p:nvSpPr>
          <p:cNvPr id="551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Review of Normalization </a:t>
            </a:r>
            <a:br>
              <a:rPr lang="en-GB" b="1" dirty="0"/>
            </a:br>
            <a:r>
              <a:rPr lang="en-GB" b="1" dirty="0"/>
              <a:t>(UNF to BCNF)</a:t>
            </a:r>
          </a:p>
        </p:txBody>
      </p:sp>
      <p:pic>
        <p:nvPicPr>
          <p:cNvPr id="551939" name="Picture 3" descr="D:\Database System 3e_tiff\Ch13-tif\DS3-Figure 13-21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752600"/>
            <a:ext cx="5867400" cy="41354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106824"/>
      </p:ext>
    </p:extLst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3B536BEE-AF94-4FA9-8A9B-999B81416EB5}" type="slidenum">
              <a:rPr lang="en-US"/>
              <a:pPr/>
              <a:t>14</a:t>
            </a:fld>
            <a:endParaRPr lang="en-US"/>
          </a:p>
        </p:txBody>
      </p:sp>
      <p:sp>
        <p:nvSpPr>
          <p:cNvPr id="552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r>
              <a:rPr lang="en-GB"/>
              <a:t> </a:t>
            </a:r>
          </a:p>
        </p:txBody>
      </p:sp>
      <p:sp>
        <p:nvSpPr>
          <p:cNvPr id="552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988840"/>
            <a:ext cx="7727950" cy="4114800"/>
          </a:xfrm>
        </p:spPr>
        <p:txBody>
          <a:bodyPr/>
          <a:lstStyle/>
          <a:p>
            <a:r>
              <a:rPr lang="en-US" sz="2800" b="1" dirty="0">
                <a:latin typeface="Times" pitchFamily="18" charset="0"/>
                <a:cs typeface="Times New Roman" pitchFamily="18" charset="0"/>
              </a:rPr>
              <a:t>Although BCNF removes anomalies due to functional dependencies, another type of dependency called a multi-valued dependency (MVD) can also cause data redundancy. </a:t>
            </a:r>
          </a:p>
          <a:p>
            <a:endParaRPr lang="en-US" sz="2800" b="1" dirty="0">
              <a:latin typeface="Times" pitchFamily="18" charset="0"/>
              <a:cs typeface="Times New Roman" pitchFamily="18" charset="0"/>
            </a:endParaRPr>
          </a:p>
          <a:p>
            <a:r>
              <a:rPr lang="en-US" sz="2800" b="1" dirty="0">
                <a:latin typeface="Times" pitchFamily="18" charset="0"/>
                <a:cs typeface="Times New Roman" pitchFamily="18" charset="0"/>
              </a:rPr>
              <a:t>Possible existence of MVDs in a relation is due to 1NF and can result in data redundancy.</a:t>
            </a:r>
            <a:endParaRPr lang="en-GB" sz="2800" b="1" dirty="0">
              <a:latin typeface="Times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27563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2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63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97791CAB-BB77-4D82-838E-D9DC9B4B78AA}" type="slidenum">
              <a:rPr lang="en-US"/>
              <a:pPr/>
              <a:t>15</a:t>
            </a:fld>
            <a:endParaRPr lang="en-US"/>
          </a:p>
        </p:txBody>
      </p:sp>
      <p:sp>
        <p:nvSpPr>
          <p:cNvPr id="553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 - MVD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3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2060848"/>
            <a:ext cx="7727950" cy="4114800"/>
          </a:xfrm>
        </p:spPr>
        <p:txBody>
          <a:bodyPr/>
          <a:lstStyle/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Dependency between attributes (for example, A, B, and C) in a relation, such that for each value of A there is a set of values for B and a set of values for C. However, set of values for B and C are independent of each other.</a:t>
            </a:r>
            <a:r>
              <a:rPr lang="en-GB" b="1" dirty="0">
                <a:latin typeface="Times" pitchFamily="18" charset="0"/>
                <a:cs typeface="Times New Roman" pitchFamily="18" charset="0"/>
              </a:rPr>
              <a:t> </a:t>
            </a:r>
          </a:p>
          <a:p>
            <a:pPr lvl="1"/>
            <a:endParaRPr lang="en-GB" b="1" dirty="0">
              <a:latin typeface="Times" pitchFamily="18" charset="0"/>
              <a:cs typeface="Times New Roman" pitchFamily="18" charset="0"/>
            </a:endParaRPr>
          </a:p>
          <a:p>
            <a:pPr lvl="1"/>
            <a:endParaRPr lang="en-GB" b="1" dirty="0">
              <a:latin typeface="Times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26607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987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9CDEF77B-CD65-4CE2-B618-31D4B5F08D5B}" type="slidenum">
              <a:rPr lang="en-US"/>
              <a:pPr/>
              <a:t>16</a:t>
            </a:fld>
            <a:endParaRPr lang="en-US"/>
          </a:p>
        </p:txBody>
      </p:sp>
      <p:sp>
        <p:nvSpPr>
          <p:cNvPr id="555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5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916832"/>
            <a:ext cx="7727950" cy="4114800"/>
          </a:xfrm>
        </p:spPr>
        <p:txBody>
          <a:bodyPr/>
          <a:lstStyle/>
          <a:p>
            <a:pPr algn="just"/>
            <a:r>
              <a:rPr lang="en-US" b="1" dirty="0">
                <a:latin typeface="Times" pitchFamily="18" charset="0"/>
                <a:cs typeface="Times New Roman" pitchFamily="18" charset="0"/>
              </a:rPr>
              <a:t>MVD between attributes A, B, and C in a relation using the following notation:</a:t>
            </a:r>
          </a:p>
          <a:p>
            <a:pPr lvl="1" algn="just">
              <a:buFontTx/>
              <a:buNone/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	A  </a:t>
            </a:r>
            <a:r>
              <a:rPr lang="en-US" b="1" dirty="0">
                <a:latin typeface="Symbol" pitchFamily="18" charset="2"/>
                <a:cs typeface="Times New Roman" pitchFamily="18" charset="0"/>
              </a:rPr>
              <a:t>¾¾</a:t>
            </a:r>
            <a:r>
              <a:rPr lang="en-US" b="1" dirty="0">
                <a:latin typeface="Wingdings" pitchFamily="2" charset="2"/>
                <a:cs typeface="Times New Roman" pitchFamily="18" charset="0"/>
              </a:rPr>
              <a:t>ØØ</a:t>
            </a:r>
            <a:r>
              <a:rPr lang="en-US" b="1" dirty="0">
                <a:latin typeface="Times" pitchFamily="18" charset="0"/>
                <a:cs typeface="Times New Roman" pitchFamily="18" charset="0"/>
              </a:rPr>
              <a:t>  B </a:t>
            </a:r>
          </a:p>
          <a:p>
            <a:pPr lvl="1">
              <a:buFontTx/>
              <a:buNone/>
            </a:pPr>
            <a:r>
              <a:rPr lang="en-US" b="1" dirty="0">
                <a:latin typeface="Times" pitchFamily="18" charset="0"/>
                <a:cs typeface="Times New Roman" pitchFamily="18" charset="0"/>
              </a:rPr>
              <a:t>	A  </a:t>
            </a:r>
            <a:r>
              <a:rPr lang="en-US" b="1" dirty="0">
                <a:latin typeface="Symbol" pitchFamily="18" charset="2"/>
                <a:cs typeface="Times New Roman" pitchFamily="18" charset="0"/>
              </a:rPr>
              <a:t>¾¾</a:t>
            </a:r>
            <a:r>
              <a:rPr lang="en-US" b="1" dirty="0">
                <a:latin typeface="Wingdings" pitchFamily="2" charset="2"/>
                <a:cs typeface="Times New Roman" pitchFamily="18" charset="0"/>
              </a:rPr>
              <a:t>ØØ</a:t>
            </a:r>
            <a:r>
              <a:rPr lang="en-US" b="1" dirty="0">
                <a:latin typeface="Times" pitchFamily="18" charset="0"/>
                <a:cs typeface="Times New Roman" pitchFamily="18" charset="0"/>
              </a:rPr>
              <a:t>  C</a:t>
            </a:r>
            <a:r>
              <a:rPr lang="en-GB" b="1" dirty="0"/>
              <a:t> </a:t>
            </a:r>
          </a:p>
          <a:p>
            <a:pPr>
              <a:buFontTx/>
              <a:buNone/>
            </a:pPr>
            <a:endParaRPr lang="en-GB" b="1" dirty="0"/>
          </a:p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0947787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5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501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3FC3A2D2-4059-4961-BC40-B6AF049946A1}" type="slidenum">
              <a:rPr lang="en-US"/>
              <a:pPr/>
              <a:t>17</a:t>
            </a:fld>
            <a:endParaRPr lang="en-US"/>
          </a:p>
        </p:txBody>
      </p:sp>
      <p:sp>
        <p:nvSpPr>
          <p:cNvPr id="556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6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988840"/>
            <a:ext cx="7727950" cy="411480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MVD can be further defined as being trivial or nontrivial.  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Times New Roman" pitchFamily="18" charset="0"/>
              <a:buChar char="–"/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MVD  A  </a:t>
            </a:r>
            <a:r>
              <a:rPr lang="en-US" sz="2800" b="1" dirty="0">
                <a:latin typeface="Symbol" pitchFamily="18" charset="2"/>
                <a:cs typeface="Times New Roman" pitchFamily="18" charset="0"/>
              </a:rPr>
              <a:t>¾¾</a:t>
            </a:r>
            <a:r>
              <a:rPr lang="en-US" sz="2800" b="1" dirty="0">
                <a:latin typeface="Wingdings" pitchFamily="2" charset="2"/>
                <a:cs typeface="Times New Roman" pitchFamily="18" charset="0"/>
              </a:rPr>
              <a:t>ØØ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 B  in relation R is defined as being trivial if (a) B is a subset of A </a:t>
            </a:r>
            <a:r>
              <a:rPr lang="en-US" sz="2800" b="1" i="1" dirty="0">
                <a:latin typeface="Times" pitchFamily="18" charset="0"/>
                <a:cs typeface="Times New Roman" pitchFamily="18" charset="0"/>
              </a:rPr>
              <a:t>or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(b) A </a:t>
            </a:r>
            <a:r>
              <a:rPr lang="en-US" sz="2800" b="1" dirty="0">
                <a:latin typeface="Times" pitchFamily="18" charset="0"/>
                <a:cs typeface="Times New Roman" pitchFamily="18" charset="0"/>
                <a:sym typeface="Symbol" pitchFamily="18" charset="2"/>
              </a:rPr>
              <a:t></a:t>
            </a:r>
            <a:r>
              <a:rPr lang="en-US" sz="2800" b="1" dirty="0">
                <a:latin typeface="Times" pitchFamily="18" charset="0"/>
                <a:cs typeface="Times New Roman" pitchFamily="18" charset="0"/>
              </a:rPr>
              <a:t> B = R.  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Times New Roman" pitchFamily="18" charset="0"/>
              <a:buChar char="–"/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MVD is defined as being nontrivial if neither (a) nor (b) are satisfied. 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Font typeface="Times New Roman" pitchFamily="18" charset="0"/>
              <a:buChar char="–"/>
            </a:pPr>
            <a:r>
              <a:rPr lang="en-US" sz="2800" b="1" dirty="0">
                <a:latin typeface="Times" pitchFamily="18" charset="0"/>
                <a:cs typeface="Times New Roman" pitchFamily="18" charset="0"/>
              </a:rPr>
              <a:t>Trivial MVD does not specify a constraint on a relation, while a nontrivial MVD does specify a constraint.</a:t>
            </a:r>
            <a:r>
              <a:rPr lang="en-US" sz="2800" dirty="0">
                <a:latin typeface="Times" pitchFamily="18" charset="0"/>
                <a:cs typeface="Times New Roman" pitchFamily="18" charset="0"/>
              </a:rPr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1913189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6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603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79617C61-2583-4327-B0EB-ED13B14D6890}" type="slidenum">
              <a:rPr lang="en-US"/>
              <a:pPr/>
              <a:t>18</a:t>
            </a:fld>
            <a:endParaRPr lang="en-US"/>
          </a:p>
        </p:txBody>
      </p:sp>
      <p:sp>
        <p:nvSpPr>
          <p:cNvPr id="557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" pitchFamily="18" charset="0"/>
                <a:cs typeface="Times New Roman" pitchFamily="18" charset="0"/>
              </a:rPr>
              <a:t>Fourth Normal Form (4NF)</a:t>
            </a:r>
            <a:endParaRPr lang="en-GB" b="1">
              <a:latin typeface="Times" pitchFamily="18" charset="0"/>
              <a:cs typeface="Times New Roman" pitchFamily="18" charset="0"/>
            </a:endParaRPr>
          </a:p>
        </p:txBody>
      </p:sp>
      <p:sp>
        <p:nvSpPr>
          <p:cNvPr id="557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988840"/>
            <a:ext cx="7727950" cy="4114800"/>
          </a:xfrm>
        </p:spPr>
        <p:txBody>
          <a:bodyPr/>
          <a:lstStyle/>
          <a:p>
            <a:r>
              <a:rPr lang="en-US" b="1" dirty="0">
                <a:latin typeface="Times" pitchFamily="18" charset="0"/>
                <a:cs typeface="Times New Roman" pitchFamily="18" charset="0"/>
              </a:rPr>
              <a:t>Defined as a relation that is in BCNF and contains no nontrivial MVDs.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9526282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7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59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6098A9E2-3F31-45A7-8644-61770B71CE5C}" type="slidenum">
              <a:rPr lang="en-US"/>
              <a:pPr/>
              <a:t>19</a:t>
            </a:fld>
            <a:endParaRPr lang="en-US"/>
          </a:p>
        </p:txBody>
      </p:sp>
      <p:sp>
        <p:nvSpPr>
          <p:cNvPr id="558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4NF - Example</a:t>
            </a:r>
          </a:p>
        </p:txBody>
      </p:sp>
      <p:pic>
        <p:nvPicPr>
          <p:cNvPr id="558083" name="Picture 3" descr="D:\Database System 3e_tiff\Ch13-tif\DS3-Figure 13-22a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600200"/>
            <a:ext cx="3581400" cy="2108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8084" name="Picture 4" descr="D:\Database System 3e_tiff\Ch13-tif\DS3-Figure 13-22b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4267200"/>
            <a:ext cx="4724400" cy="17811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8085" name="Line 5"/>
          <p:cNvSpPr>
            <a:spLocks noChangeShapeType="1"/>
          </p:cNvSpPr>
          <p:nvPr/>
        </p:nvSpPr>
        <p:spPr bwMode="auto">
          <a:xfrm>
            <a:off x="4419600" y="3733800"/>
            <a:ext cx="0" cy="381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arrow" w="sm" len="sm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539372"/>
      </p:ext>
    </p:extLst>
  </p:cSld>
  <p:clrMapOvr>
    <a:masterClrMapping/>
  </p:clrMapOvr>
  <p:transition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921760A4-1F1A-4019-9C38-4DF69A06AE33}" type="slidenum">
              <a:rPr lang="en-US"/>
              <a:pPr/>
              <a:t>20</a:t>
            </a:fld>
            <a:endParaRPr lang="en-US"/>
          </a:p>
        </p:txBody>
      </p:sp>
      <p:sp>
        <p:nvSpPr>
          <p:cNvPr id="48025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332656"/>
            <a:ext cx="7772400" cy="1143000"/>
          </a:xfrm>
        </p:spPr>
        <p:txBody>
          <a:bodyPr/>
          <a:lstStyle/>
          <a:p>
            <a:r>
              <a:rPr lang="en-US" b="1" dirty="0"/>
              <a:t>3NF Table Not in BCNF</a:t>
            </a:r>
          </a:p>
        </p:txBody>
      </p:sp>
      <p:pic>
        <p:nvPicPr>
          <p:cNvPr id="48025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2133600"/>
            <a:ext cx="5943600" cy="314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0260" name="Text Box 4"/>
          <p:cNvSpPr txBox="1">
            <a:spLocks noChangeArrowheads="1"/>
          </p:cNvSpPr>
          <p:nvPr/>
        </p:nvSpPr>
        <p:spPr bwMode="auto">
          <a:xfrm>
            <a:off x="6248400" y="4876800"/>
            <a:ext cx="1327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2000">
                <a:latin typeface="Arial" pitchFamily="34" charset="0"/>
              </a:rPr>
              <a:t>Figure 4.7</a:t>
            </a:r>
            <a:endParaRPr lang="en-US" sz="5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344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73588600-29C9-4484-A8E8-2A3385ACE637}" type="slidenum">
              <a:rPr lang="en-US"/>
              <a:pPr/>
              <a:t>21</a:t>
            </a:fld>
            <a:endParaRPr lang="en-US"/>
          </a:p>
        </p:txBody>
      </p:sp>
      <p:sp>
        <p:nvSpPr>
          <p:cNvPr id="48128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16632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Decomposition of Table </a:t>
            </a:r>
            <a:br>
              <a:rPr lang="en-US" b="1" dirty="0"/>
            </a:br>
            <a:r>
              <a:rPr lang="en-US" b="1" dirty="0"/>
              <a:t>Structure to Meet BCNF</a:t>
            </a:r>
          </a:p>
        </p:txBody>
      </p:sp>
      <p:pic>
        <p:nvPicPr>
          <p:cNvPr id="4812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828800"/>
            <a:ext cx="4110038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65428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7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25F715A-FA04-4E47-BEA6-286D3E92F6D3}" type="slidenum">
              <a:rPr lang="en-US"/>
              <a:pPr/>
              <a:t>22</a:t>
            </a:fld>
            <a:endParaRPr lang="en-US"/>
          </a:p>
        </p:txBody>
      </p:sp>
      <p:sp>
        <p:nvSpPr>
          <p:cNvPr id="482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188640"/>
            <a:ext cx="7772400" cy="1143000"/>
          </a:xfrm>
        </p:spPr>
        <p:txBody>
          <a:bodyPr/>
          <a:lstStyle/>
          <a:p>
            <a:r>
              <a:rPr lang="en-US" b="1" dirty="0"/>
              <a:t>Decomposition into BCNF</a:t>
            </a:r>
          </a:p>
        </p:txBody>
      </p:sp>
      <p:sp>
        <p:nvSpPr>
          <p:cNvPr id="482307" name="Text Box 3"/>
          <p:cNvSpPr txBox="1">
            <a:spLocks noChangeArrowheads="1"/>
          </p:cNvSpPr>
          <p:nvPr/>
        </p:nvSpPr>
        <p:spPr bwMode="auto">
          <a:xfrm>
            <a:off x="6477000" y="6019800"/>
            <a:ext cx="1327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2000">
                <a:latin typeface="Arial" pitchFamily="34" charset="0"/>
              </a:rPr>
              <a:t>Figure 4.9</a:t>
            </a:r>
            <a:endParaRPr lang="en-US" sz="500">
              <a:latin typeface="Arial" pitchFamily="34" charset="0"/>
            </a:endParaRPr>
          </a:p>
        </p:txBody>
      </p:sp>
      <p:pic>
        <p:nvPicPr>
          <p:cNvPr id="4823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905000"/>
            <a:ext cx="4962525" cy="211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23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4267200"/>
            <a:ext cx="6324600" cy="165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71617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99788023-C670-4328-B405-424123E1D9B6}" type="slidenum">
              <a:rPr lang="en-US"/>
              <a:pPr/>
              <a:t>23</a:t>
            </a:fld>
            <a:endParaRPr lang="en-US"/>
          </a:p>
        </p:txBody>
      </p:sp>
      <p:sp>
        <p:nvSpPr>
          <p:cNvPr id="48845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332656"/>
            <a:ext cx="7772400" cy="1143000"/>
          </a:xfrm>
        </p:spPr>
        <p:txBody>
          <a:bodyPr/>
          <a:lstStyle/>
          <a:p>
            <a:r>
              <a:rPr lang="en-US" b="1" dirty="0"/>
              <a:t>4NF Conversion Results</a:t>
            </a:r>
          </a:p>
        </p:txBody>
      </p:sp>
      <p:sp>
        <p:nvSpPr>
          <p:cNvPr id="488451" name="Text Box 3"/>
          <p:cNvSpPr txBox="1">
            <a:spLocks noChangeArrowheads="1"/>
          </p:cNvSpPr>
          <p:nvPr/>
        </p:nvSpPr>
        <p:spPr bwMode="auto">
          <a:xfrm>
            <a:off x="1600200" y="5638800"/>
            <a:ext cx="728980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1600" b="1">
                <a:latin typeface="Arial" pitchFamily="34" charset="0"/>
              </a:rPr>
              <a:t>Multivalued Dependencies (an employee can work for many services and </a:t>
            </a:r>
            <a:br>
              <a:rPr lang="en-US" sz="1600" b="1">
                <a:latin typeface="Arial" pitchFamily="34" charset="0"/>
              </a:rPr>
            </a:br>
            <a:r>
              <a:rPr lang="en-US" sz="1600" b="1">
                <a:latin typeface="Arial" pitchFamily="34" charset="0"/>
              </a:rPr>
              <a:t>on many projects</a:t>
            </a:r>
            <a:endParaRPr lang="en-US" sz="1600">
              <a:latin typeface="Arial" pitchFamily="34" charset="0"/>
            </a:endParaRPr>
          </a:p>
        </p:txBody>
      </p:sp>
      <p:pic>
        <p:nvPicPr>
          <p:cNvPr id="4884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524000"/>
            <a:ext cx="3076575" cy="397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8453" name="Text Box 5"/>
          <p:cNvSpPr txBox="1">
            <a:spLocks noChangeArrowheads="1"/>
          </p:cNvSpPr>
          <p:nvPr/>
        </p:nvSpPr>
        <p:spPr bwMode="auto">
          <a:xfrm>
            <a:off x="5029200" y="4114800"/>
            <a:ext cx="2127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en-US" sz="1600" b="1">
                <a:latin typeface="Arial" pitchFamily="34" charset="0"/>
              </a:rPr>
              <a:t>Set of Tables in 4NF</a:t>
            </a:r>
            <a:endParaRPr lang="en-US" sz="1600">
              <a:latin typeface="Arial" pitchFamily="34" charset="0"/>
            </a:endParaRPr>
          </a:p>
        </p:txBody>
      </p:sp>
      <p:pic>
        <p:nvPicPr>
          <p:cNvPr id="4884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524000"/>
            <a:ext cx="2819400" cy="231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964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DDC7ADB4-C228-4DA1-B27C-C257BDB7D606}" type="slidenum">
              <a:rPr lang="en-US"/>
              <a:pPr/>
              <a:t>24</a:t>
            </a:fld>
            <a:endParaRPr lang="en-US"/>
          </a:p>
        </p:txBody>
      </p:sp>
      <p:sp>
        <p:nvSpPr>
          <p:cNvPr id="4894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/>
          <a:lstStyle/>
          <a:p>
            <a:r>
              <a:rPr lang="en-US" b="1"/>
              <a:t>Denormalization</a:t>
            </a:r>
          </a:p>
        </p:txBody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988840"/>
            <a:ext cx="777240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Normalization is one of many database design goals 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Normalized table requirements</a:t>
            </a:r>
            <a:r>
              <a:rPr lang="en-US" sz="2400" dirty="0"/>
              <a:t> 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Additional processing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Loss of system speed</a:t>
            </a:r>
            <a:endParaRPr lang="en-US" sz="2200" dirty="0"/>
          </a:p>
          <a:p>
            <a:pPr>
              <a:lnSpc>
                <a:spcPct val="90000"/>
              </a:lnSpc>
            </a:pPr>
            <a:r>
              <a:rPr lang="en-US" sz="2800" dirty="0"/>
              <a:t>Normalization purity is difficult to sustain due to conflict in: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/>
              <a:t>Design efficiency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Information requirements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Processing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5926517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D866880C-FF37-4EC4-B34F-D73B214AC337}" type="slidenum">
              <a:rPr lang="en-US"/>
              <a:pPr/>
              <a:t>25</a:t>
            </a:fld>
            <a:endParaRPr lang="en-US"/>
          </a:p>
        </p:txBody>
      </p:sp>
      <p:sp>
        <p:nvSpPr>
          <p:cNvPr id="490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548680"/>
            <a:ext cx="7772400" cy="1143000"/>
          </a:xfrm>
        </p:spPr>
        <p:txBody>
          <a:bodyPr/>
          <a:lstStyle/>
          <a:p>
            <a:r>
              <a:rPr lang="en-US" b="1" dirty="0" err="1"/>
              <a:t>Unnormalized</a:t>
            </a:r>
            <a:r>
              <a:rPr lang="en-US" b="1" dirty="0"/>
              <a:t> Table Defects</a:t>
            </a:r>
          </a:p>
        </p:txBody>
      </p:sp>
      <p:sp>
        <p:nvSpPr>
          <p:cNvPr id="4904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2060848"/>
            <a:ext cx="7772400" cy="4114800"/>
          </a:xfrm>
        </p:spPr>
        <p:txBody>
          <a:bodyPr/>
          <a:lstStyle/>
          <a:p>
            <a:r>
              <a:rPr lang="en-US" dirty="0"/>
              <a:t>Data updates less efficient</a:t>
            </a:r>
          </a:p>
          <a:p>
            <a:r>
              <a:rPr lang="en-US" dirty="0"/>
              <a:t>Indexing more cumbersome</a:t>
            </a:r>
          </a:p>
          <a:p>
            <a:r>
              <a:rPr lang="en-US" dirty="0"/>
              <a:t>No simple strategies for creating views</a:t>
            </a:r>
          </a:p>
        </p:txBody>
      </p:sp>
    </p:spTree>
    <p:extLst>
      <p:ext uri="{BB962C8B-B14F-4D97-AF65-F5344CB8AC3E}">
        <p14:creationId xmlns:p14="http://schemas.microsoft.com/office/powerpoint/2010/main" val="15408122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November 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DVLA Software Engineering Masters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A67CD0A-A664-40E1-BFA9-8AC81C34FC4F}" type="slidenum">
              <a:rPr lang="en-US"/>
              <a:pPr/>
              <a:t>26</a:t>
            </a:fld>
            <a:endParaRPr lang="en-US"/>
          </a:p>
        </p:txBody>
      </p:sp>
      <p:sp>
        <p:nvSpPr>
          <p:cNvPr id="49357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043608" y="260648"/>
            <a:ext cx="7772400" cy="1143000"/>
          </a:xfrm>
        </p:spPr>
        <p:txBody>
          <a:bodyPr/>
          <a:lstStyle/>
          <a:p>
            <a:r>
              <a:rPr lang="en-US" b="1" dirty="0"/>
              <a:t>Summary</a:t>
            </a:r>
          </a:p>
        </p:txBody>
      </p:sp>
      <p:sp>
        <p:nvSpPr>
          <p:cNvPr id="49357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3568" y="1916832"/>
            <a:ext cx="7772400" cy="4114800"/>
          </a:xfrm>
        </p:spPr>
        <p:txBody>
          <a:bodyPr/>
          <a:lstStyle/>
          <a:p>
            <a:r>
              <a:rPr lang="en-US" dirty="0"/>
              <a:t>We will use normalization in database design to create a set of relations in 3FN normal form:</a:t>
            </a:r>
          </a:p>
          <a:p>
            <a:pPr lvl="1"/>
            <a:r>
              <a:rPr lang="en-US" dirty="0"/>
              <a:t>Each entity has a unique primary key, and each attribute depends upon the primary key</a:t>
            </a:r>
          </a:p>
          <a:p>
            <a:pPr lvl="1"/>
            <a:r>
              <a:rPr lang="en-US" dirty="0"/>
              <a:t>No partial dependency</a:t>
            </a:r>
          </a:p>
          <a:p>
            <a:pPr lvl="1"/>
            <a:r>
              <a:rPr lang="en-US" dirty="0"/>
              <a:t>No transitive dependency</a:t>
            </a:r>
          </a:p>
        </p:txBody>
      </p:sp>
    </p:spTree>
    <p:extLst>
      <p:ext uri="{BB962C8B-B14F-4D97-AF65-F5344CB8AC3E}">
        <p14:creationId xmlns:p14="http://schemas.microsoft.com/office/powerpoint/2010/main" val="42807528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897</Words>
  <Application>Microsoft Office PowerPoint</Application>
  <PresentationFormat>On-screen Show (4:3)</PresentationFormat>
  <Paragraphs>156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Calibri</vt:lpstr>
      <vt:lpstr>Cambria</vt:lpstr>
      <vt:lpstr>Symbol</vt:lpstr>
      <vt:lpstr>Times</vt:lpstr>
      <vt:lpstr>Times New Roman</vt:lpstr>
      <vt:lpstr>Wingdings</vt:lpstr>
      <vt:lpstr>Wingdings 2</vt:lpstr>
      <vt:lpstr>Median</vt:lpstr>
      <vt:lpstr>Advanced Normalization</vt:lpstr>
      <vt:lpstr>Learning Objectives</vt:lpstr>
      <vt:lpstr>Acknowledgments</vt:lpstr>
      <vt:lpstr>Boyce–Codd Normal Form (BCNF)</vt:lpstr>
      <vt:lpstr>Boyce–Codd normal form (BCNF) </vt:lpstr>
      <vt:lpstr>Boyce–Codd normal form (BCNF) </vt:lpstr>
      <vt:lpstr>3NF Table Not in BCNF</vt:lpstr>
      <vt:lpstr>Decomposition of Table  Structure to Meet BCNF</vt:lpstr>
      <vt:lpstr>BCNF Conversion Results</vt:lpstr>
      <vt:lpstr> Review of Normalization  (UNF to BCNF)</vt:lpstr>
      <vt:lpstr>Review of Normalization  (UNF to BCNF)</vt:lpstr>
      <vt:lpstr>Review of Normalization  (UNF to BCNF)</vt:lpstr>
      <vt:lpstr>Review of Normalization  (UNF to BCNF)</vt:lpstr>
      <vt:lpstr>Fourth Normal Form (4NF) </vt:lpstr>
      <vt:lpstr>Fourth Normal Form (4NF) - MVD</vt:lpstr>
      <vt:lpstr>Fourth Normal Form (4NF)</vt:lpstr>
      <vt:lpstr>Fourth Normal Form (4NF)</vt:lpstr>
      <vt:lpstr>Fourth Normal Form (4NF)</vt:lpstr>
      <vt:lpstr>4NF - Example</vt:lpstr>
      <vt:lpstr>3NF Table Not in BCNF</vt:lpstr>
      <vt:lpstr>Decomposition of Table  Structure to Meet BCNF</vt:lpstr>
      <vt:lpstr>Decomposition into BCNF</vt:lpstr>
      <vt:lpstr>4NF Conversion Results</vt:lpstr>
      <vt:lpstr>Denormalization</vt:lpstr>
      <vt:lpstr>Unnormalized Table Defects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1403</cp:revision>
  <cp:lastPrinted>2014-09-29T16:21:25Z</cp:lastPrinted>
  <dcterms:created xsi:type="dcterms:W3CDTF">2013-09-18T07:00:31Z</dcterms:created>
  <dcterms:modified xsi:type="dcterms:W3CDTF">2022-09-19T16:24:16Z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