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191" autoAdjust="0"/>
  </p:normalViewPr>
  <p:slideViewPr>
    <p:cSldViewPr snapToGrid="0">
      <p:cViewPr varScale="1">
        <p:scale>
          <a:sx n="52" d="100"/>
          <a:sy n="52" d="100"/>
        </p:scale>
        <p:origin x="12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AE5578-81DA-4893-9C46-852A9ED81FEE}" type="datetimeFigureOut">
              <a:rPr lang="en-GB" smtClean="0"/>
              <a:t>28/07/2023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A35934-D9D0-49FA-A953-9A07BB58B5EE}" type="slidenum">
              <a:rPr lang="en-GB" smtClean="0"/>
              <a:t>‹#›</a:t>
            </a:fld>
            <a:endParaRPr lang="en-GB"/>
          </a:p>
        </p:txBody>
      </p:sp>
    </p:spTree>
    <p:extLst>
      <p:ext uri="{BB962C8B-B14F-4D97-AF65-F5344CB8AC3E}">
        <p14:creationId xmlns:p14="http://schemas.microsoft.com/office/powerpoint/2010/main" val="3374559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has been targeted to discuss the aspects of project management in business organisations for improved and effective knowledge of the strategies and techniques which are to be followed for the extraction of positive and subtle results. It outlines the project, the description of the project, the scope of the project, the key stakeholders associated, a work breakdown structure, the success criteria associated, the deliverables, risks and challenges and recommendations. </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3</a:t>
            </a:fld>
            <a:endParaRPr lang="en-GB"/>
          </a:p>
        </p:txBody>
      </p:sp>
    </p:spTree>
    <p:extLst>
      <p:ext uri="{BB962C8B-B14F-4D97-AF65-F5344CB8AC3E}">
        <p14:creationId xmlns:p14="http://schemas.microsoft.com/office/powerpoint/2010/main" val="1295322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Congestion within the premises of the business organisation is a major factor which has been hindering the overall performance of the organisation. The current project management focuses to reduce the movement of staff within the organisation against congestion during lunch hours outside of the premises into the local area. The project has the key aim to resolve the said issue so that the workers, as well as outsiders, are able to have no issues when it comes to commuting and it will also enhance the image of the Southeast London-based manufacturing organisation (Silvius, 2021). </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4</a:t>
            </a:fld>
            <a:endParaRPr lang="en-GB"/>
          </a:p>
        </p:txBody>
      </p:sp>
    </p:spTree>
    <p:extLst>
      <p:ext uri="{BB962C8B-B14F-4D97-AF65-F5344CB8AC3E}">
        <p14:creationId xmlns:p14="http://schemas.microsoft.com/office/powerpoint/2010/main" val="1579780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key objective of the project management approaches of the concerned organisation is the improvement of lifestyle to reduce absenteeism are the objectives of the project. It is also perceived as a key CSR approach for the business that can help the organisation advance the overall performance of the business organisation bringing about subtle development and advancement of the key issues and challenges which are associated with the organisation. Reduction with regards to staff absenteeism is also a means to improve and enhance the culture of the organisation (Mac Donald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5</a:t>
            </a:fld>
            <a:endParaRPr lang="en-GB"/>
          </a:p>
        </p:txBody>
      </p:sp>
    </p:spTree>
    <p:extLst>
      <p:ext uri="{BB962C8B-B14F-4D97-AF65-F5344CB8AC3E}">
        <p14:creationId xmlns:p14="http://schemas.microsoft.com/office/powerpoint/2010/main" val="3947714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concerned project focuses on the achievement of the key objectives which quill propel the subtle growth and development regarding the sustainability of the organisation through the development of the overall performance of the organisation and reduction of the risks which are associated with the business. Furthermore, the project focuses on the reduction of the foundational issues which are evident in the business bringing about subtle growth and advancement of the competitive positioning of the organisation in the manufacturing industry (</a:t>
            </a:r>
            <a:r>
              <a:rPr lang="en-GB" sz="1200" kern="1200" dirty="0" err="1">
                <a:solidFill>
                  <a:schemeClr val="tx1"/>
                </a:solidFill>
                <a:effectLst/>
                <a:latin typeface="+mn-lt"/>
                <a:ea typeface="+mn-ea"/>
                <a:cs typeface="+mn-cs"/>
              </a:rPr>
              <a:t>Marnewick</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Marnewick</a:t>
            </a:r>
            <a:r>
              <a:rPr lang="en-GB" sz="1200" kern="1200" dirty="0">
                <a:solidFill>
                  <a:schemeClr val="tx1"/>
                </a:solidFill>
                <a:effectLst/>
                <a:latin typeface="+mn-lt"/>
                <a:ea typeface="+mn-ea"/>
                <a:cs typeface="+mn-cs"/>
              </a:rPr>
              <a:t>, 2019).</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6</a:t>
            </a:fld>
            <a:endParaRPr lang="en-GB"/>
          </a:p>
        </p:txBody>
      </p:sp>
    </p:spTree>
    <p:extLst>
      <p:ext uri="{BB962C8B-B14F-4D97-AF65-F5344CB8AC3E}">
        <p14:creationId xmlns:p14="http://schemas.microsoft.com/office/powerpoint/2010/main" val="3458104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project is also focused towards the key advancement and development of the foundational aspects of the business. Absenteeism and excessive congestion are key issues for the business that can deteriorate the performance of the business and may render serious issues in the future which may haphazard the formation of the business strategies which can obstruct internationalisation or simply the growth of the business outside of the native markets to international markets (Kim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 </a:t>
            </a:r>
          </a:p>
        </p:txBody>
      </p:sp>
      <p:sp>
        <p:nvSpPr>
          <p:cNvPr id="4" name="Slide Number Placeholder 3"/>
          <p:cNvSpPr>
            <a:spLocks noGrp="1"/>
          </p:cNvSpPr>
          <p:nvPr>
            <p:ph type="sldNum" sz="quarter" idx="10"/>
          </p:nvPr>
        </p:nvSpPr>
        <p:spPr/>
        <p:txBody>
          <a:bodyPr/>
          <a:lstStyle/>
          <a:p>
            <a:fld id="{49A35934-D9D0-49FA-A953-9A07BB58B5EE}" type="slidenum">
              <a:rPr lang="en-GB" smtClean="0"/>
              <a:t>7</a:t>
            </a:fld>
            <a:endParaRPr lang="en-GB"/>
          </a:p>
        </p:txBody>
      </p:sp>
    </p:spTree>
    <p:extLst>
      <p:ext uri="{BB962C8B-B14F-4D97-AF65-F5344CB8AC3E}">
        <p14:creationId xmlns:p14="http://schemas.microsoft.com/office/powerpoint/2010/main" val="7785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project seeks to avoid any kind of instance in which the business may fall into serious turmoil which will undermine the overall sustainability and performance of the organisation which will also have a serious amount of issues and challenges in relation to the overall updating of the foundational aspects of the business such as financial resources and human resources. These resources are quite foundational for the manufacturing business as these serve as pillars for the organisations in the concerned industry (</a:t>
            </a:r>
            <a:r>
              <a:rPr lang="en-GB" sz="1200" kern="1200" dirty="0" err="1">
                <a:solidFill>
                  <a:schemeClr val="tx1"/>
                </a:solidFill>
                <a:effectLst/>
                <a:latin typeface="+mn-lt"/>
                <a:ea typeface="+mn-ea"/>
                <a:cs typeface="+mn-cs"/>
              </a:rPr>
              <a:t>Kerzner</a:t>
            </a:r>
            <a:r>
              <a:rPr lang="en-GB" sz="1200" kern="1200" dirty="0">
                <a:solidFill>
                  <a:schemeClr val="tx1"/>
                </a:solidFill>
                <a:effectLst/>
                <a:latin typeface="+mn-lt"/>
                <a:ea typeface="+mn-ea"/>
                <a:cs typeface="+mn-cs"/>
              </a:rPr>
              <a:t>, 2019).</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8</a:t>
            </a:fld>
            <a:endParaRPr lang="en-GB"/>
          </a:p>
        </p:txBody>
      </p:sp>
    </p:spTree>
    <p:extLst>
      <p:ext uri="{BB962C8B-B14F-4D97-AF65-F5344CB8AC3E}">
        <p14:creationId xmlns:p14="http://schemas.microsoft.com/office/powerpoint/2010/main" val="2940506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After that, it is evident that the scope of the project revolves around the aims and objectives laid down, therefore, the consideration of the proper techniques and strategies can widely help the organisation in the reduction of the risks which are associated with the project. In the long term, the organisation will be able to keep the workers united within the organisation and directed towards the key objectives and aims of the manufacturing business shares. Overall, the project will help the business sustain itself in a highly competitive environment and also advance the whole approach of the business (Bergmann and </a:t>
            </a:r>
            <a:r>
              <a:rPr lang="en-GB" sz="1200" kern="1200" dirty="0" err="1">
                <a:solidFill>
                  <a:schemeClr val="tx1"/>
                </a:solidFill>
                <a:effectLst/>
                <a:latin typeface="+mn-lt"/>
                <a:ea typeface="+mn-ea"/>
                <a:cs typeface="+mn-cs"/>
              </a:rPr>
              <a:t>Karwowski</a:t>
            </a:r>
            <a:r>
              <a:rPr lang="en-GB" sz="1200" kern="1200" dirty="0">
                <a:solidFill>
                  <a:schemeClr val="tx1"/>
                </a:solidFill>
                <a:effectLst/>
                <a:latin typeface="+mn-lt"/>
                <a:ea typeface="+mn-ea"/>
                <a:cs typeface="+mn-cs"/>
              </a:rPr>
              <a:t>, 2019). </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9</a:t>
            </a:fld>
            <a:endParaRPr lang="en-GB"/>
          </a:p>
        </p:txBody>
      </p:sp>
    </p:spTree>
    <p:extLst>
      <p:ext uri="{BB962C8B-B14F-4D97-AF65-F5344CB8AC3E}">
        <p14:creationId xmlns:p14="http://schemas.microsoft.com/office/powerpoint/2010/main" val="3512607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key stakeholders of the current or said project are the employees of the manufacturing business organisation which are quite foundational for such businesses as it will lead towards subtle rise and development in relation to the performance of the organisation bringing about or drawing subtle growth and rise regarding the foundational or key performance associated with the business helping the organisation advance the culture and bring about better integration of the employees with the business (</a:t>
            </a:r>
            <a:r>
              <a:rPr lang="en-GB" sz="1200" kern="1200" dirty="0" err="1">
                <a:solidFill>
                  <a:schemeClr val="tx1"/>
                </a:solidFill>
                <a:effectLst/>
                <a:latin typeface="+mn-lt"/>
                <a:ea typeface="+mn-ea"/>
                <a:cs typeface="+mn-cs"/>
              </a:rPr>
              <a:t>Fewings</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Henjewele</a:t>
            </a:r>
            <a:r>
              <a:rPr lang="en-GB" sz="1200" kern="1200" dirty="0">
                <a:solidFill>
                  <a:schemeClr val="tx1"/>
                </a:solidFill>
                <a:effectLst/>
                <a:latin typeface="+mn-lt"/>
                <a:ea typeface="+mn-ea"/>
                <a:cs typeface="+mn-cs"/>
              </a:rPr>
              <a:t>, 2019). </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10</a:t>
            </a:fld>
            <a:endParaRPr lang="en-GB"/>
          </a:p>
        </p:txBody>
      </p:sp>
    </p:spTree>
    <p:extLst>
      <p:ext uri="{BB962C8B-B14F-4D97-AF65-F5344CB8AC3E}">
        <p14:creationId xmlns:p14="http://schemas.microsoft.com/office/powerpoint/2010/main" val="2693637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Other key stakeholders which is evident in the case of a manufacturing organisation are the investors and shareholders. Business organisations are required to make sure that they are able to manage and maintain the interests and faith of the investors and shareholders in the market so that improved funding and investment are recorded in the business which advances the overall development of the organisation bringing about the reduction of the risks associated or to avoid the failure of the organisation (</a:t>
            </a:r>
            <a:r>
              <a:rPr lang="en-GB" sz="1200" kern="1200" dirty="0" err="1">
                <a:solidFill>
                  <a:schemeClr val="tx1"/>
                </a:solidFill>
                <a:effectLst/>
                <a:latin typeface="+mn-lt"/>
                <a:ea typeface="+mn-ea"/>
                <a:cs typeface="+mn-cs"/>
              </a:rPr>
              <a:t>Brandl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11</a:t>
            </a:fld>
            <a:endParaRPr lang="en-GB"/>
          </a:p>
        </p:txBody>
      </p:sp>
    </p:spTree>
    <p:extLst>
      <p:ext uri="{BB962C8B-B14F-4D97-AF65-F5344CB8AC3E}">
        <p14:creationId xmlns:p14="http://schemas.microsoft.com/office/powerpoint/2010/main" val="14859806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 graph expresses the work breakdown structure which is to be followed for the concerned project that focuses to reduce congestion and absenteeism for the staff.</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12</a:t>
            </a:fld>
            <a:endParaRPr lang="en-GB"/>
          </a:p>
        </p:txBody>
      </p:sp>
    </p:spTree>
    <p:extLst>
      <p:ext uri="{BB962C8B-B14F-4D97-AF65-F5344CB8AC3E}">
        <p14:creationId xmlns:p14="http://schemas.microsoft.com/office/powerpoint/2010/main" val="21907708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Success criteria of the project are metrics that help in a deeper knowledge of the performance of the project as well as the approaches which are to be followed for the reduction of the instances that can hamper the performance of the project. For the concerned project, the key success criterion is the budget of the project, resources, deliverables, goals, resources, schedule, management of the risks and documentation of the task. These are the key areas over which proper consideration is required to be followed in order to draw success from the project (Takagi and </a:t>
            </a:r>
            <a:r>
              <a:rPr lang="en-GB" sz="1200" kern="1200" dirty="0" err="1">
                <a:solidFill>
                  <a:schemeClr val="tx1"/>
                </a:solidFill>
                <a:effectLst/>
                <a:latin typeface="+mn-lt"/>
                <a:ea typeface="+mn-ea"/>
                <a:cs typeface="+mn-cs"/>
              </a:rPr>
              <a:t>Varajão</a:t>
            </a:r>
            <a:r>
              <a:rPr lang="en-GB" sz="1200" kern="1200" dirty="0">
                <a:solidFill>
                  <a:schemeClr val="tx1"/>
                </a:solidFill>
                <a:effectLst/>
                <a:latin typeface="+mn-lt"/>
                <a:ea typeface="+mn-ea"/>
                <a:cs typeface="+mn-cs"/>
              </a:rPr>
              <a:t>, 2020).</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13</a:t>
            </a:fld>
            <a:endParaRPr lang="en-GB"/>
          </a:p>
        </p:txBody>
      </p:sp>
    </p:spTree>
    <p:extLst>
      <p:ext uri="{BB962C8B-B14F-4D97-AF65-F5344CB8AC3E}">
        <p14:creationId xmlns:p14="http://schemas.microsoft.com/office/powerpoint/2010/main" val="31955613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Improved knowledge of the success criteria of the project helps in the eradication of the foundational challenges that are evident in the project however, of all the success criteria resource has been perceived to be the most basic as it delivers the basic equipment and instruments which are required to carry out the project such as funding or investment, knowledge and workforce helping the business advancement the key performance (Dubois and Silvius, 2020). </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14</a:t>
            </a:fld>
            <a:endParaRPr lang="en-GB"/>
          </a:p>
        </p:txBody>
      </p:sp>
    </p:spTree>
    <p:extLst>
      <p:ext uri="{BB962C8B-B14F-4D97-AF65-F5344CB8AC3E}">
        <p14:creationId xmlns:p14="http://schemas.microsoft.com/office/powerpoint/2010/main" val="3153160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deliverables of the project are the key outputs which are associated with the project. In the concerned project, the outputs which are perceived are more spending of time within the organisational premises during lunch hours and adoption of a healthy lifestyle so that the risks associated with health are reduced which also improves the presence of the employees in the organisational setting. These are required to be followed for effective and improved levels of risk tolerance (Takagi and </a:t>
            </a:r>
            <a:r>
              <a:rPr lang="en-GB" sz="1200" kern="1200" dirty="0" err="1">
                <a:solidFill>
                  <a:schemeClr val="tx1"/>
                </a:solidFill>
                <a:effectLst/>
                <a:latin typeface="+mn-lt"/>
                <a:ea typeface="+mn-ea"/>
                <a:cs typeface="+mn-cs"/>
              </a:rPr>
              <a:t>Varajão</a:t>
            </a:r>
            <a:r>
              <a:rPr lang="en-GB" sz="1200" kern="1200" dirty="0">
                <a:solidFill>
                  <a:schemeClr val="tx1"/>
                </a:solidFill>
                <a:effectLst/>
                <a:latin typeface="+mn-lt"/>
                <a:ea typeface="+mn-ea"/>
                <a:cs typeface="+mn-cs"/>
              </a:rPr>
              <a:t>, 2020).</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15</a:t>
            </a:fld>
            <a:endParaRPr lang="en-GB"/>
          </a:p>
        </p:txBody>
      </p:sp>
    </p:spTree>
    <p:extLst>
      <p:ext uri="{BB962C8B-B14F-4D97-AF65-F5344CB8AC3E}">
        <p14:creationId xmlns:p14="http://schemas.microsoft.com/office/powerpoint/2010/main" val="4245699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 the achievement of the deliverables associated with the business. Achievement of the outputs or objectives will support in the effective performance of the workers within the organisational premises helping the business gain new resources that can be applied in the organisation for the continuous growth and development of the organisation bringing about foundational development and advancement of foundational aims and long term sustainability of the organisation. Finally, the deliverables will support in keeping the workers aligned with the business (</a:t>
            </a:r>
            <a:r>
              <a:rPr lang="en-GB" sz="1200" kern="1200" dirty="0" err="1">
                <a:solidFill>
                  <a:schemeClr val="tx1"/>
                </a:solidFill>
                <a:effectLst/>
                <a:latin typeface="+mn-lt"/>
                <a:ea typeface="+mn-ea"/>
                <a:cs typeface="+mn-cs"/>
              </a:rPr>
              <a:t>Brandl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16</a:t>
            </a:fld>
            <a:endParaRPr lang="en-GB"/>
          </a:p>
        </p:txBody>
      </p:sp>
    </p:spTree>
    <p:extLst>
      <p:ext uri="{BB962C8B-B14F-4D97-AF65-F5344CB8AC3E}">
        <p14:creationId xmlns:p14="http://schemas.microsoft.com/office/powerpoint/2010/main" val="40470542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Risk assessment helps in the identification of the boundaries which are not to be crossed to avoid encountering instances that can hamper and haphazard the optimal and peak performance of the organisation within the organisational premises. With that being said, for the current project of the manufacturing business established in Southeast London, the risks include a lack of resources, low motivation to carry out the project and conflicts among the team members in the project. These are required to be eradicated in the first instances to improve quality (</a:t>
            </a:r>
            <a:r>
              <a:rPr lang="en-GB" sz="1200" kern="1200" dirty="0" err="1">
                <a:solidFill>
                  <a:schemeClr val="tx1"/>
                </a:solidFill>
                <a:effectLst/>
                <a:latin typeface="+mn-lt"/>
                <a:ea typeface="+mn-ea"/>
                <a:cs typeface="+mn-cs"/>
              </a:rPr>
              <a:t>Kerzner</a:t>
            </a:r>
            <a:r>
              <a:rPr lang="en-GB" sz="1200" kern="1200" dirty="0">
                <a:solidFill>
                  <a:schemeClr val="tx1"/>
                </a:solidFill>
                <a:effectLst/>
                <a:latin typeface="+mn-lt"/>
                <a:ea typeface="+mn-ea"/>
                <a:cs typeface="+mn-cs"/>
              </a:rPr>
              <a:t>, 2019).</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17</a:t>
            </a:fld>
            <a:endParaRPr lang="en-GB"/>
          </a:p>
        </p:txBody>
      </p:sp>
    </p:spTree>
    <p:extLst>
      <p:ext uri="{BB962C8B-B14F-4D97-AF65-F5344CB8AC3E}">
        <p14:creationId xmlns:p14="http://schemas.microsoft.com/office/powerpoint/2010/main" val="28606689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also key limitations of the project such as the skills of the project managers can be a challenging factor. Outdated skills have a huge amount of negative influence on the overall performance of the organisation which will destruct the quality of the results or outputs expected from the business. Therefore, such challenges and limitations are to be mitigated in the first place to harness the full potential of effective project management (Bergmann and </a:t>
            </a:r>
            <a:r>
              <a:rPr lang="en-GB" sz="1200" kern="1200" dirty="0" err="1">
                <a:solidFill>
                  <a:schemeClr val="tx1"/>
                </a:solidFill>
                <a:effectLst/>
                <a:latin typeface="+mn-lt"/>
                <a:ea typeface="+mn-ea"/>
                <a:cs typeface="+mn-cs"/>
              </a:rPr>
              <a:t>Karwowski</a:t>
            </a:r>
            <a:r>
              <a:rPr lang="en-GB" sz="1200" kern="1200" dirty="0">
                <a:solidFill>
                  <a:schemeClr val="tx1"/>
                </a:solidFill>
                <a:effectLst/>
                <a:latin typeface="+mn-lt"/>
                <a:ea typeface="+mn-ea"/>
                <a:cs typeface="+mn-cs"/>
              </a:rPr>
              <a:t>, 2019).</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18</a:t>
            </a:fld>
            <a:endParaRPr lang="en-GB"/>
          </a:p>
        </p:txBody>
      </p:sp>
    </p:spTree>
    <p:extLst>
      <p:ext uri="{BB962C8B-B14F-4D97-AF65-F5344CB8AC3E}">
        <p14:creationId xmlns:p14="http://schemas.microsoft.com/office/powerpoint/2010/main" val="29123042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 manufacturing business, there is a need for the consideration of changes that will be brought to the project over time. Therefore, the adoption of “Kotter’s 8-Step Change Management Model” can be a key means for the advancement of the outcomes and results which are associated with the project bringing about subtle advancement and rise regarding the key performance of the organisation and fruitful results (Kim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a:t>
            </a: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19</a:t>
            </a:fld>
            <a:endParaRPr lang="en-GB"/>
          </a:p>
        </p:txBody>
      </p:sp>
    </p:spTree>
    <p:extLst>
      <p:ext uri="{BB962C8B-B14F-4D97-AF65-F5344CB8AC3E}">
        <p14:creationId xmlns:p14="http://schemas.microsoft.com/office/powerpoint/2010/main" val="4385692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it can be said that the concerned presentation has defined the overall approach which is required to be followed for the effective and efficient management of the project for the reduction of absenteeism and inclusion of the workers with the organisational premises which has reduced the states of congestion outside of the manufacturing business during lunch hours.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9A35934-D9D0-49FA-A953-9A07BB58B5EE}" type="slidenum">
              <a:rPr lang="en-GB" smtClean="0"/>
              <a:t>20</a:t>
            </a:fld>
            <a:endParaRPr lang="en-GB"/>
          </a:p>
        </p:txBody>
      </p:sp>
    </p:spTree>
    <p:extLst>
      <p:ext uri="{BB962C8B-B14F-4D97-AF65-F5344CB8AC3E}">
        <p14:creationId xmlns:p14="http://schemas.microsoft.com/office/powerpoint/2010/main" val="1204116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2038EF86-4645-4D7F-8267-418BB52F1861}" type="datetimeFigureOut">
              <a:rPr lang="en-GB" smtClean="0"/>
              <a:t>28/07/2023</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A86A42C0-1DAF-4903-BC73-F3C264662075}" type="slidenum">
              <a:rPr lang="en-GB" smtClean="0"/>
              <a:t>‹#›</a:t>
            </a:fld>
            <a:endParaRPr lang="en-GB"/>
          </a:p>
        </p:txBody>
      </p:sp>
    </p:spTree>
    <p:extLst>
      <p:ext uri="{BB962C8B-B14F-4D97-AF65-F5344CB8AC3E}">
        <p14:creationId xmlns:p14="http://schemas.microsoft.com/office/powerpoint/2010/main" val="1612948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38EF86-4645-4D7F-8267-418BB52F1861}"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2974466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038EF86-4645-4D7F-8267-418BB52F1861}"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1459397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38EF86-4645-4D7F-8267-418BB52F1861}" type="datetimeFigureOut">
              <a:rPr lang="en-GB" smtClean="0"/>
              <a:t>28/07/2023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807193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38EF86-4645-4D7F-8267-418BB52F1861}" type="datetimeFigureOut">
              <a:rPr lang="en-GB" smtClean="0"/>
              <a:t>28/07/2023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4294811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38EF86-4645-4D7F-8267-418BB52F1861}" type="datetimeFigureOut">
              <a:rPr lang="en-GB" smtClean="0"/>
              <a:t>28/07/2023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172115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38EF86-4645-4D7F-8267-418BB52F1861}" type="datetimeFigureOut">
              <a:rPr lang="en-GB" smtClean="0"/>
              <a:t>28/07/2023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4081078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038EF86-4645-4D7F-8267-418BB52F1861}" type="datetimeFigureOut">
              <a:rPr lang="en-GB" smtClean="0"/>
              <a:t>28/07/2023</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3261166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038EF86-4645-4D7F-8267-418BB52F1861}" type="datetimeFigureOut">
              <a:rPr lang="en-GB" smtClean="0"/>
              <a:t>28/07/2023</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1398607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038EF86-4645-4D7F-8267-418BB52F1861}" type="datetimeFigureOut">
              <a:rPr lang="en-GB" smtClean="0"/>
              <a:t>28/07/2023</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3347920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2038EF86-4645-4D7F-8267-418BB52F1861}"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15502794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2038EF86-4645-4D7F-8267-418BB52F1861}"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13038446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038EF86-4645-4D7F-8267-418BB52F1861}"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3994272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38EF86-4645-4D7F-8267-418BB52F1861}" type="datetimeFigureOut">
              <a:rPr lang="en-GB" smtClean="0"/>
              <a:t>28/07/2023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4266139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38EF86-4645-4D7F-8267-418BB52F1861}" type="datetimeFigureOut">
              <a:rPr lang="en-GB" smtClean="0"/>
              <a:t>28/07/2023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1478440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38EF86-4645-4D7F-8267-418BB52F1861}"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3633673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38EF86-4645-4D7F-8267-418BB52F1861}"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86A42C0-1DAF-4903-BC73-F3C264662075}" type="slidenum">
              <a:rPr lang="en-GB" smtClean="0"/>
              <a:t>‹#›</a:t>
            </a:fld>
            <a:endParaRPr lang="en-GB"/>
          </a:p>
        </p:txBody>
      </p:sp>
    </p:spTree>
    <p:extLst>
      <p:ext uri="{BB962C8B-B14F-4D97-AF65-F5344CB8AC3E}">
        <p14:creationId xmlns:p14="http://schemas.microsoft.com/office/powerpoint/2010/main" val="2534645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2038EF86-4645-4D7F-8267-418BB52F1861}" type="datetimeFigureOut">
              <a:rPr lang="en-GB" smtClean="0"/>
              <a:t>28/07/2023</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A86A42C0-1DAF-4903-BC73-F3C264662075}" type="slidenum">
              <a:rPr lang="en-GB" smtClean="0"/>
              <a:t>‹#›</a:t>
            </a:fld>
            <a:endParaRPr lang="en-GB"/>
          </a:p>
        </p:txBody>
      </p:sp>
    </p:spTree>
    <p:extLst>
      <p:ext uri="{BB962C8B-B14F-4D97-AF65-F5344CB8AC3E}">
        <p14:creationId xmlns:p14="http://schemas.microsoft.com/office/powerpoint/2010/main" val="419088682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3953128"/>
            <a:ext cx="8825658" cy="2378223"/>
          </a:xfrm>
        </p:spPr>
        <p:txBody>
          <a:bodyPr/>
          <a:lstStyle/>
          <a:p>
            <a:pPr algn="ctr"/>
            <a:r>
              <a:rPr lang="en-GB" sz="3200" b="1" dirty="0">
                <a:latin typeface="Arial Black" panose="020B0A04020102020204" pitchFamily="34" charset="0"/>
              </a:rPr>
              <a:t>BMSW5104</a:t>
            </a:r>
            <a:br>
              <a:rPr lang="en-GB" sz="3200" dirty="0">
                <a:latin typeface="Arial Black" panose="020B0A04020102020204" pitchFamily="34" charset="0"/>
              </a:rPr>
            </a:br>
            <a:r>
              <a:rPr lang="en-GB" sz="3200" b="1" dirty="0">
                <a:latin typeface="Arial Black" panose="020B0A04020102020204" pitchFamily="34" charset="0"/>
              </a:rPr>
              <a:t>Managing Projects in the Organisation</a:t>
            </a:r>
            <a:br>
              <a:rPr lang="en-GB" sz="3200" b="1" dirty="0">
                <a:latin typeface="Arial Black" panose="020B0A04020102020204" pitchFamily="34" charset="0"/>
              </a:rPr>
            </a:br>
            <a:r>
              <a:rPr lang="en-GB" sz="3200" b="1" dirty="0">
                <a:solidFill>
                  <a:srgbClr val="FFFF00"/>
                </a:solidFill>
                <a:latin typeface="Arial Black" panose="020B0A04020102020204" pitchFamily="34" charset="0"/>
              </a:rPr>
              <a:t>Task 1</a:t>
            </a:r>
            <a:br>
              <a:rPr lang="en-GB" sz="3200" b="1" dirty="0">
                <a:solidFill>
                  <a:srgbClr val="FFFF00"/>
                </a:solidFill>
                <a:latin typeface="Arial Black" panose="020B0A04020102020204" pitchFamily="34" charset="0"/>
              </a:rPr>
            </a:br>
            <a:br>
              <a:rPr lang="en-GB" sz="3200" dirty="0">
                <a:latin typeface="Arial Black" panose="020B0A04020102020204" pitchFamily="34" charset="0"/>
              </a:rPr>
            </a:br>
            <a:r>
              <a:rPr lang="en-GB" sz="2400" b="1" u="sng" dirty="0">
                <a:effectLst>
                  <a:outerShdw blurRad="38100" dist="38100" dir="2700000" algn="tl">
                    <a:srgbClr val="000000">
                      <a:alpha val="43137"/>
                    </a:srgbClr>
                  </a:outerShdw>
                </a:effectLst>
                <a:latin typeface="Arial Black" panose="020B0A04020102020204" pitchFamily="34" charset="0"/>
              </a:rPr>
              <a:t>Student Name:</a:t>
            </a:r>
            <a:br>
              <a:rPr lang="en-GB" sz="3200" b="1" dirty="0">
                <a:latin typeface="Arial Black" panose="020B0A04020102020204" pitchFamily="34" charset="0"/>
              </a:rPr>
            </a:br>
            <a:r>
              <a:rPr lang="en-GB" sz="2400" b="1" dirty="0">
                <a:latin typeface="Arial Black" panose="020B0A04020102020204" pitchFamily="34" charset="0"/>
              </a:rPr>
              <a:t>Francisco Jose Valenzuela Garcia </a:t>
            </a:r>
            <a:br>
              <a:rPr lang="en-GB" sz="2400" b="1" dirty="0">
                <a:latin typeface="Arial Black" panose="020B0A04020102020204" pitchFamily="34" charset="0"/>
              </a:rPr>
            </a:br>
            <a:r>
              <a:rPr lang="en-GB" sz="2400" b="1" dirty="0">
                <a:solidFill>
                  <a:srgbClr val="FFFF00"/>
                </a:solidFill>
                <a:latin typeface="Arial Black" panose="020B0A04020102020204" pitchFamily="34" charset="0"/>
              </a:rPr>
              <a:t>(2114960)</a:t>
            </a:r>
            <a:br>
              <a:rPr lang="en-GB" sz="2400" b="1" dirty="0">
                <a:latin typeface="Arial Black" panose="020B0A04020102020204" pitchFamily="34" charset="0"/>
              </a:rPr>
            </a:br>
            <a:r>
              <a:rPr lang="en-GB" sz="2400" b="1" dirty="0">
                <a:latin typeface="Arial Black" panose="020B0A04020102020204" pitchFamily="34" charset="0"/>
              </a:rPr>
              <a:t>Iulian Melinte</a:t>
            </a:r>
            <a:br>
              <a:rPr lang="en-GB" sz="2400" b="1" dirty="0">
                <a:latin typeface="Arial Black" panose="020B0A04020102020204" pitchFamily="34" charset="0"/>
              </a:rPr>
            </a:br>
            <a:r>
              <a:rPr lang="en-GB" sz="2400" b="1" dirty="0">
                <a:solidFill>
                  <a:srgbClr val="FFFF00"/>
                </a:solidFill>
                <a:latin typeface="Arial Black" panose="020B0A04020102020204" pitchFamily="34" charset="0"/>
              </a:rPr>
              <a:t>(2113144)</a:t>
            </a:r>
            <a:br>
              <a:rPr lang="en-GB" sz="2400" b="1" dirty="0">
                <a:latin typeface="Arial Black" panose="020B0A04020102020204" pitchFamily="34" charset="0"/>
              </a:rPr>
            </a:br>
            <a:r>
              <a:rPr lang="en-GB" sz="2400" b="1" dirty="0" err="1">
                <a:latin typeface="Arial Black" panose="020B0A04020102020204" pitchFamily="34" charset="0"/>
              </a:rPr>
              <a:t>Iuliana</a:t>
            </a:r>
            <a:r>
              <a:rPr lang="en-GB" sz="2400" b="1" dirty="0">
                <a:latin typeface="Arial Black" panose="020B0A04020102020204" pitchFamily="34" charset="0"/>
              </a:rPr>
              <a:t> Mare</a:t>
            </a:r>
            <a:br>
              <a:rPr lang="en-GB" sz="2400" b="1" dirty="0">
                <a:latin typeface="Arial Black" panose="020B0A04020102020204" pitchFamily="34" charset="0"/>
              </a:rPr>
            </a:br>
            <a:r>
              <a:rPr lang="en-GB" sz="2400" b="1" dirty="0">
                <a:solidFill>
                  <a:srgbClr val="FFFF00"/>
                </a:solidFill>
                <a:latin typeface="Arial Black" panose="020B0A04020102020204" pitchFamily="34" charset="0"/>
              </a:rPr>
              <a:t>(2113593)</a:t>
            </a:r>
            <a:br>
              <a:rPr lang="en-GB" sz="2400" b="1" dirty="0">
                <a:latin typeface="Arial Black" panose="020B0A04020102020204" pitchFamily="34" charset="0"/>
              </a:rPr>
            </a:br>
            <a:r>
              <a:rPr lang="en-GB" sz="2400" b="1" dirty="0">
                <a:latin typeface="Arial Black" panose="020B0A04020102020204" pitchFamily="34" charset="0"/>
              </a:rPr>
              <a:t>Sandra Tirala</a:t>
            </a:r>
            <a:br>
              <a:rPr lang="en-GB" sz="2400" b="1" dirty="0">
                <a:latin typeface="Arial Black" panose="020B0A04020102020204" pitchFamily="34" charset="0"/>
              </a:rPr>
            </a:br>
            <a:r>
              <a:rPr lang="en-GB" sz="2400" b="1" dirty="0">
                <a:solidFill>
                  <a:srgbClr val="FFFF00"/>
                </a:solidFill>
                <a:latin typeface="Arial Black" panose="020B0A04020102020204" pitchFamily="34" charset="0"/>
              </a:rPr>
              <a:t>(2113304)</a:t>
            </a:r>
            <a:br>
              <a:rPr lang="en-GB" sz="2400" dirty="0"/>
            </a:br>
            <a:endParaRPr lang="en-GB" sz="2400" dirty="0"/>
          </a:p>
        </p:txBody>
      </p:sp>
    </p:spTree>
    <p:extLst>
      <p:ext uri="{BB962C8B-B14F-4D97-AF65-F5344CB8AC3E}">
        <p14:creationId xmlns:p14="http://schemas.microsoft.com/office/powerpoint/2010/main" val="2170611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Table of Contents</a:t>
            </a:r>
            <a:endParaRPr lang="en-GB" dirty="0"/>
          </a:p>
        </p:txBody>
      </p:sp>
      <p:sp>
        <p:nvSpPr>
          <p:cNvPr id="3" name="Content Placeholder 2"/>
          <p:cNvSpPr>
            <a:spLocks noGrp="1"/>
          </p:cNvSpPr>
          <p:nvPr>
            <p:ph idx="1"/>
          </p:nvPr>
        </p:nvSpPr>
        <p:spPr>
          <a:xfrm>
            <a:off x="530840" y="2153556"/>
            <a:ext cx="5059732" cy="4704444"/>
          </a:xfrm>
        </p:spPr>
        <p:txBody>
          <a:bodyPr>
            <a:normAutofit fontScale="55000" lnSpcReduction="20000"/>
          </a:bodyPr>
          <a:lstStyle/>
          <a:p>
            <a:pPr algn="just">
              <a:lnSpc>
                <a:spcPct val="170000"/>
              </a:lnSpc>
              <a:buFont typeface="Arial" panose="020B0604020202020204" pitchFamily="34" charset="0"/>
              <a:buChar char="•"/>
            </a:pPr>
            <a:r>
              <a:rPr lang="en-US" sz="3600" dirty="0">
                <a:latin typeface="Arial Black" panose="020B0A04020102020204" pitchFamily="34" charset="0"/>
              </a:rPr>
              <a:t>Introduction	</a:t>
            </a:r>
          </a:p>
          <a:p>
            <a:pPr algn="just">
              <a:lnSpc>
                <a:spcPct val="170000"/>
              </a:lnSpc>
              <a:buFont typeface="Arial" panose="020B0604020202020204" pitchFamily="34" charset="0"/>
              <a:buChar char="•"/>
            </a:pPr>
            <a:r>
              <a:rPr lang="en-US" sz="3600" dirty="0">
                <a:latin typeface="Arial Black" panose="020B0A04020102020204" pitchFamily="34" charset="0"/>
              </a:rPr>
              <a:t>Outline of the project	</a:t>
            </a:r>
          </a:p>
          <a:p>
            <a:pPr algn="just">
              <a:lnSpc>
                <a:spcPct val="170000"/>
              </a:lnSpc>
              <a:buFont typeface="Arial" panose="020B0604020202020204" pitchFamily="34" charset="0"/>
              <a:buChar char="•"/>
            </a:pPr>
            <a:r>
              <a:rPr lang="en-US" sz="3600" dirty="0">
                <a:latin typeface="Arial Black" panose="020B0A04020102020204" pitchFamily="34" charset="0"/>
              </a:rPr>
              <a:t>Description of the project	</a:t>
            </a:r>
          </a:p>
          <a:p>
            <a:pPr algn="just">
              <a:lnSpc>
                <a:spcPct val="170000"/>
              </a:lnSpc>
              <a:buFont typeface="Arial" panose="020B0604020202020204" pitchFamily="34" charset="0"/>
              <a:buChar char="•"/>
            </a:pPr>
            <a:r>
              <a:rPr lang="en-US" sz="3600" dirty="0">
                <a:latin typeface="Arial Black" panose="020B0A04020102020204" pitchFamily="34" charset="0"/>
              </a:rPr>
              <a:t>Scope of the project	</a:t>
            </a:r>
          </a:p>
          <a:p>
            <a:pPr algn="just">
              <a:lnSpc>
                <a:spcPct val="170000"/>
              </a:lnSpc>
              <a:buFont typeface="Arial" panose="020B0604020202020204" pitchFamily="34" charset="0"/>
              <a:buChar char="•"/>
            </a:pPr>
            <a:r>
              <a:rPr lang="en-US" sz="3600" dirty="0">
                <a:latin typeface="Arial Black" panose="020B0A04020102020204" pitchFamily="34" charset="0"/>
              </a:rPr>
              <a:t>Analysis of stakeholders	</a:t>
            </a:r>
          </a:p>
          <a:p>
            <a:pPr algn="just">
              <a:lnSpc>
                <a:spcPct val="170000"/>
              </a:lnSpc>
              <a:buFont typeface="Arial" panose="020B0604020202020204" pitchFamily="34" charset="0"/>
              <a:buChar char="•"/>
            </a:pPr>
            <a:r>
              <a:rPr lang="en-US" sz="3600" dirty="0">
                <a:latin typeface="Arial Black" panose="020B0A04020102020204" pitchFamily="34" charset="0"/>
              </a:rPr>
              <a:t>Work Break Down structure	</a:t>
            </a:r>
          </a:p>
          <a:p>
            <a:pPr algn="just">
              <a:lnSpc>
                <a:spcPct val="170000"/>
              </a:lnSpc>
              <a:buFont typeface="Arial" panose="020B0604020202020204" pitchFamily="34" charset="0"/>
              <a:buChar char="•"/>
            </a:pPr>
            <a:r>
              <a:rPr lang="en-US" sz="3600" dirty="0">
                <a:latin typeface="Arial Black" panose="020B0A04020102020204" pitchFamily="34" charset="0"/>
              </a:rPr>
              <a:t>Success criteria of the project	</a:t>
            </a:r>
          </a:p>
          <a:p>
            <a:pPr algn="just">
              <a:lnSpc>
                <a:spcPct val="170000"/>
              </a:lnSpc>
            </a:pPr>
            <a:endParaRPr lang="en-US" dirty="0"/>
          </a:p>
          <a:p>
            <a:pPr algn="just">
              <a:lnSpc>
                <a:spcPct val="170000"/>
              </a:lnSpc>
            </a:pPr>
            <a:endParaRPr lang="en-GB" dirty="0"/>
          </a:p>
        </p:txBody>
      </p:sp>
      <p:sp>
        <p:nvSpPr>
          <p:cNvPr id="4" name="TextBox 3">
            <a:extLst>
              <a:ext uri="{FF2B5EF4-FFF2-40B4-BE49-F238E27FC236}">
                <a16:creationId xmlns:a16="http://schemas.microsoft.com/office/drawing/2014/main" id="{EA931A76-A617-FC53-AD72-6F37AC160D5B}"/>
              </a:ext>
            </a:extLst>
          </p:cNvPr>
          <p:cNvSpPr txBox="1"/>
          <p:nvPr/>
        </p:nvSpPr>
        <p:spPr>
          <a:xfrm>
            <a:off x="6096000" y="2222339"/>
            <a:ext cx="4552709" cy="3168431"/>
          </a:xfrm>
          <a:prstGeom prst="rect">
            <a:avLst/>
          </a:prstGeom>
          <a:noFill/>
        </p:spPr>
        <p:txBody>
          <a:bodyPr wrap="square" rtlCol="0">
            <a:spAutoFit/>
          </a:bodyPr>
          <a:lstStyle/>
          <a:p>
            <a:pPr marL="285750" indent="-285750" algn="just">
              <a:lnSpc>
                <a:spcPct val="170000"/>
              </a:lnSpc>
              <a:buClr>
                <a:srgbClr val="92D050"/>
              </a:buClr>
              <a:buFont typeface="Arial" panose="020B0604020202020204" pitchFamily="34" charset="0"/>
              <a:buChar char="•"/>
            </a:pPr>
            <a:r>
              <a:rPr lang="en-US" sz="2000" dirty="0">
                <a:latin typeface="Arial Black" panose="020B0A04020102020204" pitchFamily="34" charset="0"/>
              </a:rPr>
              <a:t>Deliverables in the project	</a:t>
            </a:r>
          </a:p>
          <a:p>
            <a:pPr marL="285750" indent="-285750" algn="just">
              <a:lnSpc>
                <a:spcPct val="170000"/>
              </a:lnSpc>
              <a:buClr>
                <a:srgbClr val="92D050"/>
              </a:buClr>
              <a:buFont typeface="Arial" panose="020B0604020202020204" pitchFamily="34" charset="0"/>
              <a:buChar char="•"/>
            </a:pPr>
            <a:r>
              <a:rPr lang="en-US" sz="2000" dirty="0">
                <a:latin typeface="Arial Black" panose="020B0A04020102020204" pitchFamily="34" charset="0"/>
              </a:rPr>
              <a:t>Risk assessment	</a:t>
            </a:r>
          </a:p>
          <a:p>
            <a:pPr marL="285750" indent="-285750" algn="just">
              <a:lnSpc>
                <a:spcPct val="170000"/>
              </a:lnSpc>
              <a:buClr>
                <a:srgbClr val="92D050"/>
              </a:buClr>
              <a:buFont typeface="Arial" panose="020B0604020202020204" pitchFamily="34" charset="0"/>
              <a:buChar char="•"/>
            </a:pPr>
            <a:r>
              <a:rPr lang="en-US" sz="2000" dirty="0">
                <a:latin typeface="Arial Black" panose="020B0A04020102020204" pitchFamily="34" charset="0"/>
              </a:rPr>
              <a:t>Challenges and limitations	</a:t>
            </a:r>
          </a:p>
          <a:p>
            <a:pPr marL="285750" indent="-285750" algn="just">
              <a:lnSpc>
                <a:spcPct val="170000"/>
              </a:lnSpc>
              <a:buClr>
                <a:srgbClr val="92D050"/>
              </a:buClr>
              <a:buFont typeface="Arial" panose="020B0604020202020204" pitchFamily="34" charset="0"/>
              <a:buChar char="•"/>
            </a:pPr>
            <a:r>
              <a:rPr lang="en-US" sz="2000" dirty="0">
                <a:latin typeface="Arial Black" panose="020B0A04020102020204" pitchFamily="34" charset="0"/>
              </a:rPr>
              <a:t>Recommendations	</a:t>
            </a:r>
          </a:p>
          <a:p>
            <a:pPr marL="285750" indent="-285750" algn="just">
              <a:lnSpc>
                <a:spcPct val="170000"/>
              </a:lnSpc>
              <a:buClr>
                <a:srgbClr val="92D050"/>
              </a:buClr>
              <a:buFont typeface="Arial" panose="020B0604020202020204" pitchFamily="34" charset="0"/>
              <a:buChar char="•"/>
            </a:pPr>
            <a:r>
              <a:rPr lang="en-US" sz="2000" dirty="0">
                <a:latin typeface="Arial Black" panose="020B0A04020102020204" pitchFamily="34" charset="0"/>
              </a:rPr>
              <a:t>Findings and Conclusion	</a:t>
            </a:r>
          </a:p>
          <a:p>
            <a:pPr marL="285750" indent="-285750" algn="just">
              <a:lnSpc>
                <a:spcPct val="170000"/>
              </a:lnSpc>
              <a:buClr>
                <a:srgbClr val="92D050"/>
              </a:buClr>
              <a:buFont typeface="Arial" panose="020B0604020202020204" pitchFamily="34" charset="0"/>
              <a:buChar char="•"/>
            </a:pPr>
            <a:r>
              <a:rPr lang="en-US" sz="2000" dirty="0">
                <a:latin typeface="Arial Black" panose="020B0A04020102020204" pitchFamily="34" charset="0"/>
              </a:rPr>
              <a:t>References</a:t>
            </a:r>
          </a:p>
        </p:txBody>
      </p:sp>
    </p:spTree>
    <p:extLst>
      <p:ext uri="{BB962C8B-B14F-4D97-AF65-F5344CB8AC3E}">
        <p14:creationId xmlns:p14="http://schemas.microsoft.com/office/powerpoint/2010/main" val="351521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Introduction</a:t>
            </a:r>
            <a:endParaRPr lang="en-GB" dirty="0">
              <a:latin typeface="Arial Black" panose="020B0A04020102020204" pitchFamily="34" charset="0"/>
            </a:endParaRPr>
          </a:p>
        </p:txBody>
      </p:sp>
      <p:sp>
        <p:nvSpPr>
          <p:cNvPr id="3" name="Content Placeholder 2"/>
          <p:cNvSpPr>
            <a:spLocks noGrp="1"/>
          </p:cNvSpPr>
          <p:nvPr>
            <p:ph idx="1"/>
          </p:nvPr>
        </p:nvSpPr>
        <p:spPr>
          <a:xfrm>
            <a:off x="632714" y="2471420"/>
            <a:ext cx="5059426" cy="4386580"/>
          </a:xfrm>
        </p:spPr>
        <p:txBody>
          <a:bodyPr>
            <a:normAutofit fontScale="70000" lnSpcReduction="20000"/>
          </a:bodyPr>
          <a:lstStyle/>
          <a:p>
            <a:pPr lvl="0" algn="just">
              <a:lnSpc>
                <a:spcPct val="170000"/>
              </a:lnSpc>
            </a:pPr>
            <a:r>
              <a:rPr lang="en-GB" dirty="0">
                <a:latin typeface="Arial Black" panose="020B0A04020102020204" pitchFamily="34" charset="0"/>
              </a:rPr>
              <a:t>The presentation has been targeted to discuss the aspects of project management in business organisations for improvement and effective knowledge of the strategies and techniques.</a:t>
            </a:r>
          </a:p>
          <a:p>
            <a:pPr lvl="0" algn="just">
              <a:lnSpc>
                <a:spcPct val="170000"/>
              </a:lnSpc>
            </a:pPr>
            <a:r>
              <a:rPr lang="en-GB" dirty="0">
                <a:latin typeface="Arial Black" panose="020B0A04020102020204" pitchFamily="34" charset="0"/>
              </a:rPr>
              <a:t>That are to be followed for the extraction of positive and subtle results. It outlines the project.</a:t>
            </a:r>
          </a:p>
          <a:p>
            <a:pPr lvl="0" algn="just">
              <a:lnSpc>
                <a:spcPct val="170000"/>
              </a:lnSpc>
            </a:pPr>
            <a:r>
              <a:rPr lang="en-GB" dirty="0">
                <a:latin typeface="Arial Black" panose="020B0A04020102020204" pitchFamily="34" charset="0"/>
              </a:rPr>
              <a:t>The description of the project, the scope of the project, the key stakeholders associated.</a:t>
            </a:r>
          </a:p>
          <a:p>
            <a:pPr lvl="0" algn="just">
              <a:lnSpc>
                <a:spcPct val="170000"/>
              </a:lnSpc>
            </a:pPr>
            <a:r>
              <a:rPr lang="en-GB" dirty="0">
                <a:latin typeface="Arial Black" panose="020B0A04020102020204" pitchFamily="34" charset="0"/>
              </a:rPr>
              <a:t>A work breakdown structure, the success criteria associated.</a:t>
            </a:r>
          </a:p>
          <a:p>
            <a:pPr lvl="0" algn="just">
              <a:lnSpc>
                <a:spcPct val="170000"/>
              </a:lnSpc>
            </a:pPr>
            <a:r>
              <a:rPr lang="en-GB" dirty="0">
                <a:latin typeface="Arial Black" panose="020B0A04020102020204" pitchFamily="34" charset="0"/>
              </a:rPr>
              <a:t>The deliverables, risks and challenges and recommendations.</a:t>
            </a:r>
          </a:p>
          <a:p>
            <a:pPr algn="just">
              <a:lnSpc>
                <a:spcPct val="170000"/>
              </a:lnSpc>
            </a:pPr>
            <a:endParaRPr lang="en-GB" dirty="0"/>
          </a:p>
        </p:txBody>
      </p:sp>
      <p:pic>
        <p:nvPicPr>
          <p:cNvPr id="4" name="Picture 3"/>
          <p:cNvPicPr>
            <a:picLocks noChangeAspect="1"/>
          </p:cNvPicPr>
          <p:nvPr/>
        </p:nvPicPr>
        <p:blipFill rotWithShape="1">
          <a:blip r:embed="rId3"/>
          <a:srcRect b="16201"/>
          <a:stretch/>
        </p:blipFill>
        <p:spPr>
          <a:xfrm>
            <a:off x="6709363" y="2471420"/>
            <a:ext cx="4636961" cy="2857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72730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Outline of the project</a:t>
            </a:r>
            <a:endParaRPr lang="en-GB" dirty="0">
              <a:latin typeface="Arial Black" panose="020B0A04020102020204" pitchFamily="34" charset="0"/>
            </a:endParaRPr>
          </a:p>
        </p:txBody>
      </p:sp>
      <p:sp>
        <p:nvSpPr>
          <p:cNvPr id="3" name="Content Placeholder 2"/>
          <p:cNvSpPr>
            <a:spLocks noGrp="1"/>
          </p:cNvSpPr>
          <p:nvPr>
            <p:ph idx="1"/>
          </p:nvPr>
        </p:nvSpPr>
        <p:spPr>
          <a:xfrm>
            <a:off x="613934" y="2471420"/>
            <a:ext cx="5443965" cy="4386580"/>
          </a:xfrm>
        </p:spPr>
        <p:txBody>
          <a:bodyPr>
            <a:normAutofit fontScale="92500"/>
          </a:bodyPr>
          <a:lstStyle/>
          <a:p>
            <a:pPr lvl="0" algn="just">
              <a:lnSpc>
                <a:spcPct val="160000"/>
              </a:lnSpc>
            </a:pPr>
            <a:r>
              <a:rPr lang="en-GB" sz="1300" dirty="0">
                <a:latin typeface="Arial Black" panose="020B0A04020102020204" pitchFamily="34" charset="0"/>
              </a:rPr>
              <a:t>Congestion within the premises of the business organisation is a major factor which has been hindering the overall performance of the organisation</a:t>
            </a:r>
          </a:p>
          <a:p>
            <a:pPr lvl="0" algn="just">
              <a:lnSpc>
                <a:spcPct val="160000"/>
              </a:lnSpc>
            </a:pPr>
            <a:r>
              <a:rPr lang="en-GB" sz="1300" dirty="0">
                <a:latin typeface="Arial Black" panose="020B0A04020102020204" pitchFamily="34" charset="0"/>
              </a:rPr>
              <a:t>The current project management focuses to reduce the movement of staff within the organisation </a:t>
            </a:r>
          </a:p>
          <a:p>
            <a:pPr lvl="0" algn="just">
              <a:lnSpc>
                <a:spcPct val="160000"/>
              </a:lnSpc>
            </a:pPr>
            <a:r>
              <a:rPr lang="en-GB" sz="1300" dirty="0">
                <a:latin typeface="Arial Black" panose="020B0A04020102020204" pitchFamily="34" charset="0"/>
              </a:rPr>
              <a:t>Against congestion during lunch hours outside of the premises into the local area</a:t>
            </a:r>
          </a:p>
          <a:p>
            <a:pPr lvl="0" algn="just">
              <a:lnSpc>
                <a:spcPct val="160000"/>
              </a:lnSpc>
            </a:pPr>
            <a:r>
              <a:rPr lang="en-GB" sz="1300" dirty="0">
                <a:latin typeface="Arial Black" panose="020B0A04020102020204" pitchFamily="34" charset="0"/>
              </a:rPr>
              <a:t>The project has the key aim to resolve the said issue so that the workers, as well as outsiders</a:t>
            </a:r>
          </a:p>
          <a:p>
            <a:pPr lvl="0" algn="just">
              <a:lnSpc>
                <a:spcPct val="160000"/>
              </a:lnSpc>
            </a:pPr>
            <a:r>
              <a:rPr lang="en-GB" sz="1300" dirty="0">
                <a:latin typeface="Arial Black" panose="020B0A04020102020204" pitchFamily="34" charset="0"/>
              </a:rPr>
              <a:t>Are able to have no issues when it comes to commuting and it will also enhance the image of the Southeast London-based manufacturing organisation (Silvius, 2021). </a:t>
            </a:r>
          </a:p>
          <a:p>
            <a:pPr algn="just">
              <a:lnSpc>
                <a:spcPct val="160000"/>
              </a:lnSpc>
            </a:pPr>
            <a:endParaRPr lang="en-GB" dirty="0"/>
          </a:p>
        </p:txBody>
      </p:sp>
      <p:pic>
        <p:nvPicPr>
          <p:cNvPr id="4" name="Picture 3"/>
          <p:cNvPicPr>
            <a:picLocks noChangeAspect="1"/>
          </p:cNvPicPr>
          <p:nvPr/>
        </p:nvPicPr>
        <p:blipFill>
          <a:blip r:embed="rId3"/>
          <a:stretch>
            <a:fillRect/>
          </a:stretch>
        </p:blipFill>
        <p:spPr>
          <a:xfrm>
            <a:off x="7106141" y="2902834"/>
            <a:ext cx="4185445" cy="22431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39252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Outline of the project (contd.)</a:t>
            </a:r>
            <a:endParaRPr lang="en-GB" dirty="0"/>
          </a:p>
        </p:txBody>
      </p:sp>
      <p:sp>
        <p:nvSpPr>
          <p:cNvPr id="3" name="Content Placeholder 2"/>
          <p:cNvSpPr>
            <a:spLocks noGrp="1"/>
          </p:cNvSpPr>
          <p:nvPr>
            <p:ph idx="1"/>
          </p:nvPr>
        </p:nvSpPr>
        <p:spPr>
          <a:xfrm>
            <a:off x="667437" y="2501989"/>
            <a:ext cx="5801953" cy="4264378"/>
          </a:xfrm>
        </p:spPr>
        <p:txBody>
          <a:bodyPr>
            <a:normAutofit fontScale="55000" lnSpcReduction="20000"/>
          </a:bodyPr>
          <a:lstStyle/>
          <a:p>
            <a:pPr lvl="0" algn="just">
              <a:lnSpc>
                <a:spcPct val="170000"/>
              </a:lnSpc>
            </a:pPr>
            <a:r>
              <a:rPr lang="en-GB" sz="2200" dirty="0">
                <a:latin typeface="Arial Black" panose="020B0A04020102020204" pitchFamily="34" charset="0"/>
              </a:rPr>
              <a:t>Another key objective of the project management approaches of the concerned organisation is the improvement of lifestyle to reduce absenteeism are the objectives of the project</a:t>
            </a:r>
          </a:p>
          <a:p>
            <a:pPr lvl="0" algn="just">
              <a:lnSpc>
                <a:spcPct val="170000"/>
              </a:lnSpc>
            </a:pPr>
            <a:r>
              <a:rPr lang="en-GB" sz="2200" dirty="0">
                <a:latin typeface="Arial Black" panose="020B0A04020102020204" pitchFamily="34" charset="0"/>
              </a:rPr>
              <a:t>It is also perceived as a key CSR approach for the business that can help the organisation advance the </a:t>
            </a:r>
          </a:p>
          <a:p>
            <a:pPr lvl="0" algn="just">
              <a:lnSpc>
                <a:spcPct val="170000"/>
              </a:lnSpc>
            </a:pPr>
            <a:r>
              <a:rPr lang="en-GB" sz="2200" dirty="0">
                <a:latin typeface="Arial Black" panose="020B0A04020102020204" pitchFamily="34" charset="0"/>
              </a:rPr>
              <a:t>Overall performance of the business organisation bringing about subtle development and </a:t>
            </a:r>
          </a:p>
          <a:p>
            <a:pPr lvl="0" algn="just">
              <a:lnSpc>
                <a:spcPct val="170000"/>
              </a:lnSpc>
            </a:pPr>
            <a:r>
              <a:rPr lang="en-GB" sz="2200" dirty="0">
                <a:latin typeface="Arial Black" panose="020B0A04020102020204" pitchFamily="34" charset="0"/>
              </a:rPr>
              <a:t>Advancement of the key issues and challenges which are associated with the organisation</a:t>
            </a:r>
          </a:p>
          <a:p>
            <a:pPr lvl="0" algn="just">
              <a:lnSpc>
                <a:spcPct val="170000"/>
              </a:lnSpc>
            </a:pPr>
            <a:r>
              <a:rPr lang="en-GB" sz="2200" dirty="0">
                <a:latin typeface="Arial Black" panose="020B0A04020102020204" pitchFamily="34" charset="0"/>
              </a:rPr>
              <a:t>Reduction with regards to staff absenteeism is also a means to improve and enhance the culture of the organisation (Mac Donald </a:t>
            </a:r>
            <a:r>
              <a:rPr lang="en-GB" sz="2200" i="1" dirty="0">
                <a:latin typeface="Arial Black" panose="020B0A04020102020204" pitchFamily="34" charset="0"/>
              </a:rPr>
              <a:t>et al., </a:t>
            </a:r>
            <a:r>
              <a:rPr lang="en-GB" sz="2200" dirty="0">
                <a:latin typeface="Arial Black" panose="020B0A04020102020204" pitchFamily="34" charset="0"/>
              </a:rPr>
              <a:t>2020).</a:t>
            </a:r>
          </a:p>
          <a:p>
            <a:pPr algn="just">
              <a:lnSpc>
                <a:spcPct val="170000"/>
              </a:lnSpc>
            </a:pPr>
            <a:endParaRPr lang="en-GB" dirty="0"/>
          </a:p>
        </p:txBody>
      </p:sp>
      <p:pic>
        <p:nvPicPr>
          <p:cNvPr id="4" name="Picture 3"/>
          <p:cNvPicPr>
            <a:picLocks noChangeAspect="1"/>
          </p:cNvPicPr>
          <p:nvPr/>
        </p:nvPicPr>
        <p:blipFill>
          <a:blip r:embed="rId3"/>
          <a:stretch>
            <a:fillRect/>
          </a:stretch>
        </p:blipFill>
        <p:spPr>
          <a:xfrm>
            <a:off x="6949151" y="2685310"/>
            <a:ext cx="4271962" cy="23963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52375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Description of the project</a:t>
            </a:r>
            <a:endParaRPr lang="en-GB" dirty="0">
              <a:latin typeface="Arial Black" panose="020B0A04020102020204" pitchFamily="34" charset="0"/>
            </a:endParaRPr>
          </a:p>
        </p:txBody>
      </p:sp>
      <p:sp>
        <p:nvSpPr>
          <p:cNvPr id="3" name="Content Placeholder 2"/>
          <p:cNvSpPr>
            <a:spLocks noGrp="1"/>
          </p:cNvSpPr>
          <p:nvPr>
            <p:ph idx="1"/>
          </p:nvPr>
        </p:nvSpPr>
        <p:spPr>
          <a:xfrm>
            <a:off x="594360" y="2265680"/>
            <a:ext cx="5440681" cy="4409440"/>
          </a:xfrm>
        </p:spPr>
        <p:txBody>
          <a:bodyPr>
            <a:normAutofit fontScale="70000" lnSpcReduction="20000"/>
          </a:bodyPr>
          <a:lstStyle/>
          <a:p>
            <a:pPr lvl="0" algn="just">
              <a:lnSpc>
                <a:spcPct val="160000"/>
              </a:lnSpc>
            </a:pPr>
            <a:r>
              <a:rPr lang="en-GB" dirty="0">
                <a:latin typeface="Arial Black" panose="020B0A04020102020204" pitchFamily="34" charset="0"/>
              </a:rPr>
              <a:t>The concerned project focuses on the achievement of the key objectives which quill propel the subtle growth and </a:t>
            </a:r>
          </a:p>
          <a:p>
            <a:pPr lvl="0" algn="just">
              <a:lnSpc>
                <a:spcPct val="160000"/>
              </a:lnSpc>
            </a:pPr>
            <a:r>
              <a:rPr lang="en-GB" dirty="0">
                <a:latin typeface="Arial Black" panose="020B0A04020102020204" pitchFamily="34" charset="0"/>
              </a:rPr>
              <a:t>Development regarding the sustainability of the organisation through the development of the </a:t>
            </a:r>
          </a:p>
          <a:p>
            <a:pPr lvl="0" algn="just">
              <a:lnSpc>
                <a:spcPct val="160000"/>
              </a:lnSpc>
            </a:pPr>
            <a:r>
              <a:rPr lang="en-GB" dirty="0">
                <a:latin typeface="Arial Black" panose="020B0A04020102020204" pitchFamily="34" charset="0"/>
              </a:rPr>
              <a:t>Overall performance of the organisation and reduction of the risks which are associated with the business</a:t>
            </a:r>
          </a:p>
          <a:p>
            <a:pPr lvl="0" algn="just">
              <a:lnSpc>
                <a:spcPct val="160000"/>
              </a:lnSpc>
            </a:pPr>
            <a:r>
              <a:rPr lang="en-GB" dirty="0">
                <a:latin typeface="Arial Black" panose="020B0A04020102020204" pitchFamily="34" charset="0"/>
              </a:rPr>
              <a:t>Furthermore, the project focuses on the reduction of the foundational issues which are evident in the business bringing about subtle growth and </a:t>
            </a:r>
          </a:p>
          <a:p>
            <a:pPr lvl="0" algn="just">
              <a:lnSpc>
                <a:spcPct val="160000"/>
              </a:lnSpc>
            </a:pPr>
            <a:r>
              <a:rPr lang="en-GB" dirty="0">
                <a:latin typeface="Arial Black" panose="020B0A04020102020204" pitchFamily="34" charset="0"/>
              </a:rPr>
              <a:t>Advancement of the competitive positioning of the organisation in the manufacturing industry (</a:t>
            </a:r>
            <a:r>
              <a:rPr lang="en-GB" dirty="0" err="1">
                <a:latin typeface="Arial Black" panose="020B0A04020102020204" pitchFamily="34" charset="0"/>
              </a:rPr>
              <a:t>Marnewick</a:t>
            </a:r>
            <a:r>
              <a:rPr lang="en-GB" dirty="0">
                <a:latin typeface="Arial Black" panose="020B0A04020102020204" pitchFamily="34" charset="0"/>
              </a:rPr>
              <a:t> and </a:t>
            </a:r>
            <a:r>
              <a:rPr lang="en-GB" dirty="0" err="1">
                <a:latin typeface="Arial Black" panose="020B0A04020102020204" pitchFamily="34" charset="0"/>
              </a:rPr>
              <a:t>Marnewick</a:t>
            </a:r>
            <a:r>
              <a:rPr lang="en-GB" dirty="0">
                <a:latin typeface="Arial Black" panose="020B0A04020102020204" pitchFamily="34" charset="0"/>
              </a:rPr>
              <a:t>, 2019).</a:t>
            </a:r>
          </a:p>
          <a:p>
            <a:pPr algn="just">
              <a:lnSpc>
                <a:spcPct val="160000"/>
              </a:lnSpc>
            </a:pPr>
            <a:endParaRPr lang="en-GB" dirty="0"/>
          </a:p>
        </p:txBody>
      </p:sp>
      <p:pic>
        <p:nvPicPr>
          <p:cNvPr id="4" name="Picture 3"/>
          <p:cNvPicPr>
            <a:picLocks noChangeAspect="1"/>
          </p:cNvPicPr>
          <p:nvPr/>
        </p:nvPicPr>
        <p:blipFill>
          <a:blip r:embed="rId3"/>
          <a:stretch>
            <a:fillRect/>
          </a:stretch>
        </p:blipFill>
        <p:spPr>
          <a:xfrm>
            <a:off x="5638800" y="3256472"/>
            <a:ext cx="4495800" cy="1696528"/>
          </a:xfrm>
          <a:prstGeom prst="rect">
            <a:avLst/>
          </a:prstGeom>
        </p:spPr>
      </p:pic>
      <p:pic>
        <p:nvPicPr>
          <p:cNvPr id="5" name="Picture 4"/>
          <p:cNvPicPr>
            <a:picLocks noChangeAspect="1"/>
          </p:cNvPicPr>
          <p:nvPr/>
        </p:nvPicPr>
        <p:blipFill>
          <a:blip r:embed="rId3"/>
          <a:stretch>
            <a:fillRect/>
          </a:stretch>
        </p:blipFill>
        <p:spPr>
          <a:xfrm>
            <a:off x="6934200" y="3622136"/>
            <a:ext cx="4495800" cy="1696528"/>
          </a:xfrm>
          <a:prstGeom prst="rect">
            <a:avLst/>
          </a:prstGeom>
        </p:spPr>
      </p:pic>
    </p:spTree>
    <p:extLst>
      <p:ext uri="{BB962C8B-B14F-4D97-AF65-F5344CB8AC3E}">
        <p14:creationId xmlns:p14="http://schemas.microsoft.com/office/powerpoint/2010/main" val="91905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Description of the project (contd.)</a:t>
            </a:r>
            <a:endParaRPr lang="en-GB" dirty="0">
              <a:latin typeface="Arial Black" panose="020B0A04020102020204" pitchFamily="34" charset="0"/>
            </a:endParaRPr>
          </a:p>
        </p:txBody>
      </p:sp>
      <p:sp>
        <p:nvSpPr>
          <p:cNvPr id="3" name="Content Placeholder 2"/>
          <p:cNvSpPr>
            <a:spLocks noGrp="1"/>
          </p:cNvSpPr>
          <p:nvPr>
            <p:ph idx="1"/>
          </p:nvPr>
        </p:nvSpPr>
        <p:spPr>
          <a:xfrm>
            <a:off x="632714" y="2379980"/>
            <a:ext cx="4902946" cy="3937000"/>
          </a:xfrm>
        </p:spPr>
        <p:txBody>
          <a:bodyPr>
            <a:normAutofit fontScale="70000" lnSpcReduction="20000"/>
          </a:bodyPr>
          <a:lstStyle/>
          <a:p>
            <a:pPr lvl="0" algn="just">
              <a:lnSpc>
                <a:spcPct val="160000"/>
              </a:lnSpc>
            </a:pPr>
            <a:r>
              <a:rPr lang="en-GB" dirty="0">
                <a:latin typeface="Arial Black" panose="020B0A04020102020204" pitchFamily="34" charset="0"/>
              </a:rPr>
              <a:t>The project is also focused towards the key advancement and development of the foundational aspects of the business</a:t>
            </a:r>
          </a:p>
          <a:p>
            <a:pPr lvl="0" algn="just">
              <a:lnSpc>
                <a:spcPct val="160000"/>
              </a:lnSpc>
            </a:pPr>
            <a:r>
              <a:rPr lang="en-GB" dirty="0">
                <a:latin typeface="Arial Black" panose="020B0A04020102020204" pitchFamily="34" charset="0"/>
              </a:rPr>
              <a:t>Absenteeism and excessive congestion are key issues for the business that can :</a:t>
            </a:r>
          </a:p>
          <a:p>
            <a:pPr lvl="0" algn="just">
              <a:lnSpc>
                <a:spcPct val="160000"/>
              </a:lnSpc>
              <a:buFont typeface="Wingdings" panose="05000000000000000000" pitchFamily="2" charset="2"/>
              <a:buChar char="§"/>
            </a:pPr>
            <a:r>
              <a:rPr lang="en-GB" dirty="0">
                <a:latin typeface="Arial Black" panose="020B0A04020102020204" pitchFamily="34" charset="0"/>
              </a:rPr>
              <a:t>Deteriorate the performance of the business and may render serious issues in the future </a:t>
            </a:r>
          </a:p>
          <a:p>
            <a:pPr lvl="0" algn="just">
              <a:lnSpc>
                <a:spcPct val="160000"/>
              </a:lnSpc>
              <a:buFont typeface="Wingdings" panose="05000000000000000000" pitchFamily="2" charset="2"/>
              <a:buChar char="§"/>
            </a:pPr>
            <a:r>
              <a:rPr lang="en-GB" dirty="0">
                <a:latin typeface="Arial Black" panose="020B0A04020102020204" pitchFamily="34" charset="0"/>
              </a:rPr>
              <a:t>That may haphazard the formation of the business strategies which can obstruct internationalisation or simply the growth of the business outside of the native markets to international markets (Kim </a:t>
            </a:r>
            <a:r>
              <a:rPr lang="en-GB" i="1" dirty="0">
                <a:latin typeface="Arial Black" panose="020B0A04020102020204" pitchFamily="34" charset="0"/>
              </a:rPr>
              <a:t>et al., </a:t>
            </a:r>
            <a:r>
              <a:rPr lang="en-GB" dirty="0">
                <a:latin typeface="Arial Black" panose="020B0A04020102020204" pitchFamily="34" charset="0"/>
              </a:rPr>
              <a:t>2020). </a:t>
            </a:r>
          </a:p>
          <a:p>
            <a:pPr algn="just">
              <a:lnSpc>
                <a:spcPct val="160000"/>
              </a:lnSpc>
            </a:pPr>
            <a:endParaRPr lang="en-GB" dirty="0"/>
          </a:p>
        </p:txBody>
      </p:sp>
      <p:pic>
        <p:nvPicPr>
          <p:cNvPr id="4" name="Picture 3"/>
          <p:cNvPicPr>
            <a:picLocks noChangeAspect="1"/>
          </p:cNvPicPr>
          <p:nvPr/>
        </p:nvPicPr>
        <p:blipFill>
          <a:blip r:embed="rId3"/>
          <a:stretch>
            <a:fillRect/>
          </a:stretch>
        </p:blipFill>
        <p:spPr>
          <a:xfrm>
            <a:off x="6248400" y="2695574"/>
            <a:ext cx="5029200" cy="2828925"/>
          </a:xfrm>
          <a:prstGeom prst="rect">
            <a:avLst/>
          </a:prstGeom>
        </p:spPr>
      </p:pic>
    </p:spTree>
    <p:extLst>
      <p:ext uri="{BB962C8B-B14F-4D97-AF65-F5344CB8AC3E}">
        <p14:creationId xmlns:p14="http://schemas.microsoft.com/office/powerpoint/2010/main" val="3390208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Scope of the project</a:t>
            </a:r>
            <a:endParaRPr lang="en-GB" dirty="0">
              <a:latin typeface="Arial Black" panose="020B0A04020102020204" pitchFamily="34" charset="0"/>
            </a:endParaRPr>
          </a:p>
        </p:txBody>
      </p:sp>
      <p:sp>
        <p:nvSpPr>
          <p:cNvPr id="3" name="Content Placeholder 2"/>
          <p:cNvSpPr>
            <a:spLocks noGrp="1"/>
          </p:cNvSpPr>
          <p:nvPr>
            <p:ph idx="1"/>
          </p:nvPr>
        </p:nvSpPr>
        <p:spPr>
          <a:xfrm>
            <a:off x="632714" y="2357119"/>
            <a:ext cx="5542308" cy="4258169"/>
          </a:xfrm>
        </p:spPr>
        <p:txBody>
          <a:bodyPr>
            <a:normAutofit fontScale="77500" lnSpcReduction="20000"/>
          </a:bodyPr>
          <a:lstStyle/>
          <a:p>
            <a:pPr lvl="0" algn="just">
              <a:lnSpc>
                <a:spcPct val="170000"/>
              </a:lnSpc>
            </a:pPr>
            <a:r>
              <a:rPr lang="en-GB" dirty="0">
                <a:latin typeface="Arial Black" panose="020B0A04020102020204" pitchFamily="34" charset="0"/>
              </a:rPr>
              <a:t>The project seeks to avoid any kind of instance in which the business may fall into serious turmoil </a:t>
            </a:r>
          </a:p>
          <a:p>
            <a:pPr lvl="0" algn="just">
              <a:lnSpc>
                <a:spcPct val="170000"/>
              </a:lnSpc>
            </a:pPr>
            <a:r>
              <a:rPr lang="en-GB" dirty="0">
                <a:latin typeface="Arial Black" panose="020B0A04020102020204" pitchFamily="34" charset="0"/>
              </a:rPr>
              <a:t>That will undermine the overall sustainability and performance of the organisation which will also have a serious amount of issues and challenges in relation to the overall updating of the foundational aspects of the business such as financial resources and human resources</a:t>
            </a:r>
          </a:p>
          <a:p>
            <a:pPr lvl="0" algn="just">
              <a:lnSpc>
                <a:spcPct val="170000"/>
              </a:lnSpc>
            </a:pPr>
            <a:r>
              <a:rPr lang="en-GB" dirty="0">
                <a:latin typeface="Arial Black" panose="020B0A04020102020204" pitchFamily="34" charset="0"/>
              </a:rPr>
              <a:t>These resources are quite foundational for the manufacturing business as these serve as pillars for the organisations in the concerned industry (Kerzner, 2019).</a:t>
            </a:r>
          </a:p>
          <a:p>
            <a:pPr algn="just">
              <a:lnSpc>
                <a:spcPct val="170000"/>
              </a:lnSpc>
            </a:pPr>
            <a:endParaRPr lang="en-GB" dirty="0"/>
          </a:p>
        </p:txBody>
      </p:sp>
      <p:pic>
        <p:nvPicPr>
          <p:cNvPr id="4" name="Picture 3"/>
          <p:cNvPicPr>
            <a:picLocks noChangeAspect="1"/>
          </p:cNvPicPr>
          <p:nvPr/>
        </p:nvPicPr>
        <p:blipFill>
          <a:blip r:embed="rId3"/>
          <a:stretch>
            <a:fillRect/>
          </a:stretch>
        </p:blipFill>
        <p:spPr>
          <a:xfrm>
            <a:off x="6656342" y="2748526"/>
            <a:ext cx="5314950" cy="2657475"/>
          </a:xfrm>
          <a:prstGeom prst="rect">
            <a:avLst/>
          </a:prstGeom>
        </p:spPr>
      </p:pic>
    </p:spTree>
    <p:extLst>
      <p:ext uri="{BB962C8B-B14F-4D97-AF65-F5344CB8AC3E}">
        <p14:creationId xmlns:p14="http://schemas.microsoft.com/office/powerpoint/2010/main" val="887663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Scope of the project (contd.)</a:t>
            </a:r>
            <a:endParaRPr lang="en-GB" dirty="0"/>
          </a:p>
        </p:txBody>
      </p:sp>
      <p:sp>
        <p:nvSpPr>
          <p:cNvPr id="3" name="Content Placeholder 2"/>
          <p:cNvSpPr>
            <a:spLocks noGrp="1"/>
          </p:cNvSpPr>
          <p:nvPr>
            <p:ph idx="1"/>
          </p:nvPr>
        </p:nvSpPr>
        <p:spPr>
          <a:xfrm>
            <a:off x="632714" y="2164466"/>
            <a:ext cx="5463286" cy="4563712"/>
          </a:xfrm>
        </p:spPr>
        <p:txBody>
          <a:bodyPr>
            <a:normAutofit fontScale="62500" lnSpcReduction="20000"/>
          </a:bodyPr>
          <a:lstStyle/>
          <a:p>
            <a:pPr lvl="0" algn="just">
              <a:lnSpc>
                <a:spcPct val="170000"/>
              </a:lnSpc>
            </a:pPr>
            <a:r>
              <a:rPr lang="en-GB" sz="1900" dirty="0">
                <a:latin typeface="Arial Black" panose="020B0A04020102020204" pitchFamily="34" charset="0"/>
              </a:rPr>
              <a:t>After that, it is evident that the scope of the project revolves around the aims and objectives laid down</a:t>
            </a:r>
          </a:p>
          <a:p>
            <a:pPr lvl="0" algn="just">
              <a:lnSpc>
                <a:spcPct val="170000"/>
              </a:lnSpc>
            </a:pPr>
            <a:r>
              <a:rPr lang="en-GB" sz="1900" dirty="0">
                <a:latin typeface="Arial Black" panose="020B0A04020102020204" pitchFamily="34" charset="0"/>
              </a:rPr>
              <a:t>Therefore, the consideration of the proper techniques and strategies can widely help the organisation in the reduction of the risks which are associated with the project</a:t>
            </a:r>
          </a:p>
          <a:p>
            <a:pPr lvl="0" algn="just">
              <a:lnSpc>
                <a:spcPct val="170000"/>
              </a:lnSpc>
            </a:pPr>
            <a:r>
              <a:rPr lang="en-GB" sz="1900" dirty="0">
                <a:latin typeface="Arial Black" panose="020B0A04020102020204" pitchFamily="34" charset="0"/>
              </a:rPr>
              <a:t>In the long term, the organisation will be able to keep the workers united within the organisation and </a:t>
            </a:r>
          </a:p>
          <a:p>
            <a:pPr lvl="0" algn="just">
              <a:lnSpc>
                <a:spcPct val="170000"/>
              </a:lnSpc>
            </a:pPr>
            <a:r>
              <a:rPr lang="en-GB" sz="1900" dirty="0">
                <a:latin typeface="Arial Black" panose="020B0A04020102020204" pitchFamily="34" charset="0"/>
              </a:rPr>
              <a:t>Directed towards the key objectives and aims of the manufacturing business shares</a:t>
            </a:r>
          </a:p>
          <a:p>
            <a:pPr lvl="0" algn="just">
              <a:lnSpc>
                <a:spcPct val="170000"/>
              </a:lnSpc>
            </a:pPr>
            <a:r>
              <a:rPr lang="en-GB" sz="1900" dirty="0">
                <a:latin typeface="Arial Black" panose="020B0A04020102020204" pitchFamily="34" charset="0"/>
              </a:rPr>
              <a:t>Overall, the project will help the business sustain itself in a highly competitive environment and also advance the whole approach of the business (Bergmann and </a:t>
            </a:r>
            <a:r>
              <a:rPr lang="en-GB" sz="1900" dirty="0" err="1">
                <a:latin typeface="Arial Black" panose="020B0A04020102020204" pitchFamily="34" charset="0"/>
              </a:rPr>
              <a:t>Karwowski</a:t>
            </a:r>
            <a:r>
              <a:rPr lang="en-GB" sz="1900" dirty="0">
                <a:latin typeface="Arial Black" panose="020B0A04020102020204" pitchFamily="34" charset="0"/>
              </a:rPr>
              <a:t>, 2019). </a:t>
            </a:r>
          </a:p>
          <a:p>
            <a:pPr algn="just">
              <a:lnSpc>
                <a:spcPct val="170000"/>
              </a:lnSpc>
            </a:pPr>
            <a:endParaRPr lang="en-GB" dirty="0"/>
          </a:p>
        </p:txBody>
      </p:sp>
      <p:pic>
        <p:nvPicPr>
          <p:cNvPr id="4" name="Picture 3"/>
          <p:cNvPicPr>
            <a:picLocks noChangeAspect="1"/>
          </p:cNvPicPr>
          <p:nvPr/>
        </p:nvPicPr>
        <p:blipFill>
          <a:blip r:embed="rId3"/>
          <a:stretch>
            <a:fillRect/>
          </a:stretch>
        </p:blipFill>
        <p:spPr>
          <a:xfrm>
            <a:off x="6417732" y="3023489"/>
            <a:ext cx="5383259" cy="2184145"/>
          </a:xfrm>
          <a:prstGeom prst="rect">
            <a:avLst/>
          </a:prstGeom>
        </p:spPr>
      </p:pic>
    </p:spTree>
    <p:extLst>
      <p:ext uri="{BB962C8B-B14F-4D97-AF65-F5344CB8AC3E}">
        <p14:creationId xmlns:p14="http://schemas.microsoft.com/office/powerpoint/2010/main" val="2011924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Analysis of stakeholders</a:t>
            </a:r>
            <a:endParaRPr lang="en-GB" dirty="0"/>
          </a:p>
        </p:txBody>
      </p:sp>
      <p:sp>
        <p:nvSpPr>
          <p:cNvPr id="3" name="Content Placeholder 2"/>
          <p:cNvSpPr>
            <a:spLocks noGrp="1"/>
          </p:cNvSpPr>
          <p:nvPr>
            <p:ph idx="1"/>
          </p:nvPr>
        </p:nvSpPr>
        <p:spPr>
          <a:xfrm>
            <a:off x="395416" y="2402840"/>
            <a:ext cx="5710416" cy="4245095"/>
          </a:xfrm>
        </p:spPr>
        <p:txBody>
          <a:bodyPr>
            <a:normAutofit fontScale="55000" lnSpcReduction="20000"/>
          </a:bodyPr>
          <a:lstStyle/>
          <a:p>
            <a:pPr lvl="0" algn="just">
              <a:lnSpc>
                <a:spcPct val="170000"/>
              </a:lnSpc>
            </a:pPr>
            <a:r>
              <a:rPr lang="en-GB" sz="2100" dirty="0">
                <a:latin typeface="Arial Black" panose="020B0A04020102020204" pitchFamily="34" charset="0"/>
              </a:rPr>
              <a:t>The key stakeholders of the current or said project are the employees of the manufacturing business organisation </a:t>
            </a:r>
          </a:p>
          <a:p>
            <a:pPr lvl="0" algn="just">
              <a:lnSpc>
                <a:spcPct val="170000"/>
              </a:lnSpc>
            </a:pPr>
            <a:r>
              <a:rPr lang="en-GB" sz="2100" dirty="0">
                <a:latin typeface="Arial Black" panose="020B0A04020102020204" pitchFamily="34" charset="0"/>
              </a:rPr>
              <a:t>That are quite foundational for such businesses as it will lead towards subtle rise and development in relation to the performance of the organisation bringing about or </a:t>
            </a:r>
          </a:p>
          <a:p>
            <a:pPr lvl="0" algn="just">
              <a:lnSpc>
                <a:spcPct val="170000"/>
              </a:lnSpc>
            </a:pPr>
            <a:r>
              <a:rPr lang="en-GB" sz="2100" dirty="0">
                <a:latin typeface="Arial Black" panose="020B0A04020102020204" pitchFamily="34" charset="0"/>
              </a:rPr>
              <a:t>Drawing subtle growth and rise regarding the foundational or </a:t>
            </a:r>
          </a:p>
          <a:p>
            <a:pPr lvl="0" algn="just">
              <a:lnSpc>
                <a:spcPct val="170000"/>
              </a:lnSpc>
            </a:pPr>
            <a:r>
              <a:rPr lang="en-GB" sz="2100" dirty="0">
                <a:latin typeface="Arial Black" panose="020B0A04020102020204" pitchFamily="34" charset="0"/>
              </a:rPr>
              <a:t>Key performance associated with the business helping the organisation advance </a:t>
            </a:r>
          </a:p>
          <a:p>
            <a:pPr lvl="0" algn="just">
              <a:lnSpc>
                <a:spcPct val="170000"/>
              </a:lnSpc>
            </a:pPr>
            <a:r>
              <a:rPr lang="en-GB" sz="2100" dirty="0">
                <a:latin typeface="Arial Black" panose="020B0A04020102020204" pitchFamily="34" charset="0"/>
              </a:rPr>
              <a:t>The culture and bring about better integration of the employees with the business (</a:t>
            </a:r>
            <a:r>
              <a:rPr lang="en-GB" sz="2100" dirty="0" err="1">
                <a:latin typeface="Arial Black" panose="020B0A04020102020204" pitchFamily="34" charset="0"/>
              </a:rPr>
              <a:t>Fewings</a:t>
            </a:r>
            <a:r>
              <a:rPr lang="en-GB" sz="2100" dirty="0">
                <a:latin typeface="Arial Black" panose="020B0A04020102020204" pitchFamily="34" charset="0"/>
              </a:rPr>
              <a:t> and </a:t>
            </a:r>
            <a:r>
              <a:rPr lang="en-GB" sz="2100" dirty="0" err="1">
                <a:latin typeface="Arial Black" panose="020B0A04020102020204" pitchFamily="34" charset="0"/>
              </a:rPr>
              <a:t>Henjewele</a:t>
            </a:r>
            <a:r>
              <a:rPr lang="en-GB" sz="2100" dirty="0">
                <a:latin typeface="Arial Black" panose="020B0A04020102020204" pitchFamily="34" charset="0"/>
              </a:rPr>
              <a:t>, 2019). </a:t>
            </a:r>
          </a:p>
          <a:p>
            <a:pPr algn="just">
              <a:lnSpc>
                <a:spcPct val="170000"/>
              </a:lnSpc>
            </a:pPr>
            <a:endParaRPr lang="en-GB" dirty="0"/>
          </a:p>
        </p:txBody>
      </p:sp>
      <p:pic>
        <p:nvPicPr>
          <p:cNvPr id="4" name="Picture 3"/>
          <p:cNvPicPr>
            <a:picLocks noChangeAspect="1"/>
          </p:cNvPicPr>
          <p:nvPr/>
        </p:nvPicPr>
        <p:blipFill>
          <a:blip r:embed="rId3"/>
          <a:stretch>
            <a:fillRect/>
          </a:stretch>
        </p:blipFill>
        <p:spPr>
          <a:xfrm>
            <a:off x="6807529" y="2713158"/>
            <a:ext cx="4460239" cy="3552046"/>
          </a:xfrm>
          <a:prstGeom prst="rect">
            <a:avLst/>
          </a:prstGeom>
        </p:spPr>
      </p:pic>
    </p:spTree>
    <p:extLst>
      <p:ext uri="{BB962C8B-B14F-4D97-AF65-F5344CB8AC3E}">
        <p14:creationId xmlns:p14="http://schemas.microsoft.com/office/powerpoint/2010/main" val="878247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a:latin typeface="Arial Black" panose="020B0A04020102020204" pitchFamily="34" charset="0"/>
              </a:rPr>
              <a:t>Analysis of stakeholders (contd.)</a:t>
            </a:r>
            <a:endParaRPr lang="en-GB" dirty="0">
              <a:latin typeface="Arial Black" panose="020B0A04020102020204" pitchFamily="34" charset="0"/>
            </a:endParaRPr>
          </a:p>
        </p:txBody>
      </p:sp>
      <p:sp>
        <p:nvSpPr>
          <p:cNvPr id="3" name="Content Placeholder 2"/>
          <p:cNvSpPr>
            <a:spLocks noGrp="1"/>
          </p:cNvSpPr>
          <p:nvPr>
            <p:ph idx="1"/>
          </p:nvPr>
        </p:nvSpPr>
        <p:spPr>
          <a:xfrm>
            <a:off x="620357" y="2222431"/>
            <a:ext cx="5036566" cy="4363720"/>
          </a:xfrm>
        </p:spPr>
        <p:txBody>
          <a:bodyPr>
            <a:noAutofit/>
          </a:bodyPr>
          <a:lstStyle/>
          <a:p>
            <a:pPr lvl="0" algn="just">
              <a:lnSpc>
                <a:spcPct val="160000"/>
              </a:lnSpc>
            </a:pPr>
            <a:r>
              <a:rPr lang="en-GB" sz="1200" dirty="0">
                <a:latin typeface="Arial Black" panose="020B0A04020102020204" pitchFamily="34" charset="0"/>
              </a:rPr>
              <a:t>Other key stakeholders which is evident in the case of a manufacturing organisation are the investors and shareholders</a:t>
            </a:r>
          </a:p>
          <a:p>
            <a:pPr lvl="0" algn="just">
              <a:lnSpc>
                <a:spcPct val="160000"/>
              </a:lnSpc>
            </a:pPr>
            <a:r>
              <a:rPr lang="en-GB" sz="1200" dirty="0">
                <a:latin typeface="Arial Black" panose="020B0A04020102020204" pitchFamily="34" charset="0"/>
              </a:rPr>
              <a:t>Business organisations are required to make sure that they are able to manage and maintain the interests and </a:t>
            </a:r>
          </a:p>
          <a:p>
            <a:pPr lvl="0" algn="just">
              <a:lnSpc>
                <a:spcPct val="160000"/>
              </a:lnSpc>
            </a:pPr>
            <a:r>
              <a:rPr lang="en-GB" sz="1200" dirty="0">
                <a:latin typeface="Arial Black" panose="020B0A04020102020204" pitchFamily="34" charset="0"/>
              </a:rPr>
              <a:t>Faith of the investors and shareholders in the market so that improved funding and </a:t>
            </a:r>
          </a:p>
          <a:p>
            <a:pPr lvl="0" algn="just">
              <a:lnSpc>
                <a:spcPct val="160000"/>
              </a:lnSpc>
            </a:pPr>
            <a:r>
              <a:rPr lang="en-GB" sz="1200" dirty="0">
                <a:latin typeface="Arial Black" panose="020B0A04020102020204" pitchFamily="34" charset="0"/>
              </a:rPr>
              <a:t>Investment are recorded in the business which advances the overall development of the organisation </a:t>
            </a:r>
          </a:p>
          <a:p>
            <a:pPr lvl="0" algn="just">
              <a:lnSpc>
                <a:spcPct val="160000"/>
              </a:lnSpc>
            </a:pPr>
            <a:r>
              <a:rPr lang="en-GB" sz="1200" dirty="0">
                <a:latin typeface="Arial Black" panose="020B0A04020102020204" pitchFamily="34" charset="0"/>
              </a:rPr>
              <a:t>Bringing about the reduction of the risks associated or to avoid the failure of the organisation (</a:t>
            </a:r>
            <a:r>
              <a:rPr lang="en-GB" sz="1200" dirty="0" err="1">
                <a:latin typeface="Arial Black" panose="020B0A04020102020204" pitchFamily="34" charset="0"/>
              </a:rPr>
              <a:t>Brandl</a:t>
            </a:r>
            <a:r>
              <a:rPr lang="en-GB" sz="1200" dirty="0">
                <a:latin typeface="Arial Black" panose="020B0A04020102020204" pitchFamily="34" charset="0"/>
              </a:rPr>
              <a:t> </a:t>
            </a:r>
            <a:r>
              <a:rPr lang="en-GB" sz="1200" i="1" dirty="0">
                <a:latin typeface="Arial Black" panose="020B0A04020102020204" pitchFamily="34" charset="0"/>
              </a:rPr>
              <a:t>et al., </a:t>
            </a:r>
            <a:r>
              <a:rPr lang="en-GB" sz="1200" dirty="0">
                <a:latin typeface="Arial Black" panose="020B0A04020102020204" pitchFamily="34" charset="0"/>
              </a:rPr>
              <a:t>2021).</a:t>
            </a:r>
          </a:p>
        </p:txBody>
      </p:sp>
      <p:pic>
        <p:nvPicPr>
          <p:cNvPr id="5" name="Picture 4"/>
          <p:cNvPicPr>
            <a:picLocks noChangeAspect="1"/>
          </p:cNvPicPr>
          <p:nvPr/>
        </p:nvPicPr>
        <p:blipFill rotWithShape="1">
          <a:blip r:embed="rId3"/>
          <a:srcRect b="7589"/>
          <a:stretch/>
        </p:blipFill>
        <p:spPr>
          <a:xfrm>
            <a:off x="6319393" y="2494281"/>
            <a:ext cx="4916573" cy="3228094"/>
          </a:xfrm>
          <a:prstGeom prst="rect">
            <a:avLst/>
          </a:prstGeom>
        </p:spPr>
      </p:pic>
    </p:spTree>
    <p:extLst>
      <p:ext uri="{BB962C8B-B14F-4D97-AF65-F5344CB8AC3E}">
        <p14:creationId xmlns:p14="http://schemas.microsoft.com/office/powerpoint/2010/main" val="1531860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Work Break Down structure</a:t>
            </a:r>
            <a:endParaRPr lang="en-GB" dirty="0">
              <a:latin typeface="Arial Black" panose="020B0A040201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812019190"/>
              </p:ext>
            </p:extLst>
          </p:nvPr>
        </p:nvGraphicFramePr>
        <p:xfrm>
          <a:off x="338168" y="2201106"/>
          <a:ext cx="5926916" cy="4166870"/>
        </p:xfrm>
        <a:graphic>
          <a:graphicData uri="http://schemas.openxmlformats.org/drawingml/2006/table">
            <a:tbl>
              <a:tblPr>
                <a:tableStyleId>{E8B1032C-EA38-4F05-BA0D-38AFFFC7BED3}</a:tableStyleId>
              </a:tblPr>
              <a:tblGrid>
                <a:gridCol w="1522032">
                  <a:extLst>
                    <a:ext uri="{9D8B030D-6E8A-4147-A177-3AD203B41FA5}">
                      <a16:colId xmlns:a16="http://schemas.microsoft.com/office/drawing/2014/main" val="3916145044"/>
                    </a:ext>
                  </a:extLst>
                </a:gridCol>
                <a:gridCol w="1387749">
                  <a:extLst>
                    <a:ext uri="{9D8B030D-6E8A-4147-A177-3AD203B41FA5}">
                      <a16:colId xmlns:a16="http://schemas.microsoft.com/office/drawing/2014/main" val="2948128357"/>
                    </a:ext>
                  </a:extLst>
                </a:gridCol>
                <a:gridCol w="1041721">
                  <a:extLst>
                    <a:ext uri="{9D8B030D-6E8A-4147-A177-3AD203B41FA5}">
                      <a16:colId xmlns:a16="http://schemas.microsoft.com/office/drawing/2014/main" val="4200375182"/>
                    </a:ext>
                  </a:extLst>
                </a:gridCol>
                <a:gridCol w="1975414">
                  <a:extLst>
                    <a:ext uri="{9D8B030D-6E8A-4147-A177-3AD203B41FA5}">
                      <a16:colId xmlns:a16="http://schemas.microsoft.com/office/drawing/2014/main" val="1809125895"/>
                    </a:ext>
                  </a:extLst>
                </a:gridCol>
              </a:tblGrid>
              <a:tr h="0">
                <a:tc>
                  <a:txBody>
                    <a:bodyPr/>
                    <a:lstStyle/>
                    <a:p>
                      <a:pPr algn="ctr">
                        <a:lnSpc>
                          <a:spcPct val="115000"/>
                        </a:lnSpc>
                        <a:spcAft>
                          <a:spcPts val="0"/>
                        </a:spcAft>
                      </a:pPr>
                      <a:r>
                        <a:rPr lang="en-GB" sz="1200" dirty="0">
                          <a:effectLst/>
                          <a:latin typeface="Arial Black" panose="020B0A04020102020204" pitchFamily="34" charset="0"/>
                        </a:rPr>
                        <a:t>“Activities”</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“Start date”</a:t>
                      </a:r>
                    </a:p>
                    <a:p>
                      <a:pPr algn="ctr">
                        <a:lnSpc>
                          <a:spcPct val="115000"/>
                        </a:lnSpc>
                        <a:spcAft>
                          <a:spcPts val="0"/>
                        </a:spcAft>
                      </a:pPr>
                      <a:r>
                        <a:rPr lang="en-GB" sz="1200" dirty="0">
                          <a:effectLst/>
                          <a:latin typeface="Arial Black" panose="020B0A04020102020204" pitchFamily="34" charset="0"/>
                        </a:rPr>
                        <a:t>“(mm/dd/</a:t>
                      </a:r>
                      <a:r>
                        <a:rPr lang="en-GB" sz="1200" dirty="0" err="1">
                          <a:effectLst/>
                          <a:latin typeface="Arial Black" panose="020B0A04020102020204" pitchFamily="34" charset="0"/>
                        </a:rPr>
                        <a:t>yyyy</a:t>
                      </a:r>
                      <a:r>
                        <a:rPr lang="en-GB" sz="1200" dirty="0">
                          <a:effectLst/>
                          <a:latin typeface="Arial Black" panose="020B0A04020102020204" pitchFamily="34" charset="0"/>
                        </a:rPr>
                        <a:t>)”</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“Duration”</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a:effectLst/>
                          <a:latin typeface="Arial Black" panose="020B0A04020102020204" pitchFamily="34" charset="0"/>
                        </a:rPr>
                        <a:t>“End date”</a:t>
                      </a:r>
                    </a:p>
                    <a:p>
                      <a:pPr algn="ctr">
                        <a:lnSpc>
                          <a:spcPct val="115000"/>
                        </a:lnSpc>
                        <a:spcAft>
                          <a:spcPts val="0"/>
                        </a:spcAft>
                      </a:pPr>
                      <a:r>
                        <a:rPr lang="en-GB" sz="1200">
                          <a:effectLst/>
                          <a:latin typeface="Arial Black" panose="020B0A04020102020204" pitchFamily="34" charset="0"/>
                        </a:rPr>
                        <a:t>“(mm/dd/yyyy)”</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extLst>
                  <a:ext uri="{0D108BD9-81ED-4DB2-BD59-A6C34878D82A}">
                    <a16:rowId xmlns:a16="http://schemas.microsoft.com/office/drawing/2014/main" val="1533242446"/>
                  </a:ext>
                </a:extLst>
              </a:tr>
              <a:tr h="451648">
                <a:tc>
                  <a:txBody>
                    <a:bodyPr/>
                    <a:lstStyle/>
                    <a:p>
                      <a:pPr algn="just">
                        <a:lnSpc>
                          <a:spcPct val="115000"/>
                        </a:lnSpc>
                        <a:spcAft>
                          <a:spcPts val="0"/>
                        </a:spcAft>
                      </a:pPr>
                      <a:r>
                        <a:rPr lang="en-GB" sz="1200" dirty="0">
                          <a:effectLst/>
                          <a:latin typeface="Arial Black" panose="020B0A04020102020204" pitchFamily="34" charset="0"/>
                        </a:rPr>
                        <a:t>“Intaking of the project”</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a:effectLst/>
                          <a:latin typeface="Arial Black" panose="020B0A04020102020204" pitchFamily="34" charset="0"/>
                        </a:rPr>
                        <a:t>13-07-2023</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a:effectLst/>
                          <a:latin typeface="Arial Black" panose="020B0A04020102020204" pitchFamily="34" charset="0"/>
                        </a:rPr>
                        <a:t>1</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14-07-2023</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extLst>
                  <a:ext uri="{0D108BD9-81ED-4DB2-BD59-A6C34878D82A}">
                    <a16:rowId xmlns:a16="http://schemas.microsoft.com/office/drawing/2014/main" val="409198254"/>
                  </a:ext>
                </a:extLst>
              </a:tr>
              <a:tr h="451648">
                <a:tc>
                  <a:txBody>
                    <a:bodyPr/>
                    <a:lstStyle/>
                    <a:p>
                      <a:pPr algn="just">
                        <a:lnSpc>
                          <a:spcPct val="115000"/>
                        </a:lnSpc>
                        <a:spcAft>
                          <a:spcPts val="0"/>
                        </a:spcAft>
                      </a:pPr>
                      <a:r>
                        <a:rPr lang="en-GB" sz="1200" dirty="0">
                          <a:effectLst/>
                          <a:latin typeface="Arial Black" panose="020B0A04020102020204" pitchFamily="34" charset="0"/>
                        </a:rPr>
                        <a:t>“Initiation of the project”</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14-07-2023</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3</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17-07-2023</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extLst>
                  <a:ext uri="{0D108BD9-81ED-4DB2-BD59-A6C34878D82A}">
                    <a16:rowId xmlns:a16="http://schemas.microsoft.com/office/drawing/2014/main" val="1241589359"/>
                  </a:ext>
                </a:extLst>
              </a:tr>
              <a:tr h="629135">
                <a:tc>
                  <a:txBody>
                    <a:bodyPr/>
                    <a:lstStyle/>
                    <a:p>
                      <a:pPr algn="just">
                        <a:lnSpc>
                          <a:spcPct val="115000"/>
                        </a:lnSpc>
                        <a:spcAft>
                          <a:spcPts val="0"/>
                        </a:spcAft>
                      </a:pPr>
                      <a:r>
                        <a:rPr lang="en-GB" sz="1200">
                          <a:effectLst/>
                          <a:latin typeface="Arial Black" panose="020B0A04020102020204" pitchFamily="34" charset="0"/>
                        </a:rPr>
                        <a:t>“Planning of the resources of the project”</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17-07-2023</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a:effectLst/>
                          <a:latin typeface="Arial Black" panose="020B0A04020102020204" pitchFamily="34" charset="0"/>
                        </a:rPr>
                        <a:t>12</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29-07-2023</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extLst>
                  <a:ext uri="{0D108BD9-81ED-4DB2-BD59-A6C34878D82A}">
                    <a16:rowId xmlns:a16="http://schemas.microsoft.com/office/drawing/2014/main" val="2124004211"/>
                  </a:ext>
                </a:extLst>
              </a:tr>
              <a:tr h="451648">
                <a:tc>
                  <a:txBody>
                    <a:bodyPr/>
                    <a:lstStyle/>
                    <a:p>
                      <a:pPr algn="just">
                        <a:lnSpc>
                          <a:spcPct val="115000"/>
                        </a:lnSpc>
                        <a:spcAft>
                          <a:spcPts val="0"/>
                        </a:spcAft>
                      </a:pPr>
                      <a:r>
                        <a:rPr lang="en-GB" sz="1200">
                          <a:effectLst/>
                          <a:latin typeface="Arial Black" panose="020B0A04020102020204" pitchFamily="34" charset="0"/>
                        </a:rPr>
                        <a:t>“Execution of the project”</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a:effectLst/>
                          <a:latin typeface="Arial Black" panose="020B0A04020102020204" pitchFamily="34" charset="0"/>
                        </a:rPr>
                        <a:t>29-07-2023</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9</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07-08-2023</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extLst>
                  <a:ext uri="{0D108BD9-81ED-4DB2-BD59-A6C34878D82A}">
                    <a16:rowId xmlns:a16="http://schemas.microsoft.com/office/drawing/2014/main" val="966562144"/>
                  </a:ext>
                </a:extLst>
              </a:tr>
              <a:tr h="629135">
                <a:tc>
                  <a:txBody>
                    <a:bodyPr/>
                    <a:lstStyle/>
                    <a:p>
                      <a:pPr algn="just">
                        <a:lnSpc>
                          <a:spcPct val="115000"/>
                        </a:lnSpc>
                        <a:spcAft>
                          <a:spcPts val="0"/>
                        </a:spcAft>
                      </a:pPr>
                      <a:r>
                        <a:rPr lang="en-GB" sz="1200">
                          <a:effectLst/>
                          <a:latin typeface="Arial Black" panose="020B0A04020102020204" pitchFamily="34" charset="0"/>
                        </a:rPr>
                        <a:t>“Monitoring and controlling the project”</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a:effectLst/>
                          <a:latin typeface="Arial Black" panose="020B0A04020102020204" pitchFamily="34" charset="0"/>
                        </a:rPr>
                        <a:t>07-08-2023</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18</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25-08-2023</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extLst>
                  <a:ext uri="{0D108BD9-81ED-4DB2-BD59-A6C34878D82A}">
                    <a16:rowId xmlns:a16="http://schemas.microsoft.com/office/drawing/2014/main" val="2315174711"/>
                  </a:ext>
                </a:extLst>
              </a:tr>
              <a:tr h="451648">
                <a:tc>
                  <a:txBody>
                    <a:bodyPr/>
                    <a:lstStyle/>
                    <a:p>
                      <a:pPr algn="just">
                        <a:lnSpc>
                          <a:spcPct val="115000"/>
                        </a:lnSpc>
                        <a:spcAft>
                          <a:spcPts val="0"/>
                        </a:spcAft>
                      </a:pPr>
                      <a:r>
                        <a:rPr lang="en-GB" sz="1200">
                          <a:effectLst/>
                          <a:latin typeface="Arial Black" panose="020B0A04020102020204" pitchFamily="34" charset="0"/>
                        </a:rPr>
                        <a:t>“Closure of the project”</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a:effectLst/>
                          <a:latin typeface="Arial Black" panose="020B0A04020102020204" pitchFamily="34" charset="0"/>
                        </a:rPr>
                        <a:t>25-08-2023</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a:effectLst/>
                          <a:latin typeface="Arial Black" panose="020B0A04020102020204" pitchFamily="34" charset="0"/>
                        </a:rPr>
                        <a:t>3</a:t>
                      </a:r>
                      <a:endParaRPr lang="en-GB" sz="120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tc>
                  <a:txBody>
                    <a:bodyPr/>
                    <a:lstStyle/>
                    <a:p>
                      <a:pPr algn="ctr">
                        <a:lnSpc>
                          <a:spcPct val="115000"/>
                        </a:lnSpc>
                        <a:spcAft>
                          <a:spcPts val="0"/>
                        </a:spcAft>
                      </a:pPr>
                      <a:r>
                        <a:rPr lang="en-GB" sz="1200" dirty="0">
                          <a:effectLst/>
                          <a:latin typeface="Arial Black" panose="020B0A04020102020204" pitchFamily="34" charset="0"/>
                        </a:rPr>
                        <a:t>28-08-2023</a:t>
                      </a:r>
                      <a:endParaRPr lang="en-GB" sz="1200" dirty="0">
                        <a:solidFill>
                          <a:srgbClr val="222222"/>
                        </a:solidFill>
                        <a:effectLst/>
                        <a:latin typeface="Arial Black" panose="020B0A04020102020204" pitchFamily="34" charset="0"/>
                        <a:ea typeface="Times New Roman" panose="02020603050405020304" pitchFamily="18" charset="0"/>
                      </a:endParaRPr>
                    </a:p>
                  </a:txBody>
                  <a:tcPr marL="63500" marR="63500" marT="63500" marB="63500"/>
                </a:tc>
                <a:extLst>
                  <a:ext uri="{0D108BD9-81ED-4DB2-BD59-A6C34878D82A}">
                    <a16:rowId xmlns:a16="http://schemas.microsoft.com/office/drawing/2014/main" val="4058424342"/>
                  </a:ext>
                </a:extLst>
              </a:tr>
            </a:tbl>
          </a:graphicData>
        </a:graphic>
      </p:graphicFrame>
      <p:sp>
        <p:nvSpPr>
          <p:cNvPr id="5" name="Rectangle 2"/>
          <p:cNvSpPr>
            <a:spLocks noChangeArrowheads="1"/>
          </p:cNvSpPr>
          <p:nvPr/>
        </p:nvSpPr>
        <p:spPr bwMode="auto">
          <a:xfrm>
            <a:off x="338168" y="6413375"/>
            <a:ext cx="3897534" cy="46166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222222"/>
                </a:solidFill>
                <a:effectLst/>
                <a:latin typeface="Arial" panose="020B0604020202020204" pitchFamily="34" charset="0"/>
                <a:ea typeface="Times New Roman" panose="02020603050405020304" pitchFamily="18" charset="0"/>
              </a:rPr>
              <a:t>Table 1: Work Breakdown Structure</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222222"/>
                </a:solidFill>
                <a:effectLst/>
                <a:latin typeface="Arial" panose="020B0604020202020204" pitchFamily="34" charset="0"/>
                <a:ea typeface="Times New Roman" panose="02020603050405020304" pitchFamily="18" charset="0"/>
              </a:rPr>
              <a:t>(Source: Created by the  team </a:t>
            </a:r>
            <a:r>
              <a:rPr lang="en-GB" altLang="en-US" sz="1200" dirty="0">
                <a:solidFill>
                  <a:srgbClr val="222222"/>
                </a:solidFill>
                <a:latin typeface="Arial" panose="020B0604020202020204" pitchFamily="34" charset="0"/>
                <a:ea typeface="Times New Roman" panose="02020603050405020304" pitchFamily="18" charset="0"/>
              </a:rPr>
              <a:t>group</a:t>
            </a:r>
            <a:r>
              <a:rPr kumimoji="0" lang="en-GB" altLang="en-US" sz="1200" b="0" i="0" u="none" strike="noStrike" cap="none" normalizeH="0" baseline="0" dirty="0">
                <a:ln>
                  <a:noFill/>
                </a:ln>
                <a:solidFill>
                  <a:srgbClr val="222222"/>
                </a:solidFill>
                <a:effectLst/>
                <a:latin typeface="Arial" panose="020B0604020202020204" pitchFamily="34" charset="0"/>
                <a:ea typeface="Times New Roman" panose="02020603050405020304" pitchFamily="18" charset="0"/>
              </a:rPr>
              <a:t>)</a:t>
            </a:r>
            <a:endParaRPr kumimoji="0" lang="en-GB" altLang="en-US" sz="1100" b="0" i="0" u="none" strike="noStrike" cap="none" normalizeH="0" baseline="0" dirty="0">
              <a:ln>
                <a:noFill/>
              </a:ln>
              <a:solidFill>
                <a:schemeClr val="tx1"/>
              </a:solidFill>
              <a:effectLst/>
              <a:latin typeface="Arial" panose="020B0604020202020204" pitchFamily="34" charset="0"/>
            </a:endParaRPr>
          </a:p>
        </p:txBody>
      </p:sp>
      <p:pic>
        <p:nvPicPr>
          <p:cNvPr id="1025" name="image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2281" y="2518986"/>
            <a:ext cx="5675453" cy="353111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a:spLocks noChangeArrowheads="1"/>
          </p:cNvSpPr>
          <p:nvPr/>
        </p:nvSpPr>
        <p:spPr bwMode="auto">
          <a:xfrm>
            <a:off x="6947238" y="6260068"/>
            <a:ext cx="4758579" cy="45720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222222"/>
                </a:solidFill>
                <a:effectLst/>
                <a:latin typeface="Arial" panose="020B0604020202020204" pitchFamily="34" charset="0"/>
                <a:ea typeface="Times New Roman" panose="02020603050405020304" pitchFamily="18" charset="0"/>
              </a:rPr>
              <a:t>Figure 1: Work Breakdown Structure</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222222"/>
                </a:solidFill>
                <a:effectLst/>
                <a:latin typeface="Arial" panose="020B0604020202020204" pitchFamily="34" charset="0"/>
                <a:ea typeface="Times New Roman" panose="02020603050405020304" pitchFamily="18" charset="0"/>
              </a:rPr>
              <a:t>(Source: Created by the </a:t>
            </a:r>
            <a:r>
              <a:rPr lang="en-GB" altLang="en-US" sz="1200" dirty="0">
                <a:solidFill>
                  <a:srgbClr val="222222"/>
                </a:solidFill>
                <a:latin typeface="Arial" panose="020B0604020202020204" pitchFamily="34" charset="0"/>
                <a:ea typeface="Times New Roman" panose="02020603050405020304" pitchFamily="18" charset="0"/>
              </a:rPr>
              <a:t>team group</a:t>
            </a:r>
            <a:r>
              <a:rPr kumimoji="0" lang="en-GB" altLang="en-US" sz="1200" b="0" i="0" u="none" strike="noStrike" cap="none" normalizeH="0" baseline="0" dirty="0">
                <a:ln>
                  <a:noFill/>
                </a:ln>
                <a:solidFill>
                  <a:srgbClr val="222222"/>
                </a:solidFill>
                <a:effectLst/>
                <a:latin typeface="Arial" panose="020B0604020202020204" pitchFamily="34" charset="0"/>
                <a:ea typeface="Times New Roman" panose="02020603050405020304" pitchFamily="18" charset="0"/>
              </a:rPr>
              <a:t>)</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11898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Success criteria of the project</a:t>
            </a:r>
            <a:endParaRPr lang="en-GB" dirty="0">
              <a:latin typeface="Arial Black" panose="020B0A04020102020204" pitchFamily="34" charset="0"/>
            </a:endParaRPr>
          </a:p>
        </p:txBody>
      </p:sp>
      <p:sp>
        <p:nvSpPr>
          <p:cNvPr id="3" name="Content Placeholder 2"/>
          <p:cNvSpPr>
            <a:spLocks noGrp="1"/>
          </p:cNvSpPr>
          <p:nvPr>
            <p:ph idx="1"/>
          </p:nvPr>
        </p:nvSpPr>
        <p:spPr>
          <a:xfrm>
            <a:off x="632714" y="2448560"/>
            <a:ext cx="5643908" cy="3937000"/>
          </a:xfrm>
        </p:spPr>
        <p:txBody>
          <a:bodyPr>
            <a:normAutofit fontScale="70000" lnSpcReduction="20000"/>
          </a:bodyPr>
          <a:lstStyle/>
          <a:p>
            <a:pPr lvl="0" algn="just">
              <a:lnSpc>
                <a:spcPct val="160000"/>
              </a:lnSpc>
            </a:pPr>
            <a:r>
              <a:rPr lang="en-GB" dirty="0">
                <a:latin typeface="Arial Black" panose="020B0A04020102020204" pitchFamily="34" charset="0"/>
              </a:rPr>
              <a:t>Success criteria of the project are metrics that help in a deeper knowledge of the performance of the project </a:t>
            </a:r>
          </a:p>
          <a:p>
            <a:pPr lvl="0" algn="just">
              <a:lnSpc>
                <a:spcPct val="160000"/>
              </a:lnSpc>
            </a:pPr>
            <a:r>
              <a:rPr lang="en-GB" dirty="0">
                <a:latin typeface="Arial Black" panose="020B0A04020102020204" pitchFamily="34" charset="0"/>
              </a:rPr>
              <a:t>As well as the approaches which are to be followed for the reduction of the instances that can hamper the performance of the project</a:t>
            </a:r>
          </a:p>
          <a:p>
            <a:pPr lvl="0" algn="just">
              <a:lnSpc>
                <a:spcPct val="160000"/>
              </a:lnSpc>
            </a:pPr>
            <a:r>
              <a:rPr lang="en-GB" dirty="0">
                <a:latin typeface="Arial Black" panose="020B0A04020102020204" pitchFamily="34" charset="0"/>
              </a:rPr>
              <a:t>For the concerned project, the key success criterion is the budget of the project, resources</a:t>
            </a:r>
          </a:p>
          <a:p>
            <a:pPr lvl="0" algn="just">
              <a:lnSpc>
                <a:spcPct val="160000"/>
              </a:lnSpc>
            </a:pPr>
            <a:r>
              <a:rPr lang="en-GB" dirty="0">
                <a:latin typeface="Arial Black" panose="020B0A04020102020204" pitchFamily="34" charset="0"/>
              </a:rPr>
              <a:t>Deliverables, goals, resources, schedule, management of the risks and documentation of the task</a:t>
            </a:r>
          </a:p>
          <a:p>
            <a:pPr lvl="0" algn="just">
              <a:lnSpc>
                <a:spcPct val="160000"/>
              </a:lnSpc>
            </a:pPr>
            <a:r>
              <a:rPr lang="en-GB" dirty="0">
                <a:latin typeface="Arial Black" panose="020B0A04020102020204" pitchFamily="34" charset="0"/>
              </a:rPr>
              <a:t>These are the key areas over which proper consideration is required to be followed in order to draw success from the project (Takagi and </a:t>
            </a:r>
            <a:r>
              <a:rPr lang="en-GB" dirty="0" err="1">
                <a:latin typeface="Arial Black" panose="020B0A04020102020204" pitchFamily="34" charset="0"/>
              </a:rPr>
              <a:t>Varajão</a:t>
            </a:r>
            <a:r>
              <a:rPr lang="en-GB" dirty="0">
                <a:latin typeface="Arial Black" panose="020B0A04020102020204" pitchFamily="34" charset="0"/>
              </a:rPr>
              <a:t>, 2020).</a:t>
            </a:r>
          </a:p>
          <a:p>
            <a:pPr algn="just">
              <a:lnSpc>
                <a:spcPct val="160000"/>
              </a:lnSpc>
            </a:pPr>
            <a:endParaRPr lang="en-GB" dirty="0"/>
          </a:p>
        </p:txBody>
      </p:sp>
      <p:pic>
        <p:nvPicPr>
          <p:cNvPr id="4" name="Picture 3"/>
          <p:cNvPicPr>
            <a:picLocks noChangeAspect="1"/>
          </p:cNvPicPr>
          <p:nvPr/>
        </p:nvPicPr>
        <p:blipFill>
          <a:blip r:embed="rId3"/>
          <a:stretch>
            <a:fillRect/>
          </a:stretch>
        </p:blipFill>
        <p:spPr>
          <a:xfrm>
            <a:off x="6659832" y="2905734"/>
            <a:ext cx="4536651" cy="3022651"/>
          </a:xfrm>
          <a:prstGeom prst="rect">
            <a:avLst/>
          </a:prstGeom>
        </p:spPr>
      </p:pic>
    </p:spTree>
    <p:extLst>
      <p:ext uri="{BB962C8B-B14F-4D97-AF65-F5344CB8AC3E}">
        <p14:creationId xmlns:p14="http://schemas.microsoft.com/office/powerpoint/2010/main" val="3683214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Success criteria of the project (contd.)</a:t>
            </a:r>
            <a:endParaRPr lang="en-GB" dirty="0">
              <a:latin typeface="Arial Black" panose="020B0A04020102020204" pitchFamily="34" charset="0"/>
            </a:endParaRPr>
          </a:p>
        </p:txBody>
      </p:sp>
      <p:sp>
        <p:nvSpPr>
          <p:cNvPr id="3" name="Content Placeholder 2"/>
          <p:cNvSpPr>
            <a:spLocks noGrp="1"/>
          </p:cNvSpPr>
          <p:nvPr>
            <p:ph idx="1"/>
          </p:nvPr>
        </p:nvSpPr>
        <p:spPr>
          <a:xfrm>
            <a:off x="632714" y="2448560"/>
            <a:ext cx="4902946" cy="3937000"/>
          </a:xfrm>
        </p:spPr>
        <p:txBody>
          <a:bodyPr>
            <a:normAutofit fontScale="70000" lnSpcReduction="20000"/>
          </a:bodyPr>
          <a:lstStyle/>
          <a:p>
            <a:pPr lvl="0" algn="just">
              <a:lnSpc>
                <a:spcPct val="160000"/>
              </a:lnSpc>
            </a:pPr>
            <a:r>
              <a:rPr lang="en-GB" dirty="0">
                <a:latin typeface="Arial Black" panose="020B0A04020102020204" pitchFamily="34" charset="0"/>
              </a:rPr>
              <a:t>Improved knowledge of the success criteria of the project helps </a:t>
            </a:r>
          </a:p>
          <a:p>
            <a:pPr lvl="0" algn="just">
              <a:lnSpc>
                <a:spcPct val="160000"/>
              </a:lnSpc>
            </a:pPr>
            <a:r>
              <a:rPr lang="en-GB" dirty="0">
                <a:latin typeface="Arial Black" panose="020B0A04020102020204" pitchFamily="34" charset="0"/>
              </a:rPr>
              <a:t>In the eradication of the foundational challenges that are evident in the project</a:t>
            </a:r>
          </a:p>
          <a:p>
            <a:pPr lvl="0" algn="just">
              <a:lnSpc>
                <a:spcPct val="160000"/>
              </a:lnSpc>
            </a:pPr>
            <a:r>
              <a:rPr lang="en-GB" dirty="0">
                <a:latin typeface="Arial Black" panose="020B0A04020102020204" pitchFamily="34" charset="0"/>
              </a:rPr>
              <a:t>However, of all the success criteria resource has been perceived to be the most basic as it delivers the basic equipment and instruments </a:t>
            </a:r>
          </a:p>
          <a:p>
            <a:pPr lvl="0" algn="just">
              <a:lnSpc>
                <a:spcPct val="160000"/>
              </a:lnSpc>
            </a:pPr>
            <a:r>
              <a:rPr lang="en-GB" dirty="0">
                <a:latin typeface="Arial Black" panose="020B0A04020102020204" pitchFamily="34" charset="0"/>
              </a:rPr>
              <a:t>That are required to carry out the project such as funding or investment</a:t>
            </a:r>
          </a:p>
          <a:p>
            <a:pPr lvl="0" algn="just">
              <a:lnSpc>
                <a:spcPct val="160000"/>
              </a:lnSpc>
            </a:pPr>
            <a:r>
              <a:rPr lang="en-GB" dirty="0">
                <a:latin typeface="Arial Black" panose="020B0A04020102020204" pitchFamily="34" charset="0"/>
              </a:rPr>
              <a:t>Knowledge and workforce helping the business advancement the key performance (Dubois and Silvius, 2020). </a:t>
            </a:r>
          </a:p>
          <a:p>
            <a:pPr algn="just">
              <a:lnSpc>
                <a:spcPct val="160000"/>
              </a:lnSpc>
            </a:pPr>
            <a:endParaRPr lang="en-GB" dirty="0"/>
          </a:p>
        </p:txBody>
      </p:sp>
      <p:pic>
        <p:nvPicPr>
          <p:cNvPr id="4" name="Picture 3"/>
          <p:cNvPicPr>
            <a:picLocks noChangeAspect="1"/>
          </p:cNvPicPr>
          <p:nvPr/>
        </p:nvPicPr>
        <p:blipFill>
          <a:blip r:embed="rId3"/>
          <a:stretch>
            <a:fillRect/>
          </a:stretch>
        </p:blipFill>
        <p:spPr>
          <a:xfrm>
            <a:off x="7150510" y="2532544"/>
            <a:ext cx="3853016" cy="3853016"/>
          </a:xfrm>
          <a:prstGeom prst="rect">
            <a:avLst/>
          </a:prstGeom>
        </p:spPr>
      </p:pic>
    </p:spTree>
    <p:extLst>
      <p:ext uri="{BB962C8B-B14F-4D97-AF65-F5344CB8AC3E}">
        <p14:creationId xmlns:p14="http://schemas.microsoft.com/office/powerpoint/2010/main" val="3942873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Deliverables in the project</a:t>
            </a:r>
          </a:p>
        </p:txBody>
      </p:sp>
      <p:sp>
        <p:nvSpPr>
          <p:cNvPr id="3" name="Content Placeholder 2"/>
          <p:cNvSpPr>
            <a:spLocks noGrp="1"/>
          </p:cNvSpPr>
          <p:nvPr>
            <p:ph idx="1"/>
          </p:nvPr>
        </p:nvSpPr>
        <p:spPr>
          <a:xfrm>
            <a:off x="632714" y="2425700"/>
            <a:ext cx="4902946" cy="4135738"/>
          </a:xfrm>
        </p:spPr>
        <p:txBody>
          <a:bodyPr>
            <a:normAutofit fontScale="62500" lnSpcReduction="20000"/>
          </a:bodyPr>
          <a:lstStyle/>
          <a:p>
            <a:pPr lvl="0" algn="just">
              <a:lnSpc>
                <a:spcPct val="160000"/>
              </a:lnSpc>
            </a:pPr>
            <a:r>
              <a:rPr lang="en-GB" sz="1900" dirty="0">
                <a:latin typeface="Arial Black" panose="020B0A04020102020204" pitchFamily="34" charset="0"/>
              </a:rPr>
              <a:t>The deliverables of the project are the key outputs which are associated with the project</a:t>
            </a:r>
          </a:p>
          <a:p>
            <a:pPr lvl="0" algn="just">
              <a:lnSpc>
                <a:spcPct val="160000"/>
              </a:lnSpc>
            </a:pPr>
            <a:r>
              <a:rPr lang="en-GB" sz="1900" dirty="0">
                <a:latin typeface="Arial Black" panose="020B0A04020102020204" pitchFamily="34" charset="0"/>
              </a:rPr>
              <a:t>In the concerned project, the outputs which are perceived are more spending of time within the organisational premises</a:t>
            </a:r>
          </a:p>
          <a:p>
            <a:pPr lvl="0" algn="just">
              <a:lnSpc>
                <a:spcPct val="160000"/>
              </a:lnSpc>
            </a:pPr>
            <a:r>
              <a:rPr lang="en-GB" sz="1900" dirty="0">
                <a:latin typeface="Arial Black" panose="020B0A04020102020204" pitchFamily="34" charset="0"/>
              </a:rPr>
              <a:t>During lunch hours and adoption of a healthy lifestyle so that the risks associated with health are reduced </a:t>
            </a:r>
          </a:p>
          <a:p>
            <a:pPr lvl="0" algn="just">
              <a:lnSpc>
                <a:spcPct val="160000"/>
              </a:lnSpc>
            </a:pPr>
            <a:r>
              <a:rPr lang="en-GB" sz="1900" dirty="0">
                <a:latin typeface="Arial Black" panose="020B0A04020102020204" pitchFamily="34" charset="0"/>
              </a:rPr>
              <a:t>It also improves the presence of the employees in the organisational setting</a:t>
            </a:r>
          </a:p>
          <a:p>
            <a:pPr lvl="0" algn="just">
              <a:lnSpc>
                <a:spcPct val="160000"/>
              </a:lnSpc>
            </a:pPr>
            <a:r>
              <a:rPr lang="en-GB" sz="1900" dirty="0">
                <a:latin typeface="Arial Black" panose="020B0A04020102020204" pitchFamily="34" charset="0"/>
              </a:rPr>
              <a:t>These are required to be followed for effective and improved levels of risk tolerance (Takagi and </a:t>
            </a:r>
            <a:r>
              <a:rPr lang="en-GB" sz="1900" dirty="0" err="1">
                <a:latin typeface="Arial Black" panose="020B0A04020102020204" pitchFamily="34" charset="0"/>
              </a:rPr>
              <a:t>Varajão</a:t>
            </a:r>
            <a:r>
              <a:rPr lang="en-GB" sz="1900" dirty="0">
                <a:latin typeface="Arial Black" panose="020B0A04020102020204" pitchFamily="34" charset="0"/>
              </a:rPr>
              <a:t>, 2020).</a:t>
            </a:r>
          </a:p>
          <a:p>
            <a:pPr algn="just">
              <a:lnSpc>
                <a:spcPct val="160000"/>
              </a:lnSpc>
            </a:pPr>
            <a:endParaRPr lang="en-GB" dirty="0"/>
          </a:p>
        </p:txBody>
      </p:sp>
      <p:pic>
        <p:nvPicPr>
          <p:cNvPr id="4" name="Picture 3"/>
          <p:cNvPicPr>
            <a:picLocks noChangeAspect="1"/>
          </p:cNvPicPr>
          <p:nvPr/>
        </p:nvPicPr>
        <p:blipFill>
          <a:blip r:embed="rId3"/>
          <a:stretch>
            <a:fillRect/>
          </a:stretch>
        </p:blipFill>
        <p:spPr>
          <a:xfrm>
            <a:off x="6259876" y="2743200"/>
            <a:ext cx="5251853" cy="2955361"/>
          </a:xfrm>
          <a:prstGeom prst="rect">
            <a:avLst/>
          </a:prstGeom>
        </p:spPr>
      </p:pic>
    </p:spTree>
    <p:extLst>
      <p:ext uri="{BB962C8B-B14F-4D97-AF65-F5344CB8AC3E}">
        <p14:creationId xmlns:p14="http://schemas.microsoft.com/office/powerpoint/2010/main" val="2760657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Deliverables in the project (contd.)</a:t>
            </a:r>
            <a:endParaRPr lang="en-GB" dirty="0">
              <a:latin typeface="Arial Black" panose="020B0A04020102020204" pitchFamily="34" charset="0"/>
            </a:endParaRPr>
          </a:p>
        </p:txBody>
      </p:sp>
      <p:sp>
        <p:nvSpPr>
          <p:cNvPr id="3" name="Content Placeholder 2"/>
          <p:cNvSpPr>
            <a:spLocks noGrp="1"/>
          </p:cNvSpPr>
          <p:nvPr>
            <p:ph idx="1"/>
          </p:nvPr>
        </p:nvSpPr>
        <p:spPr>
          <a:xfrm>
            <a:off x="632714" y="2379979"/>
            <a:ext cx="5926130" cy="3991323"/>
          </a:xfrm>
        </p:spPr>
        <p:txBody>
          <a:bodyPr>
            <a:normAutofit fontScale="62500" lnSpcReduction="20000"/>
          </a:bodyPr>
          <a:lstStyle/>
          <a:p>
            <a:pPr lvl="0" algn="just">
              <a:lnSpc>
                <a:spcPct val="160000"/>
              </a:lnSpc>
            </a:pPr>
            <a:r>
              <a:rPr lang="en-GB" sz="1900" dirty="0">
                <a:latin typeface="Arial Black" panose="020B0A04020102020204" pitchFamily="34" charset="0"/>
              </a:rPr>
              <a:t>Through the achievement of the deliverables associated with the business</a:t>
            </a:r>
          </a:p>
          <a:p>
            <a:pPr lvl="0" algn="just">
              <a:lnSpc>
                <a:spcPct val="160000"/>
              </a:lnSpc>
            </a:pPr>
            <a:r>
              <a:rPr lang="en-GB" sz="1900" dirty="0">
                <a:latin typeface="Arial Black" panose="020B0A04020102020204" pitchFamily="34" charset="0"/>
              </a:rPr>
              <a:t>Achievement of the outputs or objectives will support in the effective performance of the workers within the organisational premises helping the business gain new resources that can be applied </a:t>
            </a:r>
          </a:p>
          <a:p>
            <a:pPr lvl="0" algn="just">
              <a:lnSpc>
                <a:spcPct val="160000"/>
              </a:lnSpc>
            </a:pPr>
            <a:r>
              <a:rPr lang="en-GB" sz="1900" dirty="0">
                <a:latin typeface="Arial Black" panose="020B0A04020102020204" pitchFamily="34" charset="0"/>
              </a:rPr>
              <a:t>In the organisation for the continuous growth and development of the organisation bringing about foundational development and </a:t>
            </a:r>
          </a:p>
          <a:p>
            <a:pPr lvl="0" algn="just">
              <a:lnSpc>
                <a:spcPct val="160000"/>
              </a:lnSpc>
            </a:pPr>
            <a:r>
              <a:rPr lang="en-GB" sz="1900" dirty="0">
                <a:latin typeface="Arial Black" panose="020B0A04020102020204" pitchFamily="34" charset="0"/>
              </a:rPr>
              <a:t>Advancement of foundational aims and long term sustainability of the organisation</a:t>
            </a:r>
          </a:p>
          <a:p>
            <a:pPr lvl="0" algn="just">
              <a:lnSpc>
                <a:spcPct val="160000"/>
              </a:lnSpc>
            </a:pPr>
            <a:r>
              <a:rPr lang="en-GB" sz="1900" dirty="0">
                <a:latin typeface="Arial Black" panose="020B0A04020102020204" pitchFamily="34" charset="0"/>
              </a:rPr>
              <a:t>Finally, the deliverables will support in keeping the workers aligned with the business (</a:t>
            </a:r>
            <a:r>
              <a:rPr lang="en-GB" sz="1900" dirty="0" err="1">
                <a:latin typeface="Arial Black" panose="020B0A04020102020204" pitchFamily="34" charset="0"/>
              </a:rPr>
              <a:t>Brandl</a:t>
            </a:r>
            <a:r>
              <a:rPr lang="en-GB" sz="1900" dirty="0">
                <a:latin typeface="Arial Black" panose="020B0A04020102020204" pitchFamily="34" charset="0"/>
              </a:rPr>
              <a:t> </a:t>
            </a:r>
            <a:r>
              <a:rPr lang="en-GB" sz="1900" i="1" dirty="0">
                <a:latin typeface="Arial Black" panose="020B0A04020102020204" pitchFamily="34" charset="0"/>
              </a:rPr>
              <a:t>et al., </a:t>
            </a:r>
            <a:r>
              <a:rPr lang="en-GB" sz="1900" dirty="0">
                <a:latin typeface="Arial Black" panose="020B0A04020102020204" pitchFamily="34" charset="0"/>
              </a:rPr>
              <a:t>2021). </a:t>
            </a:r>
          </a:p>
          <a:p>
            <a:pPr algn="just">
              <a:lnSpc>
                <a:spcPct val="160000"/>
              </a:lnSpc>
            </a:pPr>
            <a:endParaRPr lang="en-GB" dirty="0"/>
          </a:p>
        </p:txBody>
      </p:sp>
      <p:pic>
        <p:nvPicPr>
          <p:cNvPr id="4" name="Picture 3"/>
          <p:cNvPicPr>
            <a:picLocks noChangeAspect="1"/>
          </p:cNvPicPr>
          <p:nvPr/>
        </p:nvPicPr>
        <p:blipFill>
          <a:blip r:embed="rId3"/>
          <a:stretch>
            <a:fillRect/>
          </a:stretch>
        </p:blipFill>
        <p:spPr>
          <a:xfrm>
            <a:off x="6903178" y="2883747"/>
            <a:ext cx="4994846" cy="2797114"/>
          </a:xfrm>
          <a:prstGeom prst="rect">
            <a:avLst/>
          </a:prstGeom>
        </p:spPr>
      </p:pic>
    </p:spTree>
    <p:extLst>
      <p:ext uri="{BB962C8B-B14F-4D97-AF65-F5344CB8AC3E}">
        <p14:creationId xmlns:p14="http://schemas.microsoft.com/office/powerpoint/2010/main" val="4102017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Risk assessment</a:t>
            </a:r>
            <a:endParaRPr lang="en-GB" dirty="0">
              <a:latin typeface="Arial Black" panose="020B0A04020102020204" pitchFamily="34" charset="0"/>
            </a:endParaRPr>
          </a:p>
        </p:txBody>
      </p:sp>
      <p:sp>
        <p:nvSpPr>
          <p:cNvPr id="3" name="Content Placeholder 2"/>
          <p:cNvSpPr>
            <a:spLocks noGrp="1"/>
          </p:cNvSpPr>
          <p:nvPr>
            <p:ph idx="1"/>
          </p:nvPr>
        </p:nvSpPr>
        <p:spPr>
          <a:xfrm>
            <a:off x="632714" y="2494280"/>
            <a:ext cx="5196586" cy="4363720"/>
          </a:xfrm>
        </p:spPr>
        <p:txBody>
          <a:bodyPr>
            <a:normAutofit fontScale="70000" lnSpcReduction="20000"/>
          </a:bodyPr>
          <a:lstStyle/>
          <a:p>
            <a:pPr lvl="0" algn="just">
              <a:lnSpc>
                <a:spcPct val="160000"/>
              </a:lnSpc>
            </a:pPr>
            <a:r>
              <a:rPr lang="en-GB" b="1" dirty="0">
                <a:latin typeface="Arial Black" panose="020B0A04020102020204" pitchFamily="34" charset="0"/>
              </a:rPr>
              <a:t>Risks assessment helps in the identification of the boundaries which are not to be crossed to avoid encountering instances that can hamper and haphazard the optimal and peak performance of the organisation within the organisational premises</a:t>
            </a:r>
          </a:p>
          <a:p>
            <a:pPr lvl="0" algn="just">
              <a:lnSpc>
                <a:spcPct val="160000"/>
              </a:lnSpc>
            </a:pPr>
            <a:r>
              <a:rPr lang="en-GB" b="1" dirty="0">
                <a:latin typeface="Arial Black" panose="020B0A04020102020204" pitchFamily="34" charset="0"/>
              </a:rPr>
              <a:t>With that being said, for the current project of the manufacturing business established in Southeast London</a:t>
            </a:r>
          </a:p>
          <a:p>
            <a:pPr lvl="0" algn="just">
              <a:lnSpc>
                <a:spcPct val="160000"/>
              </a:lnSpc>
            </a:pPr>
            <a:r>
              <a:rPr lang="en-GB" b="1" dirty="0">
                <a:latin typeface="Arial Black" panose="020B0A04020102020204" pitchFamily="34" charset="0"/>
              </a:rPr>
              <a:t>The risks include a lack of resources, low motivation to carry out the project and </a:t>
            </a:r>
          </a:p>
          <a:p>
            <a:pPr lvl="0" algn="just">
              <a:lnSpc>
                <a:spcPct val="160000"/>
              </a:lnSpc>
            </a:pPr>
            <a:r>
              <a:rPr lang="en-GB" b="1" dirty="0">
                <a:latin typeface="Arial Black" panose="020B0A04020102020204" pitchFamily="34" charset="0"/>
              </a:rPr>
              <a:t>Conflicts among the team members in the project</a:t>
            </a:r>
          </a:p>
          <a:p>
            <a:pPr lvl="0" algn="just">
              <a:lnSpc>
                <a:spcPct val="160000"/>
              </a:lnSpc>
            </a:pPr>
            <a:r>
              <a:rPr lang="en-GB" b="1" dirty="0">
                <a:latin typeface="Arial Black" panose="020B0A04020102020204" pitchFamily="34" charset="0"/>
              </a:rPr>
              <a:t>These are required to be eradicated in the first instance to improve quality (</a:t>
            </a:r>
            <a:r>
              <a:rPr lang="en-GB" b="1" dirty="0" err="1">
                <a:latin typeface="Arial Black" panose="020B0A04020102020204" pitchFamily="34" charset="0"/>
              </a:rPr>
              <a:t>Kerzner</a:t>
            </a:r>
            <a:r>
              <a:rPr lang="en-GB" b="1" dirty="0">
                <a:latin typeface="Arial Black" panose="020B0A04020102020204" pitchFamily="34" charset="0"/>
              </a:rPr>
              <a:t>, 2019).</a:t>
            </a:r>
          </a:p>
          <a:p>
            <a:pPr algn="just">
              <a:lnSpc>
                <a:spcPct val="160000"/>
              </a:lnSpc>
            </a:pPr>
            <a:endParaRPr lang="en-GB" dirty="0"/>
          </a:p>
        </p:txBody>
      </p:sp>
      <p:pic>
        <p:nvPicPr>
          <p:cNvPr id="4" name="Picture 3"/>
          <p:cNvPicPr>
            <a:picLocks noChangeAspect="1"/>
          </p:cNvPicPr>
          <p:nvPr/>
        </p:nvPicPr>
        <p:blipFill>
          <a:blip r:embed="rId3"/>
          <a:stretch>
            <a:fillRect/>
          </a:stretch>
        </p:blipFill>
        <p:spPr>
          <a:xfrm>
            <a:off x="6970894" y="2831691"/>
            <a:ext cx="4631267" cy="3572950"/>
          </a:xfrm>
          <a:prstGeom prst="rect">
            <a:avLst/>
          </a:prstGeom>
        </p:spPr>
      </p:pic>
    </p:spTree>
    <p:extLst>
      <p:ext uri="{BB962C8B-B14F-4D97-AF65-F5344CB8AC3E}">
        <p14:creationId xmlns:p14="http://schemas.microsoft.com/office/powerpoint/2010/main" val="610669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Challenges and limitations</a:t>
            </a:r>
            <a:endParaRPr lang="en-GB" dirty="0">
              <a:latin typeface="Arial Black" panose="020B0A04020102020204" pitchFamily="34" charset="0"/>
            </a:endParaRPr>
          </a:p>
        </p:txBody>
      </p:sp>
      <p:sp>
        <p:nvSpPr>
          <p:cNvPr id="3" name="Content Placeholder 2"/>
          <p:cNvSpPr>
            <a:spLocks noGrp="1"/>
          </p:cNvSpPr>
          <p:nvPr>
            <p:ph idx="1"/>
          </p:nvPr>
        </p:nvSpPr>
        <p:spPr>
          <a:xfrm>
            <a:off x="632714" y="2311400"/>
            <a:ext cx="4990846" cy="4272280"/>
          </a:xfrm>
        </p:spPr>
        <p:txBody>
          <a:bodyPr>
            <a:normAutofit fontScale="70000" lnSpcReduction="20000"/>
          </a:bodyPr>
          <a:lstStyle/>
          <a:p>
            <a:pPr lvl="0" algn="just">
              <a:lnSpc>
                <a:spcPct val="160000"/>
              </a:lnSpc>
            </a:pPr>
            <a:r>
              <a:rPr lang="en-GB" dirty="0">
                <a:latin typeface="Arial Black" panose="020B0A04020102020204" pitchFamily="34" charset="0"/>
              </a:rPr>
              <a:t>There are also key limitations of the project such as the skills of the project managers can be a challenging factor</a:t>
            </a:r>
          </a:p>
          <a:p>
            <a:pPr lvl="0" algn="just">
              <a:lnSpc>
                <a:spcPct val="160000"/>
              </a:lnSpc>
            </a:pPr>
            <a:r>
              <a:rPr lang="en-GB" dirty="0">
                <a:latin typeface="Arial Black" panose="020B0A04020102020204" pitchFamily="34" charset="0"/>
              </a:rPr>
              <a:t>Outdated skills have a huge amount of negative influence on the overall performance of the organisation </a:t>
            </a:r>
          </a:p>
          <a:p>
            <a:pPr lvl="0" algn="just">
              <a:lnSpc>
                <a:spcPct val="160000"/>
              </a:lnSpc>
            </a:pPr>
            <a:r>
              <a:rPr lang="en-GB" dirty="0">
                <a:latin typeface="Arial Black" panose="020B0A04020102020204" pitchFamily="34" charset="0"/>
              </a:rPr>
              <a:t>That will destruct the quality of the results or outputs expected from the business</a:t>
            </a:r>
          </a:p>
          <a:p>
            <a:pPr lvl="0" algn="just">
              <a:lnSpc>
                <a:spcPct val="160000"/>
              </a:lnSpc>
            </a:pPr>
            <a:r>
              <a:rPr lang="en-GB" dirty="0">
                <a:latin typeface="Arial Black" panose="020B0A04020102020204" pitchFamily="34" charset="0"/>
              </a:rPr>
              <a:t>Therefore, such challenges and limitations are to be mitigated </a:t>
            </a:r>
          </a:p>
          <a:p>
            <a:pPr lvl="0" algn="just">
              <a:lnSpc>
                <a:spcPct val="160000"/>
              </a:lnSpc>
            </a:pPr>
            <a:r>
              <a:rPr lang="en-GB" dirty="0">
                <a:latin typeface="Arial Black" panose="020B0A04020102020204" pitchFamily="34" charset="0"/>
              </a:rPr>
              <a:t>In the first place to harness the full potential of effective project management (Bergmann and </a:t>
            </a:r>
            <a:r>
              <a:rPr lang="en-GB" dirty="0" err="1">
                <a:latin typeface="Arial Black" panose="020B0A04020102020204" pitchFamily="34" charset="0"/>
              </a:rPr>
              <a:t>Karwowski</a:t>
            </a:r>
            <a:r>
              <a:rPr lang="en-GB" dirty="0">
                <a:latin typeface="Arial Black" panose="020B0A04020102020204" pitchFamily="34" charset="0"/>
              </a:rPr>
              <a:t>, 2019).</a:t>
            </a:r>
          </a:p>
          <a:p>
            <a:pPr algn="just">
              <a:lnSpc>
                <a:spcPct val="160000"/>
              </a:lnSpc>
            </a:pPr>
            <a:endParaRPr lang="en-GB" dirty="0"/>
          </a:p>
        </p:txBody>
      </p:sp>
      <p:pic>
        <p:nvPicPr>
          <p:cNvPr id="4" name="Picture 3"/>
          <p:cNvPicPr>
            <a:picLocks noChangeAspect="1"/>
          </p:cNvPicPr>
          <p:nvPr/>
        </p:nvPicPr>
        <p:blipFill>
          <a:blip r:embed="rId3"/>
          <a:stretch>
            <a:fillRect/>
          </a:stretch>
        </p:blipFill>
        <p:spPr>
          <a:xfrm>
            <a:off x="6234808" y="2619632"/>
            <a:ext cx="5491873" cy="3786162"/>
          </a:xfrm>
          <a:prstGeom prst="rect">
            <a:avLst/>
          </a:prstGeom>
        </p:spPr>
      </p:pic>
    </p:spTree>
    <p:extLst>
      <p:ext uri="{BB962C8B-B14F-4D97-AF65-F5344CB8AC3E}">
        <p14:creationId xmlns:p14="http://schemas.microsoft.com/office/powerpoint/2010/main" val="34644388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Recommendations </a:t>
            </a:r>
            <a:endParaRPr lang="en-GB" dirty="0">
              <a:latin typeface="Arial Black" panose="020B0A04020102020204" pitchFamily="34" charset="0"/>
            </a:endParaRPr>
          </a:p>
        </p:txBody>
      </p:sp>
      <p:sp>
        <p:nvSpPr>
          <p:cNvPr id="3" name="Content Placeholder 2"/>
          <p:cNvSpPr>
            <a:spLocks noGrp="1"/>
          </p:cNvSpPr>
          <p:nvPr>
            <p:ph idx="1"/>
          </p:nvPr>
        </p:nvSpPr>
        <p:spPr>
          <a:xfrm>
            <a:off x="632713" y="2379980"/>
            <a:ext cx="5125535" cy="4181458"/>
          </a:xfrm>
        </p:spPr>
        <p:txBody>
          <a:bodyPr>
            <a:normAutofit/>
          </a:bodyPr>
          <a:lstStyle/>
          <a:p>
            <a:pPr lvl="0" algn="just">
              <a:lnSpc>
                <a:spcPct val="160000"/>
              </a:lnSpc>
            </a:pPr>
            <a:r>
              <a:rPr lang="en-GB" sz="1300" b="1" dirty="0">
                <a:latin typeface="Arial Black" panose="020B0A04020102020204" pitchFamily="34" charset="0"/>
              </a:rPr>
              <a:t>For the manufacturing business, there is a need for the consideration of changes that will be brought to the project over time</a:t>
            </a:r>
          </a:p>
          <a:p>
            <a:pPr lvl="0" algn="just">
              <a:lnSpc>
                <a:spcPct val="160000"/>
              </a:lnSpc>
            </a:pPr>
            <a:r>
              <a:rPr lang="en-GB" sz="1300" b="1" dirty="0">
                <a:latin typeface="Arial Black" panose="020B0A04020102020204" pitchFamily="34" charset="0"/>
              </a:rPr>
              <a:t>Therefore, the adoption of “Kotter’s 8-Step Change Management Model” can be a key means for the advancement of the outcomes and </a:t>
            </a:r>
          </a:p>
          <a:p>
            <a:pPr lvl="0" algn="just">
              <a:lnSpc>
                <a:spcPct val="160000"/>
              </a:lnSpc>
            </a:pPr>
            <a:r>
              <a:rPr lang="en-GB" sz="1300" b="1" dirty="0">
                <a:latin typeface="Arial Black" panose="020B0A04020102020204" pitchFamily="34" charset="0"/>
              </a:rPr>
              <a:t>Results which are associated with the project bringing about </a:t>
            </a:r>
          </a:p>
          <a:p>
            <a:pPr lvl="0" algn="just">
              <a:lnSpc>
                <a:spcPct val="160000"/>
              </a:lnSpc>
            </a:pPr>
            <a:r>
              <a:rPr lang="en-GB" sz="1300" b="1" dirty="0">
                <a:latin typeface="Arial Black" panose="020B0A04020102020204" pitchFamily="34" charset="0"/>
              </a:rPr>
              <a:t>Subtle advancement and rise regarding </a:t>
            </a:r>
          </a:p>
          <a:p>
            <a:pPr lvl="0" algn="just">
              <a:lnSpc>
                <a:spcPct val="160000"/>
              </a:lnSpc>
            </a:pPr>
            <a:r>
              <a:rPr lang="en-GB" sz="1300" b="1" dirty="0">
                <a:latin typeface="Arial Black" panose="020B0A04020102020204" pitchFamily="34" charset="0"/>
              </a:rPr>
              <a:t>The key performance of the organisation and fruitful results (Kim </a:t>
            </a:r>
            <a:r>
              <a:rPr lang="en-GB" sz="1300" b="1" i="1" dirty="0">
                <a:latin typeface="Arial Black" panose="020B0A04020102020204" pitchFamily="34" charset="0"/>
              </a:rPr>
              <a:t>et al., </a:t>
            </a:r>
            <a:r>
              <a:rPr lang="en-GB" sz="1300" b="1" dirty="0">
                <a:latin typeface="Arial Black" panose="020B0A04020102020204" pitchFamily="34" charset="0"/>
              </a:rPr>
              <a:t>2020).</a:t>
            </a:r>
          </a:p>
          <a:p>
            <a:pPr algn="just">
              <a:lnSpc>
                <a:spcPct val="160000"/>
              </a:lnSpc>
            </a:pPr>
            <a:endParaRPr lang="en-GB" dirty="0"/>
          </a:p>
        </p:txBody>
      </p:sp>
      <p:pic>
        <p:nvPicPr>
          <p:cNvPr id="4" name="Picture 3"/>
          <p:cNvPicPr>
            <a:picLocks noChangeAspect="1"/>
          </p:cNvPicPr>
          <p:nvPr/>
        </p:nvPicPr>
        <p:blipFill>
          <a:blip r:embed="rId3"/>
          <a:stretch>
            <a:fillRect/>
          </a:stretch>
        </p:blipFill>
        <p:spPr>
          <a:xfrm>
            <a:off x="6111239" y="2589847"/>
            <a:ext cx="5498713" cy="3148013"/>
          </a:xfrm>
          <a:prstGeom prst="rect">
            <a:avLst/>
          </a:prstGeom>
        </p:spPr>
      </p:pic>
    </p:spTree>
    <p:extLst>
      <p:ext uri="{BB962C8B-B14F-4D97-AF65-F5344CB8AC3E}">
        <p14:creationId xmlns:p14="http://schemas.microsoft.com/office/powerpoint/2010/main" val="2368212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Findings and Conclusion</a:t>
            </a:r>
            <a:endParaRPr lang="en-GB" dirty="0">
              <a:latin typeface="Arial Black" panose="020B0A04020102020204" pitchFamily="34" charset="0"/>
            </a:endParaRPr>
          </a:p>
        </p:txBody>
      </p:sp>
      <p:sp>
        <p:nvSpPr>
          <p:cNvPr id="3" name="Content Placeholder 2"/>
          <p:cNvSpPr>
            <a:spLocks noGrp="1"/>
          </p:cNvSpPr>
          <p:nvPr>
            <p:ph idx="1"/>
          </p:nvPr>
        </p:nvSpPr>
        <p:spPr>
          <a:xfrm>
            <a:off x="632714" y="2311400"/>
            <a:ext cx="4627908" cy="4546600"/>
          </a:xfrm>
        </p:spPr>
        <p:txBody>
          <a:bodyPr>
            <a:normAutofit/>
          </a:bodyPr>
          <a:lstStyle/>
          <a:p>
            <a:pPr lvl="0" algn="just">
              <a:lnSpc>
                <a:spcPct val="150000"/>
              </a:lnSpc>
            </a:pPr>
            <a:r>
              <a:rPr lang="en-GB" sz="1300" dirty="0">
                <a:latin typeface="Arial Black" panose="020B0A04020102020204" pitchFamily="34" charset="0"/>
              </a:rPr>
              <a:t>In conclusion, it can be said that the concerned presentation has defined the overall approach</a:t>
            </a:r>
          </a:p>
          <a:p>
            <a:pPr lvl="0" algn="just">
              <a:lnSpc>
                <a:spcPct val="150000"/>
              </a:lnSpc>
            </a:pPr>
            <a:r>
              <a:rPr lang="en-GB" sz="1300" dirty="0">
                <a:latin typeface="Arial Black" panose="020B0A04020102020204" pitchFamily="34" charset="0"/>
              </a:rPr>
              <a:t>It is required to be followed for the effective and </a:t>
            </a:r>
          </a:p>
          <a:p>
            <a:pPr lvl="0" algn="just">
              <a:lnSpc>
                <a:spcPct val="150000"/>
              </a:lnSpc>
            </a:pPr>
            <a:r>
              <a:rPr lang="en-GB" sz="1300" dirty="0">
                <a:latin typeface="Arial Black" panose="020B0A04020102020204" pitchFamily="34" charset="0"/>
              </a:rPr>
              <a:t>Efficient management of the project for the reduction of absenteeism and </a:t>
            </a:r>
          </a:p>
          <a:p>
            <a:pPr lvl="0" algn="just">
              <a:lnSpc>
                <a:spcPct val="150000"/>
              </a:lnSpc>
            </a:pPr>
            <a:r>
              <a:rPr lang="en-GB" sz="1300" dirty="0">
                <a:latin typeface="Arial Black" panose="020B0A04020102020204" pitchFamily="34" charset="0"/>
              </a:rPr>
              <a:t>Inclusion of the workers with the organisational premises </a:t>
            </a:r>
          </a:p>
          <a:p>
            <a:pPr lvl="0" algn="just">
              <a:lnSpc>
                <a:spcPct val="150000"/>
              </a:lnSpc>
            </a:pPr>
            <a:r>
              <a:rPr lang="en-GB" sz="1300" dirty="0">
                <a:latin typeface="Arial Black" panose="020B0A04020102020204" pitchFamily="34" charset="0"/>
              </a:rPr>
              <a:t>It has reduced the states of congestion outside of the manufacturing business during lunch hours.</a:t>
            </a:r>
          </a:p>
        </p:txBody>
      </p:sp>
      <p:pic>
        <p:nvPicPr>
          <p:cNvPr id="4" name="Picture 3"/>
          <p:cNvPicPr>
            <a:picLocks noChangeAspect="1"/>
          </p:cNvPicPr>
          <p:nvPr/>
        </p:nvPicPr>
        <p:blipFill>
          <a:blip r:embed="rId3"/>
          <a:stretch>
            <a:fillRect/>
          </a:stretch>
        </p:blipFill>
        <p:spPr>
          <a:xfrm>
            <a:off x="5870222" y="2596444"/>
            <a:ext cx="5683603" cy="3702756"/>
          </a:xfrm>
          <a:prstGeom prst="rect">
            <a:avLst/>
          </a:prstGeom>
        </p:spPr>
      </p:pic>
    </p:spTree>
    <p:extLst>
      <p:ext uri="{BB962C8B-B14F-4D97-AF65-F5344CB8AC3E}">
        <p14:creationId xmlns:p14="http://schemas.microsoft.com/office/powerpoint/2010/main" val="237391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Black" panose="020B0A04020102020204" pitchFamily="34" charset="0"/>
              </a:rPr>
              <a:t>References</a:t>
            </a:r>
            <a:endParaRPr lang="en-GB" dirty="0">
              <a:latin typeface="Arial Black" panose="020B0A04020102020204" pitchFamily="34" charset="0"/>
            </a:endParaRPr>
          </a:p>
        </p:txBody>
      </p:sp>
      <p:sp>
        <p:nvSpPr>
          <p:cNvPr id="3" name="Content Placeholder 2"/>
          <p:cNvSpPr>
            <a:spLocks noGrp="1"/>
          </p:cNvSpPr>
          <p:nvPr>
            <p:ph idx="1"/>
          </p:nvPr>
        </p:nvSpPr>
        <p:spPr>
          <a:xfrm>
            <a:off x="480061" y="2288540"/>
            <a:ext cx="11269980" cy="4569460"/>
          </a:xfrm>
        </p:spPr>
        <p:txBody>
          <a:bodyPr>
            <a:normAutofit fontScale="55000" lnSpcReduction="20000"/>
          </a:bodyPr>
          <a:lstStyle/>
          <a:p>
            <a:pPr algn="just">
              <a:lnSpc>
                <a:spcPct val="170000"/>
              </a:lnSpc>
            </a:pPr>
            <a:r>
              <a:rPr lang="en-GB" dirty="0">
                <a:latin typeface="Arial" panose="020B0604020202020204" pitchFamily="34" charset="0"/>
                <a:cs typeface="Arial" panose="020B0604020202020204" pitchFamily="34" charset="0"/>
              </a:rPr>
              <a:t>Bergmann, T. and </a:t>
            </a:r>
            <a:r>
              <a:rPr lang="en-GB" dirty="0" err="1">
                <a:latin typeface="Arial" panose="020B0604020202020204" pitchFamily="34" charset="0"/>
                <a:cs typeface="Arial" panose="020B0604020202020204" pitchFamily="34" charset="0"/>
              </a:rPr>
              <a:t>Karwowski</a:t>
            </a:r>
            <a:r>
              <a:rPr lang="en-GB" dirty="0">
                <a:latin typeface="Arial" panose="020B0604020202020204" pitchFamily="34" charset="0"/>
                <a:cs typeface="Arial" panose="020B0604020202020204" pitchFamily="34" charset="0"/>
              </a:rPr>
              <a:t>, W., 2019. Agile project management and project success: A literature review. In </a:t>
            </a:r>
            <a:r>
              <a:rPr lang="en-GB" i="1" dirty="0">
                <a:latin typeface="Arial" panose="020B0604020202020204" pitchFamily="34" charset="0"/>
                <a:cs typeface="Arial" panose="020B0604020202020204" pitchFamily="34" charset="0"/>
              </a:rPr>
              <a:t>Advances in Human Factors, Business Management and Society: Proceedings of the AHFE 2018 International Conference on Human Factors, Business Management and Society, July 21-25, 2018, Loews Sapphire Falls Resort at Universal Studios, Orlando, Florida, USA 9</a:t>
            </a:r>
            <a:r>
              <a:rPr lang="en-GB" dirty="0">
                <a:latin typeface="Arial" panose="020B0604020202020204" pitchFamily="34" charset="0"/>
                <a:cs typeface="Arial" panose="020B0604020202020204" pitchFamily="34" charset="0"/>
              </a:rPr>
              <a:t> (pp. 405-414). Springer International Publishing.</a:t>
            </a:r>
          </a:p>
          <a:p>
            <a:pPr algn="just">
              <a:lnSpc>
                <a:spcPct val="170000"/>
              </a:lnSpc>
            </a:pPr>
            <a:r>
              <a:rPr lang="en-GB" dirty="0" err="1">
                <a:latin typeface="Arial" panose="020B0604020202020204" pitchFamily="34" charset="0"/>
                <a:cs typeface="Arial" panose="020B0604020202020204" pitchFamily="34" charset="0"/>
              </a:rPr>
              <a:t>Brandl</a:t>
            </a:r>
            <a:r>
              <a:rPr lang="en-GB" dirty="0">
                <a:latin typeface="Arial" panose="020B0604020202020204" pitchFamily="34" charset="0"/>
                <a:cs typeface="Arial" panose="020B0604020202020204" pitchFamily="34" charset="0"/>
              </a:rPr>
              <a:t>, F.J., </a:t>
            </a:r>
            <a:r>
              <a:rPr lang="en-GB" dirty="0" err="1">
                <a:latin typeface="Arial" panose="020B0604020202020204" pitchFamily="34" charset="0"/>
                <a:cs typeface="Arial" panose="020B0604020202020204" pitchFamily="34" charset="0"/>
              </a:rPr>
              <a:t>Roider</a:t>
            </a:r>
            <a:r>
              <a:rPr lang="en-GB" dirty="0">
                <a:latin typeface="Arial" panose="020B0604020202020204" pitchFamily="34" charset="0"/>
                <a:cs typeface="Arial" panose="020B0604020202020204" pitchFamily="34" charset="0"/>
              </a:rPr>
              <a:t>, N., </a:t>
            </a:r>
            <a:r>
              <a:rPr lang="en-GB" dirty="0" err="1">
                <a:latin typeface="Arial" panose="020B0604020202020204" pitchFamily="34" charset="0"/>
                <a:cs typeface="Arial" panose="020B0604020202020204" pitchFamily="34" charset="0"/>
              </a:rPr>
              <a:t>Hehl</a:t>
            </a:r>
            <a:r>
              <a:rPr lang="en-GB" dirty="0">
                <a:latin typeface="Arial" panose="020B0604020202020204" pitchFamily="34" charset="0"/>
                <a:cs typeface="Arial" panose="020B0604020202020204" pitchFamily="34" charset="0"/>
              </a:rPr>
              <a:t>, M. and Reinhart, G., 2021. Selecting practices in complex technical planning projects: A pathway for tailoring agile project management into the manufacturing industry. </a:t>
            </a:r>
            <a:r>
              <a:rPr lang="en-GB" i="1" dirty="0">
                <a:latin typeface="Arial" panose="020B0604020202020204" pitchFamily="34" charset="0"/>
                <a:cs typeface="Arial" panose="020B0604020202020204" pitchFamily="34" charset="0"/>
              </a:rPr>
              <a:t>CIRP Journal of Manufacturing Science and Technology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33</a:t>
            </a:r>
            <a:r>
              <a:rPr lang="en-GB" dirty="0">
                <a:latin typeface="Arial" panose="020B0604020202020204" pitchFamily="34" charset="0"/>
                <a:cs typeface="Arial" panose="020B0604020202020204" pitchFamily="34" charset="0"/>
              </a:rPr>
              <a:t>, pp.293-305.</a:t>
            </a:r>
          </a:p>
          <a:p>
            <a:pPr algn="just">
              <a:lnSpc>
                <a:spcPct val="170000"/>
              </a:lnSpc>
            </a:pPr>
            <a:r>
              <a:rPr lang="en-GB" dirty="0">
                <a:latin typeface="Arial" panose="020B0604020202020204" pitchFamily="34" charset="0"/>
                <a:cs typeface="Arial" panose="020B0604020202020204" pitchFamily="34" charset="0"/>
              </a:rPr>
              <a:t>Dubois, O. and Silvius, G., 2020. The relation between sustainable project management and project success. </a:t>
            </a:r>
            <a:r>
              <a:rPr lang="en-GB" i="1" dirty="0">
                <a:latin typeface="Arial" panose="020B0604020202020204" pitchFamily="34" charset="0"/>
                <a:cs typeface="Arial" panose="020B0604020202020204" pitchFamily="34" charset="0"/>
              </a:rPr>
              <a:t>International Journal of Management and Sustainability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9</a:t>
            </a:r>
            <a:r>
              <a:rPr lang="en-GB" dirty="0">
                <a:latin typeface="Arial" panose="020B0604020202020204" pitchFamily="34" charset="0"/>
                <a:cs typeface="Arial" panose="020B0604020202020204" pitchFamily="34" charset="0"/>
              </a:rPr>
              <a:t>(4), pp.218-238.</a:t>
            </a:r>
          </a:p>
          <a:p>
            <a:pPr algn="just">
              <a:lnSpc>
                <a:spcPct val="170000"/>
              </a:lnSpc>
            </a:pPr>
            <a:r>
              <a:rPr lang="en-GB" dirty="0" err="1">
                <a:latin typeface="Arial" panose="020B0604020202020204" pitchFamily="34" charset="0"/>
                <a:cs typeface="Arial" panose="020B0604020202020204" pitchFamily="34" charset="0"/>
              </a:rPr>
              <a:t>Fewings</a:t>
            </a:r>
            <a:r>
              <a:rPr lang="en-GB" dirty="0">
                <a:latin typeface="Arial" panose="020B0604020202020204" pitchFamily="34" charset="0"/>
                <a:cs typeface="Arial" panose="020B0604020202020204" pitchFamily="34" charset="0"/>
              </a:rPr>
              <a:t>, P. and </a:t>
            </a:r>
            <a:r>
              <a:rPr lang="en-GB" dirty="0" err="1">
                <a:latin typeface="Arial" panose="020B0604020202020204" pitchFamily="34" charset="0"/>
                <a:cs typeface="Arial" panose="020B0604020202020204" pitchFamily="34" charset="0"/>
              </a:rPr>
              <a:t>Henjewele</a:t>
            </a:r>
            <a:r>
              <a:rPr lang="en-GB" dirty="0">
                <a:latin typeface="Arial" panose="020B0604020202020204" pitchFamily="34" charset="0"/>
                <a:cs typeface="Arial" panose="020B0604020202020204" pitchFamily="34" charset="0"/>
              </a:rPr>
              <a:t>, C., 2019. </a:t>
            </a:r>
            <a:r>
              <a:rPr lang="en-GB" i="1" dirty="0">
                <a:latin typeface="Arial" panose="020B0604020202020204" pitchFamily="34" charset="0"/>
                <a:cs typeface="Arial" panose="020B0604020202020204" pitchFamily="34" charset="0"/>
              </a:rPr>
              <a:t>Construction project management: an integrated approach</a:t>
            </a:r>
            <a:r>
              <a:rPr lang="en-GB" dirty="0">
                <a:latin typeface="Arial" panose="020B0604020202020204" pitchFamily="34" charset="0"/>
                <a:cs typeface="Arial" panose="020B0604020202020204" pitchFamily="34" charset="0"/>
              </a:rPr>
              <a:t>. Routledge.</a:t>
            </a:r>
          </a:p>
          <a:p>
            <a:pPr algn="just">
              <a:lnSpc>
                <a:spcPct val="170000"/>
              </a:lnSpc>
            </a:pPr>
            <a:r>
              <a:rPr lang="en-GB" dirty="0" err="1">
                <a:latin typeface="Arial" panose="020B0604020202020204" pitchFamily="34" charset="0"/>
                <a:cs typeface="Arial" panose="020B0604020202020204" pitchFamily="34" charset="0"/>
              </a:rPr>
              <a:t>Kerzner</a:t>
            </a:r>
            <a:r>
              <a:rPr lang="en-GB" dirty="0">
                <a:latin typeface="Arial" panose="020B0604020202020204" pitchFamily="34" charset="0"/>
                <a:cs typeface="Arial" panose="020B0604020202020204" pitchFamily="34" charset="0"/>
              </a:rPr>
              <a:t>, H., 2019. </a:t>
            </a:r>
            <a:r>
              <a:rPr lang="en-GB" i="1" dirty="0">
                <a:latin typeface="Arial" panose="020B0604020202020204" pitchFamily="34" charset="0"/>
                <a:cs typeface="Arial" panose="020B0604020202020204" pitchFamily="34" charset="0"/>
              </a:rPr>
              <a:t>Using the project management maturity model: strategic planning for project management</a:t>
            </a:r>
            <a:r>
              <a:rPr lang="en-GB" dirty="0">
                <a:latin typeface="Arial" panose="020B0604020202020204" pitchFamily="34" charset="0"/>
                <a:cs typeface="Arial" panose="020B0604020202020204" pitchFamily="34" charset="0"/>
              </a:rPr>
              <a:t>. John Wiley &amp; Sons.</a:t>
            </a:r>
          </a:p>
          <a:p>
            <a:pPr algn="just">
              <a:lnSpc>
                <a:spcPct val="170000"/>
              </a:lnSpc>
            </a:pPr>
            <a:r>
              <a:rPr lang="en-GB" dirty="0">
                <a:latin typeface="Arial" panose="020B0604020202020204" pitchFamily="34" charset="0"/>
                <a:cs typeface="Arial" panose="020B0604020202020204" pitchFamily="34" charset="0"/>
              </a:rPr>
              <a:t>Kim, S., Chang, S. and Castro-</a:t>
            </a:r>
            <a:r>
              <a:rPr lang="en-GB" dirty="0" err="1">
                <a:latin typeface="Arial" panose="020B0604020202020204" pitchFamily="34" charset="0"/>
                <a:cs typeface="Arial" panose="020B0604020202020204" pitchFamily="34" charset="0"/>
              </a:rPr>
              <a:t>Lacouture</a:t>
            </a:r>
            <a:r>
              <a:rPr lang="en-GB" dirty="0">
                <a:latin typeface="Arial" panose="020B0604020202020204" pitchFamily="34" charset="0"/>
                <a:cs typeface="Arial" panose="020B0604020202020204" pitchFamily="34" charset="0"/>
              </a:rPr>
              <a:t>, D., 2020. Dynamic </a:t>
            </a:r>
            <a:r>
              <a:rPr lang="en-GB" dirty="0" err="1">
                <a:latin typeface="Arial" panose="020B0604020202020204" pitchFamily="34" charset="0"/>
                <a:cs typeface="Arial" panose="020B0604020202020204" pitchFamily="34" charset="0"/>
              </a:rPr>
              <a:t>modeling</a:t>
            </a:r>
            <a:r>
              <a:rPr lang="en-GB" dirty="0">
                <a:latin typeface="Arial" panose="020B0604020202020204" pitchFamily="34" charset="0"/>
                <a:cs typeface="Arial" panose="020B0604020202020204" pitchFamily="34" charset="0"/>
              </a:rPr>
              <a:t> for </a:t>
            </a:r>
            <a:r>
              <a:rPr lang="en-GB" dirty="0" err="1">
                <a:latin typeface="Arial" panose="020B0604020202020204" pitchFamily="34" charset="0"/>
                <a:cs typeface="Arial" panose="020B0604020202020204" pitchFamily="34" charset="0"/>
              </a:rPr>
              <a:t>analyzing</a:t>
            </a:r>
            <a:r>
              <a:rPr lang="en-GB" dirty="0">
                <a:latin typeface="Arial" panose="020B0604020202020204" pitchFamily="34" charset="0"/>
                <a:cs typeface="Arial" panose="020B0604020202020204" pitchFamily="34" charset="0"/>
              </a:rPr>
              <a:t> impacts of skilled </a:t>
            </a:r>
            <a:r>
              <a:rPr lang="en-GB" dirty="0" err="1">
                <a:latin typeface="Arial" panose="020B0604020202020204" pitchFamily="34" charset="0"/>
                <a:cs typeface="Arial" panose="020B0604020202020204" pitchFamily="34" charset="0"/>
              </a:rPr>
              <a:t>labor</a:t>
            </a:r>
            <a:r>
              <a:rPr lang="en-GB" dirty="0">
                <a:latin typeface="Arial" panose="020B0604020202020204" pitchFamily="34" charset="0"/>
                <a:cs typeface="Arial" panose="020B0604020202020204" pitchFamily="34" charset="0"/>
              </a:rPr>
              <a:t> shortage on construction project management. </a:t>
            </a:r>
            <a:r>
              <a:rPr lang="en-GB" i="1" dirty="0">
                <a:latin typeface="Arial" panose="020B0604020202020204" pitchFamily="34" charset="0"/>
                <a:cs typeface="Arial" panose="020B0604020202020204" pitchFamily="34" charset="0"/>
              </a:rPr>
              <a:t>Journal of Management in Engineering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36</a:t>
            </a:r>
            <a:r>
              <a:rPr lang="en-GB" dirty="0">
                <a:latin typeface="Arial" panose="020B0604020202020204" pitchFamily="34" charset="0"/>
                <a:cs typeface="Arial" panose="020B0604020202020204" pitchFamily="34" charset="0"/>
              </a:rPr>
              <a:t>(1), p.04019035.</a:t>
            </a:r>
          </a:p>
          <a:p>
            <a:pPr algn="just">
              <a:lnSpc>
                <a:spcPct val="170000"/>
              </a:lnSpc>
            </a:pPr>
            <a:r>
              <a:rPr lang="en-GB" dirty="0">
                <a:latin typeface="Arial" panose="020B0604020202020204" pitchFamily="34" charset="0"/>
                <a:cs typeface="Arial" panose="020B0604020202020204" pitchFamily="34" charset="0"/>
              </a:rPr>
              <a:t>Mac Donald, K., </a:t>
            </a:r>
            <a:r>
              <a:rPr lang="en-GB" dirty="0" err="1">
                <a:latin typeface="Arial" panose="020B0604020202020204" pitchFamily="34" charset="0"/>
                <a:cs typeface="Arial" panose="020B0604020202020204" pitchFamily="34" charset="0"/>
              </a:rPr>
              <a:t>Rezania</a:t>
            </a:r>
            <a:r>
              <a:rPr lang="en-GB" dirty="0">
                <a:latin typeface="Arial" panose="020B0604020202020204" pitchFamily="34" charset="0"/>
                <a:cs typeface="Arial" panose="020B0604020202020204" pitchFamily="34" charset="0"/>
              </a:rPr>
              <a:t>, D. and Baker, R., 2020. A grounded theory examination of project managers' accountability. </a:t>
            </a:r>
            <a:r>
              <a:rPr lang="en-GB" i="1" dirty="0">
                <a:latin typeface="Arial" panose="020B0604020202020204" pitchFamily="34" charset="0"/>
                <a:cs typeface="Arial" panose="020B0604020202020204" pitchFamily="34" charset="0"/>
              </a:rPr>
              <a:t>International Journal of Project Management</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38</a:t>
            </a:r>
            <a:r>
              <a:rPr lang="en-GB" dirty="0">
                <a:latin typeface="Arial" panose="020B0604020202020204" pitchFamily="34" charset="0"/>
                <a:cs typeface="Arial" panose="020B0604020202020204" pitchFamily="34" charset="0"/>
              </a:rPr>
              <a:t>(1), pp.27-35.</a:t>
            </a:r>
          </a:p>
          <a:p>
            <a:pPr algn="just">
              <a:lnSpc>
                <a:spcPct val="170000"/>
              </a:lnSpc>
            </a:pPr>
            <a:r>
              <a:rPr lang="en-GB" dirty="0" err="1">
                <a:latin typeface="Arial" panose="020B0604020202020204" pitchFamily="34" charset="0"/>
                <a:cs typeface="Arial" panose="020B0604020202020204" pitchFamily="34" charset="0"/>
              </a:rPr>
              <a:t>Marnewick</a:t>
            </a:r>
            <a:r>
              <a:rPr lang="en-GB" dirty="0">
                <a:latin typeface="Arial" panose="020B0604020202020204" pitchFamily="34" charset="0"/>
                <a:cs typeface="Arial" panose="020B0604020202020204" pitchFamily="34" charset="0"/>
              </a:rPr>
              <a:t>, A.L. and </a:t>
            </a:r>
            <a:r>
              <a:rPr lang="en-GB" dirty="0" err="1">
                <a:latin typeface="Arial" panose="020B0604020202020204" pitchFamily="34" charset="0"/>
                <a:cs typeface="Arial" panose="020B0604020202020204" pitchFamily="34" charset="0"/>
              </a:rPr>
              <a:t>Marnewick</a:t>
            </a:r>
            <a:r>
              <a:rPr lang="en-GB" dirty="0">
                <a:latin typeface="Arial" panose="020B0604020202020204" pitchFamily="34" charset="0"/>
                <a:cs typeface="Arial" panose="020B0604020202020204" pitchFamily="34" charset="0"/>
              </a:rPr>
              <a:t>, C., 2019. The ability of project managers to implement industry 4.0-related projects. </a:t>
            </a:r>
            <a:r>
              <a:rPr lang="en-GB" i="1" dirty="0">
                <a:latin typeface="Arial" panose="020B0604020202020204" pitchFamily="34" charset="0"/>
                <a:cs typeface="Arial" panose="020B0604020202020204" pitchFamily="34" charset="0"/>
              </a:rPr>
              <a:t>IEEE Access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8</a:t>
            </a:r>
            <a:r>
              <a:rPr lang="en-GB" dirty="0">
                <a:latin typeface="Arial" panose="020B0604020202020204" pitchFamily="34" charset="0"/>
                <a:cs typeface="Arial" panose="020B0604020202020204" pitchFamily="34" charset="0"/>
              </a:rPr>
              <a:t>, pp.314-324.</a:t>
            </a:r>
          </a:p>
          <a:p>
            <a:pPr algn="just">
              <a:lnSpc>
                <a:spcPct val="170000"/>
              </a:lnSpc>
            </a:pPr>
            <a:r>
              <a:rPr lang="en-GB" dirty="0">
                <a:latin typeface="Arial" panose="020B0604020202020204" pitchFamily="34" charset="0"/>
                <a:cs typeface="Arial" panose="020B0604020202020204" pitchFamily="34" charset="0"/>
              </a:rPr>
              <a:t>Silvius, G., 2021. The role of the project management office in sustainable project management. </a:t>
            </a:r>
            <a:r>
              <a:rPr lang="en-GB" i="1" dirty="0">
                <a:latin typeface="Arial" panose="020B0604020202020204" pitchFamily="34" charset="0"/>
                <a:cs typeface="Arial" panose="020B0604020202020204" pitchFamily="34" charset="0"/>
              </a:rPr>
              <a:t>Procedia computer science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181</a:t>
            </a:r>
            <a:r>
              <a:rPr lang="en-GB" dirty="0">
                <a:latin typeface="Arial" panose="020B0604020202020204" pitchFamily="34" charset="0"/>
                <a:cs typeface="Arial" panose="020B0604020202020204" pitchFamily="34" charset="0"/>
              </a:rPr>
              <a:t>, pp.1066-1076.</a:t>
            </a:r>
          </a:p>
          <a:p>
            <a:pPr algn="just">
              <a:lnSpc>
                <a:spcPct val="170000"/>
              </a:lnSpc>
            </a:pPr>
            <a:r>
              <a:rPr lang="en-GB" dirty="0">
                <a:latin typeface="Arial" panose="020B0604020202020204" pitchFamily="34" charset="0"/>
                <a:cs typeface="Arial" panose="020B0604020202020204" pitchFamily="34" charset="0"/>
              </a:rPr>
              <a:t>Takagi, N. and </a:t>
            </a:r>
            <a:r>
              <a:rPr lang="en-GB" dirty="0" err="1">
                <a:latin typeface="Arial" panose="020B0604020202020204" pitchFamily="34" charset="0"/>
                <a:cs typeface="Arial" panose="020B0604020202020204" pitchFamily="34" charset="0"/>
              </a:rPr>
              <a:t>Varajão</a:t>
            </a:r>
            <a:r>
              <a:rPr lang="en-GB" dirty="0">
                <a:latin typeface="Arial" panose="020B0604020202020204" pitchFamily="34" charset="0"/>
                <a:cs typeface="Arial" panose="020B0604020202020204" pitchFamily="34" charset="0"/>
              </a:rPr>
              <a:t>, J., 2020. Success management and the project management body of knowledge (PMBOK): An integrated perspective.</a:t>
            </a:r>
          </a:p>
          <a:p>
            <a:pPr algn="just">
              <a:lnSpc>
                <a:spcPct val="170000"/>
              </a:lnSpc>
            </a:pPr>
            <a:endParaRPr lang="en-GB" dirty="0"/>
          </a:p>
        </p:txBody>
      </p:sp>
    </p:spTree>
    <p:extLst>
      <p:ext uri="{BB962C8B-B14F-4D97-AF65-F5344CB8AC3E}">
        <p14:creationId xmlns:p14="http://schemas.microsoft.com/office/powerpoint/2010/main" val="1037877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12346" y="2516126"/>
            <a:ext cx="7859917" cy="3929959"/>
          </a:xfrm>
          <a:prstGeom prst="rect">
            <a:avLst/>
          </a:prstGeom>
        </p:spPr>
      </p:pic>
    </p:spTree>
    <p:extLst>
      <p:ext uri="{BB962C8B-B14F-4D97-AF65-F5344CB8AC3E}">
        <p14:creationId xmlns:p14="http://schemas.microsoft.com/office/powerpoint/2010/main" val="3214821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4"/>
                                        </p:tgtEl>
                                      </p:cBhvr>
                                    </p:animEffect>
                                    <p:animScale>
                                      <p:cBhvr>
                                        <p:cTn id="7"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144</TotalTime>
  <Words>3702</Words>
  <Application>Microsoft Office PowerPoint</Application>
  <PresentationFormat>Widescreen</PresentationFormat>
  <Paragraphs>196</Paragraphs>
  <Slides>22</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Arial Black</vt:lpstr>
      <vt:lpstr>Calibri</vt:lpstr>
      <vt:lpstr>Century Gothic</vt:lpstr>
      <vt:lpstr>Wingdings</vt:lpstr>
      <vt:lpstr>Wingdings 3</vt:lpstr>
      <vt:lpstr>Ion Boardroom</vt:lpstr>
      <vt:lpstr>BMSW5104 Managing Projects in the Organisation Task 1  Student Name: Francisco Jose Valenzuela Garcia  (2114960) Iulian Melinte (2113144) Iuliana Mare (2113593) Sandra Tirala (2113304) </vt:lpstr>
      <vt:lpstr>Table of Contents</vt:lpstr>
      <vt:lpstr>Introduction</vt:lpstr>
      <vt:lpstr>Outline of the project</vt:lpstr>
      <vt:lpstr>Outline of the project (contd.)</vt:lpstr>
      <vt:lpstr>Description of the project</vt:lpstr>
      <vt:lpstr>Description of the project (contd.)</vt:lpstr>
      <vt:lpstr>Scope of the project</vt:lpstr>
      <vt:lpstr>Scope of the project (contd.)</vt:lpstr>
      <vt:lpstr>Analysis of stakeholders</vt:lpstr>
      <vt:lpstr>Analysis of stakeholders (contd.)</vt:lpstr>
      <vt:lpstr>Work Break Down structure</vt:lpstr>
      <vt:lpstr>Success criteria of the project</vt:lpstr>
      <vt:lpstr>Success criteria of the project (contd.)</vt:lpstr>
      <vt:lpstr>Deliverables in the project</vt:lpstr>
      <vt:lpstr>Deliverables in the project (contd.)</vt:lpstr>
      <vt:lpstr>Risk assessment</vt:lpstr>
      <vt:lpstr>Challenges and limitations</vt:lpstr>
      <vt:lpstr>Recommendations </vt:lpstr>
      <vt:lpstr>Findings and 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BMSW5104 Managing Projects in the Organisation Task 1 Student Name: Francisco Jose Valenzuela Garcia  (2114960) Iulian Melinte (2113144) Iuliana Mare (2113593) Sandra Tirala (2113304) </dc:title>
  <cp:lastModifiedBy>Sandra Tirala (2113304)</cp:lastModifiedBy>
  <cp:revision>2</cp:revision>
  <dcterms:created xsi:type="dcterms:W3CDTF">2023-07-13T06:49:59Z</dcterms:created>
  <dcterms:modified xsi:type="dcterms:W3CDTF">2023-07-28T11:45:16Z</dcterms:modified>
</cp:coreProperties>
</file>