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75" d="100"/>
          <a:sy n="75" d="100"/>
        </p:scale>
        <p:origin x="-826" y="-6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EEF07-C3A9-4173-B126-5F4639FBA5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12F0328-2768-46EB-BEFA-D5D4056359B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C67D8AB-56B0-468B-8B71-BB88A235DDEB}"/>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5" name="Footer Placeholder 4">
            <a:extLst>
              <a:ext uri="{FF2B5EF4-FFF2-40B4-BE49-F238E27FC236}">
                <a16:creationId xmlns:a16="http://schemas.microsoft.com/office/drawing/2014/main" id="{E2A13A79-2359-4940-A084-DA57167D6C2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4C27CB-9139-44D2-96C9-F690BDD444B5}"/>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36480183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5C076-1F89-4BF4-8192-7417354ECD6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D3CD972-FFD8-406D-BE44-C4A4190ECB76}"/>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AA878AB-9F4D-4903-9AE4-485CC40BDDF0}"/>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5" name="Footer Placeholder 4">
            <a:extLst>
              <a:ext uri="{FF2B5EF4-FFF2-40B4-BE49-F238E27FC236}">
                <a16:creationId xmlns:a16="http://schemas.microsoft.com/office/drawing/2014/main" id="{50FD13F2-0A96-40E3-A8DA-918EE344EE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185A176-CB79-4619-9280-340D94DADF29}"/>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3118831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72E5C-E1CD-42C8-8A12-610349AFD1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E4CB970-FB76-40E2-8177-96E3E78F62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3898FB3-9B49-4B14-BDE9-9C61461A2A0C}"/>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5" name="Footer Placeholder 4">
            <a:extLst>
              <a:ext uri="{FF2B5EF4-FFF2-40B4-BE49-F238E27FC236}">
                <a16:creationId xmlns:a16="http://schemas.microsoft.com/office/drawing/2014/main" id="{8D9E61B9-D2F1-4728-8ED2-88DF1DED89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712438-4187-4FA7-A1F1-7CCED4B4FEEB}"/>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11198098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AC81C-D062-4C70-9FA7-4F009AEAADB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EB3A6B-367C-4163-A709-CA1342D66780}"/>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B44136B-81E9-47BC-9CFF-7D6D0C9D3CE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BD948B-F653-4176-A404-7317EE2AC2FF}"/>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6" name="Footer Placeholder 5">
            <a:extLst>
              <a:ext uri="{FF2B5EF4-FFF2-40B4-BE49-F238E27FC236}">
                <a16:creationId xmlns:a16="http://schemas.microsoft.com/office/drawing/2014/main" id="{5D318FFE-FFD2-4A0F-8EC1-C41642459D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CEB87D5-67F2-455A-A2E6-9E02168F0DB2}"/>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3221179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36B43-34C8-4D25-B6A8-E1546826C1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B826A97-9430-4993-9D6A-C83FE9746D9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5625FBE-4287-42FF-AFD0-BF7454B3E66F}"/>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956BEB2-40BE-4ACA-8218-660CACA49B4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CFAAB74-0FBF-4A3F-BA5F-B4974943BA7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D476E9-115D-4085-92BA-D848225E258B}"/>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8" name="Footer Placeholder 7">
            <a:extLst>
              <a:ext uri="{FF2B5EF4-FFF2-40B4-BE49-F238E27FC236}">
                <a16:creationId xmlns:a16="http://schemas.microsoft.com/office/drawing/2014/main" id="{3D9FB6E1-0B5A-41A7-9815-B325D2B36CC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2F0FA4-F3FE-4FB7-BFDD-6BF694886598}"/>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10608472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DCA0D-0B11-48DF-AC0E-F8106C10154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FFB5D92-947A-4880-BECA-DAFCCA4467EF}"/>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4" name="Footer Placeholder 3">
            <a:extLst>
              <a:ext uri="{FF2B5EF4-FFF2-40B4-BE49-F238E27FC236}">
                <a16:creationId xmlns:a16="http://schemas.microsoft.com/office/drawing/2014/main" id="{F05E21B2-729E-438E-8CF5-FA85C3485D0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415D9BC-ECEB-4E01-9A94-E3B782CA1DDC}"/>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31563424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79836AF-5E00-4CC9-8757-ACDFABF63F01}"/>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3" name="Footer Placeholder 2">
            <a:extLst>
              <a:ext uri="{FF2B5EF4-FFF2-40B4-BE49-F238E27FC236}">
                <a16:creationId xmlns:a16="http://schemas.microsoft.com/office/drawing/2014/main" id="{A550DFDD-DBEA-4715-A4DC-306A396E56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D9AA1F0-9A1F-4DC7-85BD-0B03FA73D624}"/>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9795037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FD5509-12E7-477C-96B7-32DDCC24D6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531CB37-0691-47A0-B17E-1BF6190FD28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A9EF382-5B0D-42CE-A934-549DEA27DF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CA6F82D-A46B-4486-956D-9DFBB465FDD5}"/>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6" name="Footer Placeholder 5">
            <a:extLst>
              <a:ext uri="{FF2B5EF4-FFF2-40B4-BE49-F238E27FC236}">
                <a16:creationId xmlns:a16="http://schemas.microsoft.com/office/drawing/2014/main" id="{0D26C480-A654-409C-AC42-C12CB6D6FA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D1F5C6E-C678-4691-87DC-E1662BF6CE4D}"/>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14180910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A809E-944B-4F08-9AE0-23379FF54F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A12059A-73EB-4D9A-A70E-915C9719098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FEDFBFB-3E85-4068-B8A4-63A598E18AA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37A3C6F4-2C6F-4FFA-8968-260AAC01EA8D}"/>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6" name="Footer Placeholder 5">
            <a:extLst>
              <a:ext uri="{FF2B5EF4-FFF2-40B4-BE49-F238E27FC236}">
                <a16:creationId xmlns:a16="http://schemas.microsoft.com/office/drawing/2014/main" id="{FCD2AFDA-02CC-4FC2-8EAE-CB29FF2B320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C83AEB-B622-408C-B888-1D92634F7B5F}"/>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7173390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62A24-AFEB-4E29-A24C-D51AED47FE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D2C9D9C-4479-4A99-90E6-BB850013C08D}"/>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65EDAC-EA8B-4134-BCD9-086E15A1421F}"/>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5" name="Footer Placeholder 4">
            <a:extLst>
              <a:ext uri="{FF2B5EF4-FFF2-40B4-BE49-F238E27FC236}">
                <a16:creationId xmlns:a16="http://schemas.microsoft.com/office/drawing/2014/main" id="{684AD536-F302-4673-833A-923DD41997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2EB0A9-2426-49CE-8A51-4F09BB58FC7D}"/>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2674015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15811EC-8D59-4BB4-B6FC-162AB1E30A7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5B9607-6C05-4028-989B-C8CB80CA0971}"/>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A46B92-E2C1-4308-90D1-C4314E8201F0}"/>
              </a:ext>
            </a:extLst>
          </p:cNvPr>
          <p:cNvSpPr>
            <a:spLocks noGrp="1"/>
          </p:cNvSpPr>
          <p:nvPr>
            <p:ph type="dt" sz="half" idx="10"/>
          </p:nvPr>
        </p:nvSpPr>
        <p:spPr/>
        <p:txBody>
          <a:bodyPr/>
          <a:lstStyle/>
          <a:p>
            <a:fld id="{33730D1A-CE4B-4595-A0DA-FEBFD43D9BD9}" type="datetimeFigureOut">
              <a:rPr lang="en-GB" smtClean="0"/>
              <a:t>07/01/2019</a:t>
            </a:fld>
            <a:endParaRPr lang="en-GB"/>
          </a:p>
        </p:txBody>
      </p:sp>
      <p:sp>
        <p:nvSpPr>
          <p:cNvPr id="5" name="Footer Placeholder 4">
            <a:extLst>
              <a:ext uri="{FF2B5EF4-FFF2-40B4-BE49-F238E27FC236}">
                <a16:creationId xmlns:a16="http://schemas.microsoft.com/office/drawing/2014/main" id="{36303590-09E5-4A34-BEE0-8ABE50E79D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4CD105-CE15-4BDB-A818-C985E6E2CA80}"/>
              </a:ext>
            </a:extLst>
          </p:cNvPr>
          <p:cNvSpPr>
            <a:spLocks noGrp="1"/>
          </p:cNvSpPr>
          <p:nvPr>
            <p:ph type="sldNum" sz="quarter" idx="12"/>
          </p:nvPr>
        </p:nvSpPr>
        <p:spPr/>
        <p:txBody>
          <a:bodyPr/>
          <a:lstStyle/>
          <a:p>
            <a:fld id="{AFE62C16-DAF9-4730-8748-EFA086CC8F48}" type="slidenum">
              <a:rPr lang="en-GB" smtClean="0"/>
              <a:t>‹#›</a:t>
            </a:fld>
            <a:endParaRPr lang="en-GB"/>
          </a:p>
        </p:txBody>
      </p:sp>
    </p:spTree>
    <p:extLst>
      <p:ext uri="{BB962C8B-B14F-4D97-AF65-F5344CB8AC3E}">
        <p14:creationId xmlns:p14="http://schemas.microsoft.com/office/powerpoint/2010/main" val="1137487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19433C-5739-4ABC-8B7E-013AAF57314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A843EE-8684-4769-B410-FF17C0E75A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7757B8-6715-4B86-A453-AB8D5AEEDC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730D1A-CE4B-4595-A0DA-FEBFD43D9BD9}" type="datetimeFigureOut">
              <a:rPr lang="en-GB" smtClean="0"/>
              <a:t>07/01/2019</a:t>
            </a:fld>
            <a:endParaRPr lang="en-GB"/>
          </a:p>
        </p:txBody>
      </p:sp>
      <p:sp>
        <p:nvSpPr>
          <p:cNvPr id="5" name="Footer Placeholder 4">
            <a:extLst>
              <a:ext uri="{FF2B5EF4-FFF2-40B4-BE49-F238E27FC236}">
                <a16:creationId xmlns:a16="http://schemas.microsoft.com/office/drawing/2014/main" id="{70DC7E17-9234-435E-BDF5-F6DF09EC66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550E747-83FE-4A67-B823-BC6683D158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FE62C16-DAF9-4730-8748-EFA086CC8F48}" type="slidenum">
              <a:rPr lang="en-GB" smtClean="0"/>
              <a:t>‹#›</a:t>
            </a:fld>
            <a:endParaRPr lang="en-GB"/>
          </a:p>
        </p:txBody>
      </p:sp>
    </p:spTree>
    <p:extLst>
      <p:ext uri="{BB962C8B-B14F-4D97-AF65-F5344CB8AC3E}">
        <p14:creationId xmlns:p14="http://schemas.microsoft.com/office/powerpoint/2010/main" val="14671593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8.png"/><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07514-4225-4E17-BF61-9F13EA4D114B}"/>
              </a:ext>
            </a:extLst>
          </p:cNvPr>
          <p:cNvSpPr>
            <a:spLocks noGrp="1"/>
          </p:cNvSpPr>
          <p:nvPr>
            <p:ph type="ctrTitle"/>
          </p:nvPr>
        </p:nvSpPr>
        <p:spPr>
          <a:xfrm>
            <a:off x="433136" y="5091762"/>
            <a:ext cx="7834193" cy="1264588"/>
          </a:xfrm>
        </p:spPr>
        <p:txBody>
          <a:bodyPr anchor="ctr">
            <a:normAutofit/>
          </a:bodyPr>
          <a:lstStyle/>
          <a:p>
            <a:pPr algn="r"/>
            <a:r>
              <a:rPr lang="en-US"/>
              <a:t>TASK A</a:t>
            </a:r>
            <a:endParaRPr lang="en-GB"/>
          </a:p>
        </p:txBody>
      </p:sp>
      <p:sp>
        <p:nvSpPr>
          <p:cNvPr id="3" name="Subtitle 2">
            <a:extLst>
              <a:ext uri="{FF2B5EF4-FFF2-40B4-BE49-F238E27FC236}">
                <a16:creationId xmlns:a16="http://schemas.microsoft.com/office/drawing/2014/main" id="{4FED7109-7C08-41E6-B7BE-186FD9839D09}"/>
              </a:ext>
            </a:extLst>
          </p:cNvPr>
          <p:cNvSpPr>
            <a:spLocks noGrp="1"/>
          </p:cNvSpPr>
          <p:nvPr>
            <p:ph type="subTitle" idx="1"/>
          </p:nvPr>
        </p:nvSpPr>
        <p:spPr>
          <a:xfrm>
            <a:off x="8499107" y="5091763"/>
            <a:ext cx="2974207" cy="1264587"/>
          </a:xfrm>
        </p:spPr>
        <p:txBody>
          <a:bodyPr anchor="ctr">
            <a:normAutofit/>
          </a:bodyPr>
          <a:lstStyle/>
          <a:p>
            <a:pPr algn="l"/>
            <a:r>
              <a:rPr lang="en-US" sz="1100" dirty="0"/>
              <a:t>Develop a new sustainable activity session to engage 7-11 year </a:t>
            </a:r>
            <a:r>
              <a:rPr lang="en-US" sz="1100" dirty="0" err="1"/>
              <a:t>olds</a:t>
            </a:r>
            <a:r>
              <a:rPr lang="en-US" sz="1100" dirty="0"/>
              <a:t> in physical activity/sport at the Llangatwg Community School Facility. </a:t>
            </a:r>
          </a:p>
          <a:p>
            <a:pPr algn="l"/>
            <a:endParaRPr lang="en-US" sz="1100" dirty="0"/>
          </a:p>
          <a:p>
            <a:pPr algn="l"/>
            <a:r>
              <a:rPr lang="en-US" sz="1100" dirty="0"/>
              <a:t>Thomas Mathew Lloyd</a:t>
            </a:r>
            <a:endParaRPr lang="en-GB" sz="1100" dirty="0"/>
          </a:p>
        </p:txBody>
      </p:sp>
      <p:pic>
        <p:nvPicPr>
          <p:cNvPr id="4" name="Picture 3">
            <a:extLst>
              <a:ext uri="{FF2B5EF4-FFF2-40B4-BE49-F238E27FC236}">
                <a16:creationId xmlns:a16="http://schemas.microsoft.com/office/drawing/2014/main" id="{BA9D9377-6E3F-4BFC-8213-F754FB6A5520}"/>
              </a:ext>
            </a:extLst>
          </p:cNvPr>
          <p:cNvPicPr>
            <a:picLocks noChangeAspect="1"/>
          </p:cNvPicPr>
          <p:nvPr/>
        </p:nvPicPr>
        <p:blipFill rotWithShape="1">
          <a:blip r:embed="rId2"/>
          <a:srcRect/>
          <a:stretch/>
        </p:blipFill>
        <p:spPr>
          <a:xfrm>
            <a:off x="-3983" y="10"/>
            <a:ext cx="12192000" cy="4571990"/>
          </a:xfrm>
          <a:prstGeom prst="rect">
            <a:avLst/>
          </a:prstGeom>
        </p:spPr>
      </p:pic>
      <p:cxnSp>
        <p:nvCxnSpPr>
          <p:cNvPr id="9" name="Straight Connector 8">
            <a:extLst>
              <a:ext uri="{FF2B5EF4-FFF2-40B4-BE49-F238E27FC236}">
                <a16:creationId xmlns:a16="http://schemas.microsoft.com/office/drawing/2014/main" id="{E126E481-B945-4179-BD79-05E96E9B29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8386843" y="5264106"/>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2914934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50" name="Rectangle 43">
            <a:extLst>
              <a:ext uri="{FF2B5EF4-FFF2-40B4-BE49-F238E27FC236}">
                <a16:creationId xmlns:a16="http://schemas.microsoft.com/office/drawing/2014/main" id="{7521DD34-C6F2-4402-9A01-962807DB6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C1190D-F64D-4C71-B1C0-010255D10D1F}"/>
              </a:ext>
            </a:extLst>
          </p:cNvPr>
          <p:cNvSpPr>
            <a:spLocks noGrp="1"/>
          </p:cNvSpPr>
          <p:nvPr>
            <p:ph type="title"/>
          </p:nvPr>
        </p:nvSpPr>
        <p:spPr>
          <a:xfrm>
            <a:off x="619759" y="622615"/>
            <a:ext cx="5154508" cy="1293028"/>
          </a:xfrm>
        </p:spPr>
        <p:txBody>
          <a:bodyPr>
            <a:normAutofit fontScale="90000"/>
          </a:bodyPr>
          <a:lstStyle/>
          <a:p>
            <a:r>
              <a:rPr lang="en-US" sz="4000" b="1" i="1" u="sng" dirty="0"/>
              <a:t>Popular Activities for 7-11 year </a:t>
            </a:r>
            <a:r>
              <a:rPr lang="en-US" sz="4000" b="1" i="1" u="sng" dirty="0" err="1"/>
              <a:t>olds</a:t>
            </a:r>
            <a:r>
              <a:rPr lang="en-US" sz="4000" b="1" i="1" u="sng" dirty="0"/>
              <a:t> in Llangatwg  School</a:t>
            </a:r>
            <a:endParaRPr lang="en-GB" sz="4000" b="1" i="1" u="sng" dirty="0"/>
          </a:p>
        </p:txBody>
      </p:sp>
      <p:sp>
        <p:nvSpPr>
          <p:cNvPr id="3" name="Content Placeholder 2">
            <a:extLst>
              <a:ext uri="{FF2B5EF4-FFF2-40B4-BE49-F238E27FC236}">
                <a16:creationId xmlns:a16="http://schemas.microsoft.com/office/drawing/2014/main" id="{5778EC9D-9EB6-4208-B479-11CE259C7102}"/>
              </a:ext>
            </a:extLst>
          </p:cNvPr>
          <p:cNvSpPr>
            <a:spLocks noGrp="1"/>
          </p:cNvSpPr>
          <p:nvPr>
            <p:ph idx="1"/>
          </p:nvPr>
        </p:nvSpPr>
        <p:spPr>
          <a:xfrm>
            <a:off x="619760" y="2194560"/>
            <a:ext cx="5154507" cy="4024125"/>
          </a:xfrm>
        </p:spPr>
        <p:txBody>
          <a:bodyPr>
            <a:normAutofit/>
          </a:bodyPr>
          <a:lstStyle/>
          <a:p>
            <a:pPr marL="0" indent="0">
              <a:buNone/>
            </a:pPr>
            <a:r>
              <a:rPr lang="en-US" sz="1300" dirty="0"/>
              <a:t>Before I decided what activity I’ll be able to bring in, I will need to do some research on what activity and sports are currently most popular with participants at this age. </a:t>
            </a:r>
          </a:p>
          <a:p>
            <a:pPr marL="0" indent="0">
              <a:buNone/>
            </a:pPr>
            <a:r>
              <a:rPr lang="en-US" sz="1300" dirty="0"/>
              <a:t>According to the official website of the Llangatwg Community School, these are the current sports in which they have formed a sports team in:</a:t>
            </a:r>
          </a:p>
          <a:p>
            <a:pPr>
              <a:buFontTx/>
              <a:buChar char="-"/>
            </a:pPr>
            <a:r>
              <a:rPr lang="en-US" sz="1300" dirty="0"/>
              <a:t>Rugby</a:t>
            </a:r>
          </a:p>
          <a:p>
            <a:pPr>
              <a:buFontTx/>
              <a:buChar char="-"/>
            </a:pPr>
            <a:r>
              <a:rPr lang="en-US" sz="1300" dirty="0"/>
              <a:t>Football</a:t>
            </a:r>
          </a:p>
          <a:p>
            <a:pPr>
              <a:buFontTx/>
              <a:buChar char="-"/>
            </a:pPr>
            <a:r>
              <a:rPr lang="en-US" sz="1300" dirty="0"/>
              <a:t>Netball</a:t>
            </a:r>
          </a:p>
          <a:p>
            <a:pPr>
              <a:buFontTx/>
              <a:buChar char="-"/>
            </a:pPr>
            <a:r>
              <a:rPr lang="en-US" sz="1300" dirty="0"/>
              <a:t>Cricket</a:t>
            </a:r>
          </a:p>
          <a:p>
            <a:pPr>
              <a:buFontTx/>
              <a:buChar char="-"/>
            </a:pPr>
            <a:r>
              <a:rPr lang="en-US" sz="1300" dirty="0"/>
              <a:t>Rounders</a:t>
            </a:r>
            <a:endParaRPr lang="en-GB" sz="1300" dirty="0"/>
          </a:p>
          <a:p>
            <a:pPr>
              <a:buFontTx/>
              <a:buChar char="-"/>
            </a:pPr>
            <a:r>
              <a:rPr lang="en-US" sz="1300" dirty="0"/>
              <a:t>A</a:t>
            </a:r>
            <a:r>
              <a:rPr lang="en-GB" sz="1300" dirty="0" err="1"/>
              <a:t>thletics</a:t>
            </a:r>
            <a:endParaRPr lang="en-GB" sz="1300" dirty="0"/>
          </a:p>
          <a:p>
            <a:pPr>
              <a:buFontTx/>
              <a:buChar char="-"/>
            </a:pPr>
            <a:r>
              <a:rPr lang="en-US" sz="1300" dirty="0"/>
              <a:t>C</a:t>
            </a:r>
            <a:r>
              <a:rPr lang="en-GB" sz="1300" dirty="0"/>
              <a:t>ross Country</a:t>
            </a:r>
          </a:p>
          <a:p>
            <a:pPr>
              <a:buFontTx/>
              <a:buChar char="-"/>
            </a:pPr>
            <a:r>
              <a:rPr lang="en-US" sz="1300" dirty="0"/>
              <a:t>Gymnastics</a:t>
            </a:r>
            <a:endParaRPr lang="en-GB" sz="1300" dirty="0"/>
          </a:p>
          <a:p>
            <a:pPr>
              <a:buFontTx/>
              <a:buChar char="-"/>
            </a:pPr>
            <a:r>
              <a:rPr lang="en-US" sz="1300" dirty="0"/>
              <a:t>T</a:t>
            </a:r>
            <a:r>
              <a:rPr lang="en-GB" sz="1300" dirty="0"/>
              <a:t>rampolining</a:t>
            </a:r>
            <a:endParaRPr lang="en-US" sz="1300" dirty="0"/>
          </a:p>
        </p:txBody>
      </p:sp>
      <p:pic>
        <p:nvPicPr>
          <p:cNvPr id="10" name="Picture 9">
            <a:extLst>
              <a:ext uri="{FF2B5EF4-FFF2-40B4-BE49-F238E27FC236}">
                <a16:creationId xmlns:a16="http://schemas.microsoft.com/office/drawing/2014/main" id="{6EDECC90-37E7-4CF5-A767-54C2BC63A6BD}"/>
              </a:ext>
            </a:extLst>
          </p:cNvPr>
          <p:cNvPicPr>
            <a:picLocks noChangeAspect="1"/>
          </p:cNvPicPr>
          <p:nvPr/>
        </p:nvPicPr>
        <p:blipFill rotWithShape="1">
          <a:blip r:embed="rId2"/>
          <a:srcRect t="10886" r="2" b="17246"/>
          <a:stretch/>
        </p:blipFill>
        <p:spPr>
          <a:xfrm>
            <a:off x="6417734" y="45731"/>
            <a:ext cx="3270176" cy="3933487"/>
          </a:xfrm>
          <a:prstGeom prst="rect">
            <a:avLst/>
          </a:prstGeom>
        </p:spPr>
      </p:pic>
      <p:pic>
        <p:nvPicPr>
          <p:cNvPr id="8" name="Picture 7">
            <a:extLst>
              <a:ext uri="{FF2B5EF4-FFF2-40B4-BE49-F238E27FC236}">
                <a16:creationId xmlns:a16="http://schemas.microsoft.com/office/drawing/2014/main" id="{61148FD3-1992-459C-8514-9B127ABBB9FD}"/>
              </a:ext>
            </a:extLst>
          </p:cNvPr>
          <p:cNvPicPr>
            <a:picLocks noChangeAspect="1"/>
          </p:cNvPicPr>
          <p:nvPr/>
        </p:nvPicPr>
        <p:blipFill rotWithShape="1">
          <a:blip r:embed="rId3"/>
          <a:srcRect r="5065" b="6"/>
          <a:stretch/>
        </p:blipFill>
        <p:spPr>
          <a:xfrm>
            <a:off x="9782174" y="10"/>
            <a:ext cx="2409826" cy="2538238"/>
          </a:xfrm>
          <a:prstGeom prst="rect">
            <a:avLst/>
          </a:prstGeom>
        </p:spPr>
      </p:pic>
      <p:pic>
        <p:nvPicPr>
          <p:cNvPr id="7" name="Picture 6">
            <a:extLst>
              <a:ext uri="{FF2B5EF4-FFF2-40B4-BE49-F238E27FC236}">
                <a16:creationId xmlns:a16="http://schemas.microsoft.com/office/drawing/2014/main" id="{70E06C0B-27EA-4962-A152-E3DABF58F082}"/>
              </a:ext>
            </a:extLst>
          </p:cNvPr>
          <p:cNvPicPr>
            <a:picLocks noChangeAspect="1"/>
          </p:cNvPicPr>
          <p:nvPr/>
        </p:nvPicPr>
        <p:blipFill rotWithShape="1">
          <a:blip r:embed="rId4"/>
          <a:srcRect t="28054" r="7" b="17630"/>
          <a:stretch/>
        </p:blipFill>
        <p:spPr>
          <a:xfrm>
            <a:off x="9782176" y="2624474"/>
            <a:ext cx="2409827" cy="1309023"/>
          </a:xfrm>
          <a:prstGeom prst="rect">
            <a:avLst/>
          </a:prstGeom>
        </p:spPr>
      </p:pic>
      <p:pic>
        <p:nvPicPr>
          <p:cNvPr id="6" name="Picture 5">
            <a:extLst>
              <a:ext uri="{FF2B5EF4-FFF2-40B4-BE49-F238E27FC236}">
                <a16:creationId xmlns:a16="http://schemas.microsoft.com/office/drawing/2014/main" id="{0BE20B83-70CE-41FC-9C64-067A91BF2E7F}"/>
              </a:ext>
            </a:extLst>
          </p:cNvPr>
          <p:cNvPicPr>
            <a:picLocks noChangeAspect="1"/>
          </p:cNvPicPr>
          <p:nvPr/>
        </p:nvPicPr>
        <p:blipFill rotWithShape="1">
          <a:blip r:embed="rId5"/>
          <a:srcRect t="9388" r="2" b="17522"/>
          <a:stretch/>
        </p:blipFill>
        <p:spPr>
          <a:xfrm>
            <a:off x="6417734" y="4019723"/>
            <a:ext cx="5774266" cy="2838276"/>
          </a:xfrm>
          <a:prstGeom prst="rect">
            <a:avLst/>
          </a:prstGeom>
        </p:spPr>
      </p:pic>
    </p:spTree>
    <p:extLst>
      <p:ext uri="{BB962C8B-B14F-4D97-AF65-F5344CB8AC3E}">
        <p14:creationId xmlns:p14="http://schemas.microsoft.com/office/powerpoint/2010/main" val="87436584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FB36D2D-F5C8-4D34-A89F-BDBB961A48FC}"/>
              </a:ext>
            </a:extLst>
          </p:cNvPr>
          <p:cNvSpPr>
            <a:spLocks noGrp="1"/>
          </p:cNvSpPr>
          <p:nvPr>
            <p:ph type="title"/>
          </p:nvPr>
        </p:nvSpPr>
        <p:spPr>
          <a:xfrm>
            <a:off x="4384039" y="365125"/>
            <a:ext cx="7164493" cy="1325563"/>
          </a:xfrm>
        </p:spPr>
        <p:txBody>
          <a:bodyPr>
            <a:normAutofit/>
          </a:bodyPr>
          <a:lstStyle/>
          <a:p>
            <a:r>
              <a:rPr lang="en-US" dirty="0"/>
              <a:t>Research on popular sports for 7-11 year </a:t>
            </a:r>
            <a:r>
              <a:rPr lang="en-US" dirty="0" err="1"/>
              <a:t>olds</a:t>
            </a:r>
            <a:r>
              <a:rPr lang="en-US" dirty="0"/>
              <a:t>.</a:t>
            </a:r>
            <a:endParaRPr lang="en-GB" dirty="0"/>
          </a:p>
        </p:txBody>
      </p:sp>
      <p:pic>
        <p:nvPicPr>
          <p:cNvPr id="6" name="Picture 5">
            <a:extLst>
              <a:ext uri="{FF2B5EF4-FFF2-40B4-BE49-F238E27FC236}">
                <a16:creationId xmlns:a16="http://schemas.microsoft.com/office/drawing/2014/main" id="{FE26CA98-7FB2-4D53-AF5D-F365001939AD}"/>
              </a:ext>
            </a:extLst>
          </p:cNvPr>
          <p:cNvPicPr>
            <a:picLocks noChangeAspect="1"/>
          </p:cNvPicPr>
          <p:nvPr/>
        </p:nvPicPr>
        <p:blipFill>
          <a:blip r:embed="rId2"/>
          <a:stretch>
            <a:fillRect/>
          </a:stretch>
        </p:blipFill>
        <p:spPr>
          <a:xfrm>
            <a:off x="206518" y="1690688"/>
            <a:ext cx="3780779" cy="3780779"/>
          </a:xfrm>
          <a:prstGeom prst="rect">
            <a:avLst/>
          </a:prstGeom>
        </p:spPr>
      </p:pic>
      <p:sp>
        <p:nvSpPr>
          <p:cNvPr id="3" name="Content Placeholder 2">
            <a:extLst>
              <a:ext uri="{FF2B5EF4-FFF2-40B4-BE49-F238E27FC236}">
                <a16:creationId xmlns:a16="http://schemas.microsoft.com/office/drawing/2014/main" id="{95694AE0-938F-4346-9CD9-3776B6330733}"/>
              </a:ext>
            </a:extLst>
          </p:cNvPr>
          <p:cNvSpPr>
            <a:spLocks noGrp="1"/>
          </p:cNvSpPr>
          <p:nvPr>
            <p:ph idx="1"/>
          </p:nvPr>
        </p:nvSpPr>
        <p:spPr>
          <a:xfrm>
            <a:off x="4387515" y="2022601"/>
            <a:ext cx="7161017" cy="4154361"/>
          </a:xfrm>
        </p:spPr>
        <p:txBody>
          <a:bodyPr>
            <a:normAutofit/>
          </a:bodyPr>
          <a:lstStyle/>
          <a:p>
            <a:pPr marL="0" indent="0">
              <a:buNone/>
            </a:pPr>
            <a:r>
              <a:rPr lang="en-US" sz="1300" dirty="0"/>
              <a:t>Another research I have decided to do is to see what activities are popular with 7-11 year </a:t>
            </a:r>
            <a:r>
              <a:rPr lang="en-US" sz="1300" dirty="0" err="1"/>
              <a:t>olds</a:t>
            </a:r>
            <a:r>
              <a:rPr lang="en-US" sz="1300" dirty="0"/>
              <a:t>, because of this, I’ll then be able to see the differences between the popular activities and the activities that are being held at Llangatwg Community School. </a:t>
            </a:r>
          </a:p>
          <a:p>
            <a:pPr marL="0" indent="0">
              <a:buNone/>
            </a:pPr>
            <a:r>
              <a:rPr lang="en-US" sz="1300" dirty="0"/>
              <a:t>According to </a:t>
            </a:r>
            <a:r>
              <a:rPr lang="en-US" sz="1300" dirty="0" err="1"/>
              <a:t>Mayoclinic</a:t>
            </a:r>
            <a:r>
              <a:rPr lang="en-US" sz="1300" dirty="0"/>
              <a:t>, the most popular sports for 7-11 year </a:t>
            </a:r>
            <a:r>
              <a:rPr lang="en-US" sz="1300" dirty="0" err="1"/>
              <a:t>olds</a:t>
            </a:r>
            <a:r>
              <a:rPr lang="en-US" sz="1300" dirty="0"/>
              <a:t> are:</a:t>
            </a:r>
          </a:p>
          <a:p>
            <a:pPr>
              <a:buFontTx/>
              <a:buChar char="-"/>
            </a:pPr>
            <a:r>
              <a:rPr lang="en-US" sz="1300" dirty="0"/>
              <a:t>T-Ball, softball or baseball</a:t>
            </a:r>
          </a:p>
          <a:p>
            <a:pPr>
              <a:buFontTx/>
              <a:buChar char="-"/>
            </a:pPr>
            <a:r>
              <a:rPr lang="en-US" sz="1300" dirty="0"/>
              <a:t>Running</a:t>
            </a:r>
          </a:p>
          <a:p>
            <a:pPr>
              <a:buFontTx/>
              <a:buChar char="-"/>
            </a:pPr>
            <a:r>
              <a:rPr lang="en-US" sz="1300" dirty="0"/>
              <a:t>Football</a:t>
            </a:r>
          </a:p>
          <a:p>
            <a:pPr>
              <a:buFontTx/>
              <a:buChar char="-"/>
            </a:pPr>
            <a:r>
              <a:rPr lang="en-US" sz="1300" dirty="0"/>
              <a:t>Gymnastics</a:t>
            </a:r>
          </a:p>
          <a:p>
            <a:pPr>
              <a:buFontTx/>
              <a:buChar char="-"/>
            </a:pPr>
            <a:r>
              <a:rPr lang="en-US" sz="1300" dirty="0"/>
              <a:t>Swimming</a:t>
            </a:r>
          </a:p>
          <a:p>
            <a:pPr>
              <a:buFontTx/>
              <a:buChar char="-"/>
            </a:pPr>
            <a:r>
              <a:rPr lang="en-US" sz="1300" dirty="0"/>
              <a:t>Tennis</a:t>
            </a:r>
          </a:p>
          <a:p>
            <a:pPr>
              <a:buFontTx/>
              <a:buChar char="-"/>
            </a:pPr>
            <a:r>
              <a:rPr lang="en-US" sz="1300" dirty="0"/>
              <a:t>Martial Arts</a:t>
            </a:r>
          </a:p>
          <a:p>
            <a:pPr marL="0" indent="0">
              <a:buNone/>
            </a:pPr>
            <a:endParaRPr lang="en-US" sz="1300" dirty="0"/>
          </a:p>
          <a:p>
            <a:pPr marL="0" indent="0">
              <a:buNone/>
            </a:pPr>
            <a:r>
              <a:rPr lang="en-US" sz="1300" dirty="0"/>
              <a:t>A</a:t>
            </a:r>
            <a:r>
              <a:rPr lang="en-GB" sz="1300" dirty="0" err="1"/>
              <a:t>fter</a:t>
            </a:r>
            <a:r>
              <a:rPr lang="en-GB" sz="1300" dirty="0"/>
              <a:t> doing this research, I then had an idea on what brand new activity I’ll be able to bring into the school. By joining this research and also what activities </a:t>
            </a:r>
            <a:r>
              <a:rPr lang="en-GB" sz="1300" dirty="0" err="1"/>
              <a:t>Llangatwng</a:t>
            </a:r>
            <a:r>
              <a:rPr lang="en-GB" sz="1300" dirty="0"/>
              <a:t> School already has, I then decided to create a session on…. </a:t>
            </a:r>
            <a:endParaRPr lang="en-US" sz="1300" dirty="0"/>
          </a:p>
        </p:txBody>
      </p:sp>
    </p:spTree>
    <p:extLst>
      <p:ext uri="{BB962C8B-B14F-4D97-AF65-F5344CB8AC3E}">
        <p14:creationId xmlns:p14="http://schemas.microsoft.com/office/powerpoint/2010/main" val="3739864777"/>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E67F7-33F4-4692-BB2D-7026C53D922A}"/>
              </a:ext>
            </a:extLst>
          </p:cNvPr>
          <p:cNvSpPr>
            <a:spLocks noGrp="1"/>
          </p:cNvSpPr>
          <p:nvPr>
            <p:ph type="title"/>
          </p:nvPr>
        </p:nvSpPr>
        <p:spPr>
          <a:xfrm>
            <a:off x="694301" y="4088522"/>
            <a:ext cx="6455833" cy="1497998"/>
          </a:xfrm>
        </p:spPr>
        <p:txBody>
          <a:bodyPr vert="horz" lIns="91440" tIns="45720" rIns="91440" bIns="45720" rtlCol="0" anchor="t">
            <a:normAutofit fontScale="90000"/>
          </a:bodyPr>
          <a:lstStyle/>
          <a:p>
            <a:r>
              <a:rPr lang="en-US" sz="2300" dirty="0"/>
              <a:t>The new activity: </a:t>
            </a:r>
            <a:br>
              <a:rPr lang="en-US" sz="2300" dirty="0"/>
            </a:br>
            <a:br>
              <a:rPr lang="en-US" sz="2300" dirty="0"/>
            </a:br>
            <a:br>
              <a:rPr lang="en-US" sz="2300" dirty="0"/>
            </a:br>
            <a:r>
              <a:rPr lang="en-US" sz="2300" b="1" i="1" u="sng" dirty="0"/>
              <a:t>Tennis</a:t>
            </a:r>
            <a:r>
              <a:rPr lang="en-US" sz="2300" dirty="0"/>
              <a:t> </a:t>
            </a:r>
            <a:br>
              <a:rPr lang="en-US" sz="2300" dirty="0"/>
            </a:br>
            <a:endParaRPr lang="en-US" sz="2300" dirty="0"/>
          </a:p>
        </p:txBody>
      </p:sp>
      <p:sp>
        <p:nvSpPr>
          <p:cNvPr id="45" name="Freeform: Shape 37">
            <a:extLst>
              <a:ext uri="{FF2B5EF4-FFF2-40B4-BE49-F238E27FC236}">
                <a16:creationId xmlns:a16="http://schemas.microsoft.com/office/drawing/2014/main" id="{E26B9EF5-5D92-4AC7-BC55-FC5C4C98ED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6199" y="548"/>
            <a:ext cx="4349752" cy="3142889"/>
          </a:xfrm>
          <a:custGeom>
            <a:avLst/>
            <a:gdLst>
              <a:gd name="connsiteX0" fmla="*/ 229420 w 4349752"/>
              <a:gd name="connsiteY0" fmla="*/ 0 h 3142889"/>
              <a:gd name="connsiteX1" fmla="*/ 4120333 w 4349752"/>
              <a:gd name="connsiteY1" fmla="*/ 0 h 3142889"/>
              <a:gd name="connsiteX2" fmla="*/ 4178840 w 4349752"/>
              <a:gd name="connsiteY2" fmla="*/ 121453 h 3142889"/>
              <a:gd name="connsiteX3" fmla="*/ 4349752 w 4349752"/>
              <a:gd name="connsiteY3" fmla="*/ 968013 h 3142889"/>
              <a:gd name="connsiteX4" fmla="*/ 2174876 w 4349752"/>
              <a:gd name="connsiteY4" fmla="*/ 3142889 h 3142889"/>
              <a:gd name="connsiteX5" fmla="*/ 0 w 4349752"/>
              <a:gd name="connsiteY5" fmla="*/ 968013 h 3142889"/>
              <a:gd name="connsiteX6" fmla="*/ 170913 w 4349752"/>
              <a:gd name="connsiteY6" fmla="*/ 121453 h 314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49752" h="3142889">
                <a:moveTo>
                  <a:pt x="229420" y="0"/>
                </a:moveTo>
                <a:lnTo>
                  <a:pt x="4120333" y="0"/>
                </a:lnTo>
                <a:lnTo>
                  <a:pt x="4178840" y="121453"/>
                </a:lnTo>
                <a:cubicBezTo>
                  <a:pt x="4288894" y="381652"/>
                  <a:pt x="4349752" y="667725"/>
                  <a:pt x="4349752" y="968013"/>
                </a:cubicBezTo>
                <a:cubicBezTo>
                  <a:pt x="4349752" y="2169164"/>
                  <a:pt x="3376027" y="3142889"/>
                  <a:pt x="2174876" y="3142889"/>
                </a:cubicBezTo>
                <a:cubicBezTo>
                  <a:pt x="973725" y="3142889"/>
                  <a:pt x="0" y="2169164"/>
                  <a:pt x="0" y="968013"/>
                </a:cubicBezTo>
                <a:cubicBezTo>
                  <a:pt x="0" y="667725"/>
                  <a:pt x="60858" y="381652"/>
                  <a:pt x="170913" y="121453"/>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6" name="Freeform: Shape 39">
            <a:extLst>
              <a:ext uri="{FF2B5EF4-FFF2-40B4-BE49-F238E27FC236}">
                <a16:creationId xmlns:a16="http://schemas.microsoft.com/office/drawing/2014/main" id="{F05C5575-0F07-43D0-AE78-81EAA8E67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53759" y="1421356"/>
            <a:ext cx="4538241" cy="5436644"/>
          </a:xfrm>
          <a:custGeom>
            <a:avLst/>
            <a:gdLst>
              <a:gd name="connsiteX0" fmla="*/ 3084645 w 4538241"/>
              <a:gd name="connsiteY0" fmla="*/ 0 h 5436644"/>
              <a:gd name="connsiteX1" fmla="*/ 4285328 w 4538241"/>
              <a:gd name="connsiteY1" fmla="*/ 242407 h 5436644"/>
              <a:gd name="connsiteX2" fmla="*/ 4538241 w 4538241"/>
              <a:gd name="connsiteY2" fmla="*/ 364242 h 5436644"/>
              <a:gd name="connsiteX3" fmla="*/ 4538241 w 4538241"/>
              <a:gd name="connsiteY3" fmla="*/ 5436644 h 5436644"/>
              <a:gd name="connsiteX4" fmla="*/ 1091428 w 4538241"/>
              <a:gd name="connsiteY4" fmla="*/ 5436644 h 5436644"/>
              <a:gd name="connsiteX5" fmla="*/ 903472 w 4538241"/>
              <a:gd name="connsiteY5" fmla="*/ 5265818 h 5436644"/>
              <a:gd name="connsiteX6" fmla="*/ 0 w 4538241"/>
              <a:gd name="connsiteY6" fmla="*/ 3084645 h 5436644"/>
              <a:gd name="connsiteX7" fmla="*/ 3084645 w 4538241"/>
              <a:gd name="connsiteY7" fmla="*/ 0 h 543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241" h="5436644">
                <a:moveTo>
                  <a:pt x="3084645" y="0"/>
                </a:moveTo>
                <a:cubicBezTo>
                  <a:pt x="3510546" y="0"/>
                  <a:pt x="3916286" y="86315"/>
                  <a:pt x="4285328" y="242407"/>
                </a:cubicBezTo>
                <a:lnTo>
                  <a:pt x="4538241" y="364242"/>
                </a:lnTo>
                <a:lnTo>
                  <a:pt x="4538241" y="5436644"/>
                </a:lnTo>
                <a:lnTo>
                  <a:pt x="1091428" y="5436644"/>
                </a:lnTo>
                <a:lnTo>
                  <a:pt x="903472" y="5265818"/>
                </a:lnTo>
                <a:cubicBezTo>
                  <a:pt x="345261" y="4707608"/>
                  <a:pt x="0" y="3936446"/>
                  <a:pt x="0" y="3084645"/>
                </a:cubicBezTo>
                <a:cubicBezTo>
                  <a:pt x="0" y="1381043"/>
                  <a:pt x="1381043" y="0"/>
                  <a:pt x="3084645"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7" name="Freeform: Shape 41">
            <a:extLst>
              <a:ext uri="{FF2B5EF4-FFF2-40B4-BE49-F238E27FC236}">
                <a16:creationId xmlns:a16="http://schemas.microsoft.com/office/drawing/2014/main" id="{CED520D6-8B57-4047-BB5F-2BE1017B2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639395" y="0"/>
            <a:ext cx="4023360" cy="2980240"/>
          </a:xfrm>
          <a:custGeom>
            <a:avLst/>
            <a:gdLst>
              <a:gd name="connsiteX0" fmla="*/ 248676 w 4023360"/>
              <a:gd name="connsiteY0" fmla="*/ 0 h 2980240"/>
              <a:gd name="connsiteX1" fmla="*/ 3774684 w 4023360"/>
              <a:gd name="connsiteY1" fmla="*/ 0 h 2980240"/>
              <a:gd name="connsiteX2" fmla="*/ 3780561 w 4023360"/>
              <a:gd name="connsiteY2" fmla="*/ 9674 h 2980240"/>
              <a:gd name="connsiteX3" fmla="*/ 4023360 w 4023360"/>
              <a:gd name="connsiteY3" fmla="*/ 968560 h 2980240"/>
              <a:gd name="connsiteX4" fmla="*/ 2011680 w 4023360"/>
              <a:gd name="connsiteY4" fmla="*/ 2980240 h 2980240"/>
              <a:gd name="connsiteX5" fmla="*/ 0 w 4023360"/>
              <a:gd name="connsiteY5" fmla="*/ 968560 h 2980240"/>
              <a:gd name="connsiteX6" fmla="*/ 242799 w 4023360"/>
              <a:gd name="connsiteY6" fmla="*/ 9674 h 29802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23360" h="2980240">
                <a:moveTo>
                  <a:pt x="248676" y="0"/>
                </a:moveTo>
                <a:lnTo>
                  <a:pt x="3774684" y="0"/>
                </a:lnTo>
                <a:lnTo>
                  <a:pt x="3780561" y="9674"/>
                </a:lnTo>
                <a:cubicBezTo>
                  <a:pt x="3935405" y="294716"/>
                  <a:pt x="4023360" y="621366"/>
                  <a:pt x="4023360" y="968560"/>
                </a:cubicBezTo>
                <a:cubicBezTo>
                  <a:pt x="4023360" y="2079580"/>
                  <a:pt x="3122700" y="2980240"/>
                  <a:pt x="2011680" y="2980240"/>
                </a:cubicBezTo>
                <a:cubicBezTo>
                  <a:pt x="900660" y="2980240"/>
                  <a:pt x="0" y="2079580"/>
                  <a:pt x="0" y="968560"/>
                </a:cubicBezTo>
                <a:cubicBezTo>
                  <a:pt x="0" y="621366"/>
                  <a:pt x="87955" y="294716"/>
                  <a:pt x="242799" y="967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8CC226E-9E71-45E4-B4F5-DC03FAF1D5E3}"/>
              </a:ext>
            </a:extLst>
          </p:cNvPr>
          <p:cNvPicPr>
            <a:picLocks noChangeAspect="1"/>
          </p:cNvPicPr>
          <p:nvPr/>
        </p:nvPicPr>
        <p:blipFill>
          <a:blip r:embed="rId2"/>
          <a:stretch>
            <a:fillRect/>
          </a:stretch>
        </p:blipFill>
        <p:spPr>
          <a:xfrm>
            <a:off x="4758516" y="211666"/>
            <a:ext cx="1785117" cy="2131483"/>
          </a:xfrm>
          <a:prstGeom prst="rect">
            <a:avLst/>
          </a:prstGeom>
        </p:spPr>
      </p:pic>
      <p:sp>
        <p:nvSpPr>
          <p:cNvPr id="44" name="Freeform: Shape 43">
            <a:extLst>
              <a:ext uri="{FF2B5EF4-FFF2-40B4-BE49-F238E27FC236}">
                <a16:creationId xmlns:a16="http://schemas.microsoft.com/office/drawing/2014/main" id="{C7583227-44AB-4ECD-AD51-9EC7A5A3E5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6897" y="1584494"/>
            <a:ext cx="4375105" cy="5273507"/>
          </a:xfrm>
          <a:custGeom>
            <a:avLst/>
            <a:gdLst>
              <a:gd name="connsiteX0" fmla="*/ 2921508 w 4375105"/>
              <a:gd name="connsiteY0" fmla="*/ 0 h 5273507"/>
              <a:gd name="connsiteX1" fmla="*/ 4314072 w 4375105"/>
              <a:gd name="connsiteY1" fmla="*/ 352611 h 5273507"/>
              <a:gd name="connsiteX2" fmla="*/ 4375105 w 4375105"/>
              <a:gd name="connsiteY2" fmla="*/ 389689 h 5273507"/>
              <a:gd name="connsiteX3" fmla="*/ 4375105 w 4375105"/>
              <a:gd name="connsiteY3" fmla="*/ 5273507 h 5273507"/>
              <a:gd name="connsiteX4" fmla="*/ 1193705 w 4375105"/>
              <a:gd name="connsiteY4" fmla="*/ 5273507 h 5273507"/>
              <a:gd name="connsiteX5" fmla="*/ 1063158 w 4375105"/>
              <a:gd name="connsiteY5" fmla="*/ 5175886 h 5273507"/>
              <a:gd name="connsiteX6" fmla="*/ 0 w 4375105"/>
              <a:gd name="connsiteY6" fmla="*/ 2921508 h 5273507"/>
              <a:gd name="connsiteX7" fmla="*/ 2921508 w 4375105"/>
              <a:gd name="connsiteY7" fmla="*/ 0 h 527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5105" h="5273507">
                <a:moveTo>
                  <a:pt x="2921508" y="0"/>
                </a:moveTo>
                <a:cubicBezTo>
                  <a:pt x="3425728" y="0"/>
                  <a:pt x="3900114" y="127735"/>
                  <a:pt x="4314072" y="352611"/>
                </a:cubicBezTo>
                <a:lnTo>
                  <a:pt x="4375105" y="389689"/>
                </a:lnTo>
                <a:lnTo>
                  <a:pt x="4375105" y="5273507"/>
                </a:lnTo>
                <a:lnTo>
                  <a:pt x="1193705" y="5273507"/>
                </a:lnTo>
                <a:lnTo>
                  <a:pt x="1063158" y="5175886"/>
                </a:lnTo>
                <a:cubicBezTo>
                  <a:pt x="413861" y="4640038"/>
                  <a:pt x="0" y="3829104"/>
                  <a:pt x="0" y="2921508"/>
                </a:cubicBezTo>
                <a:cubicBezTo>
                  <a:pt x="0" y="1308004"/>
                  <a:pt x="1308004" y="0"/>
                  <a:pt x="2921508"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0491D921-D447-431C-AA5C-9F4143E52E10}"/>
              </a:ext>
            </a:extLst>
          </p:cNvPr>
          <p:cNvPicPr>
            <a:picLocks noChangeAspect="1"/>
          </p:cNvPicPr>
          <p:nvPr/>
        </p:nvPicPr>
        <p:blipFill>
          <a:blip r:embed="rId3"/>
          <a:stretch>
            <a:fillRect/>
          </a:stretch>
        </p:blipFill>
        <p:spPr>
          <a:xfrm>
            <a:off x="8824146" y="2581275"/>
            <a:ext cx="3082078" cy="3828669"/>
          </a:xfrm>
          <a:prstGeom prst="rect">
            <a:avLst/>
          </a:prstGeom>
        </p:spPr>
      </p:pic>
    </p:spTree>
    <p:extLst>
      <p:ext uri="{BB962C8B-B14F-4D97-AF65-F5344CB8AC3E}">
        <p14:creationId xmlns:p14="http://schemas.microsoft.com/office/powerpoint/2010/main" val="3526178207"/>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C991AD47-9C99-472F-BDAA-21B183F33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1" cy="68579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15">
            <a:extLst>
              <a:ext uri="{FF2B5EF4-FFF2-40B4-BE49-F238E27FC236}">
                <a16:creationId xmlns:a16="http://schemas.microsoft.com/office/drawing/2014/main" id="{9E706731-3860-4E73-9335-A870F6741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42603" cy="6858000"/>
          </a:xfrm>
          <a:custGeom>
            <a:avLst/>
            <a:gdLst>
              <a:gd name="connsiteX0" fmla="*/ 0 w 9742603"/>
              <a:gd name="connsiteY0" fmla="*/ 0 h 6858000"/>
              <a:gd name="connsiteX1" fmla="*/ 152400 w 9742603"/>
              <a:gd name="connsiteY1" fmla="*/ 0 h 6858000"/>
              <a:gd name="connsiteX2" fmla="*/ 6566449 w 9742603"/>
              <a:gd name="connsiteY2" fmla="*/ 0 h 6858000"/>
              <a:gd name="connsiteX3" fmla="*/ 9742603 w 9742603"/>
              <a:gd name="connsiteY3" fmla="*/ 6858000 h 6858000"/>
              <a:gd name="connsiteX4" fmla="*/ 152400 w 9742603"/>
              <a:gd name="connsiteY4" fmla="*/ 6858000 h 6858000"/>
              <a:gd name="connsiteX5" fmla="*/ 0 w 9742603"/>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42603" h="6858000">
                <a:moveTo>
                  <a:pt x="0" y="0"/>
                </a:moveTo>
                <a:lnTo>
                  <a:pt x="152400" y="0"/>
                </a:lnTo>
                <a:lnTo>
                  <a:pt x="6566449" y="0"/>
                </a:lnTo>
                <a:lnTo>
                  <a:pt x="9742603" y="6858000"/>
                </a:lnTo>
                <a:lnTo>
                  <a:pt x="152400" y="6858000"/>
                </a:lnTo>
                <a:lnTo>
                  <a:pt x="0" y="6858000"/>
                </a:ln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11">
            <a:extLst>
              <a:ext uri="{FF2B5EF4-FFF2-40B4-BE49-F238E27FC236}">
                <a16:creationId xmlns:a16="http://schemas.microsoft.com/office/drawing/2014/main" id="{CD2ED21F-DC95-4AD1-8327-D561F5FCA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80336" cy="6858000"/>
          </a:xfrm>
          <a:custGeom>
            <a:avLst/>
            <a:gdLst>
              <a:gd name="connsiteX0" fmla="*/ 0 w 9380336"/>
              <a:gd name="connsiteY0" fmla="*/ 0 h 6858000"/>
              <a:gd name="connsiteX1" fmla="*/ 6204182 w 9380336"/>
              <a:gd name="connsiteY1" fmla="*/ 0 h 6858000"/>
              <a:gd name="connsiteX2" fmla="*/ 9380336 w 9380336"/>
              <a:gd name="connsiteY2" fmla="*/ 6858000 h 6858000"/>
              <a:gd name="connsiteX3" fmla="*/ 0 w 938033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380336" h="6858000">
                <a:moveTo>
                  <a:pt x="0" y="0"/>
                </a:moveTo>
                <a:lnTo>
                  <a:pt x="6204182" y="0"/>
                </a:lnTo>
                <a:lnTo>
                  <a:pt x="9380336" y="6858000"/>
                </a:lnTo>
                <a:lnTo>
                  <a:pt x="0" y="6858000"/>
                </a:lnTo>
                <a:close/>
              </a:path>
            </a:pathLst>
          </a:cu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872404-8BEE-4341-A354-F236E9C77873}"/>
              </a:ext>
            </a:extLst>
          </p:cNvPr>
          <p:cNvSpPr>
            <a:spLocks noGrp="1"/>
          </p:cNvSpPr>
          <p:nvPr>
            <p:ph type="title"/>
          </p:nvPr>
        </p:nvSpPr>
        <p:spPr>
          <a:xfrm>
            <a:off x="838200" y="365125"/>
            <a:ext cx="5191125" cy="1325563"/>
          </a:xfrm>
        </p:spPr>
        <p:txBody>
          <a:bodyPr>
            <a:normAutofit/>
          </a:bodyPr>
          <a:lstStyle/>
          <a:p>
            <a:r>
              <a:rPr lang="en-US"/>
              <a:t>Why Tennis?</a:t>
            </a:r>
            <a:endParaRPr lang="en-GB"/>
          </a:p>
        </p:txBody>
      </p:sp>
      <p:sp>
        <p:nvSpPr>
          <p:cNvPr id="3" name="Content Placeholder 2">
            <a:extLst>
              <a:ext uri="{FF2B5EF4-FFF2-40B4-BE49-F238E27FC236}">
                <a16:creationId xmlns:a16="http://schemas.microsoft.com/office/drawing/2014/main" id="{EB5C7C34-172D-4980-8531-132BBB50D6BD}"/>
              </a:ext>
            </a:extLst>
          </p:cNvPr>
          <p:cNvSpPr>
            <a:spLocks noGrp="1"/>
          </p:cNvSpPr>
          <p:nvPr>
            <p:ph idx="1"/>
          </p:nvPr>
        </p:nvSpPr>
        <p:spPr>
          <a:xfrm>
            <a:off x="533188" y="1690688"/>
            <a:ext cx="5707565" cy="4155713"/>
          </a:xfrm>
        </p:spPr>
        <p:txBody>
          <a:bodyPr>
            <a:normAutofit/>
          </a:bodyPr>
          <a:lstStyle/>
          <a:p>
            <a:pPr>
              <a:buFontTx/>
              <a:buChar char="-"/>
            </a:pPr>
            <a:r>
              <a:rPr lang="en-US" sz="1400"/>
              <a:t>Tennis is one of the best sports to get fit at. Tennis is a great way to burn calories and lose a lot of weight while at it. 1 hour of playing tennis equals anywhere between 580-870 calories burned. </a:t>
            </a:r>
          </a:p>
          <a:p>
            <a:pPr>
              <a:buFontTx/>
              <a:buChar char="-"/>
            </a:pPr>
            <a:r>
              <a:rPr lang="en-US" sz="1400"/>
              <a:t>If you play tennis for up to 2/3 times a week, the risk of heart diseases drops 56%. </a:t>
            </a:r>
          </a:p>
          <a:p>
            <a:pPr>
              <a:buFontTx/>
              <a:buChar char="-"/>
            </a:pPr>
            <a:r>
              <a:rPr lang="en-US" sz="1400"/>
              <a:t>By playing tennis, the children would be able to improve a lot of things, for example: Improving hand-eye coordination, balance, agility and also reaction time. </a:t>
            </a:r>
          </a:p>
          <a:p>
            <a:pPr>
              <a:buFontTx/>
              <a:buChar char="-"/>
            </a:pPr>
            <a:r>
              <a:rPr lang="en-US" sz="1400"/>
              <a:t>Playing tennis can make your muscles and bones stronger. </a:t>
            </a:r>
          </a:p>
          <a:p>
            <a:pPr>
              <a:buFontTx/>
              <a:buChar char="-"/>
            </a:pPr>
            <a:r>
              <a:rPr lang="en-US" sz="1400"/>
              <a:t>It’s a fun sport to play and not boring. </a:t>
            </a:r>
          </a:p>
          <a:p>
            <a:pPr>
              <a:buFontTx/>
              <a:buChar char="-"/>
            </a:pPr>
            <a:r>
              <a:rPr lang="en-US" sz="1400"/>
              <a:t>Easy to learn, the rules are not hard to understand. </a:t>
            </a:r>
          </a:p>
          <a:p>
            <a:pPr>
              <a:buFontTx/>
              <a:buChar char="-"/>
            </a:pPr>
            <a:r>
              <a:rPr lang="en-US" sz="1400"/>
              <a:t>By getting children involved in tennis, they would then be able to get their families involved, there are plenty of tennis courts around different parks for them to get their families involved and active. </a:t>
            </a:r>
          </a:p>
          <a:p>
            <a:pPr>
              <a:buFontTx/>
              <a:buChar char="-"/>
            </a:pPr>
            <a:r>
              <a:rPr lang="en-US" sz="1400"/>
              <a:t>According to a study, children that play tennis get better grades thanks to enhancement in the neural connections in the brain. </a:t>
            </a:r>
            <a:endParaRPr lang="en-GB" sz="1400"/>
          </a:p>
        </p:txBody>
      </p:sp>
      <p:pic>
        <p:nvPicPr>
          <p:cNvPr id="4" name="Picture 3">
            <a:extLst>
              <a:ext uri="{FF2B5EF4-FFF2-40B4-BE49-F238E27FC236}">
                <a16:creationId xmlns:a16="http://schemas.microsoft.com/office/drawing/2014/main" id="{4368CE17-484D-4C22-A263-D69E4CBB237D}"/>
              </a:ext>
            </a:extLst>
          </p:cNvPr>
          <p:cNvPicPr>
            <a:picLocks noChangeAspect="1"/>
          </p:cNvPicPr>
          <p:nvPr/>
        </p:nvPicPr>
        <p:blipFill rotWithShape="1">
          <a:blip r:embed="rId2">
            <a:extLst/>
          </a:blip>
          <a:srcRect l="12751" r="3" b="3"/>
          <a:stretch/>
        </p:blipFill>
        <p:spPr>
          <a:xfrm>
            <a:off x="8690150" y="321732"/>
            <a:ext cx="2233864" cy="1811443"/>
          </a:xfrm>
          <a:prstGeom prst="rect">
            <a:avLst/>
          </a:prstGeom>
        </p:spPr>
      </p:pic>
      <p:pic>
        <p:nvPicPr>
          <p:cNvPr id="6" name="Picture 5">
            <a:extLst>
              <a:ext uri="{FF2B5EF4-FFF2-40B4-BE49-F238E27FC236}">
                <a16:creationId xmlns:a16="http://schemas.microsoft.com/office/drawing/2014/main" id="{55D3C2F9-E6C3-449A-8AE2-DB240A12213A}"/>
              </a:ext>
            </a:extLst>
          </p:cNvPr>
          <p:cNvPicPr>
            <a:picLocks noChangeAspect="1"/>
          </p:cNvPicPr>
          <p:nvPr/>
        </p:nvPicPr>
        <p:blipFill>
          <a:blip r:embed="rId3"/>
          <a:stretch>
            <a:fillRect/>
          </a:stretch>
        </p:blipFill>
        <p:spPr>
          <a:xfrm>
            <a:off x="9415675" y="2426124"/>
            <a:ext cx="1811442" cy="1811442"/>
          </a:xfrm>
          <a:prstGeom prst="rect">
            <a:avLst/>
          </a:prstGeom>
        </p:spPr>
      </p:pic>
      <p:pic>
        <p:nvPicPr>
          <p:cNvPr id="5" name="Picture 4">
            <a:extLst>
              <a:ext uri="{FF2B5EF4-FFF2-40B4-BE49-F238E27FC236}">
                <a16:creationId xmlns:a16="http://schemas.microsoft.com/office/drawing/2014/main" id="{AA209BE2-B16B-446F-A366-9527909FA766}"/>
              </a:ext>
            </a:extLst>
          </p:cNvPr>
          <p:cNvPicPr>
            <a:picLocks noChangeAspect="1"/>
          </p:cNvPicPr>
          <p:nvPr/>
        </p:nvPicPr>
        <p:blipFill rotWithShape="1">
          <a:blip r:embed="rId4"/>
          <a:srcRect t="9733" b="14698"/>
          <a:stretch/>
        </p:blipFill>
        <p:spPr>
          <a:xfrm>
            <a:off x="9553574" y="4570645"/>
            <a:ext cx="2316691" cy="1774358"/>
          </a:xfrm>
          <a:prstGeom prst="rect">
            <a:avLst/>
          </a:prstGeom>
        </p:spPr>
      </p:pic>
    </p:spTree>
    <p:extLst>
      <p:ext uri="{BB962C8B-B14F-4D97-AF65-F5344CB8AC3E}">
        <p14:creationId xmlns:p14="http://schemas.microsoft.com/office/powerpoint/2010/main" val="227919205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524B6F5-E274-4BFE-9E7E-4547ACBA88B1}"/>
              </a:ext>
            </a:extLst>
          </p:cNvPr>
          <p:cNvPicPr>
            <a:picLocks noChangeAspect="1"/>
          </p:cNvPicPr>
          <p:nvPr/>
        </p:nvPicPr>
        <p:blipFill rotWithShape="1">
          <a:blip r:embed="rId2">
            <a:duotone>
              <a:prstClr val="black"/>
              <a:schemeClr val="tx2">
                <a:tint val="45000"/>
                <a:satMod val="400000"/>
              </a:schemeClr>
            </a:duotone>
            <a:alphaModFix amt="35000"/>
            <a:extLst/>
          </a:blip>
          <a:srcRect t="5565" r="-1" b="30859"/>
          <a:stretch/>
        </p:blipFill>
        <p:spPr>
          <a:xfrm>
            <a:off x="-2317" y="-20852"/>
            <a:ext cx="12188952" cy="6857990"/>
          </a:xfrm>
          <a:prstGeom prst="rect">
            <a:avLst/>
          </a:prstGeom>
        </p:spPr>
      </p:pic>
      <p:sp>
        <p:nvSpPr>
          <p:cNvPr id="2" name="Title 1">
            <a:extLst>
              <a:ext uri="{FF2B5EF4-FFF2-40B4-BE49-F238E27FC236}">
                <a16:creationId xmlns:a16="http://schemas.microsoft.com/office/drawing/2014/main" id="{07CB6650-940C-41FB-B544-B28D0C7CE69C}"/>
              </a:ext>
            </a:extLst>
          </p:cNvPr>
          <p:cNvSpPr>
            <a:spLocks noGrp="1"/>
          </p:cNvSpPr>
          <p:nvPr>
            <p:ph type="title"/>
          </p:nvPr>
        </p:nvSpPr>
        <p:spPr>
          <a:xfrm>
            <a:off x="5901268" y="143375"/>
            <a:ext cx="5314536" cy="1325563"/>
          </a:xfrm>
        </p:spPr>
        <p:txBody>
          <a:bodyPr>
            <a:normAutofit/>
          </a:bodyPr>
          <a:lstStyle/>
          <a:p>
            <a:r>
              <a:rPr lang="en-US" dirty="0"/>
              <a:t>Activity Session:</a:t>
            </a:r>
            <a:endParaRPr lang="en-GB" dirty="0"/>
          </a:p>
        </p:txBody>
      </p:sp>
      <p:sp>
        <p:nvSpPr>
          <p:cNvPr id="14" name="Freeform: Shape 13">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7CAA2A12-F10E-4997-8AE2-EBA39BA74D3F}"/>
              </a:ext>
            </a:extLst>
          </p:cNvPr>
          <p:cNvPicPr>
            <a:picLocks noChangeAspect="1"/>
          </p:cNvPicPr>
          <p:nvPr/>
        </p:nvPicPr>
        <p:blipFill rotWithShape="1">
          <a:blip r:embed="rId3"/>
          <a:srcRect l="3065" r="9366" b="3"/>
          <a:stretch/>
        </p:blipFill>
        <p:spPr>
          <a:xfrm>
            <a:off x="-2317" y="-2"/>
            <a:ext cx="5441859" cy="5654940"/>
          </a:xfrm>
          <a:custGeom>
            <a:avLst/>
            <a:gdLst>
              <a:gd name="connsiteX0" fmla="*/ 0 w 5067519"/>
              <a:gd name="connsiteY0" fmla="*/ 0 h 5265942"/>
              <a:gd name="connsiteX1" fmla="*/ 4097786 w 5067519"/>
              <a:gd name="connsiteY1" fmla="*/ 0 h 5265942"/>
              <a:gd name="connsiteX2" fmla="*/ 4176264 w 5067519"/>
              <a:gd name="connsiteY2" fmla="*/ 71326 h 5265942"/>
              <a:gd name="connsiteX3" fmla="*/ 5067519 w 5067519"/>
              <a:gd name="connsiteY3" fmla="*/ 2223006 h 5265942"/>
              <a:gd name="connsiteX4" fmla="*/ 2024583 w 5067519"/>
              <a:gd name="connsiteY4" fmla="*/ 5265942 h 5265942"/>
              <a:gd name="connsiteX5" fmla="*/ 145914 w 5067519"/>
              <a:gd name="connsiteY5" fmla="*/ 4616926 h 5265942"/>
              <a:gd name="connsiteX6" fmla="*/ 0 w 5067519"/>
              <a:gd name="connsiteY6" fmla="*/ 4489006 h 526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7519" h="5265942">
                <a:moveTo>
                  <a:pt x="0" y="0"/>
                </a:moveTo>
                <a:lnTo>
                  <a:pt x="4097786" y="0"/>
                </a:lnTo>
                <a:lnTo>
                  <a:pt x="4176264" y="71326"/>
                </a:lnTo>
                <a:cubicBezTo>
                  <a:pt x="4726927" y="621989"/>
                  <a:pt x="5067519" y="1382723"/>
                  <a:pt x="5067519" y="2223006"/>
                </a:cubicBezTo>
                <a:cubicBezTo>
                  <a:pt x="5067519" y="3903573"/>
                  <a:pt x="3705150" y="5265942"/>
                  <a:pt x="2024583" y="5265942"/>
                </a:cubicBezTo>
                <a:cubicBezTo>
                  <a:pt x="1315594" y="5265942"/>
                  <a:pt x="663237" y="5023470"/>
                  <a:pt x="145914" y="4616926"/>
                </a:cubicBezTo>
                <a:lnTo>
                  <a:pt x="0" y="4489006"/>
                </a:lnTo>
                <a:close/>
              </a:path>
            </a:pathLst>
          </a:custGeom>
        </p:spPr>
      </p:pic>
      <p:sp>
        <p:nvSpPr>
          <p:cNvPr id="3" name="Content Placeholder 2">
            <a:extLst>
              <a:ext uri="{FF2B5EF4-FFF2-40B4-BE49-F238E27FC236}">
                <a16:creationId xmlns:a16="http://schemas.microsoft.com/office/drawing/2014/main" id="{76AEE9EA-F5C8-49FC-8D04-10316FB51C77}"/>
              </a:ext>
            </a:extLst>
          </p:cNvPr>
          <p:cNvSpPr>
            <a:spLocks noGrp="1"/>
          </p:cNvSpPr>
          <p:nvPr>
            <p:ph idx="1"/>
          </p:nvPr>
        </p:nvSpPr>
        <p:spPr>
          <a:xfrm>
            <a:off x="5901261" y="1251723"/>
            <a:ext cx="5314543" cy="4954902"/>
          </a:xfrm>
        </p:spPr>
        <p:txBody>
          <a:bodyPr anchor="t">
            <a:noAutofit/>
          </a:bodyPr>
          <a:lstStyle/>
          <a:p>
            <a:pPr marL="0" indent="0">
              <a:buNone/>
            </a:pPr>
            <a:r>
              <a:rPr lang="en-US" sz="1400" b="1" dirty="0"/>
              <a:t>Session: </a:t>
            </a:r>
            <a:r>
              <a:rPr lang="en-US" sz="1400" dirty="0"/>
              <a:t>Teaching The Children how to play tennis</a:t>
            </a:r>
          </a:p>
          <a:p>
            <a:pPr marL="0" indent="0">
              <a:buNone/>
            </a:pPr>
            <a:r>
              <a:rPr lang="en-US" sz="1400" b="1" dirty="0"/>
              <a:t>Venue</a:t>
            </a:r>
            <a:r>
              <a:rPr lang="en-US" sz="1400" b="1"/>
              <a:t>: </a:t>
            </a:r>
            <a:r>
              <a:rPr lang="en-US" sz="1400"/>
              <a:t>Llangatwg </a:t>
            </a:r>
            <a:r>
              <a:rPr lang="en-US" sz="1400" dirty="0"/>
              <a:t>Community School.</a:t>
            </a:r>
          </a:p>
          <a:p>
            <a:pPr marL="0" indent="0">
              <a:buNone/>
            </a:pPr>
            <a:r>
              <a:rPr lang="en-US" sz="1400" b="1" dirty="0"/>
              <a:t>Resources Needed: </a:t>
            </a:r>
            <a:r>
              <a:rPr lang="en-US" sz="1400" dirty="0"/>
              <a:t>Tennis rackets, Tennis Balls, Cones, Sponge Balls, whistle, bibs. </a:t>
            </a:r>
          </a:p>
          <a:p>
            <a:pPr marL="0" indent="0">
              <a:buNone/>
            </a:pPr>
            <a:r>
              <a:rPr lang="en-US" sz="1400" b="1" dirty="0"/>
              <a:t>Aim: </a:t>
            </a:r>
            <a:r>
              <a:rPr lang="en-US" sz="1400" dirty="0"/>
              <a:t>To get tennis up and running at Llangatwng school, make sure the lessons are enjoyable and fun for the children and to ensure that they learn how to play tennis. </a:t>
            </a:r>
          </a:p>
          <a:p>
            <a:pPr marL="0" indent="0">
              <a:buNone/>
            </a:pPr>
            <a:r>
              <a:rPr lang="en-US" sz="1400" b="1" dirty="0"/>
              <a:t>Objective: </a:t>
            </a:r>
            <a:r>
              <a:rPr lang="en-US" sz="1400" dirty="0"/>
              <a:t>To make sure the children know the rules of tennis and know how to play. For example, to make sure the children know how to hit a ball with the racket, how to hold a racket and much more. </a:t>
            </a:r>
          </a:p>
          <a:p>
            <a:pPr marL="0" indent="0">
              <a:buNone/>
            </a:pPr>
            <a:endParaRPr lang="en-US" sz="1400" b="1" dirty="0"/>
          </a:p>
          <a:p>
            <a:pPr marL="0" indent="0">
              <a:buNone/>
            </a:pPr>
            <a:endParaRPr lang="en-US" sz="1400" b="1" dirty="0"/>
          </a:p>
          <a:p>
            <a:pPr marL="0" indent="0">
              <a:buNone/>
            </a:pPr>
            <a:endParaRPr lang="en-US" sz="1400" b="1" dirty="0"/>
          </a:p>
          <a:p>
            <a:pPr marL="0" indent="0">
              <a:buNone/>
            </a:pPr>
            <a:r>
              <a:rPr lang="en-US" sz="1400" b="1" dirty="0"/>
              <a:t>Beginning: </a:t>
            </a:r>
            <a:r>
              <a:rPr lang="en-US" sz="1400" dirty="0"/>
              <a:t>How to hold a racket, how to hit the ball (the motion, eyes on the ball)</a:t>
            </a:r>
          </a:p>
          <a:p>
            <a:pPr marL="0" indent="0">
              <a:buNone/>
            </a:pPr>
            <a:r>
              <a:rPr lang="en-US" sz="1400" b="1" dirty="0"/>
              <a:t>Main Section: </a:t>
            </a:r>
            <a:r>
              <a:rPr lang="en-US" sz="1400" dirty="0"/>
              <a:t>Put into partners, practicing hitting the balls back and forth to each other. Looking at the technique. Start off with sponge balls then going on to tennis balls if all is going well. </a:t>
            </a:r>
          </a:p>
          <a:p>
            <a:pPr marL="0" indent="0">
              <a:buNone/>
            </a:pPr>
            <a:r>
              <a:rPr lang="en-US" sz="1400" b="1" dirty="0"/>
              <a:t>Ending: </a:t>
            </a:r>
            <a:r>
              <a:rPr lang="en-US" sz="1400" dirty="0"/>
              <a:t>Mini tournament to see if the participants have learnt anything and to finish off the session with some fun. </a:t>
            </a:r>
            <a:endParaRPr lang="en-GB" sz="1400" dirty="0"/>
          </a:p>
        </p:txBody>
      </p:sp>
    </p:spTree>
    <p:extLst>
      <p:ext uri="{BB962C8B-B14F-4D97-AF65-F5344CB8AC3E}">
        <p14:creationId xmlns:p14="http://schemas.microsoft.com/office/powerpoint/2010/main" val="417584759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D9881-E25F-4A8B-B89D-9016B8F9B309}"/>
              </a:ext>
            </a:extLst>
          </p:cNvPr>
          <p:cNvSpPr>
            <a:spLocks noGrp="1"/>
          </p:cNvSpPr>
          <p:nvPr>
            <p:ph type="title"/>
          </p:nvPr>
        </p:nvSpPr>
        <p:spPr>
          <a:xfrm>
            <a:off x="5116878" y="629266"/>
            <a:ext cx="6422849" cy="1676603"/>
          </a:xfrm>
        </p:spPr>
        <p:txBody>
          <a:bodyPr>
            <a:normAutofit/>
          </a:bodyPr>
          <a:lstStyle/>
          <a:p>
            <a:r>
              <a:rPr lang="en-US"/>
              <a:t>How Will I Be Able To Develop This Session?</a:t>
            </a:r>
            <a:endParaRPr lang="en-GB" dirty="0"/>
          </a:p>
        </p:txBody>
      </p:sp>
      <p:sp>
        <p:nvSpPr>
          <p:cNvPr id="13" name="Rectangle 9">
            <a:extLst>
              <a:ext uri="{FF2B5EF4-FFF2-40B4-BE49-F238E27FC236}">
                <a16:creationId xmlns:a16="http://schemas.microsoft.com/office/drawing/2014/main" id="{C95B82D5-A8BB-45BF-BED8-C7B206892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4F603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ounded Rectangle 9">
            <a:extLst>
              <a:ext uri="{FF2B5EF4-FFF2-40B4-BE49-F238E27FC236}">
                <a16:creationId xmlns:a16="http://schemas.microsoft.com/office/drawing/2014/main" id="{296C61EC-FBF4-4216-BE67-6C864D30A0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484632"/>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8958BDA-98E5-47AC-803D-6FC07DA1391B}"/>
              </a:ext>
            </a:extLst>
          </p:cNvPr>
          <p:cNvPicPr>
            <a:picLocks noChangeAspect="1"/>
          </p:cNvPicPr>
          <p:nvPr/>
        </p:nvPicPr>
        <p:blipFill rotWithShape="1">
          <a:blip r:embed="rId2"/>
          <a:srcRect r="-1" b="5864"/>
          <a:stretch/>
        </p:blipFill>
        <p:spPr>
          <a:xfrm>
            <a:off x="1218920" y="803049"/>
            <a:ext cx="2198167" cy="2470743"/>
          </a:xfrm>
          <a:prstGeom prst="rect">
            <a:avLst/>
          </a:prstGeom>
          <a:effectLst/>
        </p:spPr>
      </p:pic>
      <p:pic>
        <p:nvPicPr>
          <p:cNvPr id="5" name="Picture 4">
            <a:extLst>
              <a:ext uri="{FF2B5EF4-FFF2-40B4-BE49-F238E27FC236}">
                <a16:creationId xmlns:a16="http://schemas.microsoft.com/office/drawing/2014/main" id="{EC2369C7-669E-4524-BE49-2E5FF91DDC09}"/>
              </a:ext>
            </a:extLst>
          </p:cNvPr>
          <p:cNvPicPr>
            <a:picLocks noChangeAspect="1"/>
          </p:cNvPicPr>
          <p:nvPr/>
        </p:nvPicPr>
        <p:blipFill>
          <a:blip r:embed="rId3"/>
          <a:stretch>
            <a:fillRect/>
          </a:stretch>
        </p:blipFill>
        <p:spPr>
          <a:xfrm>
            <a:off x="1098803" y="3461344"/>
            <a:ext cx="2438400" cy="2438400"/>
          </a:xfrm>
          <a:prstGeom prst="rect">
            <a:avLst/>
          </a:prstGeom>
        </p:spPr>
      </p:pic>
      <p:sp>
        <p:nvSpPr>
          <p:cNvPr id="3" name="Content Placeholder 2">
            <a:extLst>
              <a:ext uri="{FF2B5EF4-FFF2-40B4-BE49-F238E27FC236}">
                <a16:creationId xmlns:a16="http://schemas.microsoft.com/office/drawing/2014/main" id="{F0E6D2EF-EC78-4EF0-A00B-9D31DED35291}"/>
              </a:ext>
            </a:extLst>
          </p:cNvPr>
          <p:cNvSpPr>
            <a:spLocks noGrp="1"/>
          </p:cNvSpPr>
          <p:nvPr>
            <p:ph idx="1"/>
          </p:nvPr>
        </p:nvSpPr>
        <p:spPr>
          <a:xfrm>
            <a:off x="5116880" y="2438400"/>
            <a:ext cx="6422848" cy="3785419"/>
          </a:xfrm>
        </p:spPr>
        <p:txBody>
          <a:bodyPr>
            <a:normAutofit/>
          </a:bodyPr>
          <a:lstStyle/>
          <a:p>
            <a:pPr marL="0" indent="0">
              <a:buNone/>
            </a:pPr>
            <a:r>
              <a:rPr lang="en-US" sz="1100" b="1"/>
              <a:t>Beginning: </a:t>
            </a:r>
            <a:r>
              <a:rPr lang="en-US" sz="1100"/>
              <a:t>How to hold a racket and how to hit the ball. </a:t>
            </a:r>
          </a:p>
          <a:p>
            <a:pPr marL="0" indent="0">
              <a:buNone/>
            </a:pPr>
            <a:r>
              <a:rPr lang="en-US" sz="1100" b="1"/>
              <a:t>Develop: </a:t>
            </a:r>
            <a:r>
              <a:rPr lang="en-US" sz="1100"/>
              <a:t>I will be able to develop this by showing different techniques. For example, the underarm and overarm. By bringing in different techniques it would then give the participants better development rather than using the same technique over and over again, they’d be bored by doing this. </a:t>
            </a:r>
          </a:p>
          <a:p>
            <a:pPr marL="0" indent="0">
              <a:buNone/>
            </a:pPr>
            <a:endParaRPr lang="en-US" sz="1100"/>
          </a:p>
          <a:p>
            <a:pPr marL="0" indent="0">
              <a:buNone/>
            </a:pPr>
            <a:r>
              <a:rPr lang="en-US" sz="1100" b="1"/>
              <a:t>Middle: </a:t>
            </a:r>
            <a:r>
              <a:rPr lang="en-US" sz="1100"/>
              <a:t>Put into partners and practicing hitting the balls back and forth to eachother. </a:t>
            </a:r>
          </a:p>
          <a:p>
            <a:pPr marL="0" indent="0">
              <a:buNone/>
            </a:pPr>
            <a:r>
              <a:rPr lang="en-US" sz="1100" b="1"/>
              <a:t>Develop: </a:t>
            </a:r>
            <a:r>
              <a:rPr lang="en-US" sz="1100"/>
              <a:t>I would be able to develop this by bringing in a little competition for them to enjoy the activity more. Testing the participants by asking them if they can hit the ball back and forth to eachother 5 times, then 10 times and then 15, challenging them and see if they learnt anything from the start of the session. </a:t>
            </a:r>
          </a:p>
          <a:p>
            <a:pPr marL="0" indent="0">
              <a:buNone/>
            </a:pPr>
            <a:endParaRPr lang="en-US" sz="1100"/>
          </a:p>
          <a:p>
            <a:pPr marL="0" indent="0">
              <a:buNone/>
            </a:pPr>
            <a:r>
              <a:rPr lang="en-US" sz="1100" b="1"/>
              <a:t>Ending: A mini tournament to finish off the session.</a:t>
            </a:r>
          </a:p>
          <a:p>
            <a:pPr marL="0" indent="0">
              <a:buNone/>
            </a:pPr>
            <a:r>
              <a:rPr lang="en-US" sz="1100" b="1"/>
              <a:t>Develop: </a:t>
            </a:r>
            <a:r>
              <a:rPr lang="en-US" sz="1100"/>
              <a:t>I’d be able to develop this by having a single’s tournament and also doubles tournament to make sure that nobody is missing out on the action and standing around doing nothing. Making sure that everyone gets involved and learning something new throughout the whole session. </a:t>
            </a:r>
            <a:endParaRPr lang="en-GB" sz="1100"/>
          </a:p>
        </p:txBody>
      </p:sp>
    </p:spTree>
    <p:extLst>
      <p:ext uri="{BB962C8B-B14F-4D97-AF65-F5344CB8AC3E}">
        <p14:creationId xmlns:p14="http://schemas.microsoft.com/office/powerpoint/2010/main" val="2948732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9">
            <a:extLst>
              <a:ext uri="{FF2B5EF4-FFF2-40B4-BE49-F238E27FC236}">
                <a16:creationId xmlns:a16="http://schemas.microsoft.com/office/drawing/2014/main" id="{A6792F05-2FD4-4F18-815E-15391E8B4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07C5D8-6D25-4FD6-A4B3-475E141E32EC}"/>
              </a:ext>
            </a:extLst>
          </p:cNvPr>
          <p:cNvSpPr>
            <a:spLocks noGrp="1"/>
          </p:cNvSpPr>
          <p:nvPr>
            <p:ph type="title"/>
          </p:nvPr>
        </p:nvSpPr>
        <p:spPr>
          <a:xfrm>
            <a:off x="838200" y="365125"/>
            <a:ext cx="10515600" cy="1325563"/>
          </a:xfrm>
        </p:spPr>
        <p:txBody>
          <a:bodyPr>
            <a:normAutofit/>
          </a:bodyPr>
          <a:lstStyle/>
          <a:p>
            <a:r>
              <a:rPr lang="en-US"/>
              <a:t>Ideas For Engaging This Group</a:t>
            </a:r>
            <a:endParaRPr lang="en-GB" dirty="0"/>
          </a:p>
        </p:txBody>
      </p:sp>
      <p:sp>
        <p:nvSpPr>
          <p:cNvPr id="3" name="Content Placeholder 2">
            <a:extLst>
              <a:ext uri="{FF2B5EF4-FFF2-40B4-BE49-F238E27FC236}">
                <a16:creationId xmlns:a16="http://schemas.microsoft.com/office/drawing/2014/main" id="{7B6BD000-F410-408B-9CC2-769658EF3344}"/>
              </a:ext>
            </a:extLst>
          </p:cNvPr>
          <p:cNvSpPr>
            <a:spLocks noGrp="1"/>
          </p:cNvSpPr>
          <p:nvPr>
            <p:ph idx="1"/>
          </p:nvPr>
        </p:nvSpPr>
        <p:spPr>
          <a:xfrm>
            <a:off x="929640" y="2196487"/>
            <a:ext cx="5707565" cy="4155713"/>
          </a:xfrm>
        </p:spPr>
        <p:txBody>
          <a:bodyPr>
            <a:normAutofit/>
          </a:bodyPr>
          <a:lstStyle/>
          <a:p>
            <a:pPr>
              <a:buFontTx/>
              <a:buChar char="-"/>
            </a:pPr>
            <a:r>
              <a:rPr lang="en-US" sz="2000" dirty="0"/>
              <a:t>Engage the children by showing enough examples. </a:t>
            </a:r>
          </a:p>
          <a:p>
            <a:pPr>
              <a:buFontTx/>
              <a:buChar char="-"/>
            </a:pPr>
            <a:r>
              <a:rPr lang="en-US" sz="2000" dirty="0"/>
              <a:t>Make the games and activities fun and enjoyable. </a:t>
            </a:r>
          </a:p>
          <a:p>
            <a:pPr>
              <a:buFontTx/>
              <a:buChar char="-"/>
            </a:pPr>
            <a:r>
              <a:rPr lang="en-US" sz="2000" dirty="0"/>
              <a:t>Be fun and enthusiastic, make the kids want to learn rather than not being interesting and boring with the way I deliver the sessions. </a:t>
            </a:r>
          </a:p>
          <a:p>
            <a:pPr>
              <a:buFontTx/>
              <a:buChar char="-"/>
            </a:pPr>
            <a:r>
              <a:rPr lang="en-US" sz="2000" dirty="0"/>
              <a:t>Keep the talking short, keep the demonstrations short so that the children don’t get bored. </a:t>
            </a:r>
          </a:p>
          <a:p>
            <a:pPr>
              <a:buFontTx/>
              <a:buChar char="-"/>
            </a:pPr>
            <a:r>
              <a:rPr lang="en-US" sz="2000" dirty="0"/>
              <a:t>Keep things positive. For example smiling, the right body language, eye contact. </a:t>
            </a:r>
          </a:p>
          <a:p>
            <a:pPr>
              <a:buFontTx/>
              <a:buChar char="-"/>
            </a:pPr>
            <a:endParaRPr lang="en-GB" sz="2000" dirty="0"/>
          </a:p>
        </p:txBody>
      </p:sp>
      <p:pic>
        <p:nvPicPr>
          <p:cNvPr id="4" name="Picture 3">
            <a:extLst>
              <a:ext uri="{FF2B5EF4-FFF2-40B4-BE49-F238E27FC236}">
                <a16:creationId xmlns:a16="http://schemas.microsoft.com/office/drawing/2014/main" id="{CDCBCBC2-3506-4778-86E7-2228AC41D553}"/>
              </a:ext>
            </a:extLst>
          </p:cNvPr>
          <p:cNvPicPr>
            <a:picLocks noChangeAspect="1"/>
          </p:cNvPicPr>
          <p:nvPr/>
        </p:nvPicPr>
        <p:blipFill rotWithShape="1">
          <a:blip r:embed="rId2"/>
          <a:srcRect t="26659" r="2" b="26151"/>
          <a:stretch/>
        </p:blipFill>
        <p:spPr>
          <a:xfrm>
            <a:off x="6716922" y="1700078"/>
            <a:ext cx="5475077" cy="2583792"/>
          </a:xfrm>
          <a:custGeom>
            <a:avLst/>
            <a:gdLst>
              <a:gd name="connsiteX0" fmla="*/ 0 w 5475077"/>
              <a:gd name="connsiteY0" fmla="*/ 0 h 2583792"/>
              <a:gd name="connsiteX1" fmla="*/ 5475077 w 5475077"/>
              <a:gd name="connsiteY1" fmla="*/ 0 h 2583792"/>
              <a:gd name="connsiteX2" fmla="*/ 5475077 w 5475077"/>
              <a:gd name="connsiteY2" fmla="*/ 2583792 h 2583792"/>
              <a:gd name="connsiteX3" fmla="*/ 1197192 w 5475077"/>
              <a:gd name="connsiteY3" fmla="*/ 2583792 h 2583792"/>
            </a:gdLst>
            <a:ahLst/>
            <a:cxnLst>
              <a:cxn ang="0">
                <a:pos x="connsiteX0" y="connsiteY0"/>
              </a:cxn>
              <a:cxn ang="0">
                <a:pos x="connsiteX1" y="connsiteY1"/>
              </a:cxn>
              <a:cxn ang="0">
                <a:pos x="connsiteX2" y="connsiteY2"/>
              </a:cxn>
              <a:cxn ang="0">
                <a:pos x="connsiteX3" y="connsiteY3"/>
              </a:cxn>
            </a:cxnLst>
            <a:rect l="l" t="t" r="r" b="b"/>
            <a:pathLst>
              <a:path w="5475077" h="2583792">
                <a:moveTo>
                  <a:pt x="0" y="0"/>
                </a:moveTo>
                <a:lnTo>
                  <a:pt x="5475077" y="0"/>
                </a:lnTo>
                <a:lnTo>
                  <a:pt x="5475077" y="2583792"/>
                </a:lnTo>
                <a:lnTo>
                  <a:pt x="1197192" y="2583792"/>
                </a:lnTo>
                <a:close/>
              </a:path>
            </a:pathLst>
          </a:custGeom>
        </p:spPr>
      </p:pic>
      <p:pic>
        <p:nvPicPr>
          <p:cNvPr id="5" name="Picture 4">
            <a:extLst>
              <a:ext uri="{FF2B5EF4-FFF2-40B4-BE49-F238E27FC236}">
                <a16:creationId xmlns:a16="http://schemas.microsoft.com/office/drawing/2014/main" id="{5B5335DC-3115-48F6-BE62-46BC47368E93}"/>
              </a:ext>
            </a:extLst>
          </p:cNvPr>
          <p:cNvPicPr>
            <a:picLocks noChangeAspect="1"/>
          </p:cNvPicPr>
          <p:nvPr/>
        </p:nvPicPr>
        <p:blipFill rotWithShape="1">
          <a:blip r:embed="rId3"/>
          <a:srcRect l="263" r="390" b="3"/>
          <a:stretch/>
        </p:blipFill>
        <p:spPr>
          <a:xfrm>
            <a:off x="7383965" y="4283870"/>
            <a:ext cx="4808034" cy="2583520"/>
          </a:xfrm>
          <a:custGeom>
            <a:avLst/>
            <a:gdLst>
              <a:gd name="connsiteX0" fmla="*/ 0 w 4277884"/>
              <a:gd name="connsiteY0" fmla="*/ 0 h 2583520"/>
              <a:gd name="connsiteX1" fmla="*/ 4277884 w 4277884"/>
              <a:gd name="connsiteY1" fmla="*/ 0 h 2583520"/>
              <a:gd name="connsiteX2" fmla="*/ 4277884 w 4277884"/>
              <a:gd name="connsiteY2" fmla="*/ 2583520 h 2583520"/>
              <a:gd name="connsiteX3" fmla="*/ 1192437 w 4277884"/>
              <a:gd name="connsiteY3" fmla="*/ 2583520 h 2583520"/>
              <a:gd name="connsiteX4" fmla="*/ 1188085 w 4277884"/>
              <a:gd name="connsiteY4" fmla="*/ 2574129 h 2583520"/>
              <a:gd name="connsiteX5" fmla="*/ 1192715 w 4277884"/>
              <a:gd name="connsiteY5" fmla="*/ 2574129 h 25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77884" h="2583520">
                <a:moveTo>
                  <a:pt x="0" y="0"/>
                </a:moveTo>
                <a:lnTo>
                  <a:pt x="4277884" y="0"/>
                </a:lnTo>
                <a:lnTo>
                  <a:pt x="4277884" y="2583520"/>
                </a:lnTo>
                <a:lnTo>
                  <a:pt x="1192437" y="2583520"/>
                </a:lnTo>
                <a:lnTo>
                  <a:pt x="1188085" y="2574129"/>
                </a:lnTo>
                <a:lnTo>
                  <a:pt x="1192715" y="2574129"/>
                </a:lnTo>
                <a:close/>
              </a:path>
            </a:pathLst>
          </a:custGeom>
        </p:spPr>
      </p:pic>
    </p:spTree>
    <p:extLst>
      <p:ext uri="{BB962C8B-B14F-4D97-AF65-F5344CB8AC3E}">
        <p14:creationId xmlns:p14="http://schemas.microsoft.com/office/powerpoint/2010/main" val="1844928785"/>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Freeform 43">
            <a:extLst>
              <a:ext uri="{FF2B5EF4-FFF2-40B4-BE49-F238E27FC236}">
                <a16:creationId xmlns:a16="http://schemas.microsoft.com/office/drawing/2014/main" id="{9A4F1347-8CC2-4724-B8C0-29030ECE1D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1" y="2657476"/>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772FF03-36B4-47AE-9744-9423FFE783F3}"/>
              </a:ext>
            </a:extLst>
          </p:cNvPr>
          <p:cNvSpPr>
            <a:spLocks noGrp="1"/>
          </p:cNvSpPr>
          <p:nvPr>
            <p:ph type="title"/>
          </p:nvPr>
        </p:nvSpPr>
        <p:spPr>
          <a:xfrm>
            <a:off x="7200902" y="3320147"/>
            <a:ext cx="4152897" cy="2220042"/>
          </a:xfrm>
        </p:spPr>
        <p:txBody>
          <a:bodyPr>
            <a:normAutofit/>
          </a:bodyPr>
          <a:lstStyle/>
          <a:p>
            <a:r>
              <a:rPr lang="en-US">
                <a:solidFill>
                  <a:srgbClr val="FFFFFF"/>
                </a:solidFill>
              </a:rPr>
              <a:t>Funding?</a:t>
            </a:r>
            <a:endParaRPr lang="en-GB">
              <a:solidFill>
                <a:srgbClr val="FFFFFF"/>
              </a:solidFill>
            </a:endParaRPr>
          </a:p>
        </p:txBody>
      </p:sp>
      <p:pic>
        <p:nvPicPr>
          <p:cNvPr id="6" name="Picture 5">
            <a:extLst>
              <a:ext uri="{FF2B5EF4-FFF2-40B4-BE49-F238E27FC236}">
                <a16:creationId xmlns:a16="http://schemas.microsoft.com/office/drawing/2014/main" id="{26B88BF8-71AE-4D54-983E-AD7C7700AB7F}"/>
              </a:ext>
            </a:extLst>
          </p:cNvPr>
          <p:cNvPicPr>
            <a:picLocks noChangeAspect="1"/>
          </p:cNvPicPr>
          <p:nvPr/>
        </p:nvPicPr>
        <p:blipFill rotWithShape="1">
          <a:blip r:embed="rId2"/>
          <a:srcRect t="47990" r="-3" b="-3"/>
          <a:stretch/>
        </p:blipFill>
        <p:spPr>
          <a:xfrm>
            <a:off x="7381876" y="10"/>
            <a:ext cx="4810125" cy="2501827"/>
          </a:xfrm>
          <a:custGeom>
            <a:avLst/>
            <a:gdLst>
              <a:gd name="connsiteX0" fmla="*/ 1159248 w 4810125"/>
              <a:gd name="connsiteY0" fmla="*/ 0 h 2501837"/>
              <a:gd name="connsiteX1" fmla="*/ 4810125 w 4810125"/>
              <a:gd name="connsiteY1" fmla="*/ 0 h 2501837"/>
              <a:gd name="connsiteX2" fmla="*/ 4810125 w 4810125"/>
              <a:gd name="connsiteY2" fmla="*/ 2501837 h 2501837"/>
              <a:gd name="connsiteX3" fmla="*/ 0 w 4810125"/>
              <a:gd name="connsiteY3" fmla="*/ 2501837 h 2501837"/>
            </a:gdLst>
            <a:ahLst/>
            <a:cxnLst>
              <a:cxn ang="0">
                <a:pos x="connsiteX0" y="connsiteY0"/>
              </a:cxn>
              <a:cxn ang="0">
                <a:pos x="connsiteX1" y="connsiteY1"/>
              </a:cxn>
              <a:cxn ang="0">
                <a:pos x="connsiteX2" y="connsiteY2"/>
              </a:cxn>
              <a:cxn ang="0">
                <a:pos x="connsiteX3" y="connsiteY3"/>
              </a:cxn>
            </a:cxnLst>
            <a:rect l="l" t="t" r="r" b="b"/>
            <a:pathLst>
              <a:path w="4810125" h="2501837">
                <a:moveTo>
                  <a:pt x="1159248" y="0"/>
                </a:moveTo>
                <a:lnTo>
                  <a:pt x="4810125" y="0"/>
                </a:lnTo>
                <a:lnTo>
                  <a:pt x="4810125" y="2501837"/>
                </a:lnTo>
                <a:lnTo>
                  <a:pt x="0" y="2501837"/>
                </a:lnTo>
                <a:close/>
              </a:path>
            </a:pathLst>
          </a:custGeom>
        </p:spPr>
      </p:pic>
      <p:pic>
        <p:nvPicPr>
          <p:cNvPr id="4" name="Picture 3">
            <a:extLst>
              <a:ext uri="{FF2B5EF4-FFF2-40B4-BE49-F238E27FC236}">
                <a16:creationId xmlns:a16="http://schemas.microsoft.com/office/drawing/2014/main" id="{C487E625-20DE-462D-904A-2B2FF7C1A319}"/>
              </a:ext>
            </a:extLst>
          </p:cNvPr>
          <p:cNvPicPr>
            <a:picLocks noChangeAspect="1"/>
          </p:cNvPicPr>
          <p:nvPr/>
        </p:nvPicPr>
        <p:blipFill rotWithShape="1">
          <a:blip r:embed="rId3"/>
          <a:srcRect r="5" b="3717"/>
          <a:stretch/>
        </p:blipFill>
        <p:spPr>
          <a:xfrm>
            <a:off x="4687635" y="-3618"/>
            <a:ext cx="3677817" cy="2505456"/>
          </a:xfrm>
          <a:custGeom>
            <a:avLst/>
            <a:gdLst>
              <a:gd name="connsiteX0" fmla="*/ 1160926 w 3677817"/>
              <a:gd name="connsiteY0" fmla="*/ 0 h 2505456"/>
              <a:gd name="connsiteX1" fmla="*/ 3677817 w 3677817"/>
              <a:gd name="connsiteY1" fmla="*/ 0 h 2505456"/>
              <a:gd name="connsiteX2" fmla="*/ 2516891 w 3677817"/>
              <a:gd name="connsiteY2" fmla="*/ 2505456 h 2505456"/>
              <a:gd name="connsiteX3" fmla="*/ 0 w 3677817"/>
              <a:gd name="connsiteY3" fmla="*/ 2505456 h 2505456"/>
            </a:gdLst>
            <a:ahLst/>
            <a:cxnLst>
              <a:cxn ang="0">
                <a:pos x="connsiteX0" y="connsiteY0"/>
              </a:cxn>
              <a:cxn ang="0">
                <a:pos x="connsiteX1" y="connsiteY1"/>
              </a:cxn>
              <a:cxn ang="0">
                <a:pos x="connsiteX2" y="connsiteY2"/>
              </a:cxn>
              <a:cxn ang="0">
                <a:pos x="connsiteX3" y="connsiteY3"/>
              </a:cxn>
            </a:cxnLst>
            <a:rect l="l" t="t" r="r" b="b"/>
            <a:pathLst>
              <a:path w="3677817" h="2505456">
                <a:moveTo>
                  <a:pt x="1160926" y="0"/>
                </a:moveTo>
                <a:lnTo>
                  <a:pt x="3677817" y="0"/>
                </a:lnTo>
                <a:lnTo>
                  <a:pt x="2516891" y="2505456"/>
                </a:lnTo>
                <a:lnTo>
                  <a:pt x="0" y="2505456"/>
                </a:lnTo>
                <a:close/>
              </a:path>
            </a:pathLst>
          </a:custGeom>
        </p:spPr>
      </p:pic>
      <p:pic>
        <p:nvPicPr>
          <p:cNvPr id="5" name="Picture 4">
            <a:extLst>
              <a:ext uri="{FF2B5EF4-FFF2-40B4-BE49-F238E27FC236}">
                <a16:creationId xmlns:a16="http://schemas.microsoft.com/office/drawing/2014/main" id="{976336C4-1F51-4CAA-AE07-3015455AE2D2}"/>
              </a:ext>
            </a:extLst>
          </p:cNvPr>
          <p:cNvPicPr>
            <a:picLocks noChangeAspect="1"/>
          </p:cNvPicPr>
          <p:nvPr/>
        </p:nvPicPr>
        <p:blipFill rotWithShape="1">
          <a:blip r:embed="rId4"/>
          <a:srcRect l="7891" r="20240" b="1"/>
          <a:stretch/>
        </p:blipFill>
        <p:spPr>
          <a:xfrm>
            <a:off x="2283613" y="-3620"/>
            <a:ext cx="3393943" cy="2502843"/>
          </a:xfrm>
          <a:custGeom>
            <a:avLst/>
            <a:gdLst>
              <a:gd name="connsiteX0" fmla="*/ 1159715 w 3393943"/>
              <a:gd name="connsiteY0" fmla="*/ 0 h 2502843"/>
              <a:gd name="connsiteX1" fmla="*/ 3393943 w 3393943"/>
              <a:gd name="connsiteY1" fmla="*/ 0 h 2502843"/>
              <a:gd name="connsiteX2" fmla="*/ 2234228 w 3393943"/>
              <a:gd name="connsiteY2" fmla="*/ 2502843 h 2502843"/>
              <a:gd name="connsiteX3" fmla="*/ 0 w 3393943"/>
              <a:gd name="connsiteY3" fmla="*/ 2502843 h 2502843"/>
            </a:gdLst>
            <a:ahLst/>
            <a:cxnLst>
              <a:cxn ang="0">
                <a:pos x="connsiteX0" y="connsiteY0"/>
              </a:cxn>
              <a:cxn ang="0">
                <a:pos x="connsiteX1" y="connsiteY1"/>
              </a:cxn>
              <a:cxn ang="0">
                <a:pos x="connsiteX2" y="connsiteY2"/>
              </a:cxn>
              <a:cxn ang="0">
                <a:pos x="connsiteX3" y="connsiteY3"/>
              </a:cxn>
            </a:cxnLst>
            <a:rect l="l" t="t" r="r" b="b"/>
            <a:pathLst>
              <a:path w="3393943" h="2502843">
                <a:moveTo>
                  <a:pt x="1159715" y="0"/>
                </a:moveTo>
                <a:lnTo>
                  <a:pt x="3393943" y="0"/>
                </a:lnTo>
                <a:lnTo>
                  <a:pt x="2234228" y="2502843"/>
                </a:lnTo>
                <a:lnTo>
                  <a:pt x="0" y="2502843"/>
                </a:lnTo>
                <a:close/>
              </a:path>
            </a:pathLst>
          </a:custGeom>
        </p:spPr>
      </p:pic>
      <p:pic>
        <p:nvPicPr>
          <p:cNvPr id="7" name="Picture 6">
            <a:extLst>
              <a:ext uri="{FF2B5EF4-FFF2-40B4-BE49-F238E27FC236}">
                <a16:creationId xmlns:a16="http://schemas.microsoft.com/office/drawing/2014/main" id="{68399F14-0060-45A3-8B05-84AFC72FCC06}"/>
              </a:ext>
            </a:extLst>
          </p:cNvPr>
          <p:cNvPicPr>
            <a:picLocks noChangeAspect="1"/>
          </p:cNvPicPr>
          <p:nvPr/>
        </p:nvPicPr>
        <p:blipFill rotWithShape="1">
          <a:blip r:embed="rId5"/>
          <a:srcRect l="18077" r="8833" b="-3"/>
          <a:stretch/>
        </p:blipFill>
        <p:spPr>
          <a:xfrm>
            <a:off x="1" y="-6235"/>
            <a:ext cx="3255403" cy="2505456"/>
          </a:xfrm>
          <a:custGeom>
            <a:avLst/>
            <a:gdLst>
              <a:gd name="connsiteX0" fmla="*/ 0 w 3255403"/>
              <a:gd name="connsiteY0" fmla="*/ 0 h 2505456"/>
              <a:gd name="connsiteX1" fmla="*/ 3255403 w 3255403"/>
              <a:gd name="connsiteY1" fmla="*/ 0 h 2505456"/>
              <a:gd name="connsiteX2" fmla="*/ 2094477 w 3255403"/>
              <a:gd name="connsiteY2" fmla="*/ 2505456 h 2505456"/>
              <a:gd name="connsiteX3" fmla="*/ 0 w 3255403"/>
              <a:gd name="connsiteY3" fmla="*/ 2505456 h 2505456"/>
            </a:gdLst>
            <a:ahLst/>
            <a:cxnLst>
              <a:cxn ang="0">
                <a:pos x="connsiteX0" y="connsiteY0"/>
              </a:cxn>
              <a:cxn ang="0">
                <a:pos x="connsiteX1" y="connsiteY1"/>
              </a:cxn>
              <a:cxn ang="0">
                <a:pos x="connsiteX2" y="connsiteY2"/>
              </a:cxn>
              <a:cxn ang="0">
                <a:pos x="connsiteX3" y="connsiteY3"/>
              </a:cxn>
            </a:cxnLst>
            <a:rect l="l" t="t" r="r" b="b"/>
            <a:pathLst>
              <a:path w="3255403" h="2505456">
                <a:moveTo>
                  <a:pt x="0" y="0"/>
                </a:moveTo>
                <a:lnTo>
                  <a:pt x="3255403" y="0"/>
                </a:lnTo>
                <a:lnTo>
                  <a:pt x="2094477" y="2505456"/>
                </a:lnTo>
                <a:lnTo>
                  <a:pt x="0" y="2505456"/>
                </a:lnTo>
                <a:close/>
              </a:path>
            </a:pathLst>
          </a:custGeom>
        </p:spPr>
      </p:pic>
      <p:sp>
        <p:nvSpPr>
          <p:cNvPr id="30" name="Freeform 11">
            <a:extLst>
              <a:ext uri="{FF2B5EF4-FFF2-40B4-BE49-F238E27FC236}">
                <a16:creationId xmlns:a16="http://schemas.microsoft.com/office/drawing/2014/main" id="{32F4D216-10B7-4DCA-A0A1-068E9E32F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2660091"/>
            <a:ext cx="7122523" cy="4197911"/>
          </a:xfrm>
          <a:custGeom>
            <a:avLst/>
            <a:gdLst>
              <a:gd name="connsiteX0" fmla="*/ 0 w 7122523"/>
              <a:gd name="connsiteY0" fmla="*/ 4197911 h 4197911"/>
              <a:gd name="connsiteX1" fmla="*/ 7122523 w 7122523"/>
              <a:gd name="connsiteY1" fmla="*/ 4197911 h 4197911"/>
              <a:gd name="connsiteX2" fmla="*/ 5177382 w 7122523"/>
              <a:gd name="connsiteY2" fmla="*/ 0 h 4197911"/>
              <a:gd name="connsiteX3" fmla="*/ 5171159 w 7122523"/>
              <a:gd name="connsiteY3" fmla="*/ 0 h 4197911"/>
              <a:gd name="connsiteX4" fmla="*/ 3981368 w 7122523"/>
              <a:gd name="connsiteY4" fmla="*/ 0 h 4197911"/>
              <a:gd name="connsiteX5" fmla="*/ 2331323 w 7122523"/>
              <a:gd name="connsiteY5" fmla="*/ 0 h 4197911"/>
              <a:gd name="connsiteX6" fmla="*/ 0 w 7122523"/>
              <a:gd name="connsiteY6" fmla="*/ 0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22523" h="4197911">
                <a:moveTo>
                  <a:pt x="0" y="4197911"/>
                </a:moveTo>
                <a:lnTo>
                  <a:pt x="7122523" y="4197911"/>
                </a:lnTo>
                <a:lnTo>
                  <a:pt x="5177382" y="0"/>
                </a:lnTo>
                <a:lnTo>
                  <a:pt x="5171159" y="0"/>
                </a:lnTo>
                <a:lnTo>
                  <a:pt x="3981368" y="0"/>
                </a:lnTo>
                <a:lnTo>
                  <a:pt x="2331323" y="0"/>
                </a:lnTo>
                <a:lnTo>
                  <a:pt x="0" y="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E490CB9-6200-4B9B-87B7-57BD731886DF}"/>
              </a:ext>
            </a:extLst>
          </p:cNvPr>
          <p:cNvSpPr>
            <a:spLocks noGrp="1"/>
          </p:cNvSpPr>
          <p:nvPr>
            <p:ph idx="1"/>
          </p:nvPr>
        </p:nvSpPr>
        <p:spPr>
          <a:xfrm>
            <a:off x="838201" y="2857500"/>
            <a:ext cx="4591050" cy="3223892"/>
          </a:xfrm>
        </p:spPr>
        <p:txBody>
          <a:bodyPr anchor="ctr">
            <a:normAutofit/>
          </a:bodyPr>
          <a:lstStyle/>
          <a:p>
            <a:pPr marL="0" indent="0">
              <a:buNone/>
            </a:pPr>
            <a:r>
              <a:rPr lang="en-US" sz="2000">
                <a:solidFill>
                  <a:srgbClr val="FFFFFF"/>
                </a:solidFill>
              </a:rPr>
              <a:t>Funding:</a:t>
            </a:r>
          </a:p>
          <a:p>
            <a:pPr>
              <a:buFontTx/>
              <a:buChar char="-"/>
            </a:pPr>
            <a:r>
              <a:rPr lang="en-US" sz="2000">
                <a:solidFill>
                  <a:srgbClr val="FFFFFF"/>
                </a:solidFill>
              </a:rPr>
              <a:t>Tennis Rackets</a:t>
            </a:r>
          </a:p>
          <a:p>
            <a:pPr>
              <a:buFontTx/>
              <a:buChar char="-"/>
            </a:pPr>
            <a:r>
              <a:rPr lang="en-US" sz="2000">
                <a:solidFill>
                  <a:srgbClr val="FFFFFF"/>
                </a:solidFill>
              </a:rPr>
              <a:t>Tennis/Sponge Balls</a:t>
            </a:r>
          </a:p>
          <a:p>
            <a:pPr>
              <a:buFontTx/>
              <a:buChar char="-"/>
            </a:pPr>
            <a:r>
              <a:rPr lang="en-US" sz="2000">
                <a:solidFill>
                  <a:srgbClr val="FFFFFF"/>
                </a:solidFill>
              </a:rPr>
              <a:t>Cones</a:t>
            </a:r>
          </a:p>
          <a:p>
            <a:pPr>
              <a:buFontTx/>
              <a:buChar char="-"/>
            </a:pPr>
            <a:r>
              <a:rPr lang="en-US" sz="2000">
                <a:solidFill>
                  <a:srgbClr val="FFFFFF"/>
                </a:solidFill>
              </a:rPr>
              <a:t>Bibs</a:t>
            </a:r>
          </a:p>
          <a:p>
            <a:pPr marL="0" indent="0">
              <a:buNone/>
            </a:pPr>
            <a:endParaRPr lang="en-US" sz="2000">
              <a:solidFill>
                <a:srgbClr val="FFFFFF"/>
              </a:solidFill>
            </a:endParaRPr>
          </a:p>
        </p:txBody>
      </p:sp>
    </p:spTree>
    <p:extLst>
      <p:ext uri="{BB962C8B-B14F-4D97-AF65-F5344CB8AC3E}">
        <p14:creationId xmlns:p14="http://schemas.microsoft.com/office/powerpoint/2010/main" val="1902729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7905BA41-EE6E-4F80-8636-447F22DD72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96DF662-32E8-4492-BC17-ABDFD471C76F}"/>
              </a:ext>
            </a:extLst>
          </p:cNvPr>
          <p:cNvSpPr>
            <a:spLocks noGrp="1"/>
          </p:cNvSpPr>
          <p:nvPr>
            <p:ph type="title"/>
          </p:nvPr>
        </p:nvSpPr>
        <p:spPr>
          <a:xfrm>
            <a:off x="1848465" y="3298722"/>
            <a:ext cx="8495070" cy="1784402"/>
          </a:xfrm>
        </p:spPr>
        <p:txBody>
          <a:bodyPr vert="horz" lIns="91440" tIns="45720" rIns="91440" bIns="45720" rtlCol="0" anchor="b">
            <a:normAutofit/>
          </a:bodyPr>
          <a:lstStyle/>
          <a:p>
            <a:pPr algn="ctr"/>
            <a:r>
              <a:rPr lang="en-US" sz="6000" kern="1200">
                <a:solidFill>
                  <a:srgbClr val="FFFFFF"/>
                </a:solidFill>
                <a:latin typeface="+mj-lt"/>
                <a:ea typeface="+mj-ea"/>
                <a:cs typeface="+mj-cs"/>
              </a:rPr>
              <a:t>Thank You</a:t>
            </a:r>
          </a:p>
        </p:txBody>
      </p:sp>
      <p:sp>
        <p:nvSpPr>
          <p:cNvPr id="3" name="Content Placeholder 2">
            <a:extLst>
              <a:ext uri="{FF2B5EF4-FFF2-40B4-BE49-F238E27FC236}">
                <a16:creationId xmlns:a16="http://schemas.microsoft.com/office/drawing/2014/main" id="{750E0AF1-1138-428E-AB08-11B81F55F29C}"/>
              </a:ext>
            </a:extLst>
          </p:cNvPr>
          <p:cNvSpPr>
            <a:spLocks noGrp="1"/>
          </p:cNvSpPr>
          <p:nvPr>
            <p:ph idx="1"/>
          </p:nvPr>
        </p:nvSpPr>
        <p:spPr>
          <a:xfrm>
            <a:off x="1848465" y="5258851"/>
            <a:ext cx="8495070" cy="904005"/>
          </a:xfrm>
        </p:spPr>
        <p:txBody>
          <a:bodyPr vert="horz" lIns="91440" tIns="45720" rIns="91440" bIns="45720" rtlCol="0">
            <a:normAutofit/>
          </a:bodyPr>
          <a:lstStyle/>
          <a:p>
            <a:pPr marL="0" indent="0" algn="ctr">
              <a:buNone/>
            </a:pPr>
            <a:r>
              <a:rPr lang="en-US" sz="2400" kern="1200">
                <a:solidFill>
                  <a:srgbClr val="FFFFFF"/>
                </a:solidFill>
                <a:latin typeface="+mn-lt"/>
                <a:ea typeface="+mn-ea"/>
                <a:cs typeface="+mn-cs"/>
              </a:rPr>
              <a:t>Any Questions?</a:t>
            </a:r>
          </a:p>
        </p:txBody>
      </p:sp>
      <p:sp>
        <p:nvSpPr>
          <p:cNvPr id="19" name="Oval 18">
            <a:extLst>
              <a:ext uri="{FF2B5EF4-FFF2-40B4-BE49-F238E27FC236}">
                <a16:creationId xmlns:a16="http://schemas.microsoft.com/office/drawing/2014/main" id="{CD7549B2-EE05-4558-8C64-AC46755F2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25914" y="889251"/>
            <a:ext cx="2140172" cy="2140172"/>
          </a:xfrm>
          <a:prstGeom prst="ellipse">
            <a:avLst/>
          </a:prstGeom>
          <a:solidFill>
            <a:srgbClr val="FFFFFF"/>
          </a:solidFill>
          <a:ln w="19050">
            <a:solidFill>
              <a:srgbClr val="EA924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34640CAD-35CC-4F1D-93BC-84FBE1F6EE7C}"/>
              </a:ext>
            </a:extLst>
          </p:cNvPr>
          <p:cNvPicPr>
            <a:picLocks noChangeAspect="1"/>
          </p:cNvPicPr>
          <p:nvPr/>
        </p:nvPicPr>
        <p:blipFill>
          <a:blip r:embed="rId2"/>
          <a:stretch>
            <a:fillRect/>
          </a:stretch>
        </p:blipFill>
        <p:spPr>
          <a:xfrm>
            <a:off x="5639641" y="1371601"/>
            <a:ext cx="912720" cy="1175474"/>
          </a:xfrm>
          <a:prstGeom prst="rect">
            <a:avLst/>
          </a:prstGeom>
        </p:spPr>
      </p:pic>
    </p:spTree>
    <p:extLst>
      <p:ext uri="{BB962C8B-B14F-4D97-AF65-F5344CB8AC3E}">
        <p14:creationId xmlns:p14="http://schemas.microsoft.com/office/powerpoint/2010/main" val="3763917800"/>
      </p:ext>
    </p:extLst>
  </p:cSld>
  <p:clrMapOvr>
    <a:overrideClrMapping bg1="lt1" tx1="dk1" bg2="lt2" tx2="dk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TotalTime>
  <Words>946</Words>
  <Application>Microsoft Office PowerPoint</Application>
  <PresentationFormat>Widescreen</PresentationFormat>
  <Paragraphs>73</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TASK A</vt:lpstr>
      <vt:lpstr>Popular Activities for 7-11 year olds in Llangatwg  School</vt:lpstr>
      <vt:lpstr>Research on popular sports for 7-11 year olds.</vt:lpstr>
      <vt:lpstr>The new activity:    Tennis  </vt:lpstr>
      <vt:lpstr>Why Tennis?</vt:lpstr>
      <vt:lpstr>Activity Session:</vt:lpstr>
      <vt:lpstr>How Will I Be Able To Develop This Session?</vt:lpstr>
      <vt:lpstr>Ideas For Engaging This Group</vt:lpstr>
      <vt:lpstr>Funding?</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A</dc:title>
  <dc:creator>Thomas Lloyd (1601245)</dc:creator>
  <cp:lastModifiedBy>Thomas Lloyd (1601245)</cp:lastModifiedBy>
  <cp:revision>2</cp:revision>
  <dcterms:created xsi:type="dcterms:W3CDTF">2019-01-09T14:13:40Z</dcterms:created>
  <dcterms:modified xsi:type="dcterms:W3CDTF">2019-01-09T14:19:03Z</dcterms:modified>
</cp:coreProperties>
</file>