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9" r:id="rId1"/>
  </p:sldMasterIdLst>
  <p:notesMasterIdLst>
    <p:notesMasterId r:id="rId29"/>
  </p:notesMasterIdLst>
  <p:sldIdLst>
    <p:sldId id="1222" r:id="rId2"/>
    <p:sldId id="1217" r:id="rId3"/>
    <p:sldId id="1220" r:id="rId4"/>
    <p:sldId id="1219" r:id="rId5"/>
    <p:sldId id="1218" r:id="rId6"/>
    <p:sldId id="1221" r:id="rId7"/>
    <p:sldId id="256" r:id="rId8"/>
    <p:sldId id="1203" r:id="rId9"/>
    <p:sldId id="1205" r:id="rId10"/>
    <p:sldId id="1206" r:id="rId11"/>
    <p:sldId id="1207" r:id="rId12"/>
    <p:sldId id="1208" r:id="rId13"/>
    <p:sldId id="1210" r:id="rId14"/>
    <p:sldId id="1211" r:id="rId15"/>
    <p:sldId id="1213" r:id="rId16"/>
    <p:sldId id="1215" r:id="rId17"/>
    <p:sldId id="257" r:id="rId18"/>
    <p:sldId id="258" r:id="rId19"/>
    <p:sldId id="260" r:id="rId20"/>
    <p:sldId id="261" r:id="rId21"/>
    <p:sldId id="262" r:id="rId22"/>
    <p:sldId id="263" r:id="rId23"/>
    <p:sldId id="266" r:id="rId24"/>
    <p:sldId id="269" r:id="rId25"/>
    <p:sldId id="270" r:id="rId26"/>
    <p:sldId id="271" r:id="rId27"/>
    <p:sldId id="122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B6ED"/>
    <a:srgbClr val="FCDCF6"/>
    <a:srgbClr val="D159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7333" autoAdjust="0"/>
  </p:normalViewPr>
  <p:slideViewPr>
    <p:cSldViewPr snapToGrid="0">
      <p:cViewPr>
        <p:scale>
          <a:sx n="87" d="100"/>
          <a:sy n="87" d="100"/>
        </p:scale>
        <p:origin x="490" y="-2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40CA57-54DE-499D-B68E-FC6161D7B8E5}" type="datetimeFigureOut">
              <a:rPr lang="en-US" smtClean="0"/>
              <a:t>8/18/2021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9765D4-BEC8-42AC-8E59-63CDE424990E}" type="slidenum">
              <a:rPr lang="en-US" smtClean="0"/>
              <a:t>‹#›</a:t>
            </a:fld>
            <a:endParaRPr lang="en-US"/>
          </a:p>
        </p:txBody>
      </p:sp>
    </p:spTree>
    <p:extLst>
      <p:ext uri="{BB962C8B-B14F-4D97-AF65-F5344CB8AC3E}">
        <p14:creationId xmlns:p14="http://schemas.microsoft.com/office/powerpoint/2010/main" val="576335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collaborative effort of a group of people to accomplish some specific goal that is common to all the group members is known as Teamwork (</a:t>
            </a:r>
            <a:r>
              <a:rPr lang="en-US" sz="1200" kern="1200" dirty="0" err="1">
                <a:solidFill>
                  <a:schemeClr val="tx1"/>
                </a:solidFill>
                <a:effectLst/>
                <a:latin typeface="+mn-lt"/>
                <a:ea typeface="+mn-ea"/>
                <a:cs typeface="+mn-cs"/>
              </a:rPr>
              <a:t>Urick</a:t>
            </a:r>
            <a:r>
              <a:rPr lang="en-US" sz="1200" kern="1200" dirty="0">
                <a:solidFill>
                  <a:schemeClr val="tx1"/>
                </a:solidFill>
                <a:effectLst/>
                <a:latin typeface="+mn-lt"/>
                <a:ea typeface="+mn-ea"/>
                <a:cs typeface="+mn-cs"/>
              </a:rPr>
              <a:t>, 2021). From business to regular day-to-day activities, the importance of teamwork is huge, and it has lots of advantages too. Hence, in our consultancy company, teamwork can play a significant role. If we work as a team, we will be able to enjoy lots of benefits and advantages.</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2</a:t>
            </a:fld>
            <a:endParaRPr lang="en-US"/>
          </a:p>
        </p:txBody>
      </p:sp>
    </p:spTree>
    <p:extLst>
      <p:ext uri="{BB962C8B-B14F-4D97-AF65-F5344CB8AC3E}">
        <p14:creationId xmlns:p14="http://schemas.microsoft.com/office/powerpoint/2010/main" val="59462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Teamwork will enhance the productivity level in our consultancy company. If every member of our consultancy company works as a team, the productivity level of our company will increase more than that of when everyone works separately. Moreover, Teamwork will allow every employee of our organization to interact more effectively and often in real-time, reducing friction and delays which results in greater productivity (Ross, 2021). </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3</a:t>
            </a:fld>
            <a:endParaRPr lang="en-US"/>
          </a:p>
        </p:txBody>
      </p:sp>
    </p:spTree>
    <p:extLst>
      <p:ext uri="{BB962C8B-B14F-4D97-AF65-F5344CB8AC3E}">
        <p14:creationId xmlns:p14="http://schemas.microsoft.com/office/powerpoint/2010/main" val="2871019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Teamwork will increase the efficiency of our consultancy company by saving its valuable time. If we can involve more people in a task, it will take quicker time for us to finish that task. Moreover, if team members of our company share resources among themselves, it will reduce the operating cost of our consultancy company and makes the best use of the resource.</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4</a:t>
            </a:fld>
            <a:endParaRPr lang="en-US"/>
          </a:p>
        </p:txBody>
      </p:sp>
    </p:spTree>
    <p:extLst>
      <p:ext uri="{BB962C8B-B14F-4D97-AF65-F5344CB8AC3E}">
        <p14:creationId xmlns:p14="http://schemas.microsoft.com/office/powerpoint/2010/main" val="3850508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Teamwork brings creativity and innovation to an organization. There goes a saying, ‘Two heads are better than one”. If more heads are involved in the work of our consultancy company, we will be able to find lots of creativity and innovation coming out from those minds to serve our customers.</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5</a:t>
            </a:fld>
            <a:endParaRPr lang="en-US"/>
          </a:p>
        </p:txBody>
      </p:sp>
    </p:spTree>
    <p:extLst>
      <p:ext uri="{BB962C8B-B14F-4D97-AF65-F5344CB8AC3E}">
        <p14:creationId xmlns:p14="http://schemas.microsoft.com/office/powerpoint/2010/main" val="937865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our company involves all employees in the decision-making process that will make the employees feel valued. Moreover, teamwork in our company will ensure real-time communication in our company which will not make any sort of misunderstanding rather it will create personal relationships among employees which will result in a friendly working environment in our consultancy company.</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6</a:t>
            </a:fld>
            <a:endParaRPr lang="en-US"/>
          </a:p>
        </p:txBody>
      </p:sp>
    </p:spTree>
    <p:extLst>
      <p:ext uri="{BB962C8B-B14F-4D97-AF65-F5344CB8AC3E}">
        <p14:creationId xmlns:p14="http://schemas.microsoft.com/office/powerpoint/2010/main" val="4007991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six stages of a team development process which are forming, storming, norming, performing, and adjourning. In our consultancy, we might undergo these stages (Ross, 2021).</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7</a:t>
            </a:fld>
            <a:endParaRPr lang="en-US"/>
          </a:p>
        </p:txBody>
      </p:sp>
    </p:spTree>
    <p:extLst>
      <p:ext uri="{BB962C8B-B14F-4D97-AF65-F5344CB8AC3E}">
        <p14:creationId xmlns:p14="http://schemas.microsoft.com/office/powerpoint/2010/main" val="3216582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first stage of the team development stage is forming where every member of our consultancy company will remain stranger to each other (</a:t>
            </a:r>
            <a:r>
              <a:rPr lang="en-US" sz="1200" kern="1200" dirty="0" err="1">
                <a:solidFill>
                  <a:schemeClr val="tx1"/>
                </a:solidFill>
                <a:effectLst/>
                <a:latin typeface="+mn-lt"/>
                <a:ea typeface="+mn-ea"/>
                <a:cs typeface="+mn-cs"/>
              </a:rPr>
              <a:t>Carterand</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Kravits</a:t>
            </a:r>
            <a:r>
              <a:rPr lang="en-US" sz="1200" kern="1200" dirty="0">
                <a:solidFill>
                  <a:schemeClr val="tx1"/>
                </a:solidFill>
                <a:effectLst/>
                <a:latin typeface="+mn-lt"/>
                <a:ea typeface="+mn-ea"/>
                <a:cs typeface="+mn-cs"/>
              </a:rPr>
              <a:t>, 2019). We will start to acquaint ourselves with each other, asking lots of questions about ourselves and the team. The employees of our company will remain eager and excited during this stage. They will try to avoid any sort of disputes with fellow members. The main task for our team during this stage is to establish a team with a defined structure, objectives, direction, and responsibilities so that every member of our team may begin to trust one another.</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8</a:t>
            </a:fld>
            <a:endParaRPr lang="en-US"/>
          </a:p>
        </p:txBody>
      </p:sp>
    </p:spTree>
    <p:extLst>
      <p:ext uri="{BB962C8B-B14F-4D97-AF65-F5344CB8AC3E}">
        <p14:creationId xmlns:p14="http://schemas.microsoft.com/office/powerpoint/2010/main" val="339400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stage, there will evolve lots of resistance, conflict among the members of our team because of their unfulfilled expectations. Many Members of our team will complain about the slow progress of the team or of an individual. </a:t>
            </a:r>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9</a:t>
            </a:fld>
            <a:endParaRPr lang="en-US"/>
          </a:p>
        </p:txBody>
      </p:sp>
    </p:spTree>
    <p:extLst>
      <p:ext uri="{BB962C8B-B14F-4D97-AF65-F5344CB8AC3E}">
        <p14:creationId xmlns:p14="http://schemas.microsoft.com/office/powerpoint/2010/main" val="2522364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i</a:t>
            </a:r>
            <a:r>
              <a:rPr lang="en-US" sz="1200" kern="1200" dirty="0">
                <a:solidFill>
                  <a:schemeClr val="tx1"/>
                </a:solidFill>
                <a:effectLst/>
                <a:latin typeface="+mn-lt"/>
                <a:ea typeface="+mn-ea"/>
                <a:cs typeface="+mn-cs"/>
              </a:rPr>
              <a:t>n this stage, Team members of our consultancy company will start to solve the disputes among them. The member will understand the reality and forget about their earlier expectations which will reduce their frustrations. The Members of our consultancy company will become engaged and supportive to one another. </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10</a:t>
            </a:fld>
            <a:endParaRPr lang="en-US"/>
          </a:p>
        </p:txBody>
      </p:sp>
    </p:spTree>
    <p:extLst>
      <p:ext uri="{BB962C8B-B14F-4D97-AF65-F5344CB8AC3E}">
        <p14:creationId xmlns:p14="http://schemas.microsoft.com/office/powerpoint/2010/main" val="979393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stage, there will create interdependence among the team members of our consultancy company, and the members will start to work as a team. The members of our team will have faith in their talents as well as those of their colleagues. Hence, it will create a friendly working environment in our consultancy company (Guffey and Loewy, 2017).</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11</a:t>
            </a:fld>
            <a:endParaRPr lang="en-US"/>
          </a:p>
        </p:txBody>
      </p:sp>
    </p:spTree>
    <p:extLst>
      <p:ext uri="{BB962C8B-B14F-4D97-AF65-F5344CB8AC3E}">
        <p14:creationId xmlns:p14="http://schemas.microsoft.com/office/powerpoint/2010/main" val="1069651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last stage that our team will face in the process of team development is the adjourning stage. In this stage, the task of our team will be completed. The members of our team will get recognition for the team and individual effort which will make our team members feel good. </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12</a:t>
            </a:fld>
            <a:endParaRPr lang="en-US"/>
          </a:p>
        </p:txBody>
      </p:sp>
    </p:spTree>
    <p:extLst>
      <p:ext uri="{BB962C8B-B14F-4D97-AF65-F5344CB8AC3E}">
        <p14:creationId xmlns:p14="http://schemas.microsoft.com/office/powerpoint/2010/main" val="131265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our consultancy company, we will see 9 roles of a team which can be classified into three types are firstly thinking roles which include plant, monitor evaluator, and specialist. Secondly, Action roles include shaper, implementer, and complete finisher. Thirdly, Peoples roles include coordinator, team worker, and Resource investigator (Hallam, 2018).</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13</a:t>
            </a:fld>
            <a:endParaRPr lang="en-US"/>
          </a:p>
        </p:txBody>
      </p:sp>
    </p:spTree>
    <p:extLst>
      <p:ext uri="{BB962C8B-B14F-4D97-AF65-F5344CB8AC3E}">
        <p14:creationId xmlns:p14="http://schemas.microsoft.com/office/powerpoint/2010/main" val="2879555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Plants people in our company will be creative and freethinkers who can come up with new ideas and innovation. On the other hand, Monitors people will be logical because they make decisions based on facts and rational thinking. They are impartial, strategic &amp; discerning. Specialists are experts in a particular subject, and they are dedicated to it (</a:t>
            </a:r>
            <a:r>
              <a:rPr lang="en-US" sz="1200" kern="1200" dirty="0" err="1">
                <a:solidFill>
                  <a:schemeClr val="tx1"/>
                </a:solidFill>
                <a:effectLst/>
                <a:latin typeface="+mn-lt"/>
                <a:ea typeface="+mn-ea"/>
                <a:cs typeface="+mn-cs"/>
              </a:rPr>
              <a:t>Urick</a:t>
            </a:r>
            <a:r>
              <a:rPr lang="en-US" sz="1200" kern="1200" dirty="0">
                <a:solidFill>
                  <a:schemeClr val="tx1"/>
                </a:solidFill>
                <a:effectLst/>
                <a:latin typeface="+mn-lt"/>
                <a:ea typeface="+mn-ea"/>
                <a:cs typeface="+mn-cs"/>
              </a:rPr>
              <a:t>, 2021).</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14</a:t>
            </a:fld>
            <a:endParaRPr lang="en-US"/>
          </a:p>
        </p:txBody>
      </p:sp>
    </p:spTree>
    <p:extLst>
      <p:ext uri="{BB962C8B-B14F-4D97-AF65-F5344CB8AC3E}">
        <p14:creationId xmlns:p14="http://schemas.microsoft.com/office/powerpoint/2010/main" val="313860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Action roles include shaper, implementer, and complete finisher. The people who are Shapers in our consultancy company will be energetic and determined individuals who can encourage and motivate team members to be passionate about their works. The Shapers will maintain a positive attitude in the face of adversity of our company and appear to flourish under pressure. The people who are Implementers in our consultancy company will be organizers who will turn the idea into action. They are practical and efficient in their works (Guffey and Loewy, 2017). Complete finishers will be perfectionists in nature, and they will search out all errors in our consultancy service and will fix them. </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15</a:t>
            </a:fld>
            <a:endParaRPr lang="en-US"/>
          </a:p>
        </p:txBody>
      </p:sp>
    </p:spTree>
    <p:extLst>
      <p:ext uri="{BB962C8B-B14F-4D97-AF65-F5344CB8AC3E}">
        <p14:creationId xmlns:p14="http://schemas.microsoft.com/office/powerpoint/2010/main" val="2367994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people who are Coordinators in our consultancy company will be confident and helpful persons. They will identify talents and rather than focusing on achieving our organization's goals, they will focus on assisting team members in achieving their individual goals. The people who are Team workers in our consultancy company will be highly adaptable, versatile cooperative, diplomatic and they will mostly listen to others. The Resource investigators people will have a positive mindset and they will be enthusiastic who like to investigate new developments and explore new things in our consultancy company.</a:t>
            </a:r>
          </a:p>
          <a:p>
            <a:endParaRPr lang="en-US" dirty="0"/>
          </a:p>
        </p:txBody>
      </p:sp>
      <p:sp>
        <p:nvSpPr>
          <p:cNvPr id="4" name="Slide Number Placeholder 3"/>
          <p:cNvSpPr>
            <a:spLocks noGrp="1"/>
          </p:cNvSpPr>
          <p:nvPr>
            <p:ph type="sldNum" sz="quarter" idx="5"/>
          </p:nvPr>
        </p:nvSpPr>
        <p:spPr/>
        <p:txBody>
          <a:bodyPr/>
          <a:lstStyle/>
          <a:p>
            <a:fld id="{E89765D4-BEC8-42AC-8E59-63CDE424990E}" type="slidenum">
              <a:rPr lang="en-US" smtClean="0"/>
              <a:t>16</a:t>
            </a:fld>
            <a:endParaRPr lang="en-US"/>
          </a:p>
        </p:txBody>
      </p:sp>
    </p:spTree>
    <p:extLst>
      <p:ext uri="{BB962C8B-B14F-4D97-AF65-F5344CB8AC3E}">
        <p14:creationId xmlns:p14="http://schemas.microsoft.com/office/powerpoint/2010/main" val="4010946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Conflict is an inevitable</a:t>
            </a:r>
            <a:r>
              <a:rPr lang="en-US" baseline="0" dirty="0"/>
              <a:t> event which is generated from any kind of misunderstanding or disputes among individuals or team. </a:t>
            </a:r>
            <a:r>
              <a:rPr lang="en-US" sz="1200" kern="1200" dirty="0">
                <a:solidFill>
                  <a:schemeClr val="tx1"/>
                </a:solidFill>
                <a:latin typeface="+mn-lt"/>
                <a:ea typeface="+mn-ea"/>
                <a:cs typeface="+mn-cs"/>
              </a:rPr>
              <a:t>Though it is considered as nonproductive phenomenon, it can be beneficially resolved. Thus conflict management has become a vital issue in organization. As we</a:t>
            </a:r>
            <a:r>
              <a:rPr lang="en-US" sz="1200" kern="1200" baseline="0" dirty="0">
                <a:solidFill>
                  <a:schemeClr val="tx1"/>
                </a:solidFill>
                <a:latin typeface="+mn-lt"/>
                <a:ea typeface="+mn-ea"/>
                <a:cs typeface="+mn-cs"/>
              </a:rPr>
              <a:t> are</a:t>
            </a:r>
            <a:r>
              <a:rPr lang="en-US" sz="1200" kern="1200" dirty="0">
                <a:solidFill>
                  <a:schemeClr val="tx1"/>
                </a:solidFill>
                <a:latin typeface="+mn-lt"/>
                <a:ea typeface="+mn-ea"/>
                <a:cs typeface="+mn-cs"/>
              </a:rPr>
              <a:t> working in a consultancy service company, we should have the understanding regarding conflict. </a:t>
            </a:r>
          </a:p>
          <a:p>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Conflict is mainly of four types </a:t>
            </a:r>
            <a:r>
              <a:rPr lang="en-US" sz="1200" b="0" i="0" kern="1200" dirty="0">
                <a:solidFill>
                  <a:schemeClr val="tx1"/>
                </a:solidFill>
                <a:latin typeface="+mn-lt"/>
                <a:ea typeface="+mn-ea"/>
                <a:cs typeface="+mn-cs"/>
              </a:rPr>
              <a:t>(Kindler, 2009)</a:t>
            </a:r>
            <a:r>
              <a:rPr lang="en-US" sz="1200" kern="1200" dirty="0">
                <a:solidFill>
                  <a:schemeClr val="tx1"/>
                </a:solidFill>
                <a:latin typeface="+mn-lt"/>
                <a:ea typeface="+mn-ea"/>
                <a:cs typeface="+mn-cs"/>
              </a:rPr>
              <a:t>. The intrapersonal conflict arises within the individual whereas interpersonal conflict arises within different individuals. The intra group conflict arises among the group members of any group whereas the intergroup conflict arises among different groups in an organization. After</a:t>
            </a:r>
            <a:r>
              <a:rPr lang="en-US" sz="1200" kern="1200" baseline="0" dirty="0">
                <a:solidFill>
                  <a:schemeClr val="tx1"/>
                </a:solidFill>
                <a:latin typeface="+mn-lt"/>
                <a:ea typeface="+mn-ea"/>
                <a:cs typeface="+mn-cs"/>
              </a:rPr>
              <a:t> introducing the team work, we may face those conflicts creating hindrance to our tasks.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To manage the emerged conflicts among</a:t>
            </a:r>
            <a:r>
              <a:rPr lang="en-US" baseline="0" dirty="0"/>
              <a:t> the team members, we can follow this model known as Thomas </a:t>
            </a:r>
            <a:r>
              <a:rPr lang="en-US" baseline="0" dirty="0" err="1"/>
              <a:t>Kilmann</a:t>
            </a:r>
            <a:r>
              <a:rPr lang="en-US" baseline="0" dirty="0"/>
              <a:t> model. </a:t>
            </a:r>
            <a:r>
              <a:rPr lang="en-US" dirty="0"/>
              <a:t>Focusing on two dimension, assertiveness and cooperativeness, the Thomas </a:t>
            </a:r>
            <a:r>
              <a:rPr lang="en-US" dirty="0" err="1"/>
              <a:t>Kilmann</a:t>
            </a:r>
            <a:r>
              <a:rPr lang="en-US" dirty="0"/>
              <a:t> conflict</a:t>
            </a:r>
            <a:r>
              <a:rPr lang="en-US" baseline="0" dirty="0"/>
              <a:t> resolution model describes the five conflict handling modes</a:t>
            </a:r>
            <a:r>
              <a:rPr lang="en-US" sz="1200" kern="1200" dirty="0">
                <a:solidFill>
                  <a:schemeClr val="tx1"/>
                </a:solidFill>
                <a:latin typeface="+mn-lt"/>
                <a:ea typeface="+mn-ea"/>
                <a:cs typeface="+mn-cs"/>
              </a:rPr>
              <a:t>: competing, collaborating, compromising, avoiding, accommodating.  These modes are basically the intentions of the parties engaged in conflict instead of showing their behavior.</a:t>
            </a:r>
          </a:p>
          <a:p>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manage the conflict effectively, at first</a:t>
            </a:r>
            <a:r>
              <a:rPr lang="en-US" baseline="0" dirty="0"/>
              <a:t> we</a:t>
            </a:r>
            <a:r>
              <a:rPr lang="en-US" dirty="0"/>
              <a:t> need to diagnose the sources from where the conflict is</a:t>
            </a:r>
            <a:r>
              <a:rPr lang="en-US" baseline="0" dirty="0"/>
              <a:t> arising </a:t>
            </a:r>
            <a:r>
              <a:rPr lang="en-US" sz="1200" b="0" i="0" kern="1200" dirty="0">
                <a:solidFill>
                  <a:schemeClr val="tx1"/>
                </a:solidFill>
                <a:latin typeface="+mn-lt"/>
                <a:ea typeface="+mn-ea"/>
                <a:cs typeface="+mn-cs"/>
              </a:rPr>
              <a:t>(Kindler, 2009)</a:t>
            </a:r>
            <a:r>
              <a:rPr lang="en-US" baseline="0" dirty="0"/>
              <a:t>. Then the amount of conflict must be measured properly. Then using the identified the sources and amount of conflict, we can form the strategies to resolve those conflict. Finally, after resolving the conflict, we need to ask the feedback from the engaged parties about the resolving process.</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To</a:t>
            </a:r>
            <a:r>
              <a:rPr lang="en-US" baseline="0" dirty="0"/>
              <a:t> manage the conflict in a better way, We can follow some directions or guidelines recommended here </a:t>
            </a:r>
            <a:r>
              <a:rPr lang="en-US" sz="1200" b="0" i="0" kern="1200" dirty="0">
                <a:solidFill>
                  <a:schemeClr val="tx1"/>
                </a:solidFill>
                <a:latin typeface="+mn-lt"/>
                <a:ea typeface="+mn-ea"/>
                <a:cs typeface="+mn-cs"/>
              </a:rPr>
              <a:t>(Conflict Management, 2021)</a:t>
            </a:r>
            <a:r>
              <a:rPr lang="en-US" baseline="0" dirty="0"/>
              <a:t>. </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execute the goals and objectives,</a:t>
            </a:r>
            <a:r>
              <a:rPr lang="en-US" baseline="0" dirty="0"/>
              <a:t> we must ensure that our team is working right maintaining the expected qualities. Thus, developing the team successfully will be a crucial issue in our organization.</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 effective process can build</a:t>
            </a:r>
            <a:r>
              <a:rPr lang="en-US" baseline="0" dirty="0"/>
              <a:t> an effective team for organization </a:t>
            </a:r>
            <a:r>
              <a:rPr lang="en-US" sz="1200" b="0" i="0" kern="1200" dirty="0">
                <a:solidFill>
                  <a:schemeClr val="tx1"/>
                </a:solidFill>
                <a:latin typeface="+mn-lt"/>
                <a:ea typeface="+mn-ea"/>
                <a:cs typeface="+mn-cs"/>
              </a:rPr>
              <a:t>(Team Work, 2021)</a:t>
            </a:r>
            <a:r>
              <a:rPr lang="en-US" baseline="0" dirty="0"/>
              <a:t>. Our team members must follow that process that will yield the expected result achieving the goals and objectives. As we are giving the consultancy service, we may choose the team building process according to our requirements.</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23</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We can maintain some guidelines to build a strong team relationship so  we can work yielding the desired result . First of all, we need to understand the goal for what we have formed this team. We need to be innovative in our role, we should have strong brainstorming capability. We should have the ability to take decision wisely. The communication among us needs to be open and honest.</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24</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 team development,</a:t>
            </a:r>
            <a:r>
              <a:rPr lang="en-US" baseline="0" dirty="0"/>
              <a:t> the team members of our company should be careful enough regarding some facts which must be avoided. The individual ego, the negative competition among us, any kind of extra expectation, the unnecessary criticism, rigid procedure etc must be abandoned.</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25</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operate a</a:t>
            </a:r>
            <a:r>
              <a:rPr lang="en-US" baseline="0" dirty="0"/>
              <a:t> team effectively, the team member as well as the leaders must be conscious about the fact what is to be done and what is not. To maintain the consultation service well, our team must be operated with the consideration of necessary facts to get the desired objectives.</a:t>
            </a:r>
            <a:endParaRPr lang="en-US" dirty="0"/>
          </a:p>
        </p:txBody>
      </p:sp>
      <p:sp>
        <p:nvSpPr>
          <p:cNvPr id="4" name="Slide Number Placeholder 3"/>
          <p:cNvSpPr>
            <a:spLocks noGrp="1"/>
          </p:cNvSpPr>
          <p:nvPr>
            <p:ph type="sldNum" sz="quarter" idx="10"/>
          </p:nvPr>
        </p:nvSpPr>
        <p:spPr/>
        <p:txBody>
          <a:bodyPr/>
          <a:lstStyle/>
          <a:p>
            <a:fld id="{EA97580C-9400-4B48-AB5A-026FFFE3E277}" type="slidenum">
              <a:rPr lang="en-US" smtClean="0"/>
              <a:pPr/>
              <a:t>26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8/18/2021</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7045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8/18/2021</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8321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2089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5947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8587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7253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98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400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890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8128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8/18/2021</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8918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ster Slide 1">
    <p:spTree>
      <p:nvGrpSpPr>
        <p:cNvPr id="1" name=""/>
        <p:cNvGrpSpPr/>
        <p:nvPr/>
      </p:nvGrpSpPr>
      <p:grpSpPr>
        <a:xfrm>
          <a:off x="0" y="0"/>
          <a:ext cx="0" cy="0"/>
          <a:chOff x="0" y="0"/>
          <a:chExt cx="0" cy="0"/>
        </a:xfrm>
      </p:grpSpPr>
      <p:sp>
        <p:nvSpPr>
          <p:cNvPr id="5" name="Freeform 30"/>
          <p:cNvSpPr>
            <a:spLocks noChangeArrowheads="1"/>
          </p:cNvSpPr>
          <p:nvPr userDrawn="1"/>
        </p:nvSpPr>
        <p:spPr bwMode="auto">
          <a:xfrm>
            <a:off x="10931083" y="6481334"/>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2"/>
          </a:solidFill>
          <a:ln>
            <a:noFill/>
          </a:ln>
          <a:effectLst/>
        </p:spPr>
        <p:txBody>
          <a:bodyPr wrap="none" anchor="ctr"/>
          <a:lstStyle/>
          <a:p>
            <a:endParaRPr lang="en-US" sz="900" dirty="0">
              <a:latin typeface="Calibri Light"/>
            </a:endParaRPr>
          </a:p>
        </p:txBody>
      </p:sp>
      <p:sp>
        <p:nvSpPr>
          <p:cNvPr id="6" name="Freeform 38"/>
          <p:cNvSpPr>
            <a:spLocks noChangeArrowheads="1"/>
          </p:cNvSpPr>
          <p:nvPr userDrawn="1"/>
        </p:nvSpPr>
        <p:spPr bwMode="auto">
          <a:xfrm>
            <a:off x="10981568" y="6519434"/>
            <a:ext cx="62548"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latin typeface="Calibri Light"/>
            </a:endParaRPr>
          </a:p>
        </p:txBody>
      </p:sp>
      <p:sp>
        <p:nvSpPr>
          <p:cNvPr id="10" name="Freeform 30"/>
          <p:cNvSpPr>
            <a:spLocks noChangeArrowheads="1"/>
          </p:cNvSpPr>
          <p:nvPr userDrawn="1"/>
        </p:nvSpPr>
        <p:spPr bwMode="auto">
          <a:xfrm>
            <a:off x="11139160" y="6481115"/>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2"/>
          </a:solidFill>
          <a:ln>
            <a:noFill/>
          </a:ln>
          <a:effectLst/>
        </p:spPr>
        <p:txBody>
          <a:bodyPr wrap="none" anchor="ctr"/>
          <a:lstStyle/>
          <a:p>
            <a:endParaRPr lang="en-US" sz="900" dirty="0">
              <a:latin typeface="Calibri Light"/>
            </a:endParaRPr>
          </a:p>
        </p:txBody>
      </p:sp>
      <p:sp>
        <p:nvSpPr>
          <p:cNvPr id="11" name="Freeform 38"/>
          <p:cNvSpPr>
            <a:spLocks noChangeArrowheads="1"/>
          </p:cNvSpPr>
          <p:nvPr userDrawn="1"/>
        </p:nvSpPr>
        <p:spPr bwMode="auto">
          <a:xfrm flipH="1">
            <a:off x="11185500" y="6519215"/>
            <a:ext cx="62219"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latin typeface="Calibri Light"/>
            </a:endParaRPr>
          </a:p>
        </p:txBody>
      </p:sp>
      <p:sp>
        <p:nvSpPr>
          <p:cNvPr id="12" name="Teardrop 11"/>
          <p:cNvSpPr/>
          <p:nvPr userDrawn="1"/>
        </p:nvSpPr>
        <p:spPr>
          <a:xfrm>
            <a:off x="11541411" y="405699"/>
            <a:ext cx="356581" cy="356477"/>
          </a:xfrm>
          <a:prstGeom prst="teardrop">
            <a:avLst/>
          </a:pr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latin typeface="Calibri Light"/>
            </a:endParaRPr>
          </a:p>
        </p:txBody>
      </p:sp>
      <p:sp>
        <p:nvSpPr>
          <p:cNvPr id="13" name="TextBox 12"/>
          <p:cNvSpPr txBox="1"/>
          <p:nvPr userDrawn="1"/>
        </p:nvSpPr>
        <p:spPr>
          <a:xfrm>
            <a:off x="11533693" y="409839"/>
            <a:ext cx="391417" cy="307758"/>
          </a:xfrm>
          <a:prstGeom prst="rect">
            <a:avLst/>
          </a:prstGeom>
          <a:noFill/>
        </p:spPr>
        <p:txBody>
          <a:bodyPr wrap="none" lIns="91422" tIns="45711" rIns="91422" bIns="45711" rtlCol="0">
            <a:spAutoFit/>
          </a:bodyPr>
          <a:lstStyle/>
          <a:p>
            <a:pPr algn="ctr"/>
            <a:fld id="{260E2A6B-A809-4840-BF14-8648BC0BDF87}" type="slidenum">
              <a:rPr lang="id-ID" sz="1400" b="1" smtClean="0">
                <a:solidFill>
                  <a:schemeClr val="bg1"/>
                </a:solidFill>
                <a:latin typeface="Calibri Light"/>
                <a:cs typeface="Calibri Light"/>
              </a:rPr>
              <a:pPr algn="ctr"/>
              <a:t>‹#›</a:t>
            </a:fld>
            <a:endParaRPr lang="id-ID" sz="1400" dirty="0">
              <a:solidFill>
                <a:schemeClr val="bg1"/>
              </a:solidFill>
              <a:latin typeface="Calibri Light"/>
              <a:cs typeface="Calibri Light"/>
            </a:endParaRPr>
          </a:p>
        </p:txBody>
      </p:sp>
      <p:sp>
        <p:nvSpPr>
          <p:cNvPr id="9" name="TextBox 8"/>
          <p:cNvSpPr txBox="1"/>
          <p:nvPr userDrawn="1"/>
        </p:nvSpPr>
        <p:spPr>
          <a:xfrm>
            <a:off x="812902" y="6417211"/>
            <a:ext cx="1828025" cy="276999"/>
          </a:xfrm>
          <a:prstGeom prst="rect">
            <a:avLst/>
          </a:prstGeom>
          <a:noFill/>
        </p:spPr>
        <p:txBody>
          <a:bodyPr wrap="square" rtlCol="0">
            <a:spAutoFit/>
          </a:bodyPr>
          <a:lstStyle/>
          <a:p>
            <a:r>
              <a:rPr lang="id-ID" sz="1200" b="1" dirty="0">
                <a:solidFill>
                  <a:schemeClr val="tx1"/>
                </a:solidFill>
                <a:latin typeface="Lato Regular"/>
                <a:cs typeface="Lato Regular"/>
              </a:rPr>
              <a:t>Capitalist</a:t>
            </a:r>
            <a:r>
              <a:rPr lang="id-ID" sz="1200" b="1" dirty="0">
                <a:solidFill>
                  <a:schemeClr val="tx1"/>
                </a:solidFill>
                <a:latin typeface="+mj-lt"/>
              </a:rPr>
              <a:t> </a:t>
            </a:r>
            <a:r>
              <a:rPr lang="id-ID" sz="1200" b="0" dirty="0">
                <a:solidFill>
                  <a:schemeClr val="tx1"/>
                </a:solidFill>
                <a:latin typeface="Calibri Light"/>
                <a:cs typeface="Calibri Light"/>
              </a:rPr>
              <a:t>Slides</a:t>
            </a:r>
          </a:p>
        </p:txBody>
      </p:sp>
    </p:spTree>
    <p:extLst>
      <p:ext uri="{BB962C8B-B14F-4D97-AF65-F5344CB8AC3E}">
        <p14:creationId xmlns:p14="http://schemas.microsoft.com/office/powerpoint/2010/main" val="1383748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8/18/2021</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03107186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18" Type="http://schemas.openxmlformats.org/officeDocument/2006/relationships/image" Target="../media/image2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17" Type="http://schemas.openxmlformats.org/officeDocument/2006/relationships/image" Target="../media/image26.png"/><Relationship Id="rId2" Type="http://schemas.openxmlformats.org/officeDocument/2006/relationships/notesSlide" Target="../notesSlides/notesSlide12.xml"/><Relationship Id="rId16" Type="http://schemas.openxmlformats.org/officeDocument/2006/relationships/image" Target="../media/image25.svg"/><Relationship Id="rId20" Type="http://schemas.openxmlformats.org/officeDocument/2006/relationships/image" Target="../media/image29.svg"/><Relationship Id="rId1" Type="http://schemas.openxmlformats.org/officeDocument/2006/relationships/slideLayout" Target="../slideLayouts/slideLayout7.xml"/><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19" Type="http://schemas.openxmlformats.org/officeDocument/2006/relationships/image" Target="../media/image28.pn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AA88A0-3896-4237-B2A5-E69060928796}"/>
              </a:ext>
            </a:extLst>
          </p:cNvPr>
          <p:cNvSpPr txBox="1"/>
          <p:nvPr/>
        </p:nvSpPr>
        <p:spPr>
          <a:xfrm flipH="1">
            <a:off x="1139687" y="1464366"/>
            <a:ext cx="2490953" cy="400110"/>
          </a:xfrm>
          <a:prstGeom prst="rect">
            <a:avLst/>
          </a:prstGeom>
          <a:noFill/>
        </p:spPr>
        <p:txBody>
          <a:bodyPr wrap="square" rtlCol="0">
            <a:spAutoFit/>
          </a:bodyPr>
          <a:lstStyle/>
          <a:p>
            <a:r>
              <a:rPr lang="en-US" sz="2000" dirty="0">
                <a:latin typeface="Abadi" panose="020B0604020104020204" pitchFamily="34" charset="0"/>
              </a:rPr>
              <a:t>Alina Florentina </a:t>
            </a:r>
            <a:r>
              <a:rPr lang="en-US" sz="2000" dirty="0" err="1">
                <a:latin typeface="Abadi" panose="020B0604020104020204" pitchFamily="34" charset="0"/>
              </a:rPr>
              <a:t>Feri</a:t>
            </a:r>
            <a:endParaRPr lang="en-US" sz="2000" dirty="0">
              <a:latin typeface="Abadi" panose="020B0604020104020204" pitchFamily="34" charset="0"/>
            </a:endParaRPr>
          </a:p>
        </p:txBody>
      </p:sp>
      <p:sp>
        <p:nvSpPr>
          <p:cNvPr id="3" name="TextBox 2">
            <a:extLst>
              <a:ext uri="{FF2B5EF4-FFF2-40B4-BE49-F238E27FC236}">
                <a16:creationId xmlns:a16="http://schemas.microsoft.com/office/drawing/2014/main" id="{B5F6D5EE-AE3B-473A-98AA-E5AC8A8E2DCB}"/>
              </a:ext>
            </a:extLst>
          </p:cNvPr>
          <p:cNvSpPr txBox="1"/>
          <p:nvPr/>
        </p:nvSpPr>
        <p:spPr>
          <a:xfrm>
            <a:off x="4731026" y="1464366"/>
            <a:ext cx="1669774" cy="400110"/>
          </a:xfrm>
          <a:prstGeom prst="rect">
            <a:avLst/>
          </a:prstGeom>
          <a:noFill/>
        </p:spPr>
        <p:txBody>
          <a:bodyPr wrap="square" rtlCol="0">
            <a:spAutoFit/>
          </a:bodyPr>
          <a:lstStyle/>
          <a:p>
            <a:r>
              <a:rPr lang="en-US" sz="2000" dirty="0">
                <a:latin typeface="Abadi" panose="020B0604020104020204" pitchFamily="34" charset="0"/>
              </a:rPr>
              <a:t>2022002</a:t>
            </a:r>
          </a:p>
        </p:txBody>
      </p:sp>
      <p:sp>
        <p:nvSpPr>
          <p:cNvPr id="4" name="TextBox 3">
            <a:extLst>
              <a:ext uri="{FF2B5EF4-FFF2-40B4-BE49-F238E27FC236}">
                <a16:creationId xmlns:a16="http://schemas.microsoft.com/office/drawing/2014/main" id="{79FA760D-5ABC-45E0-B548-A1D312FC5280}"/>
              </a:ext>
            </a:extLst>
          </p:cNvPr>
          <p:cNvSpPr txBox="1"/>
          <p:nvPr/>
        </p:nvSpPr>
        <p:spPr>
          <a:xfrm>
            <a:off x="7248939" y="1424609"/>
            <a:ext cx="4717774" cy="707886"/>
          </a:xfrm>
          <a:prstGeom prst="rect">
            <a:avLst/>
          </a:prstGeom>
          <a:noFill/>
        </p:spPr>
        <p:txBody>
          <a:bodyPr wrap="square" rtlCol="0">
            <a:spAutoFit/>
          </a:bodyPr>
          <a:lstStyle/>
          <a:p>
            <a:r>
              <a:rPr lang="en-US" sz="2000" dirty="0">
                <a:latin typeface="Abadi" panose="020B0604020104020204" pitchFamily="34" charset="0"/>
              </a:rPr>
              <a:t>Introduction and benefits of team working</a:t>
            </a:r>
          </a:p>
        </p:txBody>
      </p:sp>
      <p:sp>
        <p:nvSpPr>
          <p:cNvPr id="6" name="TextBox 5">
            <a:extLst>
              <a:ext uri="{FF2B5EF4-FFF2-40B4-BE49-F238E27FC236}">
                <a16:creationId xmlns:a16="http://schemas.microsoft.com/office/drawing/2014/main" id="{E2E32B08-4CE2-4515-BAFB-0A18A0B9961A}"/>
              </a:ext>
            </a:extLst>
          </p:cNvPr>
          <p:cNvSpPr txBox="1"/>
          <p:nvPr/>
        </p:nvSpPr>
        <p:spPr>
          <a:xfrm>
            <a:off x="1139687" y="2157894"/>
            <a:ext cx="2743200" cy="400110"/>
          </a:xfrm>
          <a:prstGeom prst="rect">
            <a:avLst/>
          </a:prstGeom>
          <a:noFill/>
        </p:spPr>
        <p:txBody>
          <a:bodyPr wrap="square" rtlCol="0">
            <a:spAutoFit/>
          </a:bodyPr>
          <a:lstStyle/>
          <a:p>
            <a:r>
              <a:rPr lang="en-US" sz="2000" dirty="0">
                <a:latin typeface="Abadi" panose="020B0604020104020204" pitchFamily="34" charset="0"/>
              </a:rPr>
              <a:t>Alexandra Maria Dinu                </a:t>
            </a:r>
          </a:p>
        </p:txBody>
      </p:sp>
      <p:sp>
        <p:nvSpPr>
          <p:cNvPr id="7" name="TextBox 6">
            <a:extLst>
              <a:ext uri="{FF2B5EF4-FFF2-40B4-BE49-F238E27FC236}">
                <a16:creationId xmlns:a16="http://schemas.microsoft.com/office/drawing/2014/main" id="{3B9EFF93-086F-4B5F-9B45-880621DCEF81}"/>
              </a:ext>
            </a:extLst>
          </p:cNvPr>
          <p:cNvSpPr txBox="1"/>
          <p:nvPr/>
        </p:nvSpPr>
        <p:spPr>
          <a:xfrm>
            <a:off x="4731026" y="2157894"/>
            <a:ext cx="1669774" cy="400110"/>
          </a:xfrm>
          <a:prstGeom prst="rect">
            <a:avLst/>
          </a:prstGeom>
          <a:noFill/>
        </p:spPr>
        <p:txBody>
          <a:bodyPr wrap="square" rtlCol="0">
            <a:spAutoFit/>
          </a:bodyPr>
          <a:lstStyle/>
          <a:p>
            <a:r>
              <a:rPr lang="en-US" sz="2000" dirty="0">
                <a:latin typeface="Abadi" panose="020B0604020104020204" pitchFamily="34" charset="0"/>
              </a:rPr>
              <a:t>2020980</a:t>
            </a:r>
          </a:p>
        </p:txBody>
      </p:sp>
      <p:sp>
        <p:nvSpPr>
          <p:cNvPr id="8" name="TextBox 7">
            <a:extLst>
              <a:ext uri="{FF2B5EF4-FFF2-40B4-BE49-F238E27FC236}">
                <a16:creationId xmlns:a16="http://schemas.microsoft.com/office/drawing/2014/main" id="{6820FA6C-31B5-4119-B265-E1B4BC57D6CC}"/>
              </a:ext>
            </a:extLst>
          </p:cNvPr>
          <p:cNvSpPr txBox="1"/>
          <p:nvPr/>
        </p:nvSpPr>
        <p:spPr>
          <a:xfrm>
            <a:off x="7248939" y="2132495"/>
            <a:ext cx="4717774" cy="400110"/>
          </a:xfrm>
          <a:prstGeom prst="rect">
            <a:avLst/>
          </a:prstGeom>
          <a:noFill/>
        </p:spPr>
        <p:txBody>
          <a:bodyPr wrap="square" rtlCol="0">
            <a:spAutoFit/>
          </a:bodyPr>
          <a:lstStyle/>
          <a:p>
            <a:r>
              <a:rPr lang="en-US" sz="2000" dirty="0">
                <a:latin typeface="Abadi" panose="020B0604020104020204" pitchFamily="34" charset="0"/>
              </a:rPr>
              <a:t>Stages of team development</a:t>
            </a:r>
          </a:p>
        </p:txBody>
      </p:sp>
      <p:sp>
        <p:nvSpPr>
          <p:cNvPr id="9" name="TextBox 8">
            <a:extLst>
              <a:ext uri="{FF2B5EF4-FFF2-40B4-BE49-F238E27FC236}">
                <a16:creationId xmlns:a16="http://schemas.microsoft.com/office/drawing/2014/main" id="{1557FA85-F148-450D-B571-06DACE8ADD91}"/>
              </a:ext>
            </a:extLst>
          </p:cNvPr>
          <p:cNvSpPr txBox="1"/>
          <p:nvPr/>
        </p:nvSpPr>
        <p:spPr>
          <a:xfrm>
            <a:off x="1139687" y="2814593"/>
            <a:ext cx="2743200" cy="400110"/>
          </a:xfrm>
          <a:prstGeom prst="rect">
            <a:avLst/>
          </a:prstGeom>
          <a:noFill/>
        </p:spPr>
        <p:txBody>
          <a:bodyPr wrap="square" rtlCol="0">
            <a:spAutoFit/>
          </a:bodyPr>
          <a:lstStyle/>
          <a:p>
            <a:r>
              <a:rPr lang="en-US" sz="2000" dirty="0">
                <a:latin typeface="Abadi" panose="020B0604020104020204" pitchFamily="34" charset="0"/>
              </a:rPr>
              <a:t>Angela </a:t>
            </a:r>
            <a:r>
              <a:rPr lang="en-US" sz="2000" dirty="0" err="1">
                <a:latin typeface="Abadi" panose="020B0604020104020204" pitchFamily="34" charset="0"/>
              </a:rPr>
              <a:t>Cretu</a:t>
            </a:r>
            <a:endParaRPr lang="en-US" sz="2000" dirty="0">
              <a:latin typeface="Abadi" panose="020B0604020104020204" pitchFamily="34" charset="0"/>
            </a:endParaRPr>
          </a:p>
        </p:txBody>
      </p:sp>
      <p:sp>
        <p:nvSpPr>
          <p:cNvPr id="11" name="TextBox 10">
            <a:extLst>
              <a:ext uri="{FF2B5EF4-FFF2-40B4-BE49-F238E27FC236}">
                <a16:creationId xmlns:a16="http://schemas.microsoft.com/office/drawing/2014/main" id="{B4F1F93F-CD7B-49D3-9DED-82CB07B24C97}"/>
              </a:ext>
            </a:extLst>
          </p:cNvPr>
          <p:cNvSpPr txBox="1"/>
          <p:nvPr/>
        </p:nvSpPr>
        <p:spPr>
          <a:xfrm>
            <a:off x="4731026" y="2814593"/>
            <a:ext cx="1669774" cy="400110"/>
          </a:xfrm>
          <a:prstGeom prst="rect">
            <a:avLst/>
          </a:prstGeom>
          <a:noFill/>
        </p:spPr>
        <p:txBody>
          <a:bodyPr wrap="square" rtlCol="0">
            <a:spAutoFit/>
          </a:bodyPr>
          <a:lstStyle/>
          <a:p>
            <a:r>
              <a:rPr lang="en-US" sz="2000" dirty="0">
                <a:latin typeface="Abadi" panose="020B0604020104020204" pitchFamily="34" charset="0"/>
              </a:rPr>
              <a:t>2021813</a:t>
            </a:r>
          </a:p>
        </p:txBody>
      </p:sp>
      <p:sp>
        <p:nvSpPr>
          <p:cNvPr id="12" name="TextBox 11">
            <a:extLst>
              <a:ext uri="{FF2B5EF4-FFF2-40B4-BE49-F238E27FC236}">
                <a16:creationId xmlns:a16="http://schemas.microsoft.com/office/drawing/2014/main" id="{6B7527BA-7005-48D9-86B9-EFDEF01C26D0}"/>
              </a:ext>
            </a:extLst>
          </p:cNvPr>
          <p:cNvSpPr txBox="1"/>
          <p:nvPr/>
        </p:nvSpPr>
        <p:spPr>
          <a:xfrm>
            <a:off x="7248939" y="2814593"/>
            <a:ext cx="4572000" cy="400110"/>
          </a:xfrm>
          <a:prstGeom prst="rect">
            <a:avLst/>
          </a:prstGeom>
          <a:noFill/>
        </p:spPr>
        <p:txBody>
          <a:bodyPr wrap="square" rtlCol="0">
            <a:spAutoFit/>
          </a:bodyPr>
          <a:lstStyle/>
          <a:p>
            <a:r>
              <a:rPr lang="en-US" sz="2000" dirty="0">
                <a:latin typeface="Abadi" panose="020B0604020104020204" pitchFamily="34" charset="0"/>
              </a:rPr>
              <a:t>Team roles</a:t>
            </a:r>
          </a:p>
        </p:txBody>
      </p:sp>
      <p:sp>
        <p:nvSpPr>
          <p:cNvPr id="13" name="TextBox 12">
            <a:extLst>
              <a:ext uri="{FF2B5EF4-FFF2-40B4-BE49-F238E27FC236}">
                <a16:creationId xmlns:a16="http://schemas.microsoft.com/office/drawing/2014/main" id="{4D5DC361-7F6A-4D08-9C2F-AD1B8315CA4A}"/>
              </a:ext>
            </a:extLst>
          </p:cNvPr>
          <p:cNvSpPr txBox="1"/>
          <p:nvPr/>
        </p:nvSpPr>
        <p:spPr>
          <a:xfrm>
            <a:off x="1139687" y="3429000"/>
            <a:ext cx="2895982" cy="400110"/>
          </a:xfrm>
          <a:prstGeom prst="rect">
            <a:avLst/>
          </a:prstGeom>
          <a:noFill/>
        </p:spPr>
        <p:txBody>
          <a:bodyPr wrap="square" rtlCol="0">
            <a:spAutoFit/>
          </a:bodyPr>
          <a:lstStyle/>
          <a:p>
            <a:r>
              <a:rPr lang="en-US" sz="2000" dirty="0" err="1">
                <a:latin typeface="Abadi" panose="020B0604020104020204" pitchFamily="34" charset="0"/>
              </a:rPr>
              <a:t>Denisa</a:t>
            </a:r>
            <a:r>
              <a:rPr lang="en-US" sz="2000" dirty="0">
                <a:latin typeface="Abadi" panose="020B0604020104020204" pitchFamily="34" charset="0"/>
              </a:rPr>
              <a:t> </a:t>
            </a:r>
            <a:r>
              <a:rPr lang="en-US" sz="2000" dirty="0" err="1">
                <a:latin typeface="Abadi" panose="020B0604020104020204" pitchFamily="34" charset="0"/>
              </a:rPr>
              <a:t>Ecaterina</a:t>
            </a:r>
            <a:r>
              <a:rPr lang="en-US" sz="2000" dirty="0">
                <a:latin typeface="Abadi" panose="020B0604020104020204" pitchFamily="34" charset="0"/>
              </a:rPr>
              <a:t> </a:t>
            </a:r>
            <a:r>
              <a:rPr lang="en-US" sz="2000" dirty="0" err="1">
                <a:latin typeface="Abadi" panose="020B0604020104020204" pitchFamily="34" charset="0"/>
              </a:rPr>
              <a:t>Elek</a:t>
            </a:r>
            <a:endParaRPr lang="en-US" sz="2000" dirty="0">
              <a:latin typeface="Abadi" panose="020B0604020104020204" pitchFamily="34" charset="0"/>
            </a:endParaRPr>
          </a:p>
        </p:txBody>
      </p:sp>
      <p:sp>
        <p:nvSpPr>
          <p:cNvPr id="15" name="TextBox 14">
            <a:extLst>
              <a:ext uri="{FF2B5EF4-FFF2-40B4-BE49-F238E27FC236}">
                <a16:creationId xmlns:a16="http://schemas.microsoft.com/office/drawing/2014/main" id="{B23B80CF-D3A8-4AB4-8400-E7B056654CE3}"/>
              </a:ext>
            </a:extLst>
          </p:cNvPr>
          <p:cNvSpPr txBox="1"/>
          <p:nvPr/>
        </p:nvSpPr>
        <p:spPr>
          <a:xfrm>
            <a:off x="4731026" y="3429000"/>
            <a:ext cx="1669774" cy="400110"/>
          </a:xfrm>
          <a:prstGeom prst="rect">
            <a:avLst/>
          </a:prstGeom>
          <a:noFill/>
        </p:spPr>
        <p:txBody>
          <a:bodyPr wrap="square" rtlCol="0">
            <a:spAutoFit/>
          </a:bodyPr>
          <a:lstStyle/>
          <a:p>
            <a:r>
              <a:rPr lang="en-US" sz="2000" dirty="0">
                <a:latin typeface="Abadi" panose="020B0604020104020204" pitchFamily="34" charset="0"/>
              </a:rPr>
              <a:t>2021814</a:t>
            </a:r>
          </a:p>
        </p:txBody>
      </p:sp>
      <p:sp>
        <p:nvSpPr>
          <p:cNvPr id="16" name="TextBox 15">
            <a:extLst>
              <a:ext uri="{FF2B5EF4-FFF2-40B4-BE49-F238E27FC236}">
                <a16:creationId xmlns:a16="http://schemas.microsoft.com/office/drawing/2014/main" id="{53509691-E78B-4AEB-81A8-353CFD0AFBC7}"/>
              </a:ext>
            </a:extLst>
          </p:cNvPr>
          <p:cNvSpPr txBox="1"/>
          <p:nvPr/>
        </p:nvSpPr>
        <p:spPr>
          <a:xfrm>
            <a:off x="7248939" y="3429000"/>
            <a:ext cx="4572000" cy="400110"/>
          </a:xfrm>
          <a:prstGeom prst="rect">
            <a:avLst/>
          </a:prstGeom>
          <a:noFill/>
        </p:spPr>
        <p:txBody>
          <a:bodyPr wrap="square" rtlCol="0">
            <a:spAutoFit/>
          </a:bodyPr>
          <a:lstStyle/>
          <a:p>
            <a:r>
              <a:rPr lang="en-US" sz="2000" dirty="0">
                <a:latin typeface="Abadi" panose="020B0604020104020204" pitchFamily="34" charset="0"/>
              </a:rPr>
              <a:t>Managing Conflict</a:t>
            </a:r>
          </a:p>
        </p:txBody>
      </p:sp>
      <p:sp>
        <p:nvSpPr>
          <p:cNvPr id="17" name="TextBox 16">
            <a:extLst>
              <a:ext uri="{FF2B5EF4-FFF2-40B4-BE49-F238E27FC236}">
                <a16:creationId xmlns:a16="http://schemas.microsoft.com/office/drawing/2014/main" id="{89CC2E46-6337-4A05-B51B-FC5BD53C7FEC}"/>
              </a:ext>
            </a:extLst>
          </p:cNvPr>
          <p:cNvSpPr txBox="1"/>
          <p:nvPr/>
        </p:nvSpPr>
        <p:spPr>
          <a:xfrm>
            <a:off x="7328452" y="3963002"/>
            <a:ext cx="4644887" cy="707886"/>
          </a:xfrm>
          <a:prstGeom prst="rect">
            <a:avLst/>
          </a:prstGeom>
          <a:noFill/>
        </p:spPr>
        <p:txBody>
          <a:bodyPr wrap="square" rtlCol="0">
            <a:spAutoFit/>
          </a:bodyPr>
          <a:lstStyle/>
          <a:p>
            <a:r>
              <a:rPr lang="en-US" sz="2000" dirty="0">
                <a:latin typeface="Abadi" panose="020B0604020104020204" pitchFamily="34" charset="0"/>
              </a:rPr>
              <a:t>Successful team development &amp; conclusion</a:t>
            </a:r>
          </a:p>
        </p:txBody>
      </p:sp>
      <p:sp>
        <p:nvSpPr>
          <p:cNvPr id="18" name="TextBox 17">
            <a:extLst>
              <a:ext uri="{FF2B5EF4-FFF2-40B4-BE49-F238E27FC236}">
                <a16:creationId xmlns:a16="http://schemas.microsoft.com/office/drawing/2014/main" id="{31361E2C-A14F-4B32-A7A5-74B7DACE5451}"/>
              </a:ext>
            </a:extLst>
          </p:cNvPr>
          <p:cNvSpPr txBox="1"/>
          <p:nvPr/>
        </p:nvSpPr>
        <p:spPr>
          <a:xfrm>
            <a:off x="4731026" y="3963002"/>
            <a:ext cx="1669774" cy="400110"/>
          </a:xfrm>
          <a:prstGeom prst="rect">
            <a:avLst/>
          </a:prstGeom>
          <a:noFill/>
        </p:spPr>
        <p:txBody>
          <a:bodyPr wrap="square" rtlCol="0">
            <a:spAutoFit/>
          </a:bodyPr>
          <a:lstStyle/>
          <a:p>
            <a:r>
              <a:rPr lang="en-US" sz="2000" dirty="0">
                <a:latin typeface="Abadi" panose="020B0604020104020204" pitchFamily="34" charset="0"/>
              </a:rPr>
              <a:t>2021407</a:t>
            </a:r>
          </a:p>
        </p:txBody>
      </p:sp>
      <p:sp>
        <p:nvSpPr>
          <p:cNvPr id="19" name="TextBox 18">
            <a:extLst>
              <a:ext uri="{FF2B5EF4-FFF2-40B4-BE49-F238E27FC236}">
                <a16:creationId xmlns:a16="http://schemas.microsoft.com/office/drawing/2014/main" id="{7010BE16-6EEA-4C10-98C1-68650C638386}"/>
              </a:ext>
            </a:extLst>
          </p:cNvPr>
          <p:cNvSpPr txBox="1"/>
          <p:nvPr/>
        </p:nvSpPr>
        <p:spPr>
          <a:xfrm>
            <a:off x="1139687" y="3963832"/>
            <a:ext cx="2895982" cy="400110"/>
          </a:xfrm>
          <a:prstGeom prst="rect">
            <a:avLst/>
          </a:prstGeom>
          <a:noFill/>
        </p:spPr>
        <p:txBody>
          <a:bodyPr wrap="square" rtlCol="0">
            <a:spAutoFit/>
          </a:bodyPr>
          <a:lstStyle/>
          <a:p>
            <a:r>
              <a:rPr lang="en-US" sz="2000" dirty="0">
                <a:latin typeface="Abadi" panose="020B0604020104020204" pitchFamily="34" charset="0"/>
              </a:rPr>
              <a:t>Narcis Andrei Mindru</a:t>
            </a:r>
          </a:p>
        </p:txBody>
      </p:sp>
      <p:sp>
        <p:nvSpPr>
          <p:cNvPr id="20" name="Rectangle 19">
            <a:extLst>
              <a:ext uri="{FF2B5EF4-FFF2-40B4-BE49-F238E27FC236}">
                <a16:creationId xmlns:a16="http://schemas.microsoft.com/office/drawing/2014/main" id="{170DEB73-1A87-47AF-A030-CD2EC848B8F2}"/>
              </a:ext>
            </a:extLst>
          </p:cNvPr>
          <p:cNvSpPr/>
          <p:nvPr/>
        </p:nvSpPr>
        <p:spPr>
          <a:xfrm>
            <a:off x="3668888" y="0"/>
            <a:ext cx="4222045" cy="801511"/>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Bahnschrift SemiBold SemiConden" panose="020B0502040204020203" pitchFamily="34" charset="0"/>
              </a:rPr>
              <a:t>Introduction</a:t>
            </a:r>
          </a:p>
        </p:txBody>
      </p:sp>
    </p:spTree>
    <p:extLst>
      <p:ext uri="{BB962C8B-B14F-4D97-AF65-F5344CB8AC3E}">
        <p14:creationId xmlns:p14="http://schemas.microsoft.com/office/powerpoint/2010/main" val="1283857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Arc 29">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FBA9D7-33AB-4542-9505-680EC0DF9813}"/>
              </a:ext>
            </a:extLst>
          </p:cNvPr>
          <p:cNvSpPr>
            <a:spLocks noGrp="1"/>
          </p:cNvSpPr>
          <p:nvPr>
            <p:ph type="ctrTitle"/>
          </p:nvPr>
        </p:nvSpPr>
        <p:spPr>
          <a:xfrm>
            <a:off x="6417732" y="957715"/>
            <a:ext cx="5130798" cy="2750419"/>
          </a:xfrm>
        </p:spPr>
        <p:txBody>
          <a:bodyPr>
            <a:normAutofit/>
          </a:bodyPr>
          <a:lstStyle/>
          <a:p>
            <a:r>
              <a:rPr lang="en-US" b="1" dirty="0">
                <a:solidFill>
                  <a:srgbClr val="FFFFFF"/>
                </a:solidFill>
                <a:latin typeface="Bahnschrift SemiBold SemiConden" panose="020B0502040204020203" pitchFamily="34" charset="0"/>
                <a:cs typeface="Adobe Gurmukhi" panose="01010101010101010101" pitchFamily="50" charset="0"/>
              </a:rPr>
              <a:t>Benefits of Teamwork</a:t>
            </a:r>
          </a:p>
        </p:txBody>
      </p:sp>
      <p:pic>
        <p:nvPicPr>
          <p:cNvPr id="5" name="Picture 4">
            <a:extLst>
              <a:ext uri="{FF2B5EF4-FFF2-40B4-BE49-F238E27FC236}">
                <a16:creationId xmlns:a16="http://schemas.microsoft.com/office/drawing/2014/main" id="{CAD22917-C75B-47F6-BDCF-74BC19647AA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43467" y="1045479"/>
            <a:ext cx="5452533" cy="47670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98454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B1479-2272-473B-BB47-774B8C512907}"/>
              </a:ext>
            </a:extLst>
          </p:cNvPr>
          <p:cNvSpPr txBox="1">
            <a:spLocks noChangeArrowheads="1"/>
          </p:cNvSpPr>
          <p:nvPr/>
        </p:nvSpPr>
        <p:spPr bwMode="auto">
          <a:xfrm>
            <a:off x="181527" y="210059"/>
            <a:ext cx="87709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sz="5400" dirty="0">
                <a:solidFill>
                  <a:srgbClr val="000000"/>
                </a:solidFill>
                <a:latin typeface="Berlin Sans FB" panose="020E0602020502020306" pitchFamily="34" charset="0"/>
              </a:rPr>
              <a:t>Benefits of Teamwork</a:t>
            </a:r>
          </a:p>
        </p:txBody>
      </p:sp>
      <p:sp>
        <p:nvSpPr>
          <p:cNvPr id="3" name="Rectangle 2">
            <a:extLst>
              <a:ext uri="{FF2B5EF4-FFF2-40B4-BE49-F238E27FC236}">
                <a16:creationId xmlns:a16="http://schemas.microsoft.com/office/drawing/2014/main" id="{822D285A-C650-409D-82AE-CA7A0848D383}"/>
              </a:ext>
            </a:extLst>
          </p:cNvPr>
          <p:cNvSpPr/>
          <p:nvPr/>
        </p:nvSpPr>
        <p:spPr>
          <a:xfrm>
            <a:off x="291548" y="1086678"/>
            <a:ext cx="6188765" cy="4571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34A80D-5404-498C-BF4E-5CA862B77AF5}"/>
              </a:ext>
            </a:extLst>
          </p:cNvPr>
          <p:cNvSpPr txBox="1"/>
          <p:nvPr/>
        </p:nvSpPr>
        <p:spPr>
          <a:xfrm>
            <a:off x="477078" y="2120348"/>
            <a:ext cx="5512905" cy="1754326"/>
          </a:xfrm>
          <a:prstGeom prst="rect">
            <a:avLst/>
          </a:prstGeom>
          <a:noFill/>
        </p:spPr>
        <p:txBody>
          <a:bodyPr wrap="square" rtlCol="0">
            <a:spAutoFit/>
          </a:bodyPr>
          <a:lstStyle/>
          <a:p>
            <a:r>
              <a:rPr lang="en-US" sz="5400" dirty="0">
                <a:latin typeface="Agency FB" panose="020B0503020202020204" pitchFamily="34" charset="0"/>
              </a:rPr>
              <a:t>Improved Productivity Level</a:t>
            </a:r>
          </a:p>
        </p:txBody>
      </p:sp>
      <p:pic>
        <p:nvPicPr>
          <p:cNvPr id="2050" name="Picture 2" descr="Stats Free Icon">
            <a:extLst>
              <a:ext uri="{FF2B5EF4-FFF2-40B4-BE49-F238E27FC236}">
                <a16:creationId xmlns:a16="http://schemas.microsoft.com/office/drawing/2014/main" id="{71A39E14-D127-4E75-9332-E16362C46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8048" y="1436274"/>
            <a:ext cx="5088833"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4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B1479-2272-473B-BB47-774B8C512907}"/>
              </a:ext>
            </a:extLst>
          </p:cNvPr>
          <p:cNvSpPr txBox="1">
            <a:spLocks noChangeArrowheads="1"/>
          </p:cNvSpPr>
          <p:nvPr/>
        </p:nvSpPr>
        <p:spPr bwMode="auto">
          <a:xfrm>
            <a:off x="181527" y="210059"/>
            <a:ext cx="87709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sz="5400" dirty="0">
                <a:solidFill>
                  <a:srgbClr val="000000"/>
                </a:solidFill>
                <a:latin typeface="Berlin Sans FB" panose="020E0602020502020306" pitchFamily="34" charset="0"/>
              </a:rPr>
              <a:t>Benefits of Teamwork</a:t>
            </a:r>
          </a:p>
        </p:txBody>
      </p:sp>
      <p:sp>
        <p:nvSpPr>
          <p:cNvPr id="3" name="Rectangle 2">
            <a:extLst>
              <a:ext uri="{FF2B5EF4-FFF2-40B4-BE49-F238E27FC236}">
                <a16:creationId xmlns:a16="http://schemas.microsoft.com/office/drawing/2014/main" id="{822D285A-C650-409D-82AE-CA7A0848D383}"/>
              </a:ext>
            </a:extLst>
          </p:cNvPr>
          <p:cNvSpPr/>
          <p:nvPr/>
        </p:nvSpPr>
        <p:spPr>
          <a:xfrm>
            <a:off x="291548" y="1086678"/>
            <a:ext cx="6188765" cy="4571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EA13E6F5-C3C3-4675-B251-BA13819F41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5857461" y="1364974"/>
            <a:ext cx="6334539" cy="47648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34A80D-5404-498C-BF4E-5CA862B77AF5}"/>
              </a:ext>
            </a:extLst>
          </p:cNvPr>
          <p:cNvSpPr txBox="1"/>
          <p:nvPr/>
        </p:nvSpPr>
        <p:spPr>
          <a:xfrm>
            <a:off x="477078" y="2120348"/>
            <a:ext cx="5512905" cy="923330"/>
          </a:xfrm>
          <a:prstGeom prst="rect">
            <a:avLst/>
          </a:prstGeom>
          <a:noFill/>
        </p:spPr>
        <p:txBody>
          <a:bodyPr wrap="square" rtlCol="0">
            <a:spAutoFit/>
          </a:bodyPr>
          <a:lstStyle/>
          <a:p>
            <a:r>
              <a:rPr lang="en-US" sz="5400" dirty="0">
                <a:latin typeface="Agency FB" panose="020B0503020202020204" pitchFamily="34" charset="0"/>
              </a:rPr>
              <a:t>Improved efficiency</a:t>
            </a:r>
          </a:p>
        </p:txBody>
      </p:sp>
    </p:spTree>
    <p:extLst>
      <p:ext uri="{BB962C8B-B14F-4D97-AF65-F5344CB8AC3E}">
        <p14:creationId xmlns:p14="http://schemas.microsoft.com/office/powerpoint/2010/main" val="73685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B1479-2272-473B-BB47-774B8C512907}"/>
              </a:ext>
            </a:extLst>
          </p:cNvPr>
          <p:cNvSpPr txBox="1">
            <a:spLocks noChangeArrowheads="1"/>
          </p:cNvSpPr>
          <p:nvPr/>
        </p:nvSpPr>
        <p:spPr bwMode="auto">
          <a:xfrm>
            <a:off x="181527" y="210059"/>
            <a:ext cx="87709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sz="5400" dirty="0">
                <a:solidFill>
                  <a:srgbClr val="000000"/>
                </a:solidFill>
                <a:latin typeface="Berlin Sans FB" panose="020E0602020502020306" pitchFamily="34" charset="0"/>
              </a:rPr>
              <a:t>Benefits of Teamwork</a:t>
            </a:r>
          </a:p>
        </p:txBody>
      </p:sp>
      <p:sp>
        <p:nvSpPr>
          <p:cNvPr id="3" name="Rectangle 2">
            <a:extLst>
              <a:ext uri="{FF2B5EF4-FFF2-40B4-BE49-F238E27FC236}">
                <a16:creationId xmlns:a16="http://schemas.microsoft.com/office/drawing/2014/main" id="{822D285A-C650-409D-82AE-CA7A0848D383}"/>
              </a:ext>
            </a:extLst>
          </p:cNvPr>
          <p:cNvSpPr/>
          <p:nvPr/>
        </p:nvSpPr>
        <p:spPr>
          <a:xfrm>
            <a:off x="291548" y="1086678"/>
            <a:ext cx="6188765" cy="4571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dea Free Icon">
            <a:extLst>
              <a:ext uri="{FF2B5EF4-FFF2-40B4-BE49-F238E27FC236}">
                <a16:creationId xmlns:a16="http://schemas.microsoft.com/office/drawing/2014/main" id="{EA13E6F5-C3C3-4675-B251-BA13819F41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332" y="1514726"/>
            <a:ext cx="4134678" cy="41346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34A80D-5404-498C-BF4E-5CA862B77AF5}"/>
              </a:ext>
            </a:extLst>
          </p:cNvPr>
          <p:cNvSpPr txBox="1"/>
          <p:nvPr/>
        </p:nvSpPr>
        <p:spPr>
          <a:xfrm>
            <a:off x="477078" y="2120348"/>
            <a:ext cx="5512905" cy="1754326"/>
          </a:xfrm>
          <a:prstGeom prst="rect">
            <a:avLst/>
          </a:prstGeom>
          <a:noFill/>
        </p:spPr>
        <p:txBody>
          <a:bodyPr wrap="square" rtlCol="0">
            <a:spAutoFit/>
          </a:bodyPr>
          <a:lstStyle/>
          <a:p>
            <a:r>
              <a:rPr lang="en-US" sz="5400" dirty="0">
                <a:latin typeface="Agency FB" panose="020B0503020202020204" pitchFamily="34" charset="0"/>
              </a:rPr>
              <a:t>Improved Creativity and Innovation</a:t>
            </a:r>
          </a:p>
        </p:txBody>
      </p:sp>
    </p:spTree>
    <p:extLst>
      <p:ext uri="{BB962C8B-B14F-4D97-AF65-F5344CB8AC3E}">
        <p14:creationId xmlns:p14="http://schemas.microsoft.com/office/powerpoint/2010/main" val="3480154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B1479-2272-473B-BB47-774B8C512907}"/>
              </a:ext>
            </a:extLst>
          </p:cNvPr>
          <p:cNvSpPr txBox="1">
            <a:spLocks noChangeArrowheads="1"/>
          </p:cNvSpPr>
          <p:nvPr/>
        </p:nvSpPr>
        <p:spPr bwMode="auto">
          <a:xfrm>
            <a:off x="181527" y="210059"/>
            <a:ext cx="87709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sz="5400" dirty="0">
                <a:solidFill>
                  <a:srgbClr val="000000"/>
                </a:solidFill>
                <a:latin typeface="Berlin Sans FB" panose="020E0602020502020306" pitchFamily="34" charset="0"/>
              </a:rPr>
              <a:t>Benefits of Teamwork</a:t>
            </a:r>
          </a:p>
        </p:txBody>
      </p:sp>
      <p:sp>
        <p:nvSpPr>
          <p:cNvPr id="3" name="Rectangle 2">
            <a:extLst>
              <a:ext uri="{FF2B5EF4-FFF2-40B4-BE49-F238E27FC236}">
                <a16:creationId xmlns:a16="http://schemas.microsoft.com/office/drawing/2014/main" id="{822D285A-C650-409D-82AE-CA7A0848D383}"/>
              </a:ext>
            </a:extLst>
          </p:cNvPr>
          <p:cNvSpPr/>
          <p:nvPr/>
        </p:nvSpPr>
        <p:spPr>
          <a:xfrm>
            <a:off x="291548" y="1086678"/>
            <a:ext cx="6188765" cy="4571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34A80D-5404-498C-BF4E-5CA862B77AF5}"/>
              </a:ext>
            </a:extLst>
          </p:cNvPr>
          <p:cNvSpPr txBox="1"/>
          <p:nvPr/>
        </p:nvSpPr>
        <p:spPr>
          <a:xfrm>
            <a:off x="291548" y="1855305"/>
            <a:ext cx="5512905" cy="2585323"/>
          </a:xfrm>
          <a:prstGeom prst="rect">
            <a:avLst/>
          </a:prstGeom>
          <a:noFill/>
        </p:spPr>
        <p:txBody>
          <a:bodyPr wrap="square" rtlCol="0">
            <a:spAutoFit/>
          </a:bodyPr>
          <a:lstStyle/>
          <a:p>
            <a:r>
              <a:rPr lang="en-US" sz="5400" dirty="0">
                <a:latin typeface="Agency FB" panose="020B0503020202020204" pitchFamily="34" charset="0"/>
              </a:rPr>
              <a:t>Engages employees &amp; create a friendly working environment</a:t>
            </a:r>
          </a:p>
        </p:txBody>
      </p:sp>
      <p:pic>
        <p:nvPicPr>
          <p:cNvPr id="5122" name="Picture 2" descr="Group Free Icon">
            <a:extLst>
              <a:ext uri="{FF2B5EF4-FFF2-40B4-BE49-F238E27FC236}">
                <a16:creationId xmlns:a16="http://schemas.microsoft.com/office/drawing/2014/main" id="{2A8897C9-06F5-438A-8BF2-7F55BB67FC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8609" y="1855305"/>
            <a:ext cx="4015408" cy="4015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8566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07C9FC5-0C1E-42A8-97E6-F940775A0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FBA9D7-33AB-4542-9505-680EC0DF9813}"/>
              </a:ext>
            </a:extLst>
          </p:cNvPr>
          <p:cNvSpPr>
            <a:spLocks noGrp="1"/>
          </p:cNvSpPr>
          <p:nvPr>
            <p:ph type="ctrTitle"/>
          </p:nvPr>
        </p:nvSpPr>
        <p:spPr>
          <a:xfrm>
            <a:off x="1470992" y="3846782"/>
            <a:ext cx="4265007" cy="1885199"/>
          </a:xfrm>
        </p:spPr>
        <p:txBody>
          <a:bodyPr anchor="ctr">
            <a:normAutofit/>
          </a:bodyPr>
          <a:lstStyle/>
          <a:p>
            <a:pPr algn="l"/>
            <a:r>
              <a:rPr lang="en-US" sz="5100" b="1" dirty="0">
                <a:solidFill>
                  <a:srgbClr val="0070C0"/>
                </a:solidFill>
                <a:latin typeface="Bahnschrift SemiBold SemiConden" panose="020B0502040204020203" pitchFamily="34" charset="0"/>
                <a:cs typeface="Adobe Gurmukhi" panose="01010101010101010101" pitchFamily="50" charset="0"/>
              </a:rPr>
              <a:t>Stages of Team Development</a:t>
            </a:r>
          </a:p>
        </p:txBody>
      </p:sp>
      <p:pic>
        <p:nvPicPr>
          <p:cNvPr id="5" name="Picture 4" descr="Graphical user interface&#10;&#10;Description automatically generated">
            <a:extLst>
              <a:ext uri="{FF2B5EF4-FFF2-40B4-BE49-F238E27FC236}">
                <a16:creationId xmlns:a16="http://schemas.microsoft.com/office/drawing/2014/main" id="{CAD22917-C75B-47F6-BDCF-74BC19647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115" y="390088"/>
            <a:ext cx="10823796" cy="2814186"/>
          </a:xfrm>
          <a:custGeom>
            <a:avLst/>
            <a:gdLst/>
            <a:ahLst/>
            <a:cxnLst/>
            <a:rect l="l" t="t" r="r" b="b"/>
            <a:pathLst>
              <a:path w="10823796" h="3287267">
                <a:moveTo>
                  <a:pt x="98881" y="0"/>
                </a:moveTo>
                <a:lnTo>
                  <a:pt x="10724915" y="0"/>
                </a:lnTo>
                <a:cubicBezTo>
                  <a:pt x="10779525" y="0"/>
                  <a:pt x="10823796" y="44271"/>
                  <a:pt x="10823796" y="98881"/>
                </a:cubicBezTo>
                <a:lnTo>
                  <a:pt x="10823796" y="3188386"/>
                </a:lnTo>
                <a:cubicBezTo>
                  <a:pt x="10823796" y="3242996"/>
                  <a:pt x="10779525" y="3287267"/>
                  <a:pt x="10724915" y="3287267"/>
                </a:cubicBezTo>
                <a:lnTo>
                  <a:pt x="98881" y="3287267"/>
                </a:lnTo>
                <a:cubicBezTo>
                  <a:pt x="44271" y="3287267"/>
                  <a:pt x="0" y="3242996"/>
                  <a:pt x="0" y="3188386"/>
                </a:cubicBezTo>
                <a:lnTo>
                  <a:pt x="0" y="98881"/>
                </a:lnTo>
                <a:cubicBezTo>
                  <a:pt x="0" y="44271"/>
                  <a:pt x="44271" y="0"/>
                  <a:pt x="98881" y="0"/>
                </a:cubicBezTo>
                <a:close/>
              </a:path>
            </a:pathLst>
          </a:custGeom>
        </p:spPr>
      </p:pic>
      <p:sp>
        <p:nvSpPr>
          <p:cNvPr id="21" name="Oval 20">
            <a:extLst>
              <a:ext uri="{FF2B5EF4-FFF2-40B4-BE49-F238E27FC236}">
                <a16:creationId xmlns:a16="http://schemas.microsoft.com/office/drawing/2014/main" id="{9EE371B4-A1D9-4EFE-8FE1-000495831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17" y="4218281"/>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B9BD5"/>
              </a:solidFill>
              <a:effectLst/>
              <a:uLnTx/>
              <a:uFillTx/>
              <a:latin typeface="Calibri" panose="020F0502020204030204"/>
              <a:ea typeface="+mn-ea"/>
              <a:cs typeface="+mn-cs"/>
            </a:endParaRPr>
          </a:p>
        </p:txBody>
      </p:sp>
      <p:sp>
        <p:nvSpPr>
          <p:cNvPr id="27" name="Arc 22">
            <a:extLst>
              <a:ext uri="{FF2B5EF4-FFF2-40B4-BE49-F238E27FC236}">
                <a16:creationId xmlns:a16="http://schemas.microsoft.com/office/drawing/2014/main" id="{2E19C174-9C7C-461E-970B-432019901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539" y="3295432"/>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6094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EDD0965-9AC4-4ACE-ABC3-C93EB32C5D5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098473" y="0"/>
            <a:ext cx="7093527" cy="6857999"/>
          </a:xfrm>
          <a:prstGeom prst="rect">
            <a:avLst/>
          </a:prstGeom>
        </p:spPr>
      </p:pic>
      <p:sp>
        <p:nvSpPr>
          <p:cNvPr id="86" name="TextBox 85">
            <a:extLst>
              <a:ext uri="{FF2B5EF4-FFF2-40B4-BE49-F238E27FC236}">
                <a16:creationId xmlns:a16="http://schemas.microsoft.com/office/drawing/2014/main" id="{035392FC-6866-4A63-8228-B1AB90465D41}"/>
              </a:ext>
            </a:extLst>
          </p:cNvPr>
          <p:cNvSpPr txBox="1"/>
          <p:nvPr/>
        </p:nvSpPr>
        <p:spPr>
          <a:xfrm>
            <a:off x="498764" y="522415"/>
            <a:ext cx="3352800" cy="707886"/>
          </a:xfrm>
          <a:prstGeom prst="rect">
            <a:avLst/>
          </a:prstGeom>
          <a:noFill/>
        </p:spPr>
        <p:txBody>
          <a:bodyPr wrap="square" rtlCol="0">
            <a:spAutoFit/>
          </a:bodyPr>
          <a:lstStyle/>
          <a:p>
            <a:r>
              <a:rPr lang="en-US" sz="4000" b="1" dirty="0">
                <a:solidFill>
                  <a:srgbClr val="0070C0"/>
                </a:solidFill>
                <a:latin typeface="Bahnschrift SemiBold SemiConden" panose="020B0502040204020203" pitchFamily="34" charset="0"/>
                <a:ea typeface="Segoe UI Black" panose="020B0A02040204020203" pitchFamily="34" charset="0"/>
                <a:cs typeface="Adobe Gurmukhi" panose="01010101010101010101" pitchFamily="50" charset="0"/>
              </a:rPr>
              <a:t>Forming Stage</a:t>
            </a:r>
          </a:p>
        </p:txBody>
      </p:sp>
      <p:cxnSp>
        <p:nvCxnSpPr>
          <p:cNvPr id="87" name="Straight Arrow Connector 86">
            <a:extLst>
              <a:ext uri="{FF2B5EF4-FFF2-40B4-BE49-F238E27FC236}">
                <a16:creationId xmlns:a16="http://schemas.microsoft.com/office/drawing/2014/main" id="{3A0748E7-3949-4A6E-BECF-4D7CFB83B5F7}"/>
              </a:ext>
            </a:extLst>
          </p:cNvPr>
          <p:cNvCxnSpPr>
            <a:cxnSpLocks/>
          </p:cNvCxnSpPr>
          <p:nvPr/>
        </p:nvCxnSpPr>
        <p:spPr>
          <a:xfrm>
            <a:off x="227512" y="163032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0" name="Straight Arrow Connector 99">
            <a:extLst>
              <a:ext uri="{FF2B5EF4-FFF2-40B4-BE49-F238E27FC236}">
                <a16:creationId xmlns:a16="http://schemas.microsoft.com/office/drawing/2014/main" id="{F43B2F75-A4D5-4B58-8A90-071C60E96CAC}"/>
              </a:ext>
            </a:extLst>
          </p:cNvPr>
          <p:cNvCxnSpPr>
            <a:cxnSpLocks/>
          </p:cNvCxnSpPr>
          <p:nvPr/>
        </p:nvCxnSpPr>
        <p:spPr>
          <a:xfrm>
            <a:off x="180110" y="231019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76FDB79B-C988-49B8-93CE-1ABE34EC3CBF}"/>
              </a:ext>
            </a:extLst>
          </p:cNvPr>
          <p:cNvCxnSpPr>
            <a:cxnSpLocks/>
          </p:cNvCxnSpPr>
          <p:nvPr/>
        </p:nvCxnSpPr>
        <p:spPr>
          <a:xfrm>
            <a:off x="180110" y="3009078"/>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2" name="Straight Arrow Connector 101">
            <a:extLst>
              <a:ext uri="{FF2B5EF4-FFF2-40B4-BE49-F238E27FC236}">
                <a16:creationId xmlns:a16="http://schemas.microsoft.com/office/drawing/2014/main" id="{FF2882DE-444A-4A83-A6FA-A97A1E5E5A99}"/>
              </a:ext>
            </a:extLst>
          </p:cNvPr>
          <p:cNvCxnSpPr>
            <a:cxnSpLocks/>
          </p:cNvCxnSpPr>
          <p:nvPr/>
        </p:nvCxnSpPr>
        <p:spPr>
          <a:xfrm>
            <a:off x="180110" y="4168643"/>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D26B6F30-B9B2-45CA-BEA4-06DB8D01893D}"/>
              </a:ext>
            </a:extLst>
          </p:cNvPr>
          <p:cNvSpPr txBox="1"/>
          <p:nvPr/>
        </p:nvSpPr>
        <p:spPr>
          <a:xfrm>
            <a:off x="831458" y="1387314"/>
            <a:ext cx="3352800"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Socializing</a:t>
            </a:r>
          </a:p>
        </p:txBody>
      </p:sp>
      <p:sp>
        <p:nvSpPr>
          <p:cNvPr id="104" name="TextBox 103">
            <a:extLst>
              <a:ext uri="{FF2B5EF4-FFF2-40B4-BE49-F238E27FC236}">
                <a16:creationId xmlns:a16="http://schemas.microsoft.com/office/drawing/2014/main" id="{C7F0193A-389A-478A-9F99-A291FE04B7F2}"/>
              </a:ext>
            </a:extLst>
          </p:cNvPr>
          <p:cNvSpPr txBox="1"/>
          <p:nvPr/>
        </p:nvSpPr>
        <p:spPr>
          <a:xfrm>
            <a:off x="748777" y="2038176"/>
            <a:ext cx="3341123"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Showing eagerness</a:t>
            </a:r>
          </a:p>
        </p:txBody>
      </p:sp>
      <p:sp>
        <p:nvSpPr>
          <p:cNvPr id="23" name="TextBox 22">
            <a:extLst>
              <a:ext uri="{FF2B5EF4-FFF2-40B4-BE49-F238E27FC236}">
                <a16:creationId xmlns:a16="http://schemas.microsoft.com/office/drawing/2014/main" id="{6BF61538-E4C8-434B-9B54-59C2D324D8BF}"/>
              </a:ext>
            </a:extLst>
          </p:cNvPr>
          <p:cNvSpPr txBox="1"/>
          <p:nvPr/>
        </p:nvSpPr>
        <p:spPr>
          <a:xfrm>
            <a:off x="748777" y="2722338"/>
            <a:ext cx="4142510" cy="1077218"/>
          </a:xfrm>
          <a:prstGeom prst="rect">
            <a:avLst/>
          </a:prstGeom>
          <a:noFill/>
        </p:spPr>
        <p:txBody>
          <a:bodyPr wrap="square" rtlCol="0">
            <a:spAutoFit/>
          </a:bodyPr>
          <a:lstStyle/>
          <a:p>
            <a:r>
              <a:rPr lang="en-GB" sz="3200" dirty="0">
                <a:latin typeface="Adobe Gurmukhi" panose="01010101010101010101" pitchFamily="50" charset="0"/>
                <a:cs typeface="Adobe Gurmukhi" panose="01010101010101010101" pitchFamily="50" charset="0"/>
              </a:rPr>
              <a:t>Focusing on group identity   &amp; purpose</a:t>
            </a:r>
            <a:endParaRPr lang="en-US" sz="3200" dirty="0">
              <a:latin typeface="Adobe Gurmukhi" panose="01010101010101010101" pitchFamily="50" charset="0"/>
              <a:cs typeface="Adobe Gurmukhi" panose="01010101010101010101" pitchFamily="50" charset="0"/>
            </a:endParaRPr>
          </a:p>
        </p:txBody>
      </p:sp>
      <p:sp>
        <p:nvSpPr>
          <p:cNvPr id="24" name="TextBox 23">
            <a:extLst>
              <a:ext uri="{FF2B5EF4-FFF2-40B4-BE49-F238E27FC236}">
                <a16:creationId xmlns:a16="http://schemas.microsoft.com/office/drawing/2014/main" id="{E977969B-831E-439F-B12D-FFAFE885EC2F}"/>
              </a:ext>
            </a:extLst>
          </p:cNvPr>
          <p:cNvSpPr txBox="1"/>
          <p:nvPr/>
        </p:nvSpPr>
        <p:spPr>
          <a:xfrm>
            <a:off x="770016" y="3898944"/>
            <a:ext cx="3505200" cy="1569660"/>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Avoiding conflict &amp; controversy</a:t>
            </a:r>
          </a:p>
          <a:p>
            <a:endParaRPr lang="en-US" sz="3200" dirty="0"/>
          </a:p>
        </p:txBody>
      </p:sp>
    </p:spTree>
    <p:extLst>
      <p:ext uri="{BB962C8B-B14F-4D97-AF65-F5344CB8AC3E}">
        <p14:creationId xmlns:p14="http://schemas.microsoft.com/office/powerpoint/2010/main" val="619916174"/>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xmlns:p14="http://schemas.microsoft.com/office/powerpoint/2010/main" spd="med"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p:cTn id="7" dur="500"/>
                                        <p:tgtEl>
                                          <p:spTgt spid="8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wipe(left)">
                                      <p:cBhvr>
                                        <p:cTn id="11" dur="500"/>
                                        <p:tgtEl>
                                          <p:spTgt spid="100"/>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1"/>
                                        </p:tgtEl>
                                        <p:attrNameLst>
                                          <p:attrName>style.visibility</p:attrName>
                                        </p:attrNameLst>
                                      </p:cBhvr>
                                      <p:to>
                                        <p:strVal val="visible"/>
                                      </p:to>
                                    </p:set>
                                    <p:animEffect transition="in" filter="wipe(left)">
                                      <p:cBhvr>
                                        <p:cTn id="15" dur="500"/>
                                        <p:tgtEl>
                                          <p:spTgt spid="101"/>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02"/>
                                        </p:tgtEl>
                                        <p:attrNameLst>
                                          <p:attrName>style.visibility</p:attrName>
                                        </p:attrNameLst>
                                      </p:cBhvr>
                                      <p:to>
                                        <p:strVal val="visible"/>
                                      </p:to>
                                    </p:set>
                                    <p:animEffect transition="in" filter="wipe(left)">
                                      <p:cBhvr>
                                        <p:cTn id="19" dur="5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EDD0965-9AC4-4ACE-ABC3-C93EB32C5D5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619143" y="-22073"/>
            <a:ext cx="8572857" cy="6880073"/>
          </a:xfrm>
          <a:prstGeom prst="rect">
            <a:avLst/>
          </a:prstGeom>
        </p:spPr>
      </p:pic>
      <p:sp>
        <p:nvSpPr>
          <p:cNvPr id="86" name="TextBox 85">
            <a:extLst>
              <a:ext uri="{FF2B5EF4-FFF2-40B4-BE49-F238E27FC236}">
                <a16:creationId xmlns:a16="http://schemas.microsoft.com/office/drawing/2014/main" id="{035392FC-6866-4A63-8228-B1AB90465D41}"/>
              </a:ext>
            </a:extLst>
          </p:cNvPr>
          <p:cNvSpPr txBox="1"/>
          <p:nvPr/>
        </p:nvSpPr>
        <p:spPr>
          <a:xfrm>
            <a:off x="498764" y="522415"/>
            <a:ext cx="3591136" cy="707886"/>
          </a:xfrm>
          <a:prstGeom prst="rect">
            <a:avLst/>
          </a:prstGeom>
          <a:noFill/>
        </p:spPr>
        <p:txBody>
          <a:bodyPr wrap="square" rtlCol="0">
            <a:spAutoFit/>
          </a:bodyPr>
          <a:lstStyle/>
          <a:p>
            <a:r>
              <a:rPr lang="en-US" sz="4000" b="1" dirty="0">
                <a:solidFill>
                  <a:srgbClr val="0070C0"/>
                </a:solidFill>
                <a:latin typeface="Bahnschrift SemiBold SemiConden" panose="020B0502040204020203" pitchFamily="34" charset="0"/>
                <a:ea typeface="Segoe UI Black" panose="020B0A02040204020203" pitchFamily="34" charset="0"/>
                <a:cs typeface="Adobe Gurmukhi" panose="01010101010101010101" pitchFamily="50" charset="0"/>
              </a:rPr>
              <a:t>Storming</a:t>
            </a:r>
            <a:r>
              <a:rPr lang="en-US" sz="4000" b="1" dirty="0">
                <a:solidFill>
                  <a:srgbClr val="0070C0"/>
                </a:solidFill>
                <a:latin typeface="Abadi" panose="020B0604020104020204" pitchFamily="34" charset="0"/>
                <a:ea typeface="Segoe UI Black" panose="020B0A02040204020203" pitchFamily="34" charset="0"/>
                <a:cs typeface="Adobe Gurmukhi" panose="01010101010101010101" pitchFamily="50" charset="0"/>
              </a:rPr>
              <a:t> Stage</a:t>
            </a:r>
          </a:p>
        </p:txBody>
      </p:sp>
      <p:cxnSp>
        <p:nvCxnSpPr>
          <p:cNvPr id="87" name="Straight Arrow Connector 86">
            <a:extLst>
              <a:ext uri="{FF2B5EF4-FFF2-40B4-BE49-F238E27FC236}">
                <a16:creationId xmlns:a16="http://schemas.microsoft.com/office/drawing/2014/main" id="{3A0748E7-3949-4A6E-BECF-4D7CFB83B5F7}"/>
              </a:ext>
            </a:extLst>
          </p:cNvPr>
          <p:cNvCxnSpPr>
            <a:cxnSpLocks/>
          </p:cNvCxnSpPr>
          <p:nvPr/>
        </p:nvCxnSpPr>
        <p:spPr>
          <a:xfrm>
            <a:off x="227512" y="163032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0" name="Straight Arrow Connector 99">
            <a:extLst>
              <a:ext uri="{FF2B5EF4-FFF2-40B4-BE49-F238E27FC236}">
                <a16:creationId xmlns:a16="http://schemas.microsoft.com/office/drawing/2014/main" id="{F43B2F75-A4D5-4B58-8A90-071C60E96CAC}"/>
              </a:ext>
            </a:extLst>
          </p:cNvPr>
          <p:cNvCxnSpPr>
            <a:cxnSpLocks/>
          </p:cNvCxnSpPr>
          <p:nvPr/>
        </p:nvCxnSpPr>
        <p:spPr>
          <a:xfrm>
            <a:off x="227512" y="227120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76FDB79B-C988-49B8-93CE-1ABE34EC3CBF}"/>
              </a:ext>
            </a:extLst>
          </p:cNvPr>
          <p:cNvCxnSpPr>
            <a:cxnSpLocks/>
          </p:cNvCxnSpPr>
          <p:nvPr/>
        </p:nvCxnSpPr>
        <p:spPr>
          <a:xfrm>
            <a:off x="194596" y="2867684"/>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2" name="Straight Arrow Connector 101">
            <a:extLst>
              <a:ext uri="{FF2B5EF4-FFF2-40B4-BE49-F238E27FC236}">
                <a16:creationId xmlns:a16="http://schemas.microsoft.com/office/drawing/2014/main" id="{FF2882DE-444A-4A83-A6FA-A97A1E5E5A99}"/>
              </a:ext>
            </a:extLst>
          </p:cNvPr>
          <p:cNvCxnSpPr>
            <a:cxnSpLocks/>
          </p:cNvCxnSpPr>
          <p:nvPr/>
        </p:nvCxnSpPr>
        <p:spPr>
          <a:xfrm>
            <a:off x="174272" y="4278209"/>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D26B6F30-B9B2-45CA-BEA4-06DB8D01893D}"/>
              </a:ext>
            </a:extLst>
          </p:cNvPr>
          <p:cNvSpPr txBox="1"/>
          <p:nvPr/>
        </p:nvSpPr>
        <p:spPr>
          <a:xfrm>
            <a:off x="737100" y="1410038"/>
            <a:ext cx="3352800"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Resistance</a:t>
            </a:r>
          </a:p>
        </p:txBody>
      </p:sp>
      <p:sp>
        <p:nvSpPr>
          <p:cNvPr id="104" name="TextBox 103">
            <a:extLst>
              <a:ext uri="{FF2B5EF4-FFF2-40B4-BE49-F238E27FC236}">
                <a16:creationId xmlns:a16="http://schemas.microsoft.com/office/drawing/2014/main" id="{C7F0193A-389A-478A-9F99-A291FE04B7F2}"/>
              </a:ext>
            </a:extLst>
          </p:cNvPr>
          <p:cNvSpPr txBox="1"/>
          <p:nvPr/>
        </p:nvSpPr>
        <p:spPr>
          <a:xfrm>
            <a:off x="737100" y="2025977"/>
            <a:ext cx="3341123"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Conflict</a:t>
            </a:r>
          </a:p>
        </p:txBody>
      </p:sp>
      <p:sp>
        <p:nvSpPr>
          <p:cNvPr id="23" name="TextBox 22">
            <a:extLst>
              <a:ext uri="{FF2B5EF4-FFF2-40B4-BE49-F238E27FC236}">
                <a16:creationId xmlns:a16="http://schemas.microsoft.com/office/drawing/2014/main" id="{6BF61538-E4C8-434B-9B54-59C2D324D8BF}"/>
              </a:ext>
            </a:extLst>
          </p:cNvPr>
          <p:cNvSpPr txBox="1"/>
          <p:nvPr/>
        </p:nvSpPr>
        <p:spPr>
          <a:xfrm>
            <a:off x="716776" y="2605785"/>
            <a:ext cx="4116979" cy="584775"/>
          </a:xfrm>
          <a:prstGeom prst="rect">
            <a:avLst/>
          </a:prstGeom>
          <a:noFill/>
        </p:spPr>
        <p:txBody>
          <a:bodyPr wrap="square" rtlCol="0">
            <a:spAutoFit/>
          </a:bodyPr>
          <a:lstStyle/>
          <a:p>
            <a:r>
              <a:rPr lang="en-GB" sz="3200" dirty="0">
                <a:latin typeface="Adobe Gurmukhi" panose="01010101010101010101" pitchFamily="50" charset="0"/>
                <a:cs typeface="Adobe Gurmukhi" panose="01010101010101010101" pitchFamily="50" charset="0"/>
              </a:rPr>
              <a:t>Lack of participation</a:t>
            </a:r>
            <a:endParaRPr lang="en-US" sz="3200" dirty="0">
              <a:latin typeface="Adobe Gurmukhi" panose="01010101010101010101" pitchFamily="50" charset="0"/>
              <a:cs typeface="Adobe Gurmukhi" panose="01010101010101010101" pitchFamily="50" charset="0"/>
            </a:endParaRPr>
          </a:p>
        </p:txBody>
      </p:sp>
      <p:sp>
        <p:nvSpPr>
          <p:cNvPr id="24" name="TextBox 23">
            <a:extLst>
              <a:ext uri="{FF2B5EF4-FFF2-40B4-BE49-F238E27FC236}">
                <a16:creationId xmlns:a16="http://schemas.microsoft.com/office/drawing/2014/main" id="{E977969B-831E-439F-B12D-FFAFE885EC2F}"/>
              </a:ext>
            </a:extLst>
          </p:cNvPr>
          <p:cNvSpPr txBox="1"/>
          <p:nvPr/>
        </p:nvSpPr>
        <p:spPr>
          <a:xfrm>
            <a:off x="716776" y="3994728"/>
            <a:ext cx="3505200"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High Emotions</a:t>
            </a:r>
          </a:p>
        </p:txBody>
      </p:sp>
      <p:cxnSp>
        <p:nvCxnSpPr>
          <p:cNvPr id="12" name="Straight Arrow Connector 11">
            <a:extLst>
              <a:ext uri="{FF2B5EF4-FFF2-40B4-BE49-F238E27FC236}">
                <a16:creationId xmlns:a16="http://schemas.microsoft.com/office/drawing/2014/main" id="{92F3B80E-0CA8-4C33-8443-07D05736F1C6}"/>
              </a:ext>
            </a:extLst>
          </p:cNvPr>
          <p:cNvCxnSpPr>
            <a:cxnSpLocks/>
          </p:cNvCxnSpPr>
          <p:nvPr/>
        </p:nvCxnSpPr>
        <p:spPr>
          <a:xfrm>
            <a:off x="174272" y="3449885"/>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6752C3-19DD-47B5-9327-03D0F8952652}"/>
              </a:ext>
            </a:extLst>
          </p:cNvPr>
          <p:cNvSpPr txBox="1"/>
          <p:nvPr/>
        </p:nvSpPr>
        <p:spPr>
          <a:xfrm>
            <a:off x="770016" y="3216757"/>
            <a:ext cx="2670564"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Competition</a:t>
            </a:r>
          </a:p>
        </p:txBody>
      </p:sp>
    </p:spTree>
    <p:extLst>
      <p:ext uri="{BB962C8B-B14F-4D97-AF65-F5344CB8AC3E}">
        <p14:creationId xmlns:p14="http://schemas.microsoft.com/office/powerpoint/2010/main" val="3602457896"/>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xmlns:p14="http://schemas.microsoft.com/office/powerpoint/2010/main" spd="med"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p:cTn id="7" dur="500"/>
                                        <p:tgtEl>
                                          <p:spTgt spid="8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wipe(left)">
                                      <p:cBhvr>
                                        <p:cTn id="11" dur="500"/>
                                        <p:tgtEl>
                                          <p:spTgt spid="100"/>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1"/>
                                        </p:tgtEl>
                                        <p:attrNameLst>
                                          <p:attrName>style.visibility</p:attrName>
                                        </p:attrNameLst>
                                      </p:cBhvr>
                                      <p:to>
                                        <p:strVal val="visible"/>
                                      </p:to>
                                    </p:set>
                                    <p:animEffect transition="in" filter="wipe(left)">
                                      <p:cBhvr>
                                        <p:cTn id="15" dur="500"/>
                                        <p:tgtEl>
                                          <p:spTgt spid="101"/>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02"/>
                                        </p:tgtEl>
                                        <p:attrNameLst>
                                          <p:attrName>style.visibility</p:attrName>
                                        </p:attrNameLst>
                                      </p:cBhvr>
                                      <p:to>
                                        <p:strVal val="visible"/>
                                      </p:to>
                                    </p:set>
                                    <p:animEffect transition="in" filter="wipe(left)">
                                      <p:cBhvr>
                                        <p:cTn id="19" dur="500"/>
                                        <p:tgtEl>
                                          <p:spTgt spid="102"/>
                                        </p:tgtEl>
                                      </p:cBhvr>
                                    </p:animEffect>
                                  </p:childTnLst>
                                </p:cTn>
                              </p:par>
                            </p:childTnLst>
                          </p:cTn>
                        </p:par>
                        <p:par>
                          <p:cTn id="20" fill="hold">
                            <p:stCondLst>
                              <p:cond delay="2000"/>
                            </p:stCondLst>
                            <p:childTnLst>
                              <p:par>
                                <p:cTn id="21" presetID="22" presetClass="entr" presetSubtype="8"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left)">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EDD0965-9AC4-4ACE-ABC3-C93EB32C5D5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619143" y="152400"/>
            <a:ext cx="8572857" cy="6705599"/>
          </a:xfrm>
          <a:prstGeom prst="rect">
            <a:avLst/>
          </a:prstGeom>
        </p:spPr>
      </p:pic>
      <p:sp>
        <p:nvSpPr>
          <p:cNvPr id="86" name="TextBox 85">
            <a:extLst>
              <a:ext uri="{FF2B5EF4-FFF2-40B4-BE49-F238E27FC236}">
                <a16:creationId xmlns:a16="http://schemas.microsoft.com/office/drawing/2014/main" id="{035392FC-6866-4A63-8228-B1AB90465D41}"/>
              </a:ext>
            </a:extLst>
          </p:cNvPr>
          <p:cNvSpPr txBox="1"/>
          <p:nvPr/>
        </p:nvSpPr>
        <p:spPr>
          <a:xfrm>
            <a:off x="399012" y="522139"/>
            <a:ext cx="3591136" cy="707886"/>
          </a:xfrm>
          <a:prstGeom prst="rect">
            <a:avLst/>
          </a:prstGeom>
          <a:noFill/>
        </p:spPr>
        <p:txBody>
          <a:bodyPr wrap="square" rtlCol="0">
            <a:spAutoFit/>
          </a:bodyPr>
          <a:lstStyle/>
          <a:p>
            <a:r>
              <a:rPr lang="en-US" sz="4000" b="1" dirty="0">
                <a:solidFill>
                  <a:srgbClr val="0070C0"/>
                </a:solidFill>
                <a:latin typeface="Bahnschrift SemiBold SemiConden" panose="020B0502040204020203" pitchFamily="34" charset="0"/>
                <a:ea typeface="Segoe UI Black" panose="020B0A02040204020203" pitchFamily="34" charset="0"/>
                <a:cs typeface="Adobe Gurmukhi" panose="01010101010101010101" pitchFamily="50" charset="0"/>
              </a:rPr>
              <a:t>Norming</a:t>
            </a:r>
            <a:r>
              <a:rPr lang="en-US" sz="4000" b="1" dirty="0">
                <a:solidFill>
                  <a:srgbClr val="0070C0"/>
                </a:solidFill>
                <a:latin typeface="Abadi" panose="020B0604020104020204" pitchFamily="34" charset="0"/>
                <a:ea typeface="Segoe UI Black" panose="020B0A02040204020203" pitchFamily="34" charset="0"/>
                <a:cs typeface="Adobe Gurmukhi" panose="01010101010101010101" pitchFamily="50" charset="0"/>
              </a:rPr>
              <a:t> Stage</a:t>
            </a:r>
          </a:p>
        </p:txBody>
      </p:sp>
      <p:cxnSp>
        <p:nvCxnSpPr>
          <p:cNvPr id="87" name="Straight Arrow Connector 86">
            <a:extLst>
              <a:ext uri="{FF2B5EF4-FFF2-40B4-BE49-F238E27FC236}">
                <a16:creationId xmlns:a16="http://schemas.microsoft.com/office/drawing/2014/main" id="{3A0748E7-3949-4A6E-BECF-4D7CFB83B5F7}"/>
              </a:ext>
            </a:extLst>
          </p:cNvPr>
          <p:cNvCxnSpPr>
            <a:cxnSpLocks/>
          </p:cNvCxnSpPr>
          <p:nvPr/>
        </p:nvCxnSpPr>
        <p:spPr>
          <a:xfrm>
            <a:off x="201981" y="163032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0" name="Straight Arrow Connector 99">
            <a:extLst>
              <a:ext uri="{FF2B5EF4-FFF2-40B4-BE49-F238E27FC236}">
                <a16:creationId xmlns:a16="http://schemas.microsoft.com/office/drawing/2014/main" id="{F43B2F75-A4D5-4B58-8A90-071C60E96CAC}"/>
              </a:ext>
            </a:extLst>
          </p:cNvPr>
          <p:cNvCxnSpPr>
            <a:cxnSpLocks/>
          </p:cNvCxnSpPr>
          <p:nvPr/>
        </p:nvCxnSpPr>
        <p:spPr>
          <a:xfrm>
            <a:off x="127760" y="2327344"/>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76FDB79B-C988-49B8-93CE-1ABE34EC3CBF}"/>
              </a:ext>
            </a:extLst>
          </p:cNvPr>
          <p:cNvCxnSpPr>
            <a:cxnSpLocks/>
          </p:cNvCxnSpPr>
          <p:nvPr/>
        </p:nvCxnSpPr>
        <p:spPr>
          <a:xfrm>
            <a:off x="127760" y="3507882"/>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D26B6F30-B9B2-45CA-BEA4-06DB8D01893D}"/>
              </a:ext>
            </a:extLst>
          </p:cNvPr>
          <p:cNvSpPr txBox="1"/>
          <p:nvPr/>
        </p:nvSpPr>
        <p:spPr>
          <a:xfrm>
            <a:off x="737100" y="1410038"/>
            <a:ext cx="3352800"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Reconciliation</a:t>
            </a:r>
          </a:p>
        </p:txBody>
      </p:sp>
      <p:sp>
        <p:nvSpPr>
          <p:cNvPr id="104" name="TextBox 103">
            <a:extLst>
              <a:ext uri="{FF2B5EF4-FFF2-40B4-BE49-F238E27FC236}">
                <a16:creationId xmlns:a16="http://schemas.microsoft.com/office/drawing/2014/main" id="{C7F0193A-389A-478A-9F99-A291FE04B7F2}"/>
              </a:ext>
            </a:extLst>
          </p:cNvPr>
          <p:cNvSpPr txBox="1"/>
          <p:nvPr/>
        </p:nvSpPr>
        <p:spPr>
          <a:xfrm>
            <a:off x="714006" y="2049562"/>
            <a:ext cx="3341123" cy="1077218"/>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Relief, lowered anxiety</a:t>
            </a:r>
          </a:p>
        </p:txBody>
      </p:sp>
      <p:sp>
        <p:nvSpPr>
          <p:cNvPr id="23" name="TextBox 22">
            <a:extLst>
              <a:ext uri="{FF2B5EF4-FFF2-40B4-BE49-F238E27FC236}">
                <a16:creationId xmlns:a16="http://schemas.microsoft.com/office/drawing/2014/main" id="{6BF61538-E4C8-434B-9B54-59C2D324D8BF}"/>
              </a:ext>
            </a:extLst>
          </p:cNvPr>
          <p:cNvSpPr txBox="1"/>
          <p:nvPr/>
        </p:nvSpPr>
        <p:spPr>
          <a:xfrm>
            <a:off x="744485" y="3181530"/>
            <a:ext cx="4116979" cy="584775"/>
          </a:xfrm>
          <a:prstGeom prst="rect">
            <a:avLst/>
          </a:prstGeom>
          <a:noFill/>
        </p:spPr>
        <p:txBody>
          <a:bodyPr wrap="square" rtlCol="0">
            <a:spAutoFit/>
          </a:bodyPr>
          <a:lstStyle/>
          <a:p>
            <a:r>
              <a:rPr lang="en-GB" sz="3200" dirty="0">
                <a:latin typeface="Adobe Gurmukhi" panose="01010101010101010101" pitchFamily="50" charset="0"/>
                <a:cs typeface="Adobe Gurmukhi" panose="01010101010101010101" pitchFamily="50" charset="0"/>
              </a:rPr>
              <a:t>Engaged &amp; supportive</a:t>
            </a:r>
            <a:endParaRPr lang="en-US" sz="3200" dirty="0">
              <a:latin typeface="Adobe Gurmukhi" panose="01010101010101010101" pitchFamily="50" charset="0"/>
              <a:cs typeface="Adobe Gurmukhi" panose="01010101010101010101" pitchFamily="50" charset="0"/>
            </a:endParaRPr>
          </a:p>
        </p:txBody>
      </p:sp>
      <p:cxnSp>
        <p:nvCxnSpPr>
          <p:cNvPr id="12" name="Straight Arrow Connector 11">
            <a:extLst>
              <a:ext uri="{FF2B5EF4-FFF2-40B4-BE49-F238E27FC236}">
                <a16:creationId xmlns:a16="http://schemas.microsoft.com/office/drawing/2014/main" id="{92F3B80E-0CA8-4C33-8443-07D05736F1C6}"/>
              </a:ext>
            </a:extLst>
          </p:cNvPr>
          <p:cNvCxnSpPr>
            <a:cxnSpLocks/>
          </p:cNvCxnSpPr>
          <p:nvPr/>
        </p:nvCxnSpPr>
        <p:spPr>
          <a:xfrm>
            <a:off x="171502" y="429963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6752C3-19DD-47B5-9327-03D0F8952652}"/>
              </a:ext>
            </a:extLst>
          </p:cNvPr>
          <p:cNvSpPr txBox="1"/>
          <p:nvPr/>
        </p:nvSpPr>
        <p:spPr>
          <a:xfrm>
            <a:off x="749528" y="4007249"/>
            <a:ext cx="2670564"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Cohesion</a:t>
            </a:r>
          </a:p>
        </p:txBody>
      </p:sp>
    </p:spTree>
    <p:extLst>
      <p:ext uri="{BB962C8B-B14F-4D97-AF65-F5344CB8AC3E}">
        <p14:creationId xmlns:p14="http://schemas.microsoft.com/office/powerpoint/2010/main" val="1473220011"/>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xmlns:p14="http://schemas.microsoft.com/office/powerpoint/2010/main" spd="med"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p:cTn id="7" dur="500"/>
                                        <p:tgtEl>
                                          <p:spTgt spid="8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wipe(left)">
                                      <p:cBhvr>
                                        <p:cTn id="11" dur="500"/>
                                        <p:tgtEl>
                                          <p:spTgt spid="100"/>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1"/>
                                        </p:tgtEl>
                                        <p:attrNameLst>
                                          <p:attrName>style.visibility</p:attrName>
                                        </p:attrNameLst>
                                      </p:cBhvr>
                                      <p:to>
                                        <p:strVal val="visible"/>
                                      </p:to>
                                    </p:set>
                                    <p:animEffect transition="in" filter="wipe(left)">
                                      <p:cBhvr>
                                        <p:cTn id="15" dur="500"/>
                                        <p:tgtEl>
                                          <p:spTgt spid="101"/>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EDD0965-9AC4-4ACE-ABC3-C93EB32C5D5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373217" y="401789"/>
            <a:ext cx="7818783" cy="6248390"/>
          </a:xfrm>
          <a:prstGeom prst="rect">
            <a:avLst/>
          </a:prstGeom>
        </p:spPr>
      </p:pic>
      <p:sp>
        <p:nvSpPr>
          <p:cNvPr id="86" name="TextBox 85">
            <a:extLst>
              <a:ext uri="{FF2B5EF4-FFF2-40B4-BE49-F238E27FC236}">
                <a16:creationId xmlns:a16="http://schemas.microsoft.com/office/drawing/2014/main" id="{035392FC-6866-4A63-8228-B1AB90465D41}"/>
              </a:ext>
            </a:extLst>
          </p:cNvPr>
          <p:cNvSpPr txBox="1"/>
          <p:nvPr/>
        </p:nvSpPr>
        <p:spPr>
          <a:xfrm>
            <a:off x="587951" y="506022"/>
            <a:ext cx="3931039" cy="707886"/>
          </a:xfrm>
          <a:prstGeom prst="rect">
            <a:avLst/>
          </a:prstGeom>
          <a:noFill/>
        </p:spPr>
        <p:txBody>
          <a:bodyPr wrap="square" rtlCol="0">
            <a:spAutoFit/>
          </a:bodyPr>
          <a:lstStyle/>
          <a:p>
            <a:r>
              <a:rPr lang="en-US" sz="4000" b="1" dirty="0">
                <a:solidFill>
                  <a:srgbClr val="0070C0"/>
                </a:solidFill>
                <a:latin typeface="Bahnschrift SemiBold SemiConden" panose="020B0502040204020203" pitchFamily="34" charset="0"/>
                <a:ea typeface="Segoe UI Black" panose="020B0A02040204020203" pitchFamily="34" charset="0"/>
                <a:cs typeface="Adobe Gurmukhi" panose="01010101010101010101" pitchFamily="50" charset="0"/>
              </a:rPr>
              <a:t>Performing</a:t>
            </a:r>
            <a:r>
              <a:rPr lang="en-US" sz="4000" b="1" dirty="0">
                <a:solidFill>
                  <a:srgbClr val="0070C0"/>
                </a:solidFill>
                <a:latin typeface="Abadi" panose="020B0604020104020204" pitchFamily="34" charset="0"/>
                <a:ea typeface="Segoe UI Black" panose="020B0A02040204020203" pitchFamily="34" charset="0"/>
                <a:cs typeface="Adobe Gurmukhi" panose="01010101010101010101" pitchFamily="50" charset="0"/>
              </a:rPr>
              <a:t> Stage</a:t>
            </a:r>
          </a:p>
        </p:txBody>
      </p:sp>
      <p:cxnSp>
        <p:nvCxnSpPr>
          <p:cNvPr id="87" name="Straight Arrow Connector 86">
            <a:extLst>
              <a:ext uri="{FF2B5EF4-FFF2-40B4-BE49-F238E27FC236}">
                <a16:creationId xmlns:a16="http://schemas.microsoft.com/office/drawing/2014/main" id="{3A0748E7-3949-4A6E-BECF-4D7CFB83B5F7}"/>
              </a:ext>
            </a:extLst>
          </p:cNvPr>
          <p:cNvCxnSpPr>
            <a:cxnSpLocks/>
          </p:cNvCxnSpPr>
          <p:nvPr/>
        </p:nvCxnSpPr>
        <p:spPr>
          <a:xfrm>
            <a:off x="304650" y="1648944"/>
            <a:ext cx="504061"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0" name="Straight Arrow Connector 99">
            <a:extLst>
              <a:ext uri="{FF2B5EF4-FFF2-40B4-BE49-F238E27FC236}">
                <a16:creationId xmlns:a16="http://schemas.microsoft.com/office/drawing/2014/main" id="{F43B2F75-A4D5-4B58-8A90-071C60E96CAC}"/>
              </a:ext>
            </a:extLst>
          </p:cNvPr>
          <p:cNvCxnSpPr>
            <a:cxnSpLocks/>
          </p:cNvCxnSpPr>
          <p:nvPr/>
        </p:nvCxnSpPr>
        <p:spPr>
          <a:xfrm>
            <a:off x="265955" y="2271207"/>
            <a:ext cx="504061"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76FDB79B-C988-49B8-93CE-1ABE34EC3CBF}"/>
              </a:ext>
            </a:extLst>
          </p:cNvPr>
          <p:cNvCxnSpPr>
            <a:cxnSpLocks/>
          </p:cNvCxnSpPr>
          <p:nvPr/>
        </p:nvCxnSpPr>
        <p:spPr>
          <a:xfrm>
            <a:off x="272537" y="2924746"/>
            <a:ext cx="504061"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D26B6F30-B9B2-45CA-BEA4-06DB8D01893D}"/>
              </a:ext>
            </a:extLst>
          </p:cNvPr>
          <p:cNvSpPr txBox="1"/>
          <p:nvPr/>
        </p:nvSpPr>
        <p:spPr>
          <a:xfrm>
            <a:off x="824399" y="1356557"/>
            <a:ext cx="3115218"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Interdependence</a:t>
            </a:r>
          </a:p>
        </p:txBody>
      </p:sp>
      <p:sp>
        <p:nvSpPr>
          <p:cNvPr id="104" name="TextBox 103">
            <a:extLst>
              <a:ext uri="{FF2B5EF4-FFF2-40B4-BE49-F238E27FC236}">
                <a16:creationId xmlns:a16="http://schemas.microsoft.com/office/drawing/2014/main" id="{C7F0193A-389A-478A-9F99-A291FE04B7F2}"/>
              </a:ext>
            </a:extLst>
          </p:cNvPr>
          <p:cNvSpPr txBox="1"/>
          <p:nvPr/>
        </p:nvSpPr>
        <p:spPr>
          <a:xfrm>
            <a:off x="857269" y="2021085"/>
            <a:ext cx="3104368"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Healthy system</a:t>
            </a:r>
          </a:p>
        </p:txBody>
      </p:sp>
      <p:sp>
        <p:nvSpPr>
          <p:cNvPr id="23" name="TextBox 22">
            <a:extLst>
              <a:ext uri="{FF2B5EF4-FFF2-40B4-BE49-F238E27FC236}">
                <a16:creationId xmlns:a16="http://schemas.microsoft.com/office/drawing/2014/main" id="{6BF61538-E4C8-434B-9B54-59C2D324D8BF}"/>
              </a:ext>
            </a:extLst>
          </p:cNvPr>
          <p:cNvSpPr txBox="1"/>
          <p:nvPr/>
        </p:nvSpPr>
        <p:spPr>
          <a:xfrm>
            <a:off x="808711" y="2605860"/>
            <a:ext cx="3825246" cy="1077218"/>
          </a:xfrm>
          <a:prstGeom prst="rect">
            <a:avLst/>
          </a:prstGeom>
          <a:noFill/>
        </p:spPr>
        <p:txBody>
          <a:bodyPr wrap="square" rtlCol="0">
            <a:spAutoFit/>
          </a:bodyPr>
          <a:lstStyle/>
          <a:p>
            <a:r>
              <a:rPr lang="en-GB" sz="3200" dirty="0">
                <a:latin typeface="Adobe Gurmukhi" panose="01010101010101010101" pitchFamily="50" charset="0"/>
                <a:cs typeface="Adobe Gurmukhi" panose="01010101010101010101" pitchFamily="50" charset="0"/>
              </a:rPr>
              <a:t>Effectively work as a team</a:t>
            </a:r>
            <a:endParaRPr lang="en-US" sz="3200" dirty="0">
              <a:latin typeface="Adobe Gurmukhi" panose="01010101010101010101" pitchFamily="50" charset="0"/>
              <a:cs typeface="Adobe Gurmukhi" panose="01010101010101010101" pitchFamily="50" charset="0"/>
            </a:endParaRPr>
          </a:p>
        </p:txBody>
      </p:sp>
      <p:cxnSp>
        <p:nvCxnSpPr>
          <p:cNvPr id="12" name="Straight Arrow Connector 11">
            <a:extLst>
              <a:ext uri="{FF2B5EF4-FFF2-40B4-BE49-F238E27FC236}">
                <a16:creationId xmlns:a16="http://schemas.microsoft.com/office/drawing/2014/main" id="{92F3B80E-0CA8-4C33-8443-07D05736F1C6}"/>
              </a:ext>
            </a:extLst>
          </p:cNvPr>
          <p:cNvCxnSpPr>
            <a:cxnSpLocks/>
          </p:cNvCxnSpPr>
          <p:nvPr/>
        </p:nvCxnSpPr>
        <p:spPr>
          <a:xfrm>
            <a:off x="265955" y="4026461"/>
            <a:ext cx="504061"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6752C3-19DD-47B5-9327-03D0F8952652}"/>
              </a:ext>
            </a:extLst>
          </p:cNvPr>
          <p:cNvSpPr txBox="1"/>
          <p:nvPr/>
        </p:nvSpPr>
        <p:spPr>
          <a:xfrm>
            <a:off x="857269" y="3708482"/>
            <a:ext cx="2481325" cy="1569660"/>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Balance of task and process orientation</a:t>
            </a:r>
          </a:p>
        </p:txBody>
      </p:sp>
    </p:spTree>
    <p:extLst>
      <p:ext uri="{BB962C8B-B14F-4D97-AF65-F5344CB8AC3E}">
        <p14:creationId xmlns:p14="http://schemas.microsoft.com/office/powerpoint/2010/main" val="3444264989"/>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xmlns:p14="http://schemas.microsoft.com/office/powerpoint/2010/main" spd="med"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p:cTn id="7" dur="500"/>
                                        <p:tgtEl>
                                          <p:spTgt spid="8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wipe(left)">
                                      <p:cBhvr>
                                        <p:cTn id="11" dur="500"/>
                                        <p:tgtEl>
                                          <p:spTgt spid="100"/>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1"/>
                                        </p:tgtEl>
                                        <p:attrNameLst>
                                          <p:attrName>style.visibility</p:attrName>
                                        </p:attrNameLst>
                                      </p:cBhvr>
                                      <p:to>
                                        <p:strVal val="visible"/>
                                      </p:to>
                                    </p:set>
                                    <p:animEffect transition="in" filter="wipe(left)">
                                      <p:cBhvr>
                                        <p:cTn id="15" dur="500"/>
                                        <p:tgtEl>
                                          <p:spTgt spid="101"/>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EDD0965-9AC4-4ACE-ABC3-C93EB32C5D5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225636" y="330220"/>
            <a:ext cx="7954066" cy="6299176"/>
          </a:xfrm>
          <a:prstGeom prst="rect">
            <a:avLst/>
          </a:prstGeom>
        </p:spPr>
      </p:pic>
      <p:sp>
        <p:nvSpPr>
          <p:cNvPr id="86" name="TextBox 85">
            <a:extLst>
              <a:ext uri="{FF2B5EF4-FFF2-40B4-BE49-F238E27FC236}">
                <a16:creationId xmlns:a16="http://schemas.microsoft.com/office/drawing/2014/main" id="{035392FC-6866-4A63-8228-B1AB90465D41}"/>
              </a:ext>
            </a:extLst>
          </p:cNvPr>
          <p:cNvSpPr txBox="1"/>
          <p:nvPr/>
        </p:nvSpPr>
        <p:spPr>
          <a:xfrm>
            <a:off x="399011" y="522139"/>
            <a:ext cx="4006733" cy="707886"/>
          </a:xfrm>
          <a:prstGeom prst="rect">
            <a:avLst/>
          </a:prstGeom>
          <a:noFill/>
        </p:spPr>
        <p:txBody>
          <a:bodyPr wrap="square" rtlCol="0">
            <a:spAutoFit/>
          </a:bodyPr>
          <a:lstStyle/>
          <a:p>
            <a:r>
              <a:rPr lang="en-US" sz="4000" b="1" dirty="0">
                <a:solidFill>
                  <a:srgbClr val="0070C0"/>
                </a:solidFill>
                <a:latin typeface="Bahnschrift SemiBold SemiConden" panose="020B0502040204020203" pitchFamily="34" charset="0"/>
                <a:ea typeface="Segoe UI Black" panose="020B0A02040204020203" pitchFamily="34" charset="0"/>
                <a:cs typeface="Adobe Gurmukhi" panose="01010101010101010101" pitchFamily="50" charset="0"/>
              </a:rPr>
              <a:t>Adjourning</a:t>
            </a:r>
            <a:r>
              <a:rPr lang="en-US" sz="4000" b="1" dirty="0">
                <a:solidFill>
                  <a:srgbClr val="0070C0"/>
                </a:solidFill>
                <a:latin typeface="Abadi" panose="020B0604020104020204" pitchFamily="34" charset="0"/>
                <a:ea typeface="Segoe UI Black" panose="020B0A02040204020203" pitchFamily="34" charset="0"/>
                <a:cs typeface="Adobe Gurmukhi" panose="01010101010101010101" pitchFamily="50" charset="0"/>
              </a:rPr>
              <a:t> Stage</a:t>
            </a:r>
          </a:p>
        </p:txBody>
      </p:sp>
      <p:cxnSp>
        <p:nvCxnSpPr>
          <p:cNvPr id="87" name="Straight Arrow Connector 86">
            <a:extLst>
              <a:ext uri="{FF2B5EF4-FFF2-40B4-BE49-F238E27FC236}">
                <a16:creationId xmlns:a16="http://schemas.microsoft.com/office/drawing/2014/main" id="{3A0748E7-3949-4A6E-BECF-4D7CFB83B5F7}"/>
              </a:ext>
            </a:extLst>
          </p:cNvPr>
          <p:cNvCxnSpPr>
            <a:cxnSpLocks/>
          </p:cNvCxnSpPr>
          <p:nvPr/>
        </p:nvCxnSpPr>
        <p:spPr>
          <a:xfrm>
            <a:off x="201981" y="163032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0" name="Straight Arrow Connector 99">
            <a:extLst>
              <a:ext uri="{FF2B5EF4-FFF2-40B4-BE49-F238E27FC236}">
                <a16:creationId xmlns:a16="http://schemas.microsoft.com/office/drawing/2014/main" id="{F43B2F75-A4D5-4B58-8A90-071C60E96CAC}"/>
              </a:ext>
            </a:extLst>
          </p:cNvPr>
          <p:cNvCxnSpPr>
            <a:cxnSpLocks/>
          </p:cNvCxnSpPr>
          <p:nvPr/>
        </p:nvCxnSpPr>
        <p:spPr>
          <a:xfrm>
            <a:off x="171502" y="2287587"/>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76FDB79B-C988-49B8-93CE-1ABE34EC3CBF}"/>
              </a:ext>
            </a:extLst>
          </p:cNvPr>
          <p:cNvCxnSpPr>
            <a:cxnSpLocks/>
          </p:cNvCxnSpPr>
          <p:nvPr/>
        </p:nvCxnSpPr>
        <p:spPr>
          <a:xfrm>
            <a:off x="171502" y="2960160"/>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D26B6F30-B9B2-45CA-BEA4-06DB8D01893D}"/>
              </a:ext>
            </a:extLst>
          </p:cNvPr>
          <p:cNvSpPr txBox="1"/>
          <p:nvPr/>
        </p:nvSpPr>
        <p:spPr>
          <a:xfrm>
            <a:off x="737100" y="1410038"/>
            <a:ext cx="3352800"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Completion of task</a:t>
            </a:r>
          </a:p>
        </p:txBody>
      </p:sp>
      <p:sp>
        <p:nvSpPr>
          <p:cNvPr id="104" name="TextBox 103">
            <a:extLst>
              <a:ext uri="{FF2B5EF4-FFF2-40B4-BE49-F238E27FC236}">
                <a16:creationId xmlns:a16="http://schemas.microsoft.com/office/drawing/2014/main" id="{C7F0193A-389A-478A-9F99-A291FE04B7F2}"/>
              </a:ext>
            </a:extLst>
          </p:cNvPr>
          <p:cNvSpPr txBox="1"/>
          <p:nvPr/>
        </p:nvSpPr>
        <p:spPr>
          <a:xfrm>
            <a:off x="816645" y="2016965"/>
            <a:ext cx="3341123"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Separation</a:t>
            </a:r>
          </a:p>
        </p:txBody>
      </p:sp>
      <p:sp>
        <p:nvSpPr>
          <p:cNvPr id="23" name="TextBox 22">
            <a:extLst>
              <a:ext uri="{FF2B5EF4-FFF2-40B4-BE49-F238E27FC236}">
                <a16:creationId xmlns:a16="http://schemas.microsoft.com/office/drawing/2014/main" id="{6BF61538-E4C8-434B-9B54-59C2D324D8BF}"/>
              </a:ext>
            </a:extLst>
          </p:cNvPr>
          <p:cNvSpPr txBox="1"/>
          <p:nvPr/>
        </p:nvSpPr>
        <p:spPr>
          <a:xfrm>
            <a:off x="744485" y="2718561"/>
            <a:ext cx="4116979" cy="1077218"/>
          </a:xfrm>
          <a:prstGeom prst="rect">
            <a:avLst/>
          </a:prstGeom>
          <a:noFill/>
        </p:spPr>
        <p:txBody>
          <a:bodyPr wrap="square" rtlCol="0">
            <a:spAutoFit/>
          </a:bodyPr>
          <a:lstStyle/>
          <a:p>
            <a:r>
              <a:rPr lang="en-GB" sz="3200" dirty="0">
                <a:latin typeface="Adobe Gurmukhi" panose="01010101010101010101" pitchFamily="50" charset="0"/>
                <a:cs typeface="Adobe Gurmukhi" panose="01010101010101010101" pitchFamily="50" charset="0"/>
              </a:rPr>
              <a:t>Recognition of team &amp; individual effort </a:t>
            </a:r>
            <a:endParaRPr lang="en-US" sz="3200" dirty="0">
              <a:latin typeface="Adobe Gurmukhi" panose="01010101010101010101" pitchFamily="50" charset="0"/>
              <a:cs typeface="Adobe Gurmukhi" panose="01010101010101010101" pitchFamily="50" charset="0"/>
            </a:endParaRPr>
          </a:p>
        </p:txBody>
      </p:sp>
      <p:cxnSp>
        <p:nvCxnSpPr>
          <p:cNvPr id="12" name="Straight Arrow Connector 11">
            <a:extLst>
              <a:ext uri="{FF2B5EF4-FFF2-40B4-BE49-F238E27FC236}">
                <a16:creationId xmlns:a16="http://schemas.microsoft.com/office/drawing/2014/main" id="{92F3B80E-0CA8-4C33-8443-07D05736F1C6}"/>
              </a:ext>
            </a:extLst>
          </p:cNvPr>
          <p:cNvCxnSpPr>
            <a:cxnSpLocks/>
          </p:cNvCxnSpPr>
          <p:nvPr/>
        </p:nvCxnSpPr>
        <p:spPr>
          <a:xfrm>
            <a:off x="194596" y="4153469"/>
            <a:ext cx="542504" cy="0"/>
          </a:xfrm>
          <a:prstGeom prst="straightConnector1">
            <a:avLst/>
          </a:prstGeom>
          <a:ln w="38100" cmpd="sng">
            <a:solidFill>
              <a:schemeClr val="tx2"/>
            </a:solidFill>
            <a:prstDash val="dot"/>
            <a:tailEnd type="arrow"/>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6752C3-19DD-47B5-9327-03D0F8952652}"/>
              </a:ext>
            </a:extLst>
          </p:cNvPr>
          <p:cNvSpPr txBox="1"/>
          <p:nvPr/>
        </p:nvSpPr>
        <p:spPr>
          <a:xfrm>
            <a:off x="744485" y="3861081"/>
            <a:ext cx="2670564" cy="584775"/>
          </a:xfrm>
          <a:prstGeom prst="rect">
            <a:avLst/>
          </a:prstGeom>
          <a:noFill/>
        </p:spPr>
        <p:txBody>
          <a:bodyPr wrap="square" rtlCol="0">
            <a:spAutoFit/>
          </a:bodyPr>
          <a:lstStyle/>
          <a:p>
            <a:r>
              <a:rPr lang="en-US" sz="3200" dirty="0">
                <a:latin typeface="Adobe Gurmukhi" panose="01010101010101010101" pitchFamily="50" charset="0"/>
                <a:cs typeface="Adobe Gurmukhi" panose="01010101010101010101" pitchFamily="50" charset="0"/>
              </a:rPr>
              <a:t>Good feeling</a:t>
            </a:r>
          </a:p>
        </p:txBody>
      </p:sp>
    </p:spTree>
    <p:extLst>
      <p:ext uri="{BB962C8B-B14F-4D97-AF65-F5344CB8AC3E}">
        <p14:creationId xmlns:p14="http://schemas.microsoft.com/office/powerpoint/2010/main" val="3646961571"/>
      </p:ext>
    </p:extLst>
  </p:cSld>
  <p:clrMapOvr>
    <a:masterClrMapping/>
  </p:clrMapOvr>
  <mc:AlternateContent xmlns:mc="http://schemas.openxmlformats.org/markup-compatibility/2006" xmlns:p14="http://schemas.microsoft.com/office/powerpoint/2010/main">
    <mc:Choice Requires="p14">
      <p:transition spd="med" p14:dur="700" advClick="0" advTm="3000">
        <p:fade/>
      </p:transition>
    </mc:Choice>
    <mc:Fallback xmlns="">
      <p:transition xmlns:p14="http://schemas.microsoft.com/office/powerpoint/2010/main" spd="med"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p:cTn id="7" dur="500"/>
                                        <p:tgtEl>
                                          <p:spTgt spid="8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0"/>
                                        </p:tgtEl>
                                        <p:attrNameLst>
                                          <p:attrName>style.visibility</p:attrName>
                                        </p:attrNameLst>
                                      </p:cBhvr>
                                      <p:to>
                                        <p:strVal val="visible"/>
                                      </p:to>
                                    </p:set>
                                    <p:animEffect transition="in" filter="wipe(left)">
                                      <p:cBhvr>
                                        <p:cTn id="11" dur="500"/>
                                        <p:tgtEl>
                                          <p:spTgt spid="100"/>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101"/>
                                        </p:tgtEl>
                                        <p:attrNameLst>
                                          <p:attrName>style.visibility</p:attrName>
                                        </p:attrNameLst>
                                      </p:cBhvr>
                                      <p:to>
                                        <p:strVal val="visible"/>
                                      </p:to>
                                    </p:set>
                                    <p:animEffect transition="in" filter="wipe(left)">
                                      <p:cBhvr>
                                        <p:cTn id="15" dur="500"/>
                                        <p:tgtEl>
                                          <p:spTgt spid="101"/>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Rounded Corners 56">
            <a:extLst>
              <a:ext uri="{FF2B5EF4-FFF2-40B4-BE49-F238E27FC236}">
                <a16:creationId xmlns:a16="http://schemas.microsoft.com/office/drawing/2014/main" id="{6E066D46-21F9-4CDE-84A3-E2151FB19BFD}"/>
              </a:ext>
            </a:extLst>
          </p:cNvPr>
          <p:cNvSpPr/>
          <p:nvPr/>
        </p:nvSpPr>
        <p:spPr>
          <a:xfrm>
            <a:off x="8251090" y="1709530"/>
            <a:ext cx="3306145" cy="4316270"/>
          </a:xfrm>
          <a:prstGeom prst="roundRect">
            <a:avLst/>
          </a:prstGeom>
          <a:solidFill>
            <a:srgbClr val="FCB6E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a:p>
        </p:txBody>
      </p:sp>
      <p:sp>
        <p:nvSpPr>
          <p:cNvPr id="56" name="Rectangle: Rounded Corners 55">
            <a:extLst>
              <a:ext uri="{FF2B5EF4-FFF2-40B4-BE49-F238E27FC236}">
                <a16:creationId xmlns:a16="http://schemas.microsoft.com/office/drawing/2014/main" id="{C5A57C8D-893C-4A15-9135-B6B3C103E58D}"/>
              </a:ext>
            </a:extLst>
          </p:cNvPr>
          <p:cNvSpPr/>
          <p:nvPr/>
        </p:nvSpPr>
        <p:spPr>
          <a:xfrm>
            <a:off x="4730221" y="1709531"/>
            <a:ext cx="3201388" cy="431627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a:p>
        </p:txBody>
      </p:sp>
      <p:sp>
        <p:nvSpPr>
          <p:cNvPr id="55" name="Rectangle: Rounded Corners 54">
            <a:extLst>
              <a:ext uri="{FF2B5EF4-FFF2-40B4-BE49-F238E27FC236}">
                <a16:creationId xmlns:a16="http://schemas.microsoft.com/office/drawing/2014/main" id="{51B24051-2DF5-4FDD-B660-259742A517BC}"/>
              </a:ext>
            </a:extLst>
          </p:cNvPr>
          <p:cNvSpPr/>
          <p:nvPr/>
        </p:nvSpPr>
        <p:spPr>
          <a:xfrm>
            <a:off x="1158766" y="1709530"/>
            <a:ext cx="3205328" cy="4316270"/>
          </a:xfrm>
          <a:prstGeom prst="roundRect">
            <a:avLst/>
          </a:prstGeom>
          <a:solidFill>
            <a:srgbClr val="FCD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p>
        </p:txBody>
      </p:sp>
      <p:pic>
        <p:nvPicPr>
          <p:cNvPr id="9" name="Graphic 8" descr="Eye with solid fill">
            <a:extLst>
              <a:ext uri="{FF2B5EF4-FFF2-40B4-BE49-F238E27FC236}">
                <a16:creationId xmlns:a16="http://schemas.microsoft.com/office/drawing/2014/main" id="{D3868FFD-61DE-481B-A271-3DB5E7A2A5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41999" y="3212077"/>
            <a:ext cx="805541" cy="813825"/>
          </a:xfrm>
          <a:prstGeom prst="rect">
            <a:avLst/>
          </a:prstGeom>
        </p:spPr>
      </p:pic>
      <p:pic>
        <p:nvPicPr>
          <p:cNvPr id="11" name="Graphic 10" descr="Roller Paint Tool with solid fill">
            <a:extLst>
              <a:ext uri="{FF2B5EF4-FFF2-40B4-BE49-F238E27FC236}">
                <a16:creationId xmlns:a16="http://schemas.microsoft.com/office/drawing/2014/main" id="{D9F17EC9-5778-4FF7-84B7-A604BDF77EC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41998" y="4697239"/>
            <a:ext cx="716453" cy="716453"/>
          </a:xfrm>
          <a:prstGeom prst="rect">
            <a:avLst/>
          </a:prstGeom>
        </p:spPr>
      </p:pic>
      <p:pic>
        <p:nvPicPr>
          <p:cNvPr id="13" name="Graphic 12" descr="Alterations &amp; Tailoring with solid fill">
            <a:extLst>
              <a:ext uri="{FF2B5EF4-FFF2-40B4-BE49-F238E27FC236}">
                <a16:creationId xmlns:a16="http://schemas.microsoft.com/office/drawing/2014/main" id="{1BEA96C6-CB3E-4276-A086-22857AADFCF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870633" y="1979151"/>
            <a:ext cx="914400" cy="914400"/>
          </a:xfrm>
          <a:prstGeom prst="rect">
            <a:avLst/>
          </a:prstGeom>
        </p:spPr>
      </p:pic>
      <p:pic>
        <p:nvPicPr>
          <p:cNvPr id="15" name="Graphic 14" descr="Group of men with solid fill">
            <a:extLst>
              <a:ext uri="{FF2B5EF4-FFF2-40B4-BE49-F238E27FC236}">
                <a16:creationId xmlns:a16="http://schemas.microsoft.com/office/drawing/2014/main" id="{D1A36AB3-B1BD-4673-BFEC-B2E8D214AD4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251090" y="3433150"/>
            <a:ext cx="793710" cy="793710"/>
          </a:xfrm>
          <a:prstGeom prst="rect">
            <a:avLst/>
          </a:prstGeom>
        </p:spPr>
      </p:pic>
      <p:pic>
        <p:nvPicPr>
          <p:cNvPr id="28" name="Graphic 27" descr="Drawing Figure with solid fill">
            <a:extLst>
              <a:ext uri="{FF2B5EF4-FFF2-40B4-BE49-F238E27FC236}">
                <a16:creationId xmlns:a16="http://schemas.microsoft.com/office/drawing/2014/main" id="{38A1C4AB-2E41-4EC4-B02F-13F3EDE6BD0E}"/>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841491" y="4780046"/>
            <a:ext cx="741407" cy="741407"/>
          </a:xfrm>
          <a:prstGeom prst="rect">
            <a:avLst/>
          </a:prstGeom>
        </p:spPr>
      </p:pic>
      <p:pic>
        <p:nvPicPr>
          <p:cNvPr id="30" name="Graphic 29" descr="Teacher with solid fill">
            <a:extLst>
              <a:ext uri="{FF2B5EF4-FFF2-40B4-BE49-F238E27FC236}">
                <a16:creationId xmlns:a16="http://schemas.microsoft.com/office/drawing/2014/main" id="{267D06CB-C55B-4803-947B-AA4F962FCB0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258618" y="4772325"/>
            <a:ext cx="914400" cy="914400"/>
          </a:xfrm>
          <a:prstGeom prst="rect">
            <a:avLst/>
          </a:prstGeom>
        </p:spPr>
      </p:pic>
      <p:pic>
        <p:nvPicPr>
          <p:cNvPr id="32" name="Graphic 31" descr="Good Idea with solid fill">
            <a:extLst>
              <a:ext uri="{FF2B5EF4-FFF2-40B4-BE49-F238E27FC236}">
                <a16:creationId xmlns:a16="http://schemas.microsoft.com/office/drawing/2014/main" id="{450ACBBC-B62A-4B11-AFF9-0513F53F47C9}"/>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361388" y="2003604"/>
            <a:ext cx="914400" cy="914400"/>
          </a:xfrm>
          <a:prstGeom prst="rect">
            <a:avLst/>
          </a:prstGeom>
        </p:spPr>
      </p:pic>
      <p:pic>
        <p:nvPicPr>
          <p:cNvPr id="34" name="Graphic 33" descr="Professor male with solid fill">
            <a:extLst>
              <a:ext uri="{FF2B5EF4-FFF2-40B4-BE49-F238E27FC236}">
                <a16:creationId xmlns:a16="http://schemas.microsoft.com/office/drawing/2014/main" id="{D6D0A00D-C5B1-4830-9FB1-DF6A8491ACEE}"/>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8251090" y="2085853"/>
            <a:ext cx="793710" cy="793710"/>
          </a:xfrm>
          <a:prstGeom prst="rect">
            <a:avLst/>
          </a:prstGeom>
        </p:spPr>
      </p:pic>
      <p:pic>
        <p:nvPicPr>
          <p:cNvPr id="36" name="Graphic 35" descr="Electrician male with solid fill">
            <a:extLst>
              <a:ext uri="{FF2B5EF4-FFF2-40B4-BE49-F238E27FC236}">
                <a16:creationId xmlns:a16="http://schemas.microsoft.com/office/drawing/2014/main" id="{D8C63265-56F0-4E83-A17C-EE140986DE98}"/>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4832820" y="3272501"/>
            <a:ext cx="741407" cy="741407"/>
          </a:xfrm>
          <a:prstGeom prst="rect">
            <a:avLst/>
          </a:prstGeom>
        </p:spPr>
      </p:pic>
      <p:sp>
        <p:nvSpPr>
          <p:cNvPr id="38" name="TextBox 37">
            <a:extLst>
              <a:ext uri="{FF2B5EF4-FFF2-40B4-BE49-F238E27FC236}">
                <a16:creationId xmlns:a16="http://schemas.microsoft.com/office/drawing/2014/main" id="{403D033E-5B69-40AC-884B-3BC4BA39F998}"/>
              </a:ext>
            </a:extLst>
          </p:cNvPr>
          <p:cNvSpPr txBox="1"/>
          <p:nvPr/>
        </p:nvSpPr>
        <p:spPr>
          <a:xfrm>
            <a:off x="2384673" y="2117753"/>
            <a:ext cx="1178820" cy="584775"/>
          </a:xfrm>
          <a:prstGeom prst="rect">
            <a:avLst/>
          </a:prstGeom>
          <a:noFill/>
        </p:spPr>
        <p:txBody>
          <a:bodyPr wrap="square" rtlCol="0">
            <a:spAutoFit/>
          </a:bodyPr>
          <a:lstStyle/>
          <a:p>
            <a:r>
              <a:rPr lang="en-US" sz="3200" dirty="0">
                <a:latin typeface="Abadi" panose="020B0604020104020204" pitchFamily="34" charset="0"/>
              </a:rPr>
              <a:t>Plant</a:t>
            </a:r>
          </a:p>
        </p:txBody>
      </p:sp>
      <p:sp>
        <p:nvSpPr>
          <p:cNvPr id="39" name="TextBox 38">
            <a:extLst>
              <a:ext uri="{FF2B5EF4-FFF2-40B4-BE49-F238E27FC236}">
                <a16:creationId xmlns:a16="http://schemas.microsoft.com/office/drawing/2014/main" id="{07469368-3918-474C-B77D-C2E931AC0854}"/>
              </a:ext>
            </a:extLst>
          </p:cNvPr>
          <p:cNvSpPr txBox="1"/>
          <p:nvPr/>
        </p:nvSpPr>
        <p:spPr>
          <a:xfrm>
            <a:off x="2237190" y="4678287"/>
            <a:ext cx="2153450" cy="584775"/>
          </a:xfrm>
          <a:prstGeom prst="rect">
            <a:avLst/>
          </a:prstGeom>
          <a:noFill/>
        </p:spPr>
        <p:txBody>
          <a:bodyPr wrap="square" rtlCol="0">
            <a:spAutoFit/>
          </a:bodyPr>
          <a:lstStyle/>
          <a:p>
            <a:r>
              <a:rPr lang="en-US" sz="3200" dirty="0">
                <a:latin typeface="Abadi" panose="020B0604020104020204" pitchFamily="34" charset="0"/>
              </a:rPr>
              <a:t>Specialist</a:t>
            </a:r>
          </a:p>
        </p:txBody>
      </p:sp>
      <p:sp>
        <p:nvSpPr>
          <p:cNvPr id="40" name="TextBox 39">
            <a:extLst>
              <a:ext uri="{FF2B5EF4-FFF2-40B4-BE49-F238E27FC236}">
                <a16:creationId xmlns:a16="http://schemas.microsoft.com/office/drawing/2014/main" id="{F8D5FB1D-8440-4374-81D9-3BC1B6C8B912}"/>
              </a:ext>
            </a:extLst>
          </p:cNvPr>
          <p:cNvSpPr txBox="1"/>
          <p:nvPr/>
        </p:nvSpPr>
        <p:spPr>
          <a:xfrm>
            <a:off x="2287837" y="3198481"/>
            <a:ext cx="2948394" cy="1077218"/>
          </a:xfrm>
          <a:prstGeom prst="rect">
            <a:avLst/>
          </a:prstGeom>
          <a:noFill/>
        </p:spPr>
        <p:txBody>
          <a:bodyPr wrap="square" rtlCol="0">
            <a:spAutoFit/>
          </a:bodyPr>
          <a:lstStyle/>
          <a:p>
            <a:r>
              <a:rPr lang="en-US" sz="3200" dirty="0">
                <a:latin typeface="Abadi" panose="020B0604020104020204" pitchFamily="34" charset="0"/>
              </a:rPr>
              <a:t>Monitor evaluator</a:t>
            </a:r>
          </a:p>
        </p:txBody>
      </p:sp>
      <p:sp>
        <p:nvSpPr>
          <p:cNvPr id="41" name="TextBox 40">
            <a:extLst>
              <a:ext uri="{FF2B5EF4-FFF2-40B4-BE49-F238E27FC236}">
                <a16:creationId xmlns:a16="http://schemas.microsoft.com/office/drawing/2014/main" id="{C243051D-8C12-4F7D-A139-0F712C851222}"/>
              </a:ext>
            </a:extLst>
          </p:cNvPr>
          <p:cNvSpPr txBox="1"/>
          <p:nvPr/>
        </p:nvSpPr>
        <p:spPr>
          <a:xfrm>
            <a:off x="5637689" y="4690916"/>
            <a:ext cx="2816248" cy="1077218"/>
          </a:xfrm>
          <a:prstGeom prst="rect">
            <a:avLst/>
          </a:prstGeom>
          <a:noFill/>
        </p:spPr>
        <p:txBody>
          <a:bodyPr wrap="square" rtlCol="0">
            <a:spAutoFit/>
          </a:bodyPr>
          <a:lstStyle/>
          <a:p>
            <a:r>
              <a:rPr lang="en-US" sz="3200" dirty="0">
                <a:latin typeface="Abadi" panose="020B0604020104020204" pitchFamily="34" charset="0"/>
              </a:rPr>
              <a:t>Complete Finisher</a:t>
            </a:r>
          </a:p>
        </p:txBody>
      </p:sp>
      <p:sp>
        <p:nvSpPr>
          <p:cNvPr id="42" name="TextBox 41">
            <a:extLst>
              <a:ext uri="{FF2B5EF4-FFF2-40B4-BE49-F238E27FC236}">
                <a16:creationId xmlns:a16="http://schemas.microsoft.com/office/drawing/2014/main" id="{90863F2E-14CF-4796-92D2-6B42B704C929}"/>
              </a:ext>
            </a:extLst>
          </p:cNvPr>
          <p:cNvSpPr txBox="1"/>
          <p:nvPr/>
        </p:nvSpPr>
        <p:spPr>
          <a:xfrm>
            <a:off x="5555712" y="3429000"/>
            <a:ext cx="2778062" cy="584775"/>
          </a:xfrm>
          <a:prstGeom prst="rect">
            <a:avLst/>
          </a:prstGeom>
          <a:noFill/>
        </p:spPr>
        <p:txBody>
          <a:bodyPr wrap="square" rtlCol="0">
            <a:spAutoFit/>
          </a:bodyPr>
          <a:lstStyle/>
          <a:p>
            <a:r>
              <a:rPr lang="en-US" sz="3200" dirty="0">
                <a:latin typeface="Abadi" panose="020B0604020104020204" pitchFamily="34" charset="0"/>
              </a:rPr>
              <a:t>Implementer</a:t>
            </a:r>
          </a:p>
        </p:txBody>
      </p:sp>
      <p:sp>
        <p:nvSpPr>
          <p:cNvPr id="43" name="TextBox 42">
            <a:extLst>
              <a:ext uri="{FF2B5EF4-FFF2-40B4-BE49-F238E27FC236}">
                <a16:creationId xmlns:a16="http://schemas.microsoft.com/office/drawing/2014/main" id="{9CFB5A8C-8EFA-429B-8B8E-E7F744AC911D}"/>
              </a:ext>
            </a:extLst>
          </p:cNvPr>
          <p:cNvSpPr txBox="1"/>
          <p:nvPr/>
        </p:nvSpPr>
        <p:spPr>
          <a:xfrm>
            <a:off x="5921242" y="2180381"/>
            <a:ext cx="1534106" cy="584775"/>
          </a:xfrm>
          <a:prstGeom prst="rect">
            <a:avLst/>
          </a:prstGeom>
          <a:noFill/>
        </p:spPr>
        <p:txBody>
          <a:bodyPr wrap="square" rtlCol="0">
            <a:spAutoFit/>
          </a:bodyPr>
          <a:lstStyle/>
          <a:p>
            <a:r>
              <a:rPr lang="en-US" sz="3200" dirty="0">
                <a:latin typeface="Abadi" panose="020B0604020104020204" pitchFamily="34" charset="0"/>
              </a:rPr>
              <a:t>Shaper</a:t>
            </a:r>
          </a:p>
        </p:txBody>
      </p:sp>
      <p:sp>
        <p:nvSpPr>
          <p:cNvPr id="44" name="TextBox 43">
            <a:extLst>
              <a:ext uri="{FF2B5EF4-FFF2-40B4-BE49-F238E27FC236}">
                <a16:creationId xmlns:a16="http://schemas.microsoft.com/office/drawing/2014/main" id="{BDAAA99E-53C3-4BA2-9529-90AC88900F99}"/>
              </a:ext>
            </a:extLst>
          </p:cNvPr>
          <p:cNvSpPr txBox="1"/>
          <p:nvPr/>
        </p:nvSpPr>
        <p:spPr>
          <a:xfrm>
            <a:off x="9271208" y="4724453"/>
            <a:ext cx="2413204" cy="1077218"/>
          </a:xfrm>
          <a:prstGeom prst="rect">
            <a:avLst/>
          </a:prstGeom>
          <a:noFill/>
        </p:spPr>
        <p:txBody>
          <a:bodyPr wrap="square" rtlCol="0">
            <a:spAutoFit/>
          </a:bodyPr>
          <a:lstStyle/>
          <a:p>
            <a:r>
              <a:rPr lang="en-US" sz="3200" dirty="0">
                <a:latin typeface="Abadi" panose="020B0604020104020204" pitchFamily="34" charset="0"/>
              </a:rPr>
              <a:t>Resource Investigator</a:t>
            </a:r>
          </a:p>
        </p:txBody>
      </p:sp>
      <p:sp>
        <p:nvSpPr>
          <p:cNvPr id="45" name="TextBox 44">
            <a:extLst>
              <a:ext uri="{FF2B5EF4-FFF2-40B4-BE49-F238E27FC236}">
                <a16:creationId xmlns:a16="http://schemas.microsoft.com/office/drawing/2014/main" id="{1E6C9F1A-5998-4B7E-8292-75A8DFA4E4D7}"/>
              </a:ext>
            </a:extLst>
          </p:cNvPr>
          <p:cNvSpPr txBox="1"/>
          <p:nvPr/>
        </p:nvSpPr>
        <p:spPr>
          <a:xfrm>
            <a:off x="9245173" y="3329056"/>
            <a:ext cx="2439239" cy="1077218"/>
          </a:xfrm>
          <a:prstGeom prst="rect">
            <a:avLst/>
          </a:prstGeom>
          <a:noFill/>
        </p:spPr>
        <p:txBody>
          <a:bodyPr wrap="square" rtlCol="0">
            <a:spAutoFit/>
          </a:bodyPr>
          <a:lstStyle/>
          <a:p>
            <a:r>
              <a:rPr lang="en-US" sz="3200" dirty="0">
                <a:latin typeface="Abadi" panose="020B0604020104020204" pitchFamily="34" charset="0"/>
              </a:rPr>
              <a:t>Team Worker</a:t>
            </a:r>
          </a:p>
        </p:txBody>
      </p:sp>
      <p:sp>
        <p:nvSpPr>
          <p:cNvPr id="46" name="TextBox 45">
            <a:extLst>
              <a:ext uri="{FF2B5EF4-FFF2-40B4-BE49-F238E27FC236}">
                <a16:creationId xmlns:a16="http://schemas.microsoft.com/office/drawing/2014/main" id="{BD892DDC-466E-4433-96C3-2B3FC38E1DD9}"/>
              </a:ext>
            </a:extLst>
          </p:cNvPr>
          <p:cNvSpPr txBox="1"/>
          <p:nvPr/>
        </p:nvSpPr>
        <p:spPr>
          <a:xfrm>
            <a:off x="8951483" y="2223035"/>
            <a:ext cx="2258144" cy="584775"/>
          </a:xfrm>
          <a:prstGeom prst="rect">
            <a:avLst/>
          </a:prstGeom>
          <a:noFill/>
        </p:spPr>
        <p:txBody>
          <a:bodyPr wrap="square" rtlCol="0">
            <a:spAutoFit/>
          </a:bodyPr>
          <a:lstStyle/>
          <a:p>
            <a:r>
              <a:rPr lang="en-US" sz="3200" dirty="0">
                <a:latin typeface="Abadi" panose="020B0604020104020204" pitchFamily="34" charset="0"/>
              </a:rPr>
              <a:t>Coordinator</a:t>
            </a:r>
          </a:p>
        </p:txBody>
      </p:sp>
      <p:sp>
        <p:nvSpPr>
          <p:cNvPr id="47" name="TextBox 46">
            <a:extLst>
              <a:ext uri="{FF2B5EF4-FFF2-40B4-BE49-F238E27FC236}">
                <a16:creationId xmlns:a16="http://schemas.microsoft.com/office/drawing/2014/main" id="{899E4E33-B189-4A47-86C4-3F5657D46ABE}"/>
              </a:ext>
            </a:extLst>
          </p:cNvPr>
          <p:cNvSpPr txBox="1"/>
          <p:nvPr/>
        </p:nvSpPr>
        <p:spPr>
          <a:xfrm>
            <a:off x="1295736" y="868466"/>
            <a:ext cx="3284635" cy="646331"/>
          </a:xfrm>
          <a:prstGeom prst="rect">
            <a:avLst/>
          </a:prstGeom>
          <a:noFill/>
        </p:spPr>
        <p:txBody>
          <a:bodyPr wrap="square" rtlCol="0">
            <a:spAutoFit/>
          </a:bodyPr>
          <a:lstStyle/>
          <a:p>
            <a:r>
              <a:rPr lang="en-US" sz="3600" dirty="0">
                <a:latin typeface="Adobe Gurmukhi" panose="01010101010101010101" pitchFamily="50" charset="0"/>
                <a:cs typeface="Adobe Gurmukhi" panose="01010101010101010101" pitchFamily="50" charset="0"/>
              </a:rPr>
              <a:t>Thinking Roles</a:t>
            </a:r>
          </a:p>
        </p:txBody>
      </p:sp>
      <p:sp>
        <p:nvSpPr>
          <p:cNvPr id="48" name="TextBox 47">
            <a:extLst>
              <a:ext uri="{FF2B5EF4-FFF2-40B4-BE49-F238E27FC236}">
                <a16:creationId xmlns:a16="http://schemas.microsoft.com/office/drawing/2014/main" id="{39FAB1BF-6717-4540-8D98-1396DCC6366D}"/>
              </a:ext>
            </a:extLst>
          </p:cNvPr>
          <p:cNvSpPr txBox="1"/>
          <p:nvPr/>
        </p:nvSpPr>
        <p:spPr>
          <a:xfrm>
            <a:off x="4992016" y="930232"/>
            <a:ext cx="2619615" cy="646331"/>
          </a:xfrm>
          <a:prstGeom prst="rect">
            <a:avLst/>
          </a:prstGeom>
          <a:noFill/>
        </p:spPr>
        <p:txBody>
          <a:bodyPr wrap="square" rtlCol="0">
            <a:spAutoFit/>
          </a:bodyPr>
          <a:lstStyle/>
          <a:p>
            <a:r>
              <a:rPr lang="en-US" sz="3600" dirty="0">
                <a:latin typeface="Adobe Gurmukhi" panose="01010101010101010101" pitchFamily="50" charset="0"/>
                <a:cs typeface="Adobe Gurmukhi" panose="01010101010101010101" pitchFamily="50" charset="0"/>
              </a:rPr>
              <a:t>Action Roles</a:t>
            </a:r>
          </a:p>
        </p:txBody>
      </p:sp>
      <p:sp>
        <p:nvSpPr>
          <p:cNvPr id="49" name="TextBox 48">
            <a:extLst>
              <a:ext uri="{FF2B5EF4-FFF2-40B4-BE49-F238E27FC236}">
                <a16:creationId xmlns:a16="http://schemas.microsoft.com/office/drawing/2014/main" id="{1F7137CB-4C75-4543-852A-E7598DA9BCD2}"/>
              </a:ext>
            </a:extLst>
          </p:cNvPr>
          <p:cNvSpPr txBox="1"/>
          <p:nvPr/>
        </p:nvSpPr>
        <p:spPr>
          <a:xfrm>
            <a:off x="8628758" y="932392"/>
            <a:ext cx="2550808" cy="646331"/>
          </a:xfrm>
          <a:prstGeom prst="rect">
            <a:avLst/>
          </a:prstGeom>
          <a:noFill/>
        </p:spPr>
        <p:txBody>
          <a:bodyPr wrap="square" rtlCol="0">
            <a:spAutoFit/>
          </a:bodyPr>
          <a:lstStyle/>
          <a:p>
            <a:pPr algn="r"/>
            <a:r>
              <a:rPr lang="en-US" sz="3600" dirty="0">
                <a:latin typeface="Adobe Gurmukhi" panose="01010101010101010101" pitchFamily="50" charset="0"/>
                <a:cs typeface="Adobe Gurmukhi" panose="01010101010101010101" pitchFamily="50" charset="0"/>
              </a:rPr>
              <a:t>Peoples Roles</a:t>
            </a:r>
          </a:p>
        </p:txBody>
      </p:sp>
      <p:sp>
        <p:nvSpPr>
          <p:cNvPr id="26" name="Rectangle 25">
            <a:extLst>
              <a:ext uri="{FF2B5EF4-FFF2-40B4-BE49-F238E27FC236}">
                <a16:creationId xmlns:a16="http://schemas.microsoft.com/office/drawing/2014/main" id="{49DF4E4F-25AC-45A0-9986-84D01A415565}"/>
              </a:ext>
            </a:extLst>
          </p:cNvPr>
          <p:cNvSpPr/>
          <p:nvPr/>
        </p:nvSpPr>
        <p:spPr>
          <a:xfrm>
            <a:off x="3668888" y="0"/>
            <a:ext cx="4222045" cy="801511"/>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Bahnschrift SemiBold SemiConden" panose="020B0502040204020203" pitchFamily="34" charset="0"/>
              </a:rPr>
              <a:t>Belbin’s Team Role</a:t>
            </a:r>
          </a:p>
        </p:txBody>
      </p:sp>
    </p:spTree>
    <p:extLst>
      <p:ext uri="{BB962C8B-B14F-4D97-AF65-F5344CB8AC3E}">
        <p14:creationId xmlns:p14="http://schemas.microsoft.com/office/powerpoint/2010/main" val="614324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2C5702-5E32-4AA3-8E78-59A6A3328DB7}"/>
              </a:ext>
            </a:extLst>
          </p:cNvPr>
          <p:cNvSpPr txBox="1"/>
          <p:nvPr/>
        </p:nvSpPr>
        <p:spPr>
          <a:xfrm>
            <a:off x="3669282" y="0"/>
            <a:ext cx="4240696" cy="707886"/>
          </a:xfrm>
          <a:prstGeom prst="rect">
            <a:avLst/>
          </a:prstGeom>
          <a:solidFill>
            <a:schemeClr val="accent6">
              <a:lumMod val="20000"/>
              <a:lumOff val="80000"/>
            </a:schemeClr>
          </a:solidFill>
        </p:spPr>
        <p:txBody>
          <a:bodyPr wrap="square" rtlCol="0">
            <a:spAutoFit/>
          </a:bodyPr>
          <a:lstStyle/>
          <a:p>
            <a:pPr algn="ctr"/>
            <a:r>
              <a:rPr lang="en-US" sz="4000" dirty="0">
                <a:latin typeface="Bahnschrift SemiBold SemiConden" panose="020B0502040204020203" pitchFamily="34" charset="0"/>
                <a:cs typeface="Adobe Gurmukhi" panose="01010101010101010101" pitchFamily="50" charset="0"/>
              </a:rPr>
              <a:t>Thinking Roles</a:t>
            </a:r>
          </a:p>
        </p:txBody>
      </p:sp>
      <p:sp>
        <p:nvSpPr>
          <p:cNvPr id="3" name="TextBox 2">
            <a:extLst>
              <a:ext uri="{FF2B5EF4-FFF2-40B4-BE49-F238E27FC236}">
                <a16:creationId xmlns:a16="http://schemas.microsoft.com/office/drawing/2014/main" id="{4EEF7E84-2ECB-4BD4-9DD0-424D93C7867D}"/>
              </a:ext>
            </a:extLst>
          </p:cNvPr>
          <p:cNvSpPr txBox="1"/>
          <p:nvPr/>
        </p:nvSpPr>
        <p:spPr>
          <a:xfrm>
            <a:off x="799537" y="1550504"/>
            <a:ext cx="1285462"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Plant</a:t>
            </a:r>
          </a:p>
        </p:txBody>
      </p:sp>
      <p:sp>
        <p:nvSpPr>
          <p:cNvPr id="5" name="TextBox 4">
            <a:extLst>
              <a:ext uri="{FF2B5EF4-FFF2-40B4-BE49-F238E27FC236}">
                <a16:creationId xmlns:a16="http://schemas.microsoft.com/office/drawing/2014/main" id="{4A70477A-8EA4-44A3-AD04-34C424511E9E}"/>
              </a:ext>
            </a:extLst>
          </p:cNvPr>
          <p:cNvSpPr txBox="1"/>
          <p:nvPr/>
        </p:nvSpPr>
        <p:spPr>
          <a:xfrm>
            <a:off x="4426225" y="1550504"/>
            <a:ext cx="3684105"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Monitor Evaluator</a:t>
            </a:r>
          </a:p>
        </p:txBody>
      </p:sp>
      <p:sp>
        <p:nvSpPr>
          <p:cNvPr id="6" name="TextBox 5">
            <a:extLst>
              <a:ext uri="{FF2B5EF4-FFF2-40B4-BE49-F238E27FC236}">
                <a16:creationId xmlns:a16="http://schemas.microsoft.com/office/drawing/2014/main" id="{F2EF2A64-0AA4-4B1C-A32D-B19787FDF0E5}"/>
              </a:ext>
            </a:extLst>
          </p:cNvPr>
          <p:cNvSpPr txBox="1"/>
          <p:nvPr/>
        </p:nvSpPr>
        <p:spPr>
          <a:xfrm>
            <a:off x="8824682" y="1513559"/>
            <a:ext cx="2538274" cy="1077218"/>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Specialist</a:t>
            </a:r>
          </a:p>
          <a:p>
            <a:endParaRPr lang="en-US" sz="3200" dirty="0">
              <a:latin typeface="Adobe Gurmukhi" panose="01010101010101010101" pitchFamily="50" charset="0"/>
              <a:cs typeface="Adobe Gurmukhi" panose="01010101010101010101" pitchFamily="50" charset="0"/>
            </a:endParaRPr>
          </a:p>
        </p:txBody>
      </p:sp>
      <p:pic>
        <p:nvPicPr>
          <p:cNvPr id="8" name="Graphic 7" descr="Back with solid fill">
            <a:extLst>
              <a:ext uri="{FF2B5EF4-FFF2-40B4-BE49-F238E27FC236}">
                <a16:creationId xmlns:a16="http://schemas.microsoft.com/office/drawing/2014/main" id="{3B22B512-DE3A-4303-9F76-9B6FF030C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905" y="2113704"/>
            <a:ext cx="428800" cy="428800"/>
          </a:xfrm>
          <a:prstGeom prst="rect">
            <a:avLst/>
          </a:prstGeom>
        </p:spPr>
      </p:pic>
      <p:pic>
        <p:nvPicPr>
          <p:cNvPr id="9" name="Graphic 8" descr="Back with solid fill">
            <a:extLst>
              <a:ext uri="{FF2B5EF4-FFF2-40B4-BE49-F238E27FC236}">
                <a16:creationId xmlns:a16="http://schemas.microsoft.com/office/drawing/2014/main" id="{A653BA01-BA4D-4397-A940-C86FA4CD84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6049" y="2815657"/>
            <a:ext cx="428800" cy="428800"/>
          </a:xfrm>
          <a:prstGeom prst="rect">
            <a:avLst/>
          </a:prstGeom>
        </p:spPr>
      </p:pic>
      <p:pic>
        <p:nvPicPr>
          <p:cNvPr id="10" name="Graphic 9" descr="Back with solid fill">
            <a:extLst>
              <a:ext uri="{FF2B5EF4-FFF2-40B4-BE49-F238E27FC236}">
                <a16:creationId xmlns:a16="http://schemas.microsoft.com/office/drawing/2014/main" id="{2C52A12F-976E-4F57-87F0-A9C3DB18B4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6049" y="3540198"/>
            <a:ext cx="375082" cy="569037"/>
          </a:xfrm>
          <a:prstGeom prst="rect">
            <a:avLst/>
          </a:prstGeom>
        </p:spPr>
      </p:pic>
      <p:pic>
        <p:nvPicPr>
          <p:cNvPr id="11" name="Graphic 10" descr="Back with solid fill">
            <a:extLst>
              <a:ext uri="{FF2B5EF4-FFF2-40B4-BE49-F238E27FC236}">
                <a16:creationId xmlns:a16="http://schemas.microsoft.com/office/drawing/2014/main" id="{3DD97F88-A347-4F12-A7F2-1D40E9C2D8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98829" y="2070984"/>
            <a:ext cx="375082" cy="569037"/>
          </a:xfrm>
          <a:prstGeom prst="rect">
            <a:avLst/>
          </a:prstGeom>
        </p:spPr>
      </p:pic>
      <p:pic>
        <p:nvPicPr>
          <p:cNvPr id="12" name="Graphic 11" descr="Back with solid fill">
            <a:extLst>
              <a:ext uri="{FF2B5EF4-FFF2-40B4-BE49-F238E27FC236}">
                <a16:creationId xmlns:a16="http://schemas.microsoft.com/office/drawing/2014/main" id="{A4B950EF-5F53-46D1-83AD-7AD7C0E2AC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68511" y="2721236"/>
            <a:ext cx="375082" cy="569037"/>
          </a:xfrm>
          <a:prstGeom prst="rect">
            <a:avLst/>
          </a:prstGeom>
        </p:spPr>
      </p:pic>
      <p:pic>
        <p:nvPicPr>
          <p:cNvPr id="13" name="Graphic 12" descr="Back with solid fill">
            <a:extLst>
              <a:ext uri="{FF2B5EF4-FFF2-40B4-BE49-F238E27FC236}">
                <a16:creationId xmlns:a16="http://schemas.microsoft.com/office/drawing/2014/main" id="{BB44BA90-EE70-4E6B-B1E0-C6897E89E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22887" y="3540197"/>
            <a:ext cx="375082" cy="569037"/>
          </a:xfrm>
          <a:prstGeom prst="rect">
            <a:avLst/>
          </a:prstGeom>
        </p:spPr>
      </p:pic>
      <p:pic>
        <p:nvPicPr>
          <p:cNvPr id="14" name="Graphic 13" descr="Back with solid fill">
            <a:extLst>
              <a:ext uri="{FF2B5EF4-FFF2-40B4-BE49-F238E27FC236}">
                <a16:creationId xmlns:a16="http://schemas.microsoft.com/office/drawing/2014/main" id="{841B891F-E066-4C0F-AF28-5033D5E47E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92184" y="2018994"/>
            <a:ext cx="375082" cy="569037"/>
          </a:xfrm>
          <a:prstGeom prst="rect">
            <a:avLst/>
          </a:prstGeom>
        </p:spPr>
      </p:pic>
      <p:pic>
        <p:nvPicPr>
          <p:cNvPr id="15" name="Graphic 14" descr="Back with solid fill">
            <a:extLst>
              <a:ext uri="{FF2B5EF4-FFF2-40B4-BE49-F238E27FC236}">
                <a16:creationId xmlns:a16="http://schemas.microsoft.com/office/drawing/2014/main" id="{226D968D-E075-4DA9-9936-CD6843D63C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73497" y="3599387"/>
            <a:ext cx="336067" cy="509847"/>
          </a:xfrm>
          <a:prstGeom prst="rect">
            <a:avLst/>
          </a:prstGeom>
        </p:spPr>
      </p:pic>
      <p:pic>
        <p:nvPicPr>
          <p:cNvPr id="16" name="Graphic 15" descr="Back with solid fill">
            <a:extLst>
              <a:ext uri="{FF2B5EF4-FFF2-40B4-BE49-F238E27FC236}">
                <a16:creationId xmlns:a16="http://schemas.microsoft.com/office/drawing/2014/main" id="{6F4D6FA8-177D-4828-A965-390F6743F1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73497" y="2760296"/>
            <a:ext cx="375082" cy="569037"/>
          </a:xfrm>
          <a:prstGeom prst="rect">
            <a:avLst/>
          </a:prstGeom>
        </p:spPr>
      </p:pic>
      <p:sp>
        <p:nvSpPr>
          <p:cNvPr id="19" name="TextBox 18">
            <a:extLst>
              <a:ext uri="{FF2B5EF4-FFF2-40B4-BE49-F238E27FC236}">
                <a16:creationId xmlns:a16="http://schemas.microsoft.com/office/drawing/2014/main" id="{A15EA625-78F2-4BCA-911F-82139AF2B31B}"/>
              </a:ext>
            </a:extLst>
          </p:cNvPr>
          <p:cNvSpPr txBox="1"/>
          <p:nvPr/>
        </p:nvSpPr>
        <p:spPr>
          <a:xfrm>
            <a:off x="1120497" y="2108651"/>
            <a:ext cx="140259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Creative</a:t>
            </a:r>
          </a:p>
        </p:txBody>
      </p:sp>
      <p:sp>
        <p:nvSpPr>
          <p:cNvPr id="20" name="TextBox 19">
            <a:extLst>
              <a:ext uri="{FF2B5EF4-FFF2-40B4-BE49-F238E27FC236}">
                <a16:creationId xmlns:a16="http://schemas.microsoft.com/office/drawing/2014/main" id="{81A68719-5C45-4352-9405-CE9CBB64361F}"/>
              </a:ext>
            </a:extLst>
          </p:cNvPr>
          <p:cNvSpPr txBox="1"/>
          <p:nvPr/>
        </p:nvSpPr>
        <p:spPr>
          <a:xfrm>
            <a:off x="994474" y="3567164"/>
            <a:ext cx="2661557"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Generates idea &amp; solves problem</a:t>
            </a:r>
          </a:p>
        </p:txBody>
      </p:sp>
      <p:sp>
        <p:nvSpPr>
          <p:cNvPr id="23" name="TextBox 22">
            <a:extLst>
              <a:ext uri="{FF2B5EF4-FFF2-40B4-BE49-F238E27FC236}">
                <a16:creationId xmlns:a16="http://schemas.microsoft.com/office/drawing/2014/main" id="{848B788E-25FF-4F08-BA1E-05D8C7383853}"/>
              </a:ext>
            </a:extLst>
          </p:cNvPr>
          <p:cNvSpPr txBox="1"/>
          <p:nvPr/>
        </p:nvSpPr>
        <p:spPr>
          <a:xfrm>
            <a:off x="1059452" y="2763176"/>
            <a:ext cx="251304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Free-Thinking</a:t>
            </a:r>
          </a:p>
        </p:txBody>
      </p:sp>
      <p:sp>
        <p:nvSpPr>
          <p:cNvPr id="24" name="TextBox 23">
            <a:extLst>
              <a:ext uri="{FF2B5EF4-FFF2-40B4-BE49-F238E27FC236}">
                <a16:creationId xmlns:a16="http://schemas.microsoft.com/office/drawing/2014/main" id="{5CF752E5-EA4B-47A7-B12A-1872E5255C91}"/>
              </a:ext>
            </a:extLst>
          </p:cNvPr>
          <p:cNvSpPr txBox="1"/>
          <p:nvPr/>
        </p:nvSpPr>
        <p:spPr>
          <a:xfrm>
            <a:off x="4837147" y="2099472"/>
            <a:ext cx="180885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Logical</a:t>
            </a:r>
          </a:p>
        </p:txBody>
      </p:sp>
      <p:sp>
        <p:nvSpPr>
          <p:cNvPr id="25" name="TextBox 24">
            <a:extLst>
              <a:ext uri="{FF2B5EF4-FFF2-40B4-BE49-F238E27FC236}">
                <a16:creationId xmlns:a16="http://schemas.microsoft.com/office/drawing/2014/main" id="{2CC2969B-19CA-4BBA-AC66-11967BC44BBA}"/>
              </a:ext>
            </a:extLst>
          </p:cNvPr>
          <p:cNvSpPr txBox="1"/>
          <p:nvPr/>
        </p:nvSpPr>
        <p:spPr>
          <a:xfrm>
            <a:off x="4903964" y="2761992"/>
            <a:ext cx="157365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Impartial</a:t>
            </a:r>
          </a:p>
        </p:txBody>
      </p:sp>
      <p:sp>
        <p:nvSpPr>
          <p:cNvPr id="26" name="TextBox 25">
            <a:extLst>
              <a:ext uri="{FF2B5EF4-FFF2-40B4-BE49-F238E27FC236}">
                <a16:creationId xmlns:a16="http://schemas.microsoft.com/office/drawing/2014/main" id="{B855186B-BD61-4D2D-91AE-7BE8FC7732D0}"/>
              </a:ext>
            </a:extLst>
          </p:cNvPr>
          <p:cNvSpPr txBox="1"/>
          <p:nvPr/>
        </p:nvSpPr>
        <p:spPr>
          <a:xfrm>
            <a:off x="4917415" y="3540197"/>
            <a:ext cx="2946939"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Strategic &amp; Discerning</a:t>
            </a:r>
          </a:p>
        </p:txBody>
      </p:sp>
      <p:sp>
        <p:nvSpPr>
          <p:cNvPr id="27" name="TextBox 26">
            <a:extLst>
              <a:ext uri="{FF2B5EF4-FFF2-40B4-BE49-F238E27FC236}">
                <a16:creationId xmlns:a16="http://schemas.microsoft.com/office/drawing/2014/main" id="{19CB7854-8003-4AFE-992D-4947A637C45E}"/>
              </a:ext>
            </a:extLst>
          </p:cNvPr>
          <p:cNvSpPr txBox="1"/>
          <p:nvPr/>
        </p:nvSpPr>
        <p:spPr>
          <a:xfrm>
            <a:off x="9227210" y="3541696"/>
            <a:ext cx="1669775" cy="1384995"/>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Specialist knowledge and skills</a:t>
            </a:r>
          </a:p>
        </p:txBody>
      </p:sp>
      <p:sp>
        <p:nvSpPr>
          <p:cNvPr id="29" name="TextBox 28">
            <a:extLst>
              <a:ext uri="{FF2B5EF4-FFF2-40B4-BE49-F238E27FC236}">
                <a16:creationId xmlns:a16="http://schemas.microsoft.com/office/drawing/2014/main" id="{15F2DBCF-626D-46A8-8AD9-8D2603D1CD5F}"/>
              </a:ext>
            </a:extLst>
          </p:cNvPr>
          <p:cNvSpPr txBox="1"/>
          <p:nvPr/>
        </p:nvSpPr>
        <p:spPr>
          <a:xfrm>
            <a:off x="9227210" y="2768447"/>
            <a:ext cx="248466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Dedicated</a:t>
            </a:r>
          </a:p>
        </p:txBody>
      </p:sp>
      <p:sp>
        <p:nvSpPr>
          <p:cNvPr id="30" name="TextBox 29">
            <a:extLst>
              <a:ext uri="{FF2B5EF4-FFF2-40B4-BE49-F238E27FC236}">
                <a16:creationId xmlns:a16="http://schemas.microsoft.com/office/drawing/2014/main" id="{53659E97-0731-4BC8-B0FD-B181994746B0}"/>
              </a:ext>
            </a:extLst>
          </p:cNvPr>
          <p:cNvSpPr txBox="1"/>
          <p:nvPr/>
        </p:nvSpPr>
        <p:spPr>
          <a:xfrm>
            <a:off x="9199764" y="2041902"/>
            <a:ext cx="219269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Single Minded</a:t>
            </a:r>
          </a:p>
        </p:txBody>
      </p:sp>
      <p:cxnSp>
        <p:nvCxnSpPr>
          <p:cNvPr id="33" name="Straight Connector 32">
            <a:extLst>
              <a:ext uri="{FF2B5EF4-FFF2-40B4-BE49-F238E27FC236}">
                <a16:creationId xmlns:a16="http://schemas.microsoft.com/office/drawing/2014/main" id="{15C40B4F-DE34-4FF0-AE17-A38810BC743E}"/>
              </a:ext>
            </a:extLst>
          </p:cNvPr>
          <p:cNvCxnSpPr/>
          <p:nvPr/>
        </p:nvCxnSpPr>
        <p:spPr>
          <a:xfrm>
            <a:off x="3856382" y="1308295"/>
            <a:ext cx="0" cy="3938954"/>
          </a:xfrm>
          <a:prstGeom prst="line">
            <a:avLst/>
          </a:prstGeom>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FCC6071C-ECA9-46E4-B028-E64487243562}"/>
              </a:ext>
            </a:extLst>
          </p:cNvPr>
          <p:cNvCxnSpPr>
            <a:cxnSpLocks/>
          </p:cNvCxnSpPr>
          <p:nvPr/>
        </p:nvCxnSpPr>
        <p:spPr>
          <a:xfrm>
            <a:off x="7909978" y="1448972"/>
            <a:ext cx="0" cy="3798277"/>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05403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2C5702-5E32-4AA3-8E78-59A6A3328DB7}"/>
              </a:ext>
            </a:extLst>
          </p:cNvPr>
          <p:cNvSpPr txBox="1"/>
          <p:nvPr/>
        </p:nvSpPr>
        <p:spPr>
          <a:xfrm>
            <a:off x="3669282" y="0"/>
            <a:ext cx="4240696" cy="707886"/>
          </a:xfrm>
          <a:prstGeom prst="rect">
            <a:avLst/>
          </a:prstGeom>
          <a:solidFill>
            <a:schemeClr val="accent6">
              <a:lumMod val="20000"/>
              <a:lumOff val="80000"/>
            </a:schemeClr>
          </a:solidFill>
        </p:spPr>
        <p:txBody>
          <a:bodyPr wrap="square" rtlCol="0">
            <a:spAutoFit/>
          </a:bodyPr>
          <a:lstStyle/>
          <a:p>
            <a:pPr algn="ctr"/>
            <a:r>
              <a:rPr lang="en-US" sz="4000" dirty="0">
                <a:latin typeface="Bahnschrift SemiBold SemiConden" panose="020B0502040204020203" pitchFamily="34" charset="0"/>
                <a:cs typeface="Adobe Gurmukhi" panose="01010101010101010101" pitchFamily="50" charset="0"/>
              </a:rPr>
              <a:t>Action Roles</a:t>
            </a:r>
          </a:p>
        </p:txBody>
      </p:sp>
      <p:sp>
        <p:nvSpPr>
          <p:cNvPr id="3" name="TextBox 2">
            <a:extLst>
              <a:ext uri="{FF2B5EF4-FFF2-40B4-BE49-F238E27FC236}">
                <a16:creationId xmlns:a16="http://schemas.microsoft.com/office/drawing/2014/main" id="{4EEF7E84-2ECB-4BD4-9DD0-424D93C7867D}"/>
              </a:ext>
            </a:extLst>
          </p:cNvPr>
          <p:cNvSpPr txBox="1"/>
          <p:nvPr/>
        </p:nvSpPr>
        <p:spPr>
          <a:xfrm>
            <a:off x="874643" y="1550504"/>
            <a:ext cx="1285462"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Shaper</a:t>
            </a:r>
          </a:p>
        </p:txBody>
      </p:sp>
      <p:sp>
        <p:nvSpPr>
          <p:cNvPr id="5" name="TextBox 4">
            <a:extLst>
              <a:ext uri="{FF2B5EF4-FFF2-40B4-BE49-F238E27FC236}">
                <a16:creationId xmlns:a16="http://schemas.microsoft.com/office/drawing/2014/main" id="{4A70477A-8EA4-44A3-AD04-34C424511E9E}"/>
              </a:ext>
            </a:extLst>
          </p:cNvPr>
          <p:cNvSpPr txBox="1"/>
          <p:nvPr/>
        </p:nvSpPr>
        <p:spPr>
          <a:xfrm>
            <a:off x="4426225" y="1550504"/>
            <a:ext cx="3684105"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Implementer</a:t>
            </a:r>
          </a:p>
        </p:txBody>
      </p:sp>
      <p:sp>
        <p:nvSpPr>
          <p:cNvPr id="6" name="TextBox 5">
            <a:extLst>
              <a:ext uri="{FF2B5EF4-FFF2-40B4-BE49-F238E27FC236}">
                <a16:creationId xmlns:a16="http://schemas.microsoft.com/office/drawing/2014/main" id="{F2EF2A64-0AA4-4B1C-A32D-B19787FDF0E5}"/>
              </a:ext>
            </a:extLst>
          </p:cNvPr>
          <p:cNvSpPr txBox="1"/>
          <p:nvPr/>
        </p:nvSpPr>
        <p:spPr>
          <a:xfrm>
            <a:off x="8825948" y="1550504"/>
            <a:ext cx="3137626" cy="1077218"/>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Complete Finisher</a:t>
            </a:r>
          </a:p>
          <a:p>
            <a:endParaRPr lang="en-US" sz="3200" dirty="0">
              <a:solidFill>
                <a:srgbClr val="0070C0"/>
              </a:solidFill>
              <a:latin typeface="Adobe Gurmukhi" panose="01010101010101010101" pitchFamily="50" charset="0"/>
              <a:cs typeface="Adobe Gurmukhi" panose="01010101010101010101" pitchFamily="50" charset="0"/>
            </a:endParaRPr>
          </a:p>
        </p:txBody>
      </p:sp>
      <p:pic>
        <p:nvPicPr>
          <p:cNvPr id="8" name="Graphic 7" descr="Back with solid fill">
            <a:extLst>
              <a:ext uri="{FF2B5EF4-FFF2-40B4-BE49-F238E27FC236}">
                <a16:creationId xmlns:a16="http://schemas.microsoft.com/office/drawing/2014/main" id="{3B22B512-DE3A-4303-9F76-9B6FF030C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292" y="2107946"/>
            <a:ext cx="428800" cy="428800"/>
          </a:xfrm>
          <a:prstGeom prst="rect">
            <a:avLst/>
          </a:prstGeom>
        </p:spPr>
      </p:pic>
      <p:pic>
        <p:nvPicPr>
          <p:cNvPr id="9" name="Graphic 8" descr="Back with solid fill">
            <a:extLst>
              <a:ext uri="{FF2B5EF4-FFF2-40B4-BE49-F238E27FC236}">
                <a16:creationId xmlns:a16="http://schemas.microsoft.com/office/drawing/2014/main" id="{A653BA01-BA4D-4397-A940-C86FA4CD84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184" y="2733240"/>
            <a:ext cx="428800" cy="428800"/>
          </a:xfrm>
          <a:prstGeom prst="rect">
            <a:avLst/>
          </a:prstGeom>
        </p:spPr>
      </p:pic>
      <p:pic>
        <p:nvPicPr>
          <p:cNvPr id="10" name="Graphic 9" descr="Back with solid fill">
            <a:extLst>
              <a:ext uri="{FF2B5EF4-FFF2-40B4-BE49-F238E27FC236}">
                <a16:creationId xmlns:a16="http://schemas.microsoft.com/office/drawing/2014/main" id="{2C52A12F-976E-4F57-87F0-A9C3DB18B4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275" y="3596248"/>
            <a:ext cx="375082" cy="569037"/>
          </a:xfrm>
          <a:prstGeom prst="rect">
            <a:avLst/>
          </a:prstGeom>
        </p:spPr>
      </p:pic>
      <p:pic>
        <p:nvPicPr>
          <p:cNvPr id="11" name="Graphic 10" descr="Back with solid fill">
            <a:extLst>
              <a:ext uri="{FF2B5EF4-FFF2-40B4-BE49-F238E27FC236}">
                <a16:creationId xmlns:a16="http://schemas.microsoft.com/office/drawing/2014/main" id="{3DD97F88-A347-4F12-A7F2-1D40E9C2D8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83342" y="2122949"/>
            <a:ext cx="375082" cy="569037"/>
          </a:xfrm>
          <a:prstGeom prst="rect">
            <a:avLst/>
          </a:prstGeom>
        </p:spPr>
      </p:pic>
      <p:pic>
        <p:nvPicPr>
          <p:cNvPr id="12" name="Graphic 11" descr="Back with solid fill">
            <a:extLst>
              <a:ext uri="{FF2B5EF4-FFF2-40B4-BE49-F238E27FC236}">
                <a16:creationId xmlns:a16="http://schemas.microsoft.com/office/drawing/2014/main" id="{A4B950EF-5F53-46D1-83AD-7AD7C0E2AC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85898" y="2738897"/>
            <a:ext cx="375082" cy="569037"/>
          </a:xfrm>
          <a:prstGeom prst="rect">
            <a:avLst/>
          </a:prstGeom>
        </p:spPr>
      </p:pic>
      <p:pic>
        <p:nvPicPr>
          <p:cNvPr id="13" name="Graphic 12" descr="Back with solid fill">
            <a:extLst>
              <a:ext uri="{FF2B5EF4-FFF2-40B4-BE49-F238E27FC236}">
                <a16:creationId xmlns:a16="http://schemas.microsoft.com/office/drawing/2014/main" id="{BB44BA90-EE70-4E6B-B1E0-C6897E89E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26225" y="3586371"/>
            <a:ext cx="375082" cy="569037"/>
          </a:xfrm>
          <a:prstGeom prst="rect">
            <a:avLst/>
          </a:prstGeom>
        </p:spPr>
      </p:pic>
      <p:pic>
        <p:nvPicPr>
          <p:cNvPr id="14" name="Graphic 13" descr="Back with solid fill">
            <a:extLst>
              <a:ext uri="{FF2B5EF4-FFF2-40B4-BE49-F238E27FC236}">
                <a16:creationId xmlns:a16="http://schemas.microsoft.com/office/drawing/2014/main" id="{841B891F-E066-4C0F-AF28-5033D5E47E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8868" y="2135279"/>
            <a:ext cx="375082" cy="569037"/>
          </a:xfrm>
          <a:prstGeom prst="rect">
            <a:avLst/>
          </a:prstGeom>
        </p:spPr>
      </p:pic>
      <p:pic>
        <p:nvPicPr>
          <p:cNvPr id="15" name="Graphic 14" descr="Back with solid fill">
            <a:extLst>
              <a:ext uri="{FF2B5EF4-FFF2-40B4-BE49-F238E27FC236}">
                <a16:creationId xmlns:a16="http://schemas.microsoft.com/office/drawing/2014/main" id="{226D968D-E075-4DA9-9936-CD6843D63C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75616" y="3680084"/>
            <a:ext cx="375082" cy="569037"/>
          </a:xfrm>
          <a:prstGeom prst="rect">
            <a:avLst/>
          </a:prstGeom>
        </p:spPr>
      </p:pic>
      <p:pic>
        <p:nvPicPr>
          <p:cNvPr id="16" name="Graphic 15" descr="Back with solid fill">
            <a:extLst>
              <a:ext uri="{FF2B5EF4-FFF2-40B4-BE49-F238E27FC236}">
                <a16:creationId xmlns:a16="http://schemas.microsoft.com/office/drawing/2014/main" id="{6F4D6FA8-177D-4828-A965-390F6743F1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25948" y="2750832"/>
            <a:ext cx="375082" cy="569037"/>
          </a:xfrm>
          <a:prstGeom prst="rect">
            <a:avLst/>
          </a:prstGeom>
        </p:spPr>
      </p:pic>
      <p:sp>
        <p:nvSpPr>
          <p:cNvPr id="19" name="TextBox 18">
            <a:extLst>
              <a:ext uri="{FF2B5EF4-FFF2-40B4-BE49-F238E27FC236}">
                <a16:creationId xmlns:a16="http://schemas.microsoft.com/office/drawing/2014/main" id="{A15EA625-78F2-4BCA-911F-82139AF2B31B}"/>
              </a:ext>
            </a:extLst>
          </p:cNvPr>
          <p:cNvSpPr txBox="1"/>
          <p:nvPr/>
        </p:nvSpPr>
        <p:spPr>
          <a:xfrm>
            <a:off x="1141306" y="2083663"/>
            <a:ext cx="1949074"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Challenging</a:t>
            </a:r>
          </a:p>
        </p:txBody>
      </p:sp>
      <p:sp>
        <p:nvSpPr>
          <p:cNvPr id="20" name="TextBox 19">
            <a:extLst>
              <a:ext uri="{FF2B5EF4-FFF2-40B4-BE49-F238E27FC236}">
                <a16:creationId xmlns:a16="http://schemas.microsoft.com/office/drawing/2014/main" id="{81A68719-5C45-4352-9405-CE9CBB64361F}"/>
              </a:ext>
            </a:extLst>
          </p:cNvPr>
          <p:cNvSpPr txBox="1"/>
          <p:nvPr/>
        </p:nvSpPr>
        <p:spPr>
          <a:xfrm>
            <a:off x="1117811" y="3586371"/>
            <a:ext cx="2661557"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Courage to tackle problems</a:t>
            </a:r>
          </a:p>
        </p:txBody>
      </p:sp>
      <p:sp>
        <p:nvSpPr>
          <p:cNvPr id="23" name="TextBox 22">
            <a:extLst>
              <a:ext uri="{FF2B5EF4-FFF2-40B4-BE49-F238E27FC236}">
                <a16:creationId xmlns:a16="http://schemas.microsoft.com/office/drawing/2014/main" id="{848B788E-25FF-4F08-BA1E-05D8C7383853}"/>
              </a:ext>
            </a:extLst>
          </p:cNvPr>
          <p:cNvSpPr txBox="1"/>
          <p:nvPr/>
        </p:nvSpPr>
        <p:spPr>
          <a:xfrm>
            <a:off x="1140271" y="2653859"/>
            <a:ext cx="2616639"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Thrives on pressure</a:t>
            </a:r>
          </a:p>
        </p:txBody>
      </p:sp>
      <p:sp>
        <p:nvSpPr>
          <p:cNvPr id="24" name="TextBox 23">
            <a:extLst>
              <a:ext uri="{FF2B5EF4-FFF2-40B4-BE49-F238E27FC236}">
                <a16:creationId xmlns:a16="http://schemas.microsoft.com/office/drawing/2014/main" id="{5CF752E5-EA4B-47A7-B12A-1872E5255C91}"/>
              </a:ext>
            </a:extLst>
          </p:cNvPr>
          <p:cNvSpPr txBox="1"/>
          <p:nvPr/>
        </p:nvSpPr>
        <p:spPr>
          <a:xfrm>
            <a:off x="5011810" y="2125315"/>
            <a:ext cx="180885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Practical</a:t>
            </a:r>
          </a:p>
        </p:txBody>
      </p:sp>
      <p:sp>
        <p:nvSpPr>
          <p:cNvPr id="25" name="TextBox 24">
            <a:extLst>
              <a:ext uri="{FF2B5EF4-FFF2-40B4-BE49-F238E27FC236}">
                <a16:creationId xmlns:a16="http://schemas.microsoft.com/office/drawing/2014/main" id="{2CC2969B-19CA-4BBA-AC66-11967BC44BBA}"/>
              </a:ext>
            </a:extLst>
          </p:cNvPr>
          <p:cNvSpPr txBox="1"/>
          <p:nvPr/>
        </p:nvSpPr>
        <p:spPr>
          <a:xfrm>
            <a:off x="4976736" y="2762677"/>
            <a:ext cx="140259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Efficient</a:t>
            </a:r>
          </a:p>
        </p:txBody>
      </p:sp>
      <p:sp>
        <p:nvSpPr>
          <p:cNvPr id="26" name="TextBox 25">
            <a:extLst>
              <a:ext uri="{FF2B5EF4-FFF2-40B4-BE49-F238E27FC236}">
                <a16:creationId xmlns:a16="http://schemas.microsoft.com/office/drawing/2014/main" id="{B855186B-BD61-4D2D-91AE-7BE8FC7732D0}"/>
              </a:ext>
            </a:extLst>
          </p:cNvPr>
          <p:cNvSpPr txBox="1"/>
          <p:nvPr/>
        </p:nvSpPr>
        <p:spPr>
          <a:xfrm>
            <a:off x="4954756" y="3610458"/>
            <a:ext cx="2138166"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Turns idea into action</a:t>
            </a:r>
          </a:p>
        </p:txBody>
      </p:sp>
      <p:sp>
        <p:nvSpPr>
          <p:cNvPr id="27" name="TextBox 26">
            <a:extLst>
              <a:ext uri="{FF2B5EF4-FFF2-40B4-BE49-F238E27FC236}">
                <a16:creationId xmlns:a16="http://schemas.microsoft.com/office/drawing/2014/main" id="{19CB7854-8003-4AFE-992D-4947A637C45E}"/>
              </a:ext>
            </a:extLst>
          </p:cNvPr>
          <p:cNvSpPr txBox="1"/>
          <p:nvPr/>
        </p:nvSpPr>
        <p:spPr>
          <a:xfrm>
            <a:off x="9277390" y="3716784"/>
            <a:ext cx="1669775"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Searches out errors</a:t>
            </a:r>
          </a:p>
        </p:txBody>
      </p:sp>
      <p:sp>
        <p:nvSpPr>
          <p:cNvPr id="29" name="TextBox 28">
            <a:extLst>
              <a:ext uri="{FF2B5EF4-FFF2-40B4-BE49-F238E27FC236}">
                <a16:creationId xmlns:a16="http://schemas.microsoft.com/office/drawing/2014/main" id="{15F2DBCF-626D-46A8-8AD9-8D2603D1CD5F}"/>
              </a:ext>
            </a:extLst>
          </p:cNvPr>
          <p:cNvSpPr txBox="1"/>
          <p:nvPr/>
        </p:nvSpPr>
        <p:spPr>
          <a:xfrm>
            <a:off x="9396332" y="2725977"/>
            <a:ext cx="1491176"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Polishes &amp; perfect</a:t>
            </a:r>
          </a:p>
        </p:txBody>
      </p:sp>
      <p:sp>
        <p:nvSpPr>
          <p:cNvPr id="30" name="TextBox 29">
            <a:extLst>
              <a:ext uri="{FF2B5EF4-FFF2-40B4-BE49-F238E27FC236}">
                <a16:creationId xmlns:a16="http://schemas.microsoft.com/office/drawing/2014/main" id="{53659E97-0731-4BC8-B0FD-B181994746B0}"/>
              </a:ext>
            </a:extLst>
          </p:cNvPr>
          <p:cNvSpPr txBox="1"/>
          <p:nvPr/>
        </p:nvSpPr>
        <p:spPr>
          <a:xfrm>
            <a:off x="9201030" y="2166057"/>
            <a:ext cx="184225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Painstaking</a:t>
            </a:r>
          </a:p>
        </p:txBody>
      </p:sp>
      <p:cxnSp>
        <p:nvCxnSpPr>
          <p:cNvPr id="33" name="Straight Connector 32">
            <a:extLst>
              <a:ext uri="{FF2B5EF4-FFF2-40B4-BE49-F238E27FC236}">
                <a16:creationId xmlns:a16="http://schemas.microsoft.com/office/drawing/2014/main" id="{15C40B4F-DE34-4FF0-AE17-A38810BC743E}"/>
              </a:ext>
            </a:extLst>
          </p:cNvPr>
          <p:cNvCxnSpPr/>
          <p:nvPr/>
        </p:nvCxnSpPr>
        <p:spPr>
          <a:xfrm>
            <a:off x="3856382" y="1308295"/>
            <a:ext cx="0" cy="3938954"/>
          </a:xfrm>
          <a:prstGeom prst="line">
            <a:avLst/>
          </a:prstGeom>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FCC6071C-ECA9-46E4-B028-E64487243562}"/>
              </a:ext>
            </a:extLst>
          </p:cNvPr>
          <p:cNvCxnSpPr>
            <a:cxnSpLocks/>
          </p:cNvCxnSpPr>
          <p:nvPr/>
        </p:nvCxnSpPr>
        <p:spPr>
          <a:xfrm>
            <a:off x="7909978" y="1448972"/>
            <a:ext cx="0" cy="3798277"/>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89963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2C5702-5E32-4AA3-8E78-59A6A3328DB7}"/>
              </a:ext>
            </a:extLst>
          </p:cNvPr>
          <p:cNvSpPr txBox="1"/>
          <p:nvPr/>
        </p:nvSpPr>
        <p:spPr>
          <a:xfrm>
            <a:off x="3669282" y="0"/>
            <a:ext cx="4240696" cy="707886"/>
          </a:xfrm>
          <a:prstGeom prst="rect">
            <a:avLst/>
          </a:prstGeom>
          <a:solidFill>
            <a:schemeClr val="accent6">
              <a:lumMod val="20000"/>
              <a:lumOff val="80000"/>
            </a:schemeClr>
          </a:solidFill>
        </p:spPr>
        <p:txBody>
          <a:bodyPr wrap="square" rtlCol="0">
            <a:spAutoFit/>
          </a:bodyPr>
          <a:lstStyle/>
          <a:p>
            <a:pPr algn="ctr"/>
            <a:r>
              <a:rPr lang="en-US" sz="4000" dirty="0">
                <a:latin typeface="Bahnschrift SemiBold SemiConden" panose="020B0502040204020203" pitchFamily="34" charset="0"/>
                <a:cs typeface="Adobe Gurmukhi" panose="01010101010101010101" pitchFamily="50" charset="0"/>
              </a:rPr>
              <a:t>Peoples Roles</a:t>
            </a:r>
          </a:p>
        </p:txBody>
      </p:sp>
      <p:sp>
        <p:nvSpPr>
          <p:cNvPr id="3" name="TextBox 2">
            <a:extLst>
              <a:ext uri="{FF2B5EF4-FFF2-40B4-BE49-F238E27FC236}">
                <a16:creationId xmlns:a16="http://schemas.microsoft.com/office/drawing/2014/main" id="{4EEF7E84-2ECB-4BD4-9DD0-424D93C7867D}"/>
              </a:ext>
            </a:extLst>
          </p:cNvPr>
          <p:cNvSpPr txBox="1"/>
          <p:nvPr/>
        </p:nvSpPr>
        <p:spPr>
          <a:xfrm>
            <a:off x="874642" y="1550504"/>
            <a:ext cx="2371394"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Coordinator</a:t>
            </a:r>
          </a:p>
        </p:txBody>
      </p:sp>
      <p:sp>
        <p:nvSpPr>
          <p:cNvPr id="5" name="TextBox 4">
            <a:extLst>
              <a:ext uri="{FF2B5EF4-FFF2-40B4-BE49-F238E27FC236}">
                <a16:creationId xmlns:a16="http://schemas.microsoft.com/office/drawing/2014/main" id="{4A70477A-8EA4-44A3-AD04-34C424511E9E}"/>
              </a:ext>
            </a:extLst>
          </p:cNvPr>
          <p:cNvSpPr txBox="1"/>
          <p:nvPr/>
        </p:nvSpPr>
        <p:spPr>
          <a:xfrm>
            <a:off x="4426225" y="1550504"/>
            <a:ext cx="3684105" cy="584775"/>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Team Worker</a:t>
            </a:r>
          </a:p>
        </p:txBody>
      </p:sp>
      <p:sp>
        <p:nvSpPr>
          <p:cNvPr id="6" name="TextBox 5">
            <a:extLst>
              <a:ext uri="{FF2B5EF4-FFF2-40B4-BE49-F238E27FC236}">
                <a16:creationId xmlns:a16="http://schemas.microsoft.com/office/drawing/2014/main" id="{F2EF2A64-0AA4-4B1C-A32D-B19787FDF0E5}"/>
              </a:ext>
            </a:extLst>
          </p:cNvPr>
          <p:cNvSpPr txBox="1"/>
          <p:nvPr/>
        </p:nvSpPr>
        <p:spPr>
          <a:xfrm>
            <a:off x="8479823" y="1454270"/>
            <a:ext cx="3483751" cy="1077218"/>
          </a:xfrm>
          <a:prstGeom prst="rect">
            <a:avLst/>
          </a:prstGeom>
          <a:noFill/>
        </p:spPr>
        <p:txBody>
          <a:bodyPr wrap="square" rtlCol="0">
            <a:spAutoFit/>
          </a:bodyPr>
          <a:lstStyle/>
          <a:p>
            <a:r>
              <a:rPr lang="en-US" sz="3200" dirty="0">
                <a:solidFill>
                  <a:srgbClr val="0070C0"/>
                </a:solidFill>
                <a:latin typeface="Adobe Gurmukhi" panose="01010101010101010101" pitchFamily="50" charset="0"/>
                <a:cs typeface="Adobe Gurmukhi" panose="01010101010101010101" pitchFamily="50" charset="0"/>
              </a:rPr>
              <a:t>Resource Investigator</a:t>
            </a:r>
          </a:p>
          <a:p>
            <a:endParaRPr lang="en-US" sz="3200" dirty="0">
              <a:solidFill>
                <a:srgbClr val="0070C0"/>
              </a:solidFill>
              <a:latin typeface="Adobe Gurmukhi" panose="01010101010101010101" pitchFamily="50" charset="0"/>
              <a:cs typeface="Adobe Gurmukhi" panose="01010101010101010101" pitchFamily="50" charset="0"/>
            </a:endParaRPr>
          </a:p>
        </p:txBody>
      </p:sp>
      <p:pic>
        <p:nvPicPr>
          <p:cNvPr id="8" name="Graphic 7" descr="Back with solid fill">
            <a:extLst>
              <a:ext uri="{FF2B5EF4-FFF2-40B4-BE49-F238E27FC236}">
                <a16:creationId xmlns:a16="http://schemas.microsoft.com/office/drawing/2014/main" id="{3B22B512-DE3A-4303-9F76-9B6FF030CF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2083" y="2170400"/>
            <a:ext cx="428800" cy="428800"/>
          </a:xfrm>
          <a:prstGeom prst="rect">
            <a:avLst/>
          </a:prstGeom>
        </p:spPr>
      </p:pic>
      <p:pic>
        <p:nvPicPr>
          <p:cNvPr id="9" name="Graphic 8" descr="Back with solid fill">
            <a:extLst>
              <a:ext uri="{FF2B5EF4-FFF2-40B4-BE49-F238E27FC236}">
                <a16:creationId xmlns:a16="http://schemas.microsoft.com/office/drawing/2014/main" id="{A653BA01-BA4D-4397-A940-C86FA4CD84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7701" y="2935112"/>
            <a:ext cx="428800" cy="428800"/>
          </a:xfrm>
          <a:prstGeom prst="rect">
            <a:avLst/>
          </a:prstGeom>
        </p:spPr>
      </p:pic>
      <p:pic>
        <p:nvPicPr>
          <p:cNvPr id="10" name="Graphic 9" descr="Back with solid fill">
            <a:extLst>
              <a:ext uri="{FF2B5EF4-FFF2-40B4-BE49-F238E27FC236}">
                <a16:creationId xmlns:a16="http://schemas.microsoft.com/office/drawing/2014/main" id="{2C52A12F-976E-4F57-87F0-A9C3DB18B4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2083" y="3732251"/>
            <a:ext cx="375082" cy="569037"/>
          </a:xfrm>
          <a:prstGeom prst="rect">
            <a:avLst/>
          </a:prstGeom>
        </p:spPr>
      </p:pic>
      <p:pic>
        <p:nvPicPr>
          <p:cNvPr id="11" name="Graphic 10" descr="Back with solid fill">
            <a:extLst>
              <a:ext uri="{FF2B5EF4-FFF2-40B4-BE49-F238E27FC236}">
                <a16:creationId xmlns:a16="http://schemas.microsoft.com/office/drawing/2014/main" id="{3DD97F88-A347-4F12-A7F2-1D40E9C2D8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58808" y="2083663"/>
            <a:ext cx="375082" cy="569037"/>
          </a:xfrm>
          <a:prstGeom prst="rect">
            <a:avLst/>
          </a:prstGeom>
        </p:spPr>
      </p:pic>
      <p:pic>
        <p:nvPicPr>
          <p:cNvPr id="12" name="Graphic 11" descr="Back with solid fill">
            <a:extLst>
              <a:ext uri="{FF2B5EF4-FFF2-40B4-BE49-F238E27FC236}">
                <a16:creationId xmlns:a16="http://schemas.microsoft.com/office/drawing/2014/main" id="{A4B950EF-5F53-46D1-83AD-7AD7C0E2AC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46468" y="2864993"/>
            <a:ext cx="375082" cy="569037"/>
          </a:xfrm>
          <a:prstGeom prst="rect">
            <a:avLst/>
          </a:prstGeom>
        </p:spPr>
      </p:pic>
      <p:pic>
        <p:nvPicPr>
          <p:cNvPr id="13" name="Graphic 12" descr="Back with solid fill">
            <a:extLst>
              <a:ext uri="{FF2B5EF4-FFF2-40B4-BE49-F238E27FC236}">
                <a16:creationId xmlns:a16="http://schemas.microsoft.com/office/drawing/2014/main" id="{BB44BA90-EE70-4E6B-B1E0-C6897E89E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28296" y="3603762"/>
            <a:ext cx="375082" cy="569037"/>
          </a:xfrm>
          <a:prstGeom prst="rect">
            <a:avLst/>
          </a:prstGeom>
        </p:spPr>
      </p:pic>
      <p:pic>
        <p:nvPicPr>
          <p:cNvPr id="14" name="Graphic 13" descr="Back with solid fill">
            <a:extLst>
              <a:ext uri="{FF2B5EF4-FFF2-40B4-BE49-F238E27FC236}">
                <a16:creationId xmlns:a16="http://schemas.microsoft.com/office/drawing/2014/main" id="{841B891F-E066-4C0F-AF28-5033D5E47E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25560" y="2071810"/>
            <a:ext cx="375082" cy="569037"/>
          </a:xfrm>
          <a:prstGeom prst="rect">
            <a:avLst/>
          </a:prstGeom>
        </p:spPr>
      </p:pic>
      <p:pic>
        <p:nvPicPr>
          <p:cNvPr id="15" name="Graphic 14" descr="Back with solid fill">
            <a:extLst>
              <a:ext uri="{FF2B5EF4-FFF2-40B4-BE49-F238E27FC236}">
                <a16:creationId xmlns:a16="http://schemas.microsoft.com/office/drawing/2014/main" id="{226D968D-E075-4DA9-9936-CD6843D63C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69432" y="3575144"/>
            <a:ext cx="375082" cy="569037"/>
          </a:xfrm>
          <a:prstGeom prst="rect">
            <a:avLst/>
          </a:prstGeom>
        </p:spPr>
      </p:pic>
      <p:pic>
        <p:nvPicPr>
          <p:cNvPr id="16" name="Graphic 15" descr="Back with solid fill">
            <a:extLst>
              <a:ext uri="{FF2B5EF4-FFF2-40B4-BE49-F238E27FC236}">
                <a16:creationId xmlns:a16="http://schemas.microsoft.com/office/drawing/2014/main" id="{6F4D6FA8-177D-4828-A965-390F6743F1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76058" y="2782627"/>
            <a:ext cx="375082" cy="569037"/>
          </a:xfrm>
          <a:prstGeom prst="rect">
            <a:avLst/>
          </a:prstGeom>
        </p:spPr>
      </p:pic>
      <p:sp>
        <p:nvSpPr>
          <p:cNvPr id="19" name="TextBox 18">
            <a:extLst>
              <a:ext uri="{FF2B5EF4-FFF2-40B4-BE49-F238E27FC236}">
                <a16:creationId xmlns:a16="http://schemas.microsoft.com/office/drawing/2014/main" id="{A15EA625-78F2-4BCA-911F-82139AF2B31B}"/>
              </a:ext>
            </a:extLst>
          </p:cNvPr>
          <p:cNvSpPr txBox="1"/>
          <p:nvPr/>
        </p:nvSpPr>
        <p:spPr>
          <a:xfrm>
            <a:off x="1157198" y="2149840"/>
            <a:ext cx="2150202"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Confident</a:t>
            </a:r>
          </a:p>
        </p:txBody>
      </p:sp>
      <p:sp>
        <p:nvSpPr>
          <p:cNvPr id="20" name="TextBox 19">
            <a:extLst>
              <a:ext uri="{FF2B5EF4-FFF2-40B4-BE49-F238E27FC236}">
                <a16:creationId xmlns:a16="http://schemas.microsoft.com/office/drawing/2014/main" id="{81A68719-5C45-4352-9405-CE9CBB64361F}"/>
              </a:ext>
            </a:extLst>
          </p:cNvPr>
          <p:cNvSpPr txBox="1"/>
          <p:nvPr/>
        </p:nvSpPr>
        <p:spPr>
          <a:xfrm>
            <a:off x="1100995" y="3725199"/>
            <a:ext cx="2661557"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Clarifies goal</a:t>
            </a:r>
          </a:p>
        </p:txBody>
      </p:sp>
      <p:sp>
        <p:nvSpPr>
          <p:cNvPr id="23" name="TextBox 22">
            <a:extLst>
              <a:ext uri="{FF2B5EF4-FFF2-40B4-BE49-F238E27FC236}">
                <a16:creationId xmlns:a16="http://schemas.microsoft.com/office/drawing/2014/main" id="{848B788E-25FF-4F08-BA1E-05D8C7383853}"/>
              </a:ext>
            </a:extLst>
          </p:cNvPr>
          <p:cNvSpPr txBox="1"/>
          <p:nvPr/>
        </p:nvSpPr>
        <p:spPr>
          <a:xfrm>
            <a:off x="1088304" y="2905780"/>
            <a:ext cx="2581156"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Identifies talent</a:t>
            </a:r>
          </a:p>
        </p:txBody>
      </p:sp>
      <p:sp>
        <p:nvSpPr>
          <p:cNvPr id="24" name="TextBox 23">
            <a:extLst>
              <a:ext uri="{FF2B5EF4-FFF2-40B4-BE49-F238E27FC236}">
                <a16:creationId xmlns:a16="http://schemas.microsoft.com/office/drawing/2014/main" id="{5CF752E5-EA4B-47A7-B12A-1872E5255C91}"/>
              </a:ext>
            </a:extLst>
          </p:cNvPr>
          <p:cNvSpPr txBox="1"/>
          <p:nvPr/>
        </p:nvSpPr>
        <p:spPr>
          <a:xfrm>
            <a:off x="4920932" y="2106387"/>
            <a:ext cx="180885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Cooperative</a:t>
            </a:r>
          </a:p>
        </p:txBody>
      </p:sp>
      <p:sp>
        <p:nvSpPr>
          <p:cNvPr id="25" name="TextBox 24">
            <a:extLst>
              <a:ext uri="{FF2B5EF4-FFF2-40B4-BE49-F238E27FC236}">
                <a16:creationId xmlns:a16="http://schemas.microsoft.com/office/drawing/2014/main" id="{2CC2969B-19CA-4BBA-AC66-11967BC44BBA}"/>
              </a:ext>
            </a:extLst>
          </p:cNvPr>
          <p:cNvSpPr txBox="1"/>
          <p:nvPr/>
        </p:nvSpPr>
        <p:spPr>
          <a:xfrm>
            <a:off x="5001850" y="2864993"/>
            <a:ext cx="2042049"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Diplomatic</a:t>
            </a:r>
          </a:p>
        </p:txBody>
      </p:sp>
      <p:sp>
        <p:nvSpPr>
          <p:cNvPr id="26" name="TextBox 25">
            <a:extLst>
              <a:ext uri="{FF2B5EF4-FFF2-40B4-BE49-F238E27FC236}">
                <a16:creationId xmlns:a16="http://schemas.microsoft.com/office/drawing/2014/main" id="{B855186B-BD61-4D2D-91AE-7BE8FC7732D0}"/>
              </a:ext>
            </a:extLst>
          </p:cNvPr>
          <p:cNvSpPr txBox="1"/>
          <p:nvPr/>
        </p:nvSpPr>
        <p:spPr>
          <a:xfrm>
            <a:off x="4920932" y="3603120"/>
            <a:ext cx="2858533" cy="954107"/>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Listens and averts friction</a:t>
            </a:r>
          </a:p>
        </p:txBody>
      </p:sp>
      <p:sp>
        <p:nvSpPr>
          <p:cNvPr id="27" name="TextBox 26">
            <a:extLst>
              <a:ext uri="{FF2B5EF4-FFF2-40B4-BE49-F238E27FC236}">
                <a16:creationId xmlns:a16="http://schemas.microsoft.com/office/drawing/2014/main" id="{19CB7854-8003-4AFE-992D-4947A637C45E}"/>
              </a:ext>
            </a:extLst>
          </p:cNvPr>
          <p:cNvSpPr txBox="1"/>
          <p:nvPr/>
        </p:nvSpPr>
        <p:spPr>
          <a:xfrm>
            <a:off x="9161387" y="3572104"/>
            <a:ext cx="2513887" cy="1815882"/>
          </a:xfrm>
          <a:prstGeom prst="rect">
            <a:avLst/>
          </a:prstGeom>
          <a:noFill/>
        </p:spPr>
        <p:txBody>
          <a:bodyPr wrap="square" rtlCol="0">
            <a:spAutoFit/>
          </a:bodyPr>
          <a:lstStyle/>
          <a:p>
            <a:r>
              <a:rPr lang="en-GB" sz="2800" dirty="0">
                <a:latin typeface="Adobe Gurmukhi" panose="01010101010101010101" pitchFamily="50" charset="0"/>
                <a:cs typeface="Adobe Gurmukhi" panose="01010101010101010101" pitchFamily="50" charset="0"/>
              </a:rPr>
              <a:t> Explores opportunities and develops contacts</a:t>
            </a:r>
            <a:endParaRPr lang="en-US" sz="2800" dirty="0">
              <a:latin typeface="Adobe Gurmukhi" panose="01010101010101010101" pitchFamily="50" charset="0"/>
              <a:cs typeface="Adobe Gurmukhi" panose="01010101010101010101" pitchFamily="50" charset="0"/>
            </a:endParaRPr>
          </a:p>
        </p:txBody>
      </p:sp>
      <p:sp>
        <p:nvSpPr>
          <p:cNvPr id="29" name="TextBox 28">
            <a:extLst>
              <a:ext uri="{FF2B5EF4-FFF2-40B4-BE49-F238E27FC236}">
                <a16:creationId xmlns:a16="http://schemas.microsoft.com/office/drawing/2014/main" id="{15F2DBCF-626D-46A8-8AD9-8D2603D1CD5F}"/>
              </a:ext>
            </a:extLst>
          </p:cNvPr>
          <p:cNvSpPr txBox="1"/>
          <p:nvPr/>
        </p:nvSpPr>
        <p:spPr>
          <a:xfrm>
            <a:off x="9239997" y="2805535"/>
            <a:ext cx="1685037"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Outgoing</a:t>
            </a:r>
          </a:p>
        </p:txBody>
      </p:sp>
      <p:sp>
        <p:nvSpPr>
          <p:cNvPr id="30" name="TextBox 29">
            <a:extLst>
              <a:ext uri="{FF2B5EF4-FFF2-40B4-BE49-F238E27FC236}">
                <a16:creationId xmlns:a16="http://schemas.microsoft.com/office/drawing/2014/main" id="{53659E97-0731-4BC8-B0FD-B181994746B0}"/>
              </a:ext>
            </a:extLst>
          </p:cNvPr>
          <p:cNvSpPr txBox="1"/>
          <p:nvPr/>
        </p:nvSpPr>
        <p:spPr>
          <a:xfrm>
            <a:off x="9161387" y="2103177"/>
            <a:ext cx="1842258" cy="523220"/>
          </a:xfrm>
          <a:prstGeom prst="rect">
            <a:avLst/>
          </a:prstGeom>
          <a:noFill/>
        </p:spPr>
        <p:txBody>
          <a:bodyPr wrap="square" rtlCol="0">
            <a:spAutoFit/>
          </a:bodyPr>
          <a:lstStyle/>
          <a:p>
            <a:r>
              <a:rPr lang="en-US" sz="2800" dirty="0">
                <a:latin typeface="Adobe Gurmukhi" panose="01010101010101010101" pitchFamily="50" charset="0"/>
                <a:cs typeface="Adobe Gurmukhi" panose="01010101010101010101" pitchFamily="50" charset="0"/>
              </a:rPr>
              <a:t>Enthusiastic</a:t>
            </a:r>
          </a:p>
        </p:txBody>
      </p:sp>
      <p:cxnSp>
        <p:nvCxnSpPr>
          <p:cNvPr id="33" name="Straight Connector 32">
            <a:extLst>
              <a:ext uri="{FF2B5EF4-FFF2-40B4-BE49-F238E27FC236}">
                <a16:creationId xmlns:a16="http://schemas.microsoft.com/office/drawing/2014/main" id="{15C40B4F-DE34-4FF0-AE17-A38810BC743E}"/>
              </a:ext>
            </a:extLst>
          </p:cNvPr>
          <p:cNvCxnSpPr/>
          <p:nvPr/>
        </p:nvCxnSpPr>
        <p:spPr>
          <a:xfrm>
            <a:off x="3856382" y="1308295"/>
            <a:ext cx="0" cy="3938954"/>
          </a:xfrm>
          <a:prstGeom prst="line">
            <a:avLst/>
          </a:prstGeom>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FCC6071C-ECA9-46E4-B028-E64487243562}"/>
              </a:ext>
            </a:extLst>
          </p:cNvPr>
          <p:cNvCxnSpPr>
            <a:cxnSpLocks/>
          </p:cNvCxnSpPr>
          <p:nvPr/>
        </p:nvCxnSpPr>
        <p:spPr>
          <a:xfrm>
            <a:off x="7909978" y="1448972"/>
            <a:ext cx="0" cy="3798277"/>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4003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Conflict</a:t>
            </a:r>
            <a:br>
              <a:rPr lang="en-US" dirty="0"/>
            </a:br>
            <a:endParaRPr lang="en-US" dirty="0"/>
          </a:p>
        </p:txBody>
      </p:sp>
      <p:sp>
        <p:nvSpPr>
          <p:cNvPr id="25602" name="AutoShape 2" descr="https://theyellowspot.com/wp-content/uploads/2018/11/Conflict-Management.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4" name="AutoShape 4" descr="https://theyellowspot.com/wp-content/uploads/2018/11/Conflict-Management.jpg"/>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2209800" y="1524000"/>
            <a:ext cx="3352800" cy="4388640"/>
          </a:xfrm>
        </p:spPr>
        <p:txBody>
          <a:bodyPr>
            <a:normAutofit fontScale="47500" lnSpcReduction="20000"/>
          </a:bodyPr>
          <a:lstStyle/>
          <a:p>
            <a:pPr>
              <a:lnSpc>
                <a:spcPct val="170000"/>
              </a:lnSpc>
            </a:pPr>
            <a:r>
              <a:rPr lang="en-US" sz="3300" dirty="0"/>
              <a:t>An inevitable event in an organization.</a:t>
            </a:r>
          </a:p>
          <a:p>
            <a:pPr>
              <a:lnSpc>
                <a:spcPct val="170000"/>
              </a:lnSpc>
            </a:pPr>
            <a:r>
              <a:rPr lang="en-US" sz="3300" dirty="0"/>
              <a:t>Outcome of any misunderstanding and disputes or clash of perception</a:t>
            </a:r>
          </a:p>
          <a:p>
            <a:pPr>
              <a:lnSpc>
                <a:spcPct val="170000"/>
              </a:lnSpc>
            </a:pPr>
            <a:r>
              <a:rPr lang="en-US" sz="3300" dirty="0"/>
              <a:t>Held among individuals or teams.</a:t>
            </a:r>
          </a:p>
          <a:p>
            <a:pPr>
              <a:lnSpc>
                <a:spcPct val="170000"/>
              </a:lnSpc>
            </a:pPr>
            <a:r>
              <a:rPr lang="en-US" sz="3300" dirty="0"/>
              <a:t>If resolved effectively, it can be beneficial.</a:t>
            </a:r>
          </a:p>
        </p:txBody>
      </p:sp>
      <p:pic>
        <p:nvPicPr>
          <p:cNvPr id="6" name="Picture 5" descr="Conflict-Management.jpg"/>
          <p:cNvPicPr>
            <a:picLocks noChangeAspect="1"/>
          </p:cNvPicPr>
          <p:nvPr/>
        </p:nvPicPr>
        <p:blipFill>
          <a:blip r:embed="rId3"/>
          <a:stretch>
            <a:fillRect/>
          </a:stretch>
        </p:blipFill>
        <p:spPr>
          <a:xfrm>
            <a:off x="6603999" y="1143000"/>
            <a:ext cx="4064000" cy="4267200"/>
          </a:xfrm>
          <a:prstGeom prst="rect">
            <a:avLst/>
          </a:prstGeom>
          <a:ln>
            <a:solidFill>
              <a:schemeClr val="bg1"/>
            </a:solidFill>
          </a:ln>
          <a:scene3d>
            <a:camera prst="orthographicFront"/>
            <a:lightRig rig="threePt" dir="t"/>
          </a:scene3d>
          <a:sp3d>
            <a:bevelT/>
          </a:sp3d>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72200" y="2057400"/>
            <a:ext cx="4038600" cy="2743200"/>
          </a:xfrm>
        </p:spPr>
        <p:txBody>
          <a:bodyPr>
            <a:normAutofit/>
          </a:bodyPr>
          <a:lstStyle/>
          <a:p>
            <a:r>
              <a:rPr lang="en-US" dirty="0"/>
              <a:t>Intrapersonal  Conflict</a:t>
            </a:r>
          </a:p>
          <a:p>
            <a:r>
              <a:rPr lang="en-US" dirty="0"/>
              <a:t>Interpersonal  Conflict</a:t>
            </a:r>
          </a:p>
          <a:p>
            <a:r>
              <a:rPr lang="en-US" dirty="0"/>
              <a:t>Intra-group Conflict</a:t>
            </a:r>
          </a:p>
          <a:p>
            <a:r>
              <a:rPr lang="en-US" dirty="0"/>
              <a:t>Inter-group Conflict</a:t>
            </a:r>
          </a:p>
          <a:p>
            <a:endParaRPr lang="en-US" dirty="0"/>
          </a:p>
        </p:txBody>
      </p:sp>
      <p:pic>
        <p:nvPicPr>
          <p:cNvPr id="5" name="Picture 4" descr="maxresdefault.jpg"/>
          <p:cNvPicPr>
            <a:picLocks noChangeAspect="1"/>
          </p:cNvPicPr>
          <p:nvPr/>
        </p:nvPicPr>
        <p:blipFill>
          <a:blip r:embed="rId3"/>
          <a:stretch>
            <a:fillRect/>
          </a:stretch>
        </p:blipFill>
        <p:spPr>
          <a:xfrm>
            <a:off x="1905000" y="0"/>
            <a:ext cx="4114800" cy="6858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12064"/>
            <a:ext cx="7772400" cy="1240536"/>
          </a:xfrm>
        </p:spPr>
        <p:txBody>
          <a:bodyPr>
            <a:normAutofit fontScale="90000"/>
          </a:bodyPr>
          <a:lstStyle/>
          <a:p>
            <a:pPr algn="ctr"/>
            <a:r>
              <a:rPr lang="en-US" dirty="0"/>
              <a:t>Managing Conflict</a:t>
            </a:r>
            <a:br>
              <a:rPr lang="en-US" dirty="0"/>
            </a:br>
            <a:r>
              <a:rPr lang="en-US" dirty="0"/>
              <a:t>(Thomas-</a:t>
            </a:r>
            <a:r>
              <a:rPr lang="en-US" dirty="0" err="1"/>
              <a:t>Kilmann</a:t>
            </a:r>
            <a:r>
              <a:rPr lang="en-US" dirty="0"/>
              <a:t>)</a:t>
            </a:r>
            <a:br>
              <a:rPr lang="en-US" dirty="0"/>
            </a:br>
            <a:endParaRPr lang="en-US" dirty="0"/>
          </a:p>
        </p:txBody>
      </p:sp>
      <p:pic>
        <p:nvPicPr>
          <p:cNvPr id="6" name="Content Placeholder 5" descr="thomas-kilmann-conflict-modes.png"/>
          <p:cNvPicPr>
            <a:picLocks noGrp="1" noChangeAspect="1"/>
          </p:cNvPicPr>
          <p:nvPr>
            <p:ph idx="1"/>
          </p:nvPr>
        </p:nvPicPr>
        <p:blipFill>
          <a:blip r:embed="rId3"/>
          <a:stretch>
            <a:fillRect/>
          </a:stretch>
        </p:blipFill>
        <p:spPr>
          <a:xfrm>
            <a:off x="1524000" y="1784350"/>
            <a:ext cx="9144000" cy="507365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Steps of Managing conflict</a:t>
            </a:r>
          </a:p>
        </p:txBody>
      </p:sp>
      <p:sp>
        <p:nvSpPr>
          <p:cNvPr id="3" name="Content Placeholder 2"/>
          <p:cNvSpPr>
            <a:spLocks noGrp="1"/>
          </p:cNvSpPr>
          <p:nvPr>
            <p:ph idx="1"/>
          </p:nvPr>
        </p:nvSpPr>
        <p:spPr>
          <a:xfrm>
            <a:off x="6781800" y="1783560"/>
            <a:ext cx="3429000" cy="4572000"/>
          </a:xfrm>
        </p:spPr>
        <p:txBody>
          <a:bodyPr>
            <a:normAutofit fontScale="85000" lnSpcReduction="10000"/>
          </a:bodyPr>
          <a:lstStyle/>
          <a:p>
            <a:pPr>
              <a:lnSpc>
                <a:spcPct val="200000"/>
              </a:lnSpc>
            </a:pPr>
            <a:r>
              <a:rPr lang="en-US" dirty="0"/>
              <a:t>Diagnosis</a:t>
            </a:r>
          </a:p>
          <a:p>
            <a:pPr>
              <a:lnSpc>
                <a:spcPct val="200000"/>
              </a:lnSpc>
            </a:pPr>
            <a:r>
              <a:rPr lang="en-US" dirty="0"/>
              <a:t>Conflict measurement</a:t>
            </a:r>
          </a:p>
          <a:p>
            <a:pPr>
              <a:lnSpc>
                <a:spcPct val="200000"/>
              </a:lnSpc>
            </a:pPr>
            <a:r>
              <a:rPr lang="en-US" dirty="0"/>
              <a:t>Identifying strategies</a:t>
            </a:r>
          </a:p>
          <a:p>
            <a:pPr>
              <a:lnSpc>
                <a:spcPct val="200000"/>
              </a:lnSpc>
            </a:pPr>
            <a:r>
              <a:rPr lang="en-US" dirty="0"/>
              <a:t>Feedback </a:t>
            </a:r>
          </a:p>
        </p:txBody>
      </p:sp>
      <p:pic>
        <p:nvPicPr>
          <p:cNvPr id="4" name="Picture 3" descr="th (3).jpg"/>
          <p:cNvPicPr>
            <a:picLocks noChangeAspect="1"/>
          </p:cNvPicPr>
          <p:nvPr/>
        </p:nvPicPr>
        <p:blipFill>
          <a:blip r:embed="rId3"/>
          <a:stretch>
            <a:fillRect/>
          </a:stretch>
        </p:blipFill>
        <p:spPr>
          <a:xfrm>
            <a:off x="1981200" y="1752600"/>
            <a:ext cx="3505200" cy="3200400"/>
          </a:xfrm>
          <a:prstGeom prst="rect">
            <a:avLst/>
          </a:prstGeom>
          <a:effectLst>
            <a:outerShdw blurRad="50800" dist="38100" algn="l" rotWithShape="0">
              <a:prstClr val="black">
                <a:alpha val="40000"/>
              </a:prstClr>
            </a:outerShdw>
            <a:reflection blurRad="6350" stA="52000" endA="300" endPos="35000" dir="5400000" sy="-100000" algn="bl" rotWithShape="0"/>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12064"/>
            <a:ext cx="7772400" cy="859536"/>
          </a:xfrm>
        </p:spPr>
        <p:txBody>
          <a:bodyPr/>
          <a:lstStyle/>
          <a:p>
            <a:pPr algn="ctr"/>
            <a:r>
              <a:rPr lang="en-US" sz="3600" dirty="0"/>
              <a:t>Guidelines in managing conflict</a:t>
            </a:r>
          </a:p>
        </p:txBody>
      </p:sp>
      <p:sp>
        <p:nvSpPr>
          <p:cNvPr id="3" name="Content Placeholder 2"/>
          <p:cNvSpPr>
            <a:spLocks noGrp="1"/>
          </p:cNvSpPr>
          <p:nvPr>
            <p:ph idx="1"/>
          </p:nvPr>
        </p:nvSpPr>
        <p:spPr>
          <a:xfrm>
            <a:off x="2438400" y="1783560"/>
            <a:ext cx="3505200" cy="4572000"/>
          </a:xfrm>
        </p:spPr>
        <p:txBody>
          <a:bodyPr>
            <a:normAutofit fontScale="55000" lnSpcReduction="20000"/>
          </a:bodyPr>
          <a:lstStyle/>
          <a:p>
            <a:pPr>
              <a:lnSpc>
                <a:spcPct val="220000"/>
              </a:lnSpc>
            </a:pPr>
            <a:r>
              <a:rPr lang="en-US" dirty="0"/>
              <a:t>Reorganization of relationship among Departments</a:t>
            </a:r>
          </a:p>
          <a:p>
            <a:pPr>
              <a:lnSpc>
                <a:spcPct val="220000"/>
              </a:lnSpc>
            </a:pPr>
            <a:r>
              <a:rPr lang="en-US" dirty="0"/>
              <a:t>Following Norms, rules and regulation</a:t>
            </a:r>
          </a:p>
          <a:p>
            <a:pPr>
              <a:lnSpc>
                <a:spcPct val="220000"/>
              </a:lnSpc>
            </a:pPr>
            <a:r>
              <a:rPr lang="en-US" dirty="0"/>
              <a:t>Ombudsman</a:t>
            </a:r>
          </a:p>
          <a:p>
            <a:pPr>
              <a:lnSpc>
                <a:spcPct val="220000"/>
              </a:lnSpc>
            </a:pPr>
            <a:r>
              <a:rPr lang="en-US" dirty="0"/>
              <a:t>Regulating communication flow</a:t>
            </a:r>
          </a:p>
          <a:p>
            <a:pPr>
              <a:lnSpc>
                <a:spcPct val="220000"/>
              </a:lnSpc>
            </a:pPr>
            <a:r>
              <a:rPr lang="en-US" dirty="0"/>
              <a:t>Role clarification</a:t>
            </a:r>
          </a:p>
        </p:txBody>
      </p:sp>
      <p:pic>
        <p:nvPicPr>
          <p:cNvPr id="4" name="Picture 3" descr="conflict-resolution-clipart-4.jpg"/>
          <p:cNvPicPr>
            <a:picLocks noChangeAspect="1"/>
          </p:cNvPicPr>
          <p:nvPr/>
        </p:nvPicPr>
        <p:blipFill>
          <a:blip r:embed="rId3"/>
          <a:stretch>
            <a:fillRect/>
          </a:stretch>
        </p:blipFill>
        <p:spPr>
          <a:xfrm>
            <a:off x="6730537" y="1752600"/>
            <a:ext cx="3937462" cy="37338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Successful Team development</a:t>
            </a:r>
          </a:p>
        </p:txBody>
      </p:sp>
      <p:pic>
        <p:nvPicPr>
          <p:cNvPr id="8" name="Content Placeholder 7" descr="gettyimages-528213939-1.jpg"/>
          <p:cNvPicPr>
            <a:picLocks noGrp="1" noChangeAspect="1"/>
          </p:cNvPicPr>
          <p:nvPr>
            <p:ph idx="1"/>
          </p:nvPr>
        </p:nvPicPr>
        <p:blipFill>
          <a:blip r:embed="rId3"/>
          <a:stretch>
            <a:fillRect/>
          </a:stretch>
        </p:blipFill>
        <p:spPr>
          <a:xfrm>
            <a:off x="2895600" y="2057400"/>
            <a:ext cx="6242304" cy="4062984"/>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building Process</a:t>
            </a:r>
          </a:p>
        </p:txBody>
      </p:sp>
      <p:sp>
        <p:nvSpPr>
          <p:cNvPr id="3" name="Content Placeholder 2"/>
          <p:cNvSpPr>
            <a:spLocks noGrp="1"/>
          </p:cNvSpPr>
          <p:nvPr>
            <p:ph idx="1"/>
          </p:nvPr>
        </p:nvSpPr>
        <p:spPr>
          <a:xfrm>
            <a:off x="2438400" y="1524000"/>
            <a:ext cx="4267200" cy="4831560"/>
          </a:xfrm>
        </p:spPr>
        <p:txBody>
          <a:bodyPr>
            <a:normAutofit/>
          </a:bodyPr>
          <a:lstStyle/>
          <a:p>
            <a:pPr>
              <a:lnSpc>
                <a:spcPct val="170000"/>
              </a:lnSpc>
            </a:pPr>
            <a:r>
              <a:rPr lang="en-US" sz="2000" dirty="0"/>
              <a:t>1) Identify the need and objectives </a:t>
            </a:r>
          </a:p>
          <a:p>
            <a:pPr>
              <a:lnSpc>
                <a:spcPct val="170000"/>
              </a:lnSpc>
            </a:pPr>
            <a:r>
              <a:rPr lang="en-US" sz="2000" dirty="0"/>
              <a:t>2) Consider Team Roles and a team building strategy</a:t>
            </a:r>
          </a:p>
          <a:p>
            <a:pPr>
              <a:lnSpc>
                <a:spcPct val="170000"/>
              </a:lnSpc>
            </a:pPr>
            <a:r>
              <a:rPr lang="en-US" sz="2000" dirty="0"/>
              <a:t>3) Develop a team </a:t>
            </a:r>
          </a:p>
          <a:p>
            <a:pPr>
              <a:lnSpc>
                <a:spcPct val="170000"/>
              </a:lnSpc>
            </a:pPr>
            <a:r>
              <a:rPr lang="en-US" sz="2000" dirty="0"/>
              <a:t>4) Monitor performance</a:t>
            </a:r>
          </a:p>
          <a:p>
            <a:pPr>
              <a:lnSpc>
                <a:spcPct val="170000"/>
              </a:lnSpc>
            </a:pPr>
            <a:r>
              <a:rPr lang="en-US" sz="2000" dirty="0"/>
              <a:t>5) Dissolve the team if needed.</a:t>
            </a:r>
          </a:p>
        </p:txBody>
      </p:sp>
      <p:pic>
        <p:nvPicPr>
          <p:cNvPr id="5" name="Picture 4" descr="th (2).jpg"/>
          <p:cNvPicPr>
            <a:picLocks noChangeAspect="1"/>
          </p:cNvPicPr>
          <p:nvPr/>
        </p:nvPicPr>
        <p:blipFill>
          <a:blip r:embed="rId3"/>
          <a:stretch>
            <a:fillRect/>
          </a:stretch>
        </p:blipFill>
        <p:spPr>
          <a:xfrm>
            <a:off x="6745968" y="1219200"/>
            <a:ext cx="3922032" cy="4953000"/>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ips-for-better-teamwork-1919225_v4-5b4dfa2746e0fb00371186e0.png"/>
          <p:cNvPicPr>
            <a:picLocks noGrp="1" noChangeAspect="1"/>
          </p:cNvPicPr>
          <p:nvPr>
            <p:ph idx="1"/>
          </p:nvPr>
        </p:nvPicPr>
        <p:blipFill>
          <a:blip r:embed="rId3"/>
          <a:stretch>
            <a:fillRect/>
          </a:stretch>
        </p:blipFill>
        <p:spPr>
          <a:xfrm>
            <a:off x="0" y="0"/>
            <a:ext cx="12192000" cy="6858000"/>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a:t>The things should be avoided in team development</a:t>
            </a:r>
          </a:p>
        </p:txBody>
      </p:sp>
      <p:pic>
        <p:nvPicPr>
          <p:cNvPr id="4" name="Content Placeholder 3" descr="scrum-master-protecting-team.png"/>
          <p:cNvPicPr>
            <a:picLocks noGrp="1" noChangeAspect="1"/>
          </p:cNvPicPr>
          <p:nvPr>
            <p:ph idx="1"/>
          </p:nvPr>
        </p:nvPicPr>
        <p:blipFill>
          <a:blip r:embed="rId3"/>
          <a:stretch>
            <a:fillRect/>
          </a:stretch>
        </p:blipFill>
        <p:spPr>
          <a:xfrm>
            <a:off x="3048000" y="3962400"/>
            <a:ext cx="6130852" cy="2851150"/>
          </a:xfrm>
          <a:effectLst>
            <a:glow rad="63500">
              <a:schemeClr val="accent2">
                <a:satMod val="175000"/>
                <a:alpha val="40000"/>
              </a:schemeClr>
            </a:glow>
          </a:effectLst>
          <a:scene3d>
            <a:camera prst="orthographicFront"/>
            <a:lightRig rig="threePt" dir="t"/>
          </a:scene3d>
          <a:sp3d>
            <a:bevelT prst="angle"/>
          </a:sp3d>
        </p:spPr>
      </p:pic>
      <p:sp>
        <p:nvSpPr>
          <p:cNvPr id="6" name="TextBox 5"/>
          <p:cNvSpPr txBox="1"/>
          <p:nvPr/>
        </p:nvSpPr>
        <p:spPr>
          <a:xfrm>
            <a:off x="3505200" y="1981200"/>
            <a:ext cx="5181600" cy="1938992"/>
          </a:xfrm>
          <a:prstGeom prst="rect">
            <a:avLst/>
          </a:prstGeom>
          <a:noFill/>
        </p:spPr>
        <p:txBody>
          <a:bodyPr wrap="square" rtlCol="0">
            <a:spAutoFit/>
          </a:bodyPr>
          <a:lstStyle/>
          <a:p>
            <a:pPr algn="ctr">
              <a:buFont typeface="Arial" pitchFamily="34" charset="0"/>
              <a:buChar char="•"/>
            </a:pPr>
            <a:r>
              <a:rPr lang="en-US" sz="2400" b="1" dirty="0"/>
              <a:t>Ego</a:t>
            </a:r>
          </a:p>
          <a:p>
            <a:pPr algn="ctr">
              <a:buFont typeface="Arial" pitchFamily="34" charset="0"/>
              <a:buChar char="•"/>
            </a:pPr>
            <a:r>
              <a:rPr lang="en-US" sz="2400" b="1" dirty="0"/>
              <a:t>Negative competition</a:t>
            </a:r>
          </a:p>
          <a:p>
            <a:pPr algn="ctr">
              <a:buFont typeface="Arial" pitchFamily="34" charset="0"/>
              <a:buChar char="•"/>
            </a:pPr>
            <a:r>
              <a:rPr lang="en-US" sz="2400" b="1" dirty="0"/>
              <a:t>Extra expectation</a:t>
            </a:r>
          </a:p>
          <a:p>
            <a:pPr algn="ctr">
              <a:buFont typeface="Arial" pitchFamily="34" charset="0"/>
              <a:buChar char="•"/>
            </a:pPr>
            <a:r>
              <a:rPr lang="en-US" sz="2400" b="1" dirty="0"/>
              <a:t>Only criticism</a:t>
            </a:r>
          </a:p>
          <a:p>
            <a:pPr algn="ctr">
              <a:buFont typeface="Arial" pitchFamily="34" charset="0"/>
              <a:buChar char="•"/>
            </a:pPr>
            <a:r>
              <a:rPr lang="en-US" sz="2400" b="1" dirty="0"/>
              <a:t>Rigidity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12064"/>
            <a:ext cx="3733800" cy="914400"/>
          </a:xfrm>
        </p:spPr>
        <p:txBody>
          <a:bodyPr/>
          <a:lstStyle/>
          <a:p>
            <a:r>
              <a:rPr lang="en-US" dirty="0"/>
              <a:t>Conclusion</a:t>
            </a:r>
          </a:p>
        </p:txBody>
      </p:sp>
      <p:pic>
        <p:nvPicPr>
          <p:cNvPr id="4" name="Picture 3" descr="form-submission-7476-toptipseffectiveteamwork-desktop-768x495.jpg"/>
          <p:cNvPicPr>
            <a:picLocks noChangeAspect="1"/>
          </p:cNvPicPr>
          <p:nvPr/>
        </p:nvPicPr>
        <p:blipFill>
          <a:blip r:embed="rId3"/>
          <a:stretch>
            <a:fillRect/>
          </a:stretch>
        </p:blipFill>
        <p:spPr>
          <a:xfrm>
            <a:off x="6477000" y="381000"/>
            <a:ext cx="4343400" cy="5486400"/>
          </a:xfrm>
          <a:prstGeom prst="rect">
            <a:avLst/>
          </a:prstGeom>
          <a:ln>
            <a:solidFill>
              <a:schemeClr val="bg1"/>
            </a:solidFill>
          </a:ln>
          <a:effectLst>
            <a:outerShdw blurRad="50800" dist="38100" dir="5400000" algn="t" rotWithShape="0">
              <a:prstClr val="black">
                <a:alpha val="40000"/>
              </a:prstClr>
            </a:outerShdw>
            <a:reflection blurRad="6350" stA="52000" endA="300" endPos="35000" dir="5400000" sy="-100000" algn="bl" rotWithShape="0"/>
          </a:effectLst>
          <a:scene3d>
            <a:camera prst="isometricOffAxis2Left"/>
            <a:lightRig rig="threePt" dir="t"/>
          </a:scene3d>
        </p:spPr>
      </p:pic>
      <p:sp>
        <p:nvSpPr>
          <p:cNvPr id="3" name="Content Placeholder 2"/>
          <p:cNvSpPr>
            <a:spLocks noGrp="1"/>
          </p:cNvSpPr>
          <p:nvPr>
            <p:ph idx="1"/>
          </p:nvPr>
        </p:nvSpPr>
        <p:spPr>
          <a:xfrm>
            <a:off x="2438400" y="1783560"/>
            <a:ext cx="3733800" cy="4572000"/>
          </a:xfrm>
        </p:spPr>
        <p:txBody>
          <a:bodyPr>
            <a:normAutofit fontScale="70000" lnSpcReduction="20000"/>
          </a:bodyPr>
          <a:lstStyle/>
          <a:p>
            <a:pPr>
              <a:lnSpc>
                <a:spcPct val="170000"/>
              </a:lnSpc>
            </a:pPr>
            <a:r>
              <a:rPr lang="en-US" dirty="0"/>
              <a:t>Operate the teamwork for achieving the benefits</a:t>
            </a:r>
          </a:p>
          <a:p>
            <a:pPr>
              <a:lnSpc>
                <a:spcPct val="170000"/>
              </a:lnSpc>
            </a:pPr>
            <a:r>
              <a:rPr lang="en-US" dirty="0"/>
              <a:t>Form a well-developed team</a:t>
            </a:r>
          </a:p>
          <a:p>
            <a:pPr>
              <a:lnSpc>
                <a:spcPct val="170000"/>
              </a:lnSpc>
            </a:pPr>
            <a:r>
              <a:rPr lang="en-US" dirty="0"/>
              <a:t>Understand Team roles </a:t>
            </a:r>
          </a:p>
          <a:p>
            <a:pPr>
              <a:lnSpc>
                <a:spcPct val="170000"/>
              </a:lnSpc>
            </a:pPr>
            <a:r>
              <a:rPr lang="en-US" dirty="0"/>
              <a:t>Resolve the conflict properly</a:t>
            </a:r>
          </a:p>
          <a:p>
            <a:pPr>
              <a:lnSpc>
                <a:spcPct val="170000"/>
              </a:lnSpc>
            </a:pPr>
            <a:r>
              <a:rPr lang="en-US" dirty="0"/>
              <a:t>Operate the team successfully</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319C74-2FFA-4CB1-963F-1978498B1E89}"/>
              </a:ext>
            </a:extLst>
          </p:cNvPr>
          <p:cNvSpPr/>
          <p:nvPr/>
        </p:nvSpPr>
        <p:spPr>
          <a:xfrm>
            <a:off x="3668888" y="0"/>
            <a:ext cx="4222045" cy="801511"/>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Bahnschrift SemiBold SemiConden" panose="020B0502040204020203" pitchFamily="34" charset="0"/>
              </a:rPr>
              <a:t>Reference</a:t>
            </a:r>
          </a:p>
        </p:txBody>
      </p:sp>
      <p:sp>
        <p:nvSpPr>
          <p:cNvPr id="4" name="TextBox 3">
            <a:extLst>
              <a:ext uri="{FF2B5EF4-FFF2-40B4-BE49-F238E27FC236}">
                <a16:creationId xmlns:a16="http://schemas.microsoft.com/office/drawing/2014/main" id="{E9B4D34B-0099-401C-8622-BECD9A0E93E8}"/>
              </a:ext>
            </a:extLst>
          </p:cNvPr>
          <p:cNvSpPr txBox="1"/>
          <p:nvPr/>
        </p:nvSpPr>
        <p:spPr>
          <a:xfrm>
            <a:off x="993913" y="967410"/>
            <a:ext cx="11198087" cy="680340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Conflict Management </a:t>
            </a:r>
            <a:r>
              <a:rPr lang="en-US" sz="1600" dirty="0">
                <a:latin typeface="Times New Roman" panose="02020603050405020304" pitchFamily="18" charset="0"/>
                <a:ea typeface="Calibri" panose="020F0502020204030204" pitchFamily="34" charset="0"/>
                <a:cs typeface="Times New Roman" panose="02020603050405020304" pitchFamily="18" charset="0"/>
              </a:rPr>
              <a:t>(2021)</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[online] Available at: &lt;https://businesslancashire.co.uk/event/managing-conflict-effectively/&gt; [Accessed 10 August 2021].</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Carter, C. and Kravits, S., (2019). Teamwork and leadership. Upper Saddle River, N.J.: Prentice </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Cdn.aib.edu.au. (2021). Teamwork. [online] Available at: &lt;https://cdn.aib.edu.au/public-website/uploads/2019/03/form-submission-7476-toptipseffectiveteamwork-desktop-768x495.jpg&gt; [Accessed 10 August 2021].</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Guffey, M. and Loewy, D., (2017). Essentials of business communication.</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Hallam, S., (2018). Principles of management and leadership. 10th ed.</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Kindler, H., (2009). Conflict management. [S.l.]: Axzo Press.</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Lesikar, R., (2018). Business Communication. Irwin Professional Pub.</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Ross, S., (2021) Team Development and Team Management. Organizational Behavior Today, pp.237-256.</a:t>
            </a:r>
          </a:p>
          <a:p>
            <a:pPr marL="285750" marR="0" indent="-285750" algn="just">
              <a:lnSpc>
                <a:spcPct val="15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 Balance Careers. (2021). 10 Tips About How You Can Improve Teamwork in Your Workplace. [online] Available at: &lt;https://www.thebalancecareers.com/tips-for-better-teamwork-1919225&gt; [Accessed 10 August 2021].</a:t>
            </a:r>
          </a:p>
          <a:p>
            <a:pPr marL="285750" indent="-285750" algn="just">
              <a:lnSpc>
                <a:spcPct val="150000"/>
              </a:lnSpc>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Urick, M., (2021). Teamwork.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A Manager's Guide to Using the Force: Leadership Lessons from a Galaxy Far  Away</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pp.21-30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285750" marR="0" indent="-285750" algn="just">
              <a:lnSpc>
                <a:spcPct val="150000"/>
              </a:lnSpc>
              <a:spcBef>
                <a:spcPts val="0"/>
              </a:spcBef>
              <a:spcAft>
                <a:spcPts val="800"/>
              </a:spcAft>
              <a:buFont typeface="Arial" panose="020B0604020202020204" pitchFamily="34" charset="0"/>
              <a:buChar char="•"/>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827664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2321</Words>
  <Application>Microsoft Office PowerPoint</Application>
  <PresentationFormat>Widescreen</PresentationFormat>
  <Paragraphs>206</Paragraphs>
  <Slides>27</Slides>
  <Notes>25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27</vt:i4>
      </vt:variant>
    </vt:vector>
  </HeadingPairs>
  <TitlesOfParts>
    <vt:vector size="40" baseType="lpstr">
      <vt:lpstr>Abadi</vt:lpstr>
      <vt:lpstr>Adobe Gurmukhi</vt:lpstr>
      <vt:lpstr>Agency FB</vt:lpstr>
      <vt:lpstr>Arial</vt:lpstr>
      <vt:lpstr>Avenir Next LT Pro</vt:lpstr>
      <vt:lpstr>Bahnschrift SemiBold SemiConden</vt:lpstr>
      <vt:lpstr>Berlin Sans FB</vt:lpstr>
      <vt:lpstr>Calibri</vt:lpstr>
      <vt:lpstr>Calibri Light</vt:lpstr>
      <vt:lpstr>Lato Regular</vt:lpstr>
      <vt:lpstr>Times New Roman</vt:lpstr>
      <vt:lpstr>Tw Cen MT</vt:lpstr>
      <vt:lpstr>ShapesVTI</vt:lpstr>
      <vt:lpstr>PowerPoint Presentation</vt:lpstr>
      <vt:lpstr>Benefits of Teamwork</vt:lpstr>
      <vt:lpstr>PowerPoint Presentation</vt:lpstr>
      <vt:lpstr>PowerPoint Presentation</vt:lpstr>
      <vt:lpstr>PowerPoint Presentation</vt:lpstr>
      <vt:lpstr>PowerPoint Presentation</vt:lpstr>
      <vt:lpstr>Stages of Team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Conflict </vt:lpstr>
      <vt:lpstr>PowerPoint Presentation</vt:lpstr>
      <vt:lpstr>Managing Conflict (Thomas-Kilmann) </vt:lpstr>
      <vt:lpstr>Steps of Managing conflict</vt:lpstr>
      <vt:lpstr>Guidelines in managing conflict</vt:lpstr>
      <vt:lpstr>Successful Team development</vt:lpstr>
      <vt:lpstr>Team building Process</vt:lpstr>
      <vt:lpstr>PowerPoint Presentation</vt:lpstr>
      <vt:lpstr>The things should be avoided in team development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2021-08-10T15:45:44Z</dcterms:created>
  <dcterms:modified xsi:type="dcterms:W3CDTF">2021-08-18T08:07:18Z</dcterms:modified>
</cp:coreProperties>
</file>