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69" r:id="rId4"/>
  </p:sldMasterIdLst>
  <p:notesMasterIdLst>
    <p:notesMasterId r:id="rId10"/>
  </p:notesMasterIdLst>
  <p:sldIdLst>
    <p:sldId id="259" r:id="rId5"/>
    <p:sldId id="260" r:id="rId6"/>
    <p:sldId id="261" r:id="rId7"/>
    <p:sldId id="262" r:id="rId8"/>
    <p:sldId id="25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>
        <p:scale>
          <a:sx n="80" d="100"/>
          <a:sy n="80" d="100"/>
        </p:scale>
        <p:origin x="33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0A0D5-8F98-4CC1-A28E-021F0B6B475C}" type="datetimeFigureOut">
              <a:rPr lang="en-US" smtClean="0"/>
              <a:t>6/29/2022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3C52C-5E29-41AF-BAA3-8217E886DA0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961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A750590-9F9A-443B-9295-A3931D8194B1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44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5B4BE-627A-4EC1-99E1-6F1AA97AB802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1227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8BFACF8-E63D-4673-A128-83547867BB7A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4740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D6AC-4FBA-40BD-BE75-20DB64DA4BAD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530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33C87-D201-458A-93C0-8EDD9AC92D93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6630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6829-5A25-485A-91B1-5D6D58BB9F23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0798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F5CD-23D0-4DD1-85B1-71F1825FB3EC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920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A5035-C284-496A-B076-BA73A8FA5D8B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1357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B420-1875-490A-8C4B-7AAB939FBE08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1469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05F-452B-497C-9BD6-2CDB6902F369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660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D3F7C6B-C82D-4D42-9929-D6E7E11D9A64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5003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0CF4779-62E8-4B21-A5D7-0AFB9DBD4358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910061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9D3375-5CD0-4576-BF96-ADFF24726FF8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1360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CD1F8-971E-4F8C-8737-750C12E93E08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5084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D1621-FA30-4D98-85E5-1409E6BEECDC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5806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F347-1B2F-4097-AEB5-4A26FB45D67A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4856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CC1DEE0-34E5-4E0F-BEC1-4B8835F82CD1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705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9126-4846-4E88-BDD9-5585CC877E47}" type="datetime1">
              <a:rPr lang="en-US" smtClean="0"/>
              <a:t>6/29/2022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905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healthcareandbeautytricks.wordpress.com/2016/03/12/5-lifestyle-changes-for-heart-health/(Accessed" TargetMode="External"/><Relationship Id="rId3" Type="http://schemas.openxmlformats.org/officeDocument/2006/relationships/hyperlink" Target="https://nurseslabs.com/cardiovascular-system-anatomy-physiology/" TargetMode="External"/><Relationship Id="rId7" Type="http://schemas.openxmlformats.org/officeDocument/2006/relationships/hyperlink" Target="https://tenor.com/view/heart-heart-pumping-blood-left-and-right-ventricle-heart-beat-gif-17746092" TargetMode="External"/><Relationship Id="rId2" Type="http://schemas.openxmlformats.org/officeDocument/2006/relationships/hyperlink" Target="https://medicalexpress.com/news/2020-10-artificial-intelligence-cardiovascular-disease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ountsinai.org/health-library/diseases-conditions/coronary-heart-disease" TargetMode="External"/><Relationship Id="rId5" Type="http://schemas.openxmlformats.org/officeDocument/2006/relationships/hyperlink" Target="https://www.nhs.uk/conditions/cardiovascular-disease/" TargetMode="External"/><Relationship Id="rId4" Type="http://schemas.openxmlformats.org/officeDocument/2006/relationships/hyperlink" Target="https://nurseslabs.com/cardiovascular-system-anatomy-physiolo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1400" y="-158675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Algerian" panose="04020705040A02060702" pitchFamily="82" charset="0"/>
              </a:rPr>
              <a:t>THE CARDIOVASCULAR SYSTEM</a:t>
            </a:r>
            <a:endParaRPr lang="en-GB" dirty="0">
              <a:latin typeface="Algerian" panose="04020705040A02060702" pitchFamily="82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27289"/>
            <a:ext cx="6332239" cy="549660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3596" y="11626"/>
            <a:ext cx="33415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Name: Yasmin Azam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Number: BMHP5003_BIRM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Tutor Name: Dr Muhammad Humza Saeed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Module: Introduction To Physiology</a:t>
            </a: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 Title: Individual Academic Poster.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103596" y="6092792"/>
            <a:ext cx="294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(Nurseslabs, 2022)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68534" y="855624"/>
            <a:ext cx="4517329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FUNCTIONS OF THE HEART:</a:t>
            </a:r>
          </a:p>
          <a:p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Main Organ Related To The Cardiovascular System.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Pumps Blood In Body.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Controls the rhythm and speed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Maintains Blood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ressure.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Oxygenated Blood round the Body.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Carbon Dioxide to the Lungs.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Arteries Take Blood Around Body.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Veins Return Blood To Heart.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8028009" y="4139312"/>
            <a:ext cx="4611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468534" y="4538315"/>
            <a:ext cx="53153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OTHER SYSTEMS THAT ARE HELPED:</a:t>
            </a:r>
          </a:p>
          <a:p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Nervous System         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Muscular System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Kidney function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Brain Function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23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 flipH="1">
            <a:off x="7678520" y="0"/>
            <a:ext cx="40072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smtClean="0"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  <a:r>
              <a:rPr 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173352" y="1352421"/>
            <a:ext cx="473286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STRUCTURE OF THE HEART:</a:t>
            </a:r>
          </a:p>
          <a:p>
            <a:pPr marL="742950" lvl="1" indent="-285750">
              <a:buFontTx/>
              <a:buChar char="-"/>
            </a:pPr>
            <a:r>
              <a:rPr lang="en-US" sz="2000" dirty="0" smtClean="0"/>
              <a:t>Two fists clenched together     </a:t>
            </a:r>
          </a:p>
          <a:p>
            <a:pPr lvl="1"/>
            <a:r>
              <a:rPr lang="en-US" sz="2000" dirty="0" smtClean="0"/>
              <a:t>                                                     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Sides</a:t>
            </a:r>
          </a:p>
          <a:p>
            <a:pPr marL="742950" lvl="1" indent="-285750">
              <a:buFontTx/>
              <a:buChar char="-"/>
            </a:pPr>
            <a:r>
              <a:rPr lang="en-US" sz="2000" dirty="0" smtClean="0"/>
              <a:t>Two sides left and right</a:t>
            </a:r>
          </a:p>
          <a:p>
            <a:pPr marL="285750" indent="-285750">
              <a:buFontTx/>
              <a:buChar char="-"/>
            </a:pPr>
            <a:endParaRPr lang="en-US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Four Chambers</a:t>
            </a:r>
          </a:p>
          <a:p>
            <a:pPr lvl="1"/>
            <a:r>
              <a:rPr lang="en-US" sz="2000" dirty="0" smtClean="0"/>
              <a:t>- Left and right atrium</a:t>
            </a:r>
          </a:p>
          <a:p>
            <a:pPr marL="742950" lvl="1" indent="-285750">
              <a:buFontTx/>
              <a:buChar char="-"/>
            </a:pPr>
            <a:r>
              <a:rPr lang="en-US" sz="2000" dirty="0" smtClean="0"/>
              <a:t>Left and right ventricles </a:t>
            </a:r>
          </a:p>
          <a:p>
            <a:pPr lvl="1"/>
            <a:endParaRPr lang="en-US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Job of ventricles</a:t>
            </a:r>
          </a:p>
          <a:p>
            <a:pPr lvl="1"/>
            <a:r>
              <a:rPr lang="en-US" sz="2000" dirty="0" smtClean="0"/>
              <a:t>- pumps blood around the body.</a:t>
            </a:r>
          </a:p>
          <a:p>
            <a:pPr marL="742950" lvl="1" indent="-285750">
              <a:buFontTx/>
              <a:buChar char="-"/>
            </a:pPr>
            <a:r>
              <a:rPr lang="en-US" sz="2000" dirty="0" smtClean="0"/>
              <a:t>Is the thickest muscle of heart.</a:t>
            </a:r>
          </a:p>
          <a:p>
            <a:pPr lvl="1"/>
            <a:endParaRPr lang="en-US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smtClean="0"/>
              <a:t>Location</a:t>
            </a:r>
          </a:p>
          <a:p>
            <a:pPr lvl="1"/>
            <a:r>
              <a:rPr lang="en-US" sz="2000" dirty="0" smtClean="0"/>
              <a:t>- In The Thoracic Cavity Between Lungs To Left Side.</a:t>
            </a:r>
          </a:p>
          <a:p>
            <a:pPr lvl="1"/>
            <a:r>
              <a:rPr lang="en-US" sz="2000" dirty="0" smtClean="0"/>
              <a:t>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 smtClean="0"/>
          </a:p>
          <a:p>
            <a:endParaRPr lang="en-US" sz="2000" dirty="0"/>
          </a:p>
        </p:txBody>
      </p:sp>
      <p:pic>
        <p:nvPicPr>
          <p:cNvPr id="5" name="Picture 2" descr="Using artificial intelligence to predict cardiovascular disease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570" b="89914" l="7109" r="9359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6024" y="0"/>
            <a:ext cx="4281714" cy="386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70792" y="3917962"/>
            <a:ext cx="4424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(Medical Express 2022)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flipH="1">
            <a:off x="3732348" y="6421043"/>
            <a:ext cx="30022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(Tenor 2022)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0873" y="3568701"/>
            <a:ext cx="2417307" cy="2511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655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949818" y="145140"/>
            <a:ext cx="657176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CARDIOVASCULAR DISEASE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0" name="Picture 6" descr="Coronary heart disease Information | Mount Sinai - New Yo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146" y="1657266"/>
            <a:ext cx="5584701" cy="446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 flipH="1">
            <a:off x="6431146" y="6284687"/>
            <a:ext cx="5196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Mount Sinai (2022)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 flipH="1">
            <a:off x="359228" y="783771"/>
            <a:ext cx="53884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CORONARY ARTERY DISEASE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 flipH="1">
            <a:off x="68942" y="1183881"/>
            <a:ext cx="5969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What Is Coronary Artery Disease:                                           </a:t>
            </a:r>
          </a:p>
        </p:txBody>
      </p:sp>
      <p:sp>
        <p:nvSpPr>
          <p:cNvPr id="12" name="TextBox 11"/>
          <p:cNvSpPr txBox="1"/>
          <p:nvPr/>
        </p:nvSpPr>
        <p:spPr>
          <a:xfrm flipH="1">
            <a:off x="592774" y="1555825"/>
            <a:ext cx="58383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Plaque Build 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Happens In The Walls And Arteries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29325" y="2527896"/>
            <a:ext cx="58039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:                                                                                                                         </a:t>
            </a:r>
          </a:p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 flipH="1">
            <a:off x="592774" y="2479155"/>
            <a:ext cx="515488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High Cholesterol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Plaque Buildup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Less Physical Activity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Being Overweight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High Blood Pressure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Diabetes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Family History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Smoking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 flipH="1">
            <a:off x="68942" y="4695222"/>
            <a:ext cx="53412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Symptoms: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 flipH="1">
            <a:off x="592774" y="5107247"/>
            <a:ext cx="53757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Chest Pain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Breathlessness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0" y="2113220"/>
            <a:ext cx="424532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Common Causes And Risk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Factors:</a:t>
            </a:r>
            <a:endParaRPr lang="en-GB" sz="2000" dirty="0"/>
          </a:p>
        </p:txBody>
      </p:sp>
      <p:sp>
        <p:nvSpPr>
          <p:cNvPr id="18" name="TextBox 17"/>
          <p:cNvSpPr txBox="1"/>
          <p:nvPr/>
        </p:nvSpPr>
        <p:spPr>
          <a:xfrm flipH="1">
            <a:off x="68942" y="5765493"/>
            <a:ext cx="58039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Effects Of Having CAD: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 flipH="1">
            <a:off x="592774" y="5959642"/>
            <a:ext cx="56779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Angina       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Heart Attack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Heart Failure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9214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00605" y="280361"/>
            <a:ext cx="82564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Care – Planning – Caring for Someone with Cardiovascular Disease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 flipH="1">
            <a:off x="325119" y="1346200"/>
            <a:ext cx="29641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CARE PLANNING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 flipH="1">
            <a:off x="344632" y="1694369"/>
            <a:ext cx="329536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Regular Appointments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Regular Blood Tests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Regular Kidney Function tests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G.P, Specialist discussions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Support Groups And Chats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Care Package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Require aids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325119" y="4156581"/>
            <a:ext cx="43484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LIFESTYLE CHANGES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 flipH="1">
            <a:off x="531957" y="4613246"/>
            <a:ext cx="337830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Change Diet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Stop Smoking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Exercise more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Consume Less Alcohol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Cut Carbs And Fats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Cardiac Rehabilitation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flipH="1">
            <a:off x="8537863" y="1294259"/>
            <a:ext cx="63303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DAILY CARE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 flipH="1">
            <a:off x="9039514" y="1907939"/>
            <a:ext cx="5842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Support Mobility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Support Daily Care Needs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Assisting with 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Support Meal Times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Personal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Be Supportive And Listen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Respect Decisions </a:t>
            </a: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537864" y="4213135"/>
            <a:ext cx="44323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FUTURE PROCEDURES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 flipH="1">
            <a:off x="9039514" y="4543721"/>
            <a:ext cx="298738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Coronary Angiogram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Coronary Angioplasty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Coronary Artery Bypass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Heart Transplant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 T Scan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Stent Placement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 flipH="1">
            <a:off x="4583256" y="1346200"/>
            <a:ext cx="39546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MEDICATIONS USED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 flipH="1">
            <a:off x="4344670" y="1746310"/>
            <a:ext cx="392014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Blood Thinners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Statin- Lower Cholesterol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Beta Blockers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Nitrates- Sprays, Tablets, Skin Patches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Diuretics- Water Pills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Angiotensin- Converting Enzyme Inhibitors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5 Lifestyle Changes for Heart Health | Health Care and Beauty Tric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645" y="3943828"/>
            <a:ext cx="4897871" cy="236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 16"/>
          <p:cNvSpPr/>
          <p:nvPr/>
        </p:nvSpPr>
        <p:spPr>
          <a:xfrm>
            <a:off x="3786538" y="6310352"/>
            <a:ext cx="512062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(Healthcare and beauty tricks 2022)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7155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032812" y="255494"/>
            <a:ext cx="30524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REFRENCES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 flipH="1">
            <a:off x="403410" y="1139335"/>
            <a:ext cx="111617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Yirka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B., (2020)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sing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rtificial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ntelligence To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redict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ardiovascular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isease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[Online]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https://medicalexpress.com/news/2020-10-artificial-intelligence-cardiovascular-disease.html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on: 30</a:t>
            </a:r>
            <a:r>
              <a:rPr lang="en-US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June 2022)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flipH="1">
            <a:off x="403411" y="2113864"/>
            <a:ext cx="11161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Belizza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M., (2021) 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Cardiovascular System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natomy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nd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hysiology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[Online]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nurseslabs.com/cardiovascular-system-anatomy-physiology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on: 29</a:t>
            </a:r>
            <a:r>
              <a:rPr lang="en-GB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June 2022)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 flipH="1">
            <a:off x="569255" y="2733059"/>
            <a:ext cx="10738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NHS., (2022) Cardiovascular Disease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[Online]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https://www.nhs.uk/conditions/cardiovascular-disease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on 1</a:t>
            </a:r>
            <a:r>
              <a:rPr lang="en-US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July 2022)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 flipH="1">
            <a:off x="478970" y="3406526"/>
            <a:ext cx="110861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Mount Sinai.,(2022) Coronary Heart Disease [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Online]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www.mountsinai.org/health-library/diseases-conditions/coronary-heart-disease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on 1st July 2022)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 flipH="1">
            <a:off x="478970" y="4052857"/>
            <a:ext cx="10829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Tenor., (2020) [online]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://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tenor.com/view/heart-heart-pumping-blood-left-and-right-ventricle-heart-beat-gif-17746092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On 1st July 2022)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486332" y="4699188"/>
            <a:ext cx="1099587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James, A., (2016) [Online]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://healthcareandbeautytricks.wordpress.com/2016/03/12/5-lifestyle-changes-for-heart-health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/(Accessed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on 15</a:t>
            </a:r>
            <a:r>
              <a:rPr lang="en-GB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July 2022)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569255" y="5345519"/>
            <a:ext cx="113540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Nabel, E.G</a:t>
            </a:r>
            <a:r>
              <a:rPr lang="en-US" dirty="0" smtClean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.,( 2003). 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Cardiovascular disease. </a:t>
            </a:r>
            <a:r>
              <a:rPr lang="en-US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</a:t>
            </a:r>
            <a:r>
              <a:rPr lang="en-US" i="1" dirty="0" smtClean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England Journal </a:t>
            </a:r>
            <a:r>
              <a:rPr lang="en-US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Medicine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349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</a:t>
            </a:r>
            <a:r>
              <a:rPr lang="en-US" dirty="0" smtClean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pp.60-72.(Accessed on 15</a:t>
            </a:r>
            <a:r>
              <a:rPr lang="en-US" baseline="30000" dirty="0" smtClean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dirty="0" smtClean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July 2022)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69255" y="5964714"/>
            <a:ext cx="113540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WHO., (2022)[Online] https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www.who.int/health-topics/cardiovascular-diseases#tab=tab_9(Accessed on 15</a:t>
            </a:r>
            <a:r>
              <a:rPr lang="en-GB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July 2022)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2969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B96CC85-5758-41C0-8EFD-737AFB6912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710EE66-8707-456F-8F2E-091D581CB030}">
  <ds:schemaRefs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purl.org/dc/terms/"/>
    <ds:schemaRef ds:uri="71af3243-3dd4-4a8d-8c0d-dd76da1f02a5"/>
    <ds:schemaRef ds:uri="http://purl.org/dc/elements/1.1/"/>
    <ds:schemaRef ds:uri="http://www.w3.org/XML/1998/namespace"/>
    <ds:schemaRef ds:uri="http://purl.org/dc/dcmitype/"/>
    <ds:schemaRef ds:uri="http://schemas.openxmlformats.org/package/2006/metadata/core-properties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10BEB954-4024-4CCF-A9D6-4C00FDC028D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0</TotalTime>
  <Words>513</Words>
  <Application>Microsoft Office PowerPoint</Application>
  <PresentationFormat>Widescreen</PresentationFormat>
  <Paragraphs>123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Algerian</vt:lpstr>
      <vt:lpstr>Arial</vt:lpstr>
      <vt:lpstr>Calibri</vt:lpstr>
      <vt:lpstr>Century Gothic</vt:lpstr>
      <vt:lpstr>Vapor Trail</vt:lpstr>
      <vt:lpstr>THE CARDIOVASCULAR SYSTEM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2022-06-29T14:00:44Z</dcterms:created>
  <dcterms:modified xsi:type="dcterms:W3CDTF">2022-07-15T16:22:35Z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