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notesMasterIdLst>
    <p:notesMasterId r:id="rId42"/>
  </p:notesMasterIdLst>
  <p:sldIdLst>
    <p:sldId id="256" r:id="rId2"/>
    <p:sldId id="284" r:id="rId3"/>
    <p:sldId id="269" r:id="rId4"/>
    <p:sldId id="315" r:id="rId5"/>
    <p:sldId id="335" r:id="rId6"/>
    <p:sldId id="316" r:id="rId7"/>
    <p:sldId id="318" r:id="rId8"/>
    <p:sldId id="308" r:id="rId9"/>
    <p:sldId id="317" r:id="rId10"/>
    <p:sldId id="319" r:id="rId11"/>
    <p:sldId id="320" r:id="rId12"/>
    <p:sldId id="322" r:id="rId13"/>
    <p:sldId id="341" r:id="rId14"/>
    <p:sldId id="342" r:id="rId15"/>
    <p:sldId id="343" r:id="rId16"/>
    <p:sldId id="344" r:id="rId17"/>
    <p:sldId id="345" r:id="rId18"/>
    <p:sldId id="347" r:id="rId19"/>
    <p:sldId id="338" r:id="rId20"/>
    <p:sldId id="348" r:id="rId21"/>
    <p:sldId id="339" r:id="rId22"/>
    <p:sldId id="327" r:id="rId23"/>
    <p:sldId id="336" r:id="rId24"/>
    <p:sldId id="323" r:id="rId25"/>
    <p:sldId id="324" r:id="rId26"/>
    <p:sldId id="330" r:id="rId27"/>
    <p:sldId id="331" r:id="rId28"/>
    <p:sldId id="332" r:id="rId29"/>
    <p:sldId id="325" r:id="rId30"/>
    <p:sldId id="326" r:id="rId31"/>
    <p:sldId id="333" r:id="rId32"/>
    <p:sldId id="334" r:id="rId33"/>
    <p:sldId id="337" r:id="rId34"/>
    <p:sldId id="349" r:id="rId35"/>
    <p:sldId id="350" r:id="rId36"/>
    <p:sldId id="352" r:id="rId37"/>
    <p:sldId id="354" r:id="rId38"/>
    <p:sldId id="329" r:id="rId39"/>
    <p:sldId id="264" r:id="rId40"/>
    <p:sldId id="265"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C98634B-131E-4E80-8A3A-F05865D7DD7E}" v="9" dt="2025-10-15T06:16:50.41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388" autoAdjust="0"/>
    <p:restoredTop sz="94660"/>
  </p:normalViewPr>
  <p:slideViewPr>
    <p:cSldViewPr snapToGrid="0">
      <p:cViewPr varScale="1">
        <p:scale>
          <a:sx n="83" d="100"/>
          <a:sy n="83" d="100"/>
        </p:scale>
        <p:origin x="111" y="3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5BF594-4C07-4B24-BD6E-38EA3BB78285}" type="datetimeFigureOut">
              <a:rPr lang="en-GB" smtClean="0"/>
              <a:t>15/10/2025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68CFEE-8C2C-49E1-8BDF-85CD2EEEC6CC}" type="slidenum">
              <a:rPr lang="en-GB" smtClean="0"/>
              <a:t>‹#›</a:t>
            </a:fld>
            <a:endParaRPr lang="en-GB"/>
          </a:p>
        </p:txBody>
      </p:sp>
    </p:spTree>
    <p:extLst>
      <p:ext uri="{BB962C8B-B14F-4D97-AF65-F5344CB8AC3E}">
        <p14:creationId xmlns:p14="http://schemas.microsoft.com/office/powerpoint/2010/main" val="3842382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68CFEE-8C2C-49E1-8BDF-85CD2EEEC6CC}" type="slidenum">
              <a:rPr lang="en-GB" smtClean="0"/>
              <a:t>19</a:t>
            </a:fld>
            <a:endParaRPr lang="en-GB"/>
          </a:p>
        </p:txBody>
      </p:sp>
    </p:spTree>
    <p:extLst>
      <p:ext uri="{BB962C8B-B14F-4D97-AF65-F5344CB8AC3E}">
        <p14:creationId xmlns:p14="http://schemas.microsoft.com/office/powerpoint/2010/main" val="38278647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68CFEE-8C2C-49E1-8BDF-85CD2EEEC6CC}" type="slidenum">
              <a:rPr lang="en-GB" smtClean="0"/>
              <a:t>21</a:t>
            </a:fld>
            <a:endParaRPr lang="en-GB"/>
          </a:p>
        </p:txBody>
      </p:sp>
    </p:spTree>
    <p:extLst>
      <p:ext uri="{BB962C8B-B14F-4D97-AF65-F5344CB8AC3E}">
        <p14:creationId xmlns:p14="http://schemas.microsoft.com/office/powerpoint/2010/main" val="9664968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468CFEE-8C2C-49E1-8BDF-85CD2EEEC6CC}" type="slidenum">
              <a:rPr lang="en-GB" smtClean="0"/>
              <a:t>31</a:t>
            </a:fld>
            <a:endParaRPr lang="en-GB"/>
          </a:p>
        </p:txBody>
      </p:sp>
    </p:spTree>
    <p:extLst>
      <p:ext uri="{BB962C8B-B14F-4D97-AF65-F5344CB8AC3E}">
        <p14:creationId xmlns:p14="http://schemas.microsoft.com/office/powerpoint/2010/main" val="25915563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EF58D-B62B-40BB-83AA-9D07CFC4ED26}"/>
              </a:ext>
            </a:extLst>
          </p:cNvPr>
          <p:cNvSpPr>
            <a:spLocks noGrp="1"/>
          </p:cNvSpPr>
          <p:nvPr>
            <p:ph type="ctrTitle"/>
          </p:nvPr>
        </p:nvSpPr>
        <p:spPr>
          <a:xfrm>
            <a:off x="612648" y="557783"/>
            <a:ext cx="10969752" cy="3130807"/>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66AC06D3-F571-4213-A2A4-6A1915120CED}"/>
              </a:ext>
            </a:extLst>
          </p:cNvPr>
          <p:cNvSpPr>
            <a:spLocks noGrp="1"/>
          </p:cNvSpPr>
          <p:nvPr>
            <p:ph type="subTitle" idx="1"/>
          </p:nvPr>
        </p:nvSpPr>
        <p:spPr>
          <a:xfrm>
            <a:off x="612648" y="3902206"/>
            <a:ext cx="10969752" cy="2240529"/>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5A10580-AD31-4B8F-8448-55A666AC1725}"/>
              </a:ext>
            </a:extLst>
          </p:cNvPr>
          <p:cNvSpPr>
            <a:spLocks noGrp="1"/>
          </p:cNvSpPr>
          <p:nvPr>
            <p:ph type="dt" sz="half" idx="10"/>
          </p:nvPr>
        </p:nvSpPr>
        <p:spPr/>
        <p:txBody>
          <a:bodyPr/>
          <a:lstStyle/>
          <a:p>
            <a:fld id="{79C5A860-F335-4252-AA00-24FB67ED2982}" type="datetime1">
              <a:rPr lang="en-US" smtClean="0"/>
              <a:t>10/15/2025</a:t>
            </a:fld>
            <a:endParaRPr lang="en-US"/>
          </a:p>
        </p:txBody>
      </p:sp>
      <p:sp>
        <p:nvSpPr>
          <p:cNvPr id="5" name="Footer Placeholder 4">
            <a:extLst>
              <a:ext uri="{FF2B5EF4-FFF2-40B4-BE49-F238E27FC236}">
                <a16:creationId xmlns:a16="http://schemas.microsoft.com/office/drawing/2014/main" id="{15EC99C8-515A-4FEA-9CD2-6D0BF46CF6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72AF1B-1868-4C05-B6C3-9EBF29A50AD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526496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6D384-B2C5-42A4-9774-A931C39BA53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8D736C-5FCC-43BC-B824-A90F2CC5D1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4A3A50-B922-45BE-945D-7ED3EBD83F7C}"/>
              </a:ext>
            </a:extLst>
          </p:cNvPr>
          <p:cNvSpPr>
            <a:spLocks noGrp="1"/>
          </p:cNvSpPr>
          <p:nvPr>
            <p:ph type="dt" sz="half" idx="10"/>
          </p:nvPr>
        </p:nvSpPr>
        <p:spPr/>
        <p:txBody>
          <a:bodyPr/>
          <a:lstStyle/>
          <a:p>
            <a:fld id="{D04BC802-30E3-4658-9CCA-F873646FEC67}" type="datetime1">
              <a:rPr lang="en-US" smtClean="0"/>
              <a:t>10/15/2025</a:t>
            </a:fld>
            <a:endParaRPr lang="en-US"/>
          </a:p>
        </p:txBody>
      </p:sp>
      <p:sp>
        <p:nvSpPr>
          <p:cNvPr id="5" name="Footer Placeholder 4">
            <a:extLst>
              <a:ext uri="{FF2B5EF4-FFF2-40B4-BE49-F238E27FC236}">
                <a16:creationId xmlns:a16="http://schemas.microsoft.com/office/drawing/2014/main" id="{64241F78-20DE-4D53-BB25-79E5C4E1AB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643084-C669-4FDF-87D4-F22D36BB827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4812081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6C559-800C-489A-9174-7901F92B0D47}"/>
              </a:ext>
            </a:extLst>
          </p:cNvPr>
          <p:cNvSpPr>
            <a:spLocks noGrp="1"/>
          </p:cNvSpPr>
          <p:nvPr>
            <p:ph type="title"/>
          </p:nvPr>
        </p:nvSpPr>
        <p:spPr>
          <a:xfrm>
            <a:off x="612648" y="557784"/>
            <a:ext cx="10969752" cy="3146400"/>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142B5C3-320B-4CFD-B6A7-A28C7E435B41}"/>
              </a:ext>
            </a:extLst>
          </p:cNvPr>
          <p:cNvSpPr>
            <a:spLocks noGrp="1"/>
          </p:cNvSpPr>
          <p:nvPr>
            <p:ph type="body" idx="1"/>
          </p:nvPr>
        </p:nvSpPr>
        <p:spPr>
          <a:xfrm>
            <a:off x="612648" y="3902207"/>
            <a:ext cx="10969752" cy="2187443"/>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FCA372-3F42-4113-A73B-5FDCF93CB5BC}"/>
              </a:ext>
            </a:extLst>
          </p:cNvPr>
          <p:cNvSpPr>
            <a:spLocks noGrp="1"/>
          </p:cNvSpPr>
          <p:nvPr>
            <p:ph type="dt" sz="half" idx="10"/>
          </p:nvPr>
        </p:nvSpPr>
        <p:spPr/>
        <p:txBody>
          <a:bodyPr/>
          <a:lstStyle/>
          <a:p>
            <a:fld id="{0AB227A3-19CE-4153-81CE-64EB7AB094B3}" type="datetime1">
              <a:rPr lang="en-US" smtClean="0"/>
              <a:t>10/15/2025</a:t>
            </a:fld>
            <a:endParaRPr lang="en-US"/>
          </a:p>
        </p:txBody>
      </p:sp>
      <p:sp>
        <p:nvSpPr>
          <p:cNvPr id="5" name="Footer Placeholder 4">
            <a:extLst>
              <a:ext uri="{FF2B5EF4-FFF2-40B4-BE49-F238E27FC236}">
                <a16:creationId xmlns:a16="http://schemas.microsoft.com/office/drawing/2014/main" id="{F0DA1197-0C78-4878-B086-5D206EA491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1B83D8-FD42-44FF-AA20-944A519CC0B2}"/>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3275973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685AA-B5C7-4E3D-85FA-94F3C73E59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3AFEEA-6F3F-4630-A950-61C05D2FAFBC}"/>
              </a:ext>
            </a:extLst>
          </p:cNvPr>
          <p:cNvSpPr>
            <a:spLocks noGrp="1"/>
          </p:cNvSpPr>
          <p:nvPr>
            <p:ph sz="half" idx="1"/>
          </p:nvPr>
        </p:nvSpPr>
        <p:spPr>
          <a:xfrm>
            <a:off x="609600" y="2081369"/>
            <a:ext cx="5410200" cy="40955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AC36817-B869-4D19-9EE8-A3166B0E1591}"/>
              </a:ext>
            </a:extLst>
          </p:cNvPr>
          <p:cNvSpPr>
            <a:spLocks noGrp="1"/>
          </p:cNvSpPr>
          <p:nvPr>
            <p:ph sz="half" idx="2"/>
          </p:nvPr>
        </p:nvSpPr>
        <p:spPr>
          <a:xfrm>
            <a:off x="6172202" y="2081369"/>
            <a:ext cx="5410200" cy="40955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FC074146-2374-4321-AEBB-3E9B09D7796D}"/>
              </a:ext>
            </a:extLst>
          </p:cNvPr>
          <p:cNvSpPr>
            <a:spLocks noGrp="1"/>
          </p:cNvSpPr>
          <p:nvPr>
            <p:ph type="dt" sz="half" idx="10"/>
          </p:nvPr>
        </p:nvSpPr>
        <p:spPr/>
        <p:txBody>
          <a:bodyPr/>
          <a:lstStyle/>
          <a:p>
            <a:fld id="{B819A100-10F6-477E-8847-29D479EF1C92}" type="datetime1">
              <a:rPr lang="en-US" smtClean="0"/>
              <a:t>10/15/2025</a:t>
            </a:fld>
            <a:endParaRPr lang="en-US"/>
          </a:p>
        </p:txBody>
      </p:sp>
      <p:sp>
        <p:nvSpPr>
          <p:cNvPr id="6" name="Footer Placeholder 5">
            <a:extLst>
              <a:ext uri="{FF2B5EF4-FFF2-40B4-BE49-F238E27FC236}">
                <a16:creationId xmlns:a16="http://schemas.microsoft.com/office/drawing/2014/main" id="{2C42337B-B902-4DC2-BB94-02B8A75492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4AD585-B83C-4ECF-AF42-8DDF6996B79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8028357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A9ADB-3495-481F-BB4E-9C7128B17B1F}"/>
              </a:ext>
            </a:extLst>
          </p:cNvPr>
          <p:cNvSpPr>
            <a:spLocks noGrp="1"/>
          </p:cNvSpPr>
          <p:nvPr>
            <p:ph type="title"/>
          </p:nvPr>
        </p:nvSpPr>
        <p:spPr>
          <a:xfrm>
            <a:off x="609600" y="365125"/>
            <a:ext cx="10745788"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ED6FF4C-26CB-4281-A2F7-6CBE45186791}"/>
              </a:ext>
            </a:extLst>
          </p:cNvPr>
          <p:cNvSpPr>
            <a:spLocks noGrp="1"/>
          </p:cNvSpPr>
          <p:nvPr>
            <p:ph type="body" idx="1"/>
          </p:nvPr>
        </p:nvSpPr>
        <p:spPr>
          <a:xfrm>
            <a:off x="609600" y="1895096"/>
            <a:ext cx="5387975" cy="823912"/>
          </a:xfrm>
        </p:spPr>
        <p:txBody>
          <a:bodyPr anchor="b"/>
          <a:lstStyle>
            <a:lvl1pPr marL="0" indent="0">
              <a:buNone/>
              <a:defRPr sz="2400" b="0"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2E72A9-F222-45B4-9355-C04C05864139}"/>
              </a:ext>
            </a:extLst>
          </p:cNvPr>
          <p:cNvSpPr>
            <a:spLocks noGrp="1"/>
          </p:cNvSpPr>
          <p:nvPr>
            <p:ph sz="half" idx="2"/>
          </p:nvPr>
        </p:nvSpPr>
        <p:spPr>
          <a:xfrm>
            <a:off x="609600" y="2842211"/>
            <a:ext cx="5387975" cy="33474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4A699F6E-77AD-4EBC-BAF9-5A43CDEC41E2}"/>
              </a:ext>
            </a:extLst>
          </p:cNvPr>
          <p:cNvSpPr>
            <a:spLocks noGrp="1"/>
          </p:cNvSpPr>
          <p:nvPr>
            <p:ph type="body" sz="quarter" idx="3"/>
          </p:nvPr>
        </p:nvSpPr>
        <p:spPr>
          <a:xfrm>
            <a:off x="6167890" y="1895096"/>
            <a:ext cx="5414510" cy="823912"/>
          </a:xfrm>
        </p:spPr>
        <p:txBody>
          <a:bodyPr anchor="b"/>
          <a:lstStyle>
            <a:lvl1pPr marL="0" indent="0">
              <a:buNone/>
              <a:defRPr sz="2400" b="0"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77677-7169-4591-B047-0678815F48E6}"/>
              </a:ext>
            </a:extLst>
          </p:cNvPr>
          <p:cNvSpPr>
            <a:spLocks noGrp="1"/>
          </p:cNvSpPr>
          <p:nvPr>
            <p:ph sz="quarter" idx="4"/>
          </p:nvPr>
        </p:nvSpPr>
        <p:spPr>
          <a:xfrm>
            <a:off x="6167890" y="2842211"/>
            <a:ext cx="5414510" cy="33474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482A6EB-0285-4FA4-A00C-A7F716084FD3}"/>
              </a:ext>
            </a:extLst>
          </p:cNvPr>
          <p:cNvSpPr>
            <a:spLocks noGrp="1"/>
          </p:cNvSpPr>
          <p:nvPr>
            <p:ph type="dt" sz="half" idx="10"/>
          </p:nvPr>
        </p:nvSpPr>
        <p:spPr/>
        <p:txBody>
          <a:bodyPr/>
          <a:lstStyle/>
          <a:p>
            <a:fld id="{5DF128AB-198A-495F-8475-FDB360C9873F}" type="datetime1">
              <a:rPr lang="en-US" smtClean="0"/>
              <a:t>10/15/2025</a:t>
            </a:fld>
            <a:endParaRPr lang="en-US"/>
          </a:p>
        </p:txBody>
      </p:sp>
      <p:sp>
        <p:nvSpPr>
          <p:cNvPr id="8" name="Footer Placeholder 7">
            <a:extLst>
              <a:ext uri="{FF2B5EF4-FFF2-40B4-BE49-F238E27FC236}">
                <a16:creationId xmlns:a16="http://schemas.microsoft.com/office/drawing/2014/main" id="{86D39526-82B8-402C-8A2B-82EF8F3F3A7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55EC9E6-6FF1-4541-9CB1-A2FF9D852169}"/>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6951679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70F54-6CED-4251-A0A6-32CCD1213F8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572C8E6-49D6-46A5-8DC3-B0D8E683C9CB}"/>
              </a:ext>
            </a:extLst>
          </p:cNvPr>
          <p:cNvSpPr>
            <a:spLocks noGrp="1"/>
          </p:cNvSpPr>
          <p:nvPr>
            <p:ph type="dt" sz="half" idx="10"/>
          </p:nvPr>
        </p:nvSpPr>
        <p:spPr/>
        <p:txBody>
          <a:bodyPr/>
          <a:lstStyle/>
          <a:p>
            <a:fld id="{021A235E-F8FD-479F-9FC7-18BE84110877}" type="datetime1">
              <a:rPr lang="en-US" smtClean="0"/>
              <a:t>10/15/2025</a:t>
            </a:fld>
            <a:endParaRPr lang="en-US"/>
          </a:p>
        </p:txBody>
      </p:sp>
      <p:sp>
        <p:nvSpPr>
          <p:cNvPr id="4" name="Footer Placeholder 3">
            <a:extLst>
              <a:ext uri="{FF2B5EF4-FFF2-40B4-BE49-F238E27FC236}">
                <a16:creationId xmlns:a16="http://schemas.microsoft.com/office/drawing/2014/main" id="{AB883CBA-77CD-4490-A5F3-BAA8FC254A3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EA5FF79-61B6-4693-8547-95B1F2F7A194}"/>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7608149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BDCB94-13E9-41CB-88F0-D30A1791DCBA}"/>
              </a:ext>
            </a:extLst>
          </p:cNvPr>
          <p:cNvSpPr>
            <a:spLocks noGrp="1"/>
          </p:cNvSpPr>
          <p:nvPr>
            <p:ph type="dt" sz="half" idx="10"/>
          </p:nvPr>
        </p:nvSpPr>
        <p:spPr/>
        <p:txBody>
          <a:bodyPr/>
          <a:lstStyle/>
          <a:p>
            <a:fld id="{E890F09B-68DA-462E-9DB4-4C9ADAB8CBCC}" type="datetime1">
              <a:rPr lang="en-US" smtClean="0"/>
              <a:t>10/15/2025</a:t>
            </a:fld>
            <a:endParaRPr lang="en-US"/>
          </a:p>
        </p:txBody>
      </p:sp>
      <p:sp>
        <p:nvSpPr>
          <p:cNvPr id="3" name="Footer Placeholder 2">
            <a:extLst>
              <a:ext uri="{FF2B5EF4-FFF2-40B4-BE49-F238E27FC236}">
                <a16:creationId xmlns:a16="http://schemas.microsoft.com/office/drawing/2014/main" id="{244795A4-736C-426D-8559-5AD5892756A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B2A2ACD-17F3-4C16-8E77-86EC92CCD552}"/>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41076742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FCB2E-B68A-48F9-8B20-CDED818FB6E0}"/>
              </a:ext>
            </a:extLst>
          </p:cNvPr>
          <p:cNvSpPr>
            <a:spLocks noGrp="1"/>
          </p:cNvSpPr>
          <p:nvPr>
            <p:ph type="title"/>
          </p:nvPr>
        </p:nvSpPr>
        <p:spPr>
          <a:xfrm>
            <a:off x="612649" y="457199"/>
            <a:ext cx="4970822" cy="2660205"/>
          </a:xfrm>
        </p:spPr>
        <p:txBody>
          <a:bodyPr anchor="b">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D081C83-64B5-4BFD-A163-75C2EA7F8973}"/>
              </a:ext>
            </a:extLst>
          </p:cNvPr>
          <p:cNvSpPr>
            <a:spLocks noGrp="1"/>
          </p:cNvSpPr>
          <p:nvPr>
            <p:ph idx="1"/>
          </p:nvPr>
        </p:nvSpPr>
        <p:spPr>
          <a:xfrm>
            <a:off x="6096000" y="457200"/>
            <a:ext cx="5483352" cy="5744003"/>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25D44AD-E361-48A3-936D-DDA0D5144510}"/>
              </a:ext>
            </a:extLst>
          </p:cNvPr>
          <p:cNvSpPr>
            <a:spLocks noGrp="1"/>
          </p:cNvSpPr>
          <p:nvPr>
            <p:ph type="body" sz="half" idx="2"/>
          </p:nvPr>
        </p:nvSpPr>
        <p:spPr>
          <a:xfrm>
            <a:off x="612649" y="3329989"/>
            <a:ext cx="4970822" cy="2871216"/>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EED06C-E016-489C-8863-EA1BE998BC48}"/>
              </a:ext>
            </a:extLst>
          </p:cNvPr>
          <p:cNvSpPr>
            <a:spLocks noGrp="1"/>
          </p:cNvSpPr>
          <p:nvPr>
            <p:ph type="dt" sz="half" idx="10"/>
          </p:nvPr>
        </p:nvSpPr>
        <p:spPr/>
        <p:txBody>
          <a:bodyPr/>
          <a:lstStyle/>
          <a:p>
            <a:fld id="{17AC4E36-FABE-47EB-AA7F-C19A93824617}" type="datetime1">
              <a:rPr lang="en-US" smtClean="0"/>
              <a:t>10/15/2025</a:t>
            </a:fld>
            <a:endParaRPr lang="en-US"/>
          </a:p>
        </p:txBody>
      </p:sp>
      <p:sp>
        <p:nvSpPr>
          <p:cNvPr id="6" name="Footer Placeholder 5">
            <a:extLst>
              <a:ext uri="{FF2B5EF4-FFF2-40B4-BE49-F238E27FC236}">
                <a16:creationId xmlns:a16="http://schemas.microsoft.com/office/drawing/2014/main" id="{359161F0-D253-49A7-9A08-7A0A228146C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42C61A-B326-40A7-A286-90D0544BBC34}"/>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4970168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2DF6F-D00F-4CE4-8701-B0062734611B}"/>
              </a:ext>
            </a:extLst>
          </p:cNvPr>
          <p:cNvSpPr>
            <a:spLocks noGrp="1"/>
          </p:cNvSpPr>
          <p:nvPr>
            <p:ph type="title"/>
          </p:nvPr>
        </p:nvSpPr>
        <p:spPr>
          <a:xfrm>
            <a:off x="612649" y="457199"/>
            <a:ext cx="4970822" cy="2667485"/>
          </a:xfrm>
        </p:spPr>
        <p:txBody>
          <a:bodyPr anchor="b">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0A0FF7AB-F851-4425-8407-996C920E6847}"/>
              </a:ext>
            </a:extLst>
          </p:cNvPr>
          <p:cNvSpPr>
            <a:spLocks noGrp="1"/>
          </p:cNvSpPr>
          <p:nvPr>
            <p:ph type="pic" idx="1"/>
          </p:nvPr>
        </p:nvSpPr>
        <p:spPr>
          <a:xfrm>
            <a:off x="6096000" y="457199"/>
            <a:ext cx="5483352"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A2ED6CF5-154F-4615-8CDC-E2BFA61FABE2}"/>
              </a:ext>
            </a:extLst>
          </p:cNvPr>
          <p:cNvSpPr>
            <a:spLocks noGrp="1"/>
          </p:cNvSpPr>
          <p:nvPr>
            <p:ph type="body" sz="half" idx="2"/>
          </p:nvPr>
        </p:nvSpPr>
        <p:spPr>
          <a:xfrm>
            <a:off x="612649" y="3322708"/>
            <a:ext cx="4970822" cy="254628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5C400-0D13-495F-8C4E-EC3CDF5F22AF}"/>
              </a:ext>
            </a:extLst>
          </p:cNvPr>
          <p:cNvSpPr>
            <a:spLocks noGrp="1"/>
          </p:cNvSpPr>
          <p:nvPr>
            <p:ph type="dt" sz="half" idx="10"/>
          </p:nvPr>
        </p:nvSpPr>
        <p:spPr/>
        <p:txBody>
          <a:bodyPr/>
          <a:lstStyle/>
          <a:p>
            <a:fld id="{F199CE6B-5DE6-4A2D-B72E-5E8969F9F56F}" type="datetime1">
              <a:rPr lang="en-US" smtClean="0"/>
              <a:t>10/15/2025</a:t>
            </a:fld>
            <a:endParaRPr lang="en-US"/>
          </a:p>
        </p:txBody>
      </p:sp>
      <p:sp>
        <p:nvSpPr>
          <p:cNvPr id="6" name="Footer Placeholder 5">
            <a:extLst>
              <a:ext uri="{FF2B5EF4-FFF2-40B4-BE49-F238E27FC236}">
                <a16:creationId xmlns:a16="http://schemas.microsoft.com/office/drawing/2014/main" id="{4CB290D7-98AC-45E5-A7D6-73520AFC73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294276C-2BD2-4C4F-AC04-DD3D73768A5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8227289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170B0-C1C5-4976-80E8-6B4F90EB362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097593EE-493E-4BCE-8992-24CA63E1E0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80919F-FDDD-42FB-8422-A0665D558D00}"/>
              </a:ext>
            </a:extLst>
          </p:cNvPr>
          <p:cNvSpPr>
            <a:spLocks noGrp="1"/>
          </p:cNvSpPr>
          <p:nvPr>
            <p:ph type="dt" sz="half" idx="10"/>
          </p:nvPr>
        </p:nvSpPr>
        <p:spPr/>
        <p:txBody>
          <a:bodyPr/>
          <a:lstStyle/>
          <a:p>
            <a:fld id="{46AB1048-0047-48CA-88BA-D69B470942CF}" type="datetime1">
              <a:rPr lang="en-US" smtClean="0"/>
              <a:t>10/15/2025</a:t>
            </a:fld>
            <a:endParaRPr lang="en-US"/>
          </a:p>
        </p:txBody>
      </p:sp>
      <p:sp>
        <p:nvSpPr>
          <p:cNvPr id="5" name="Footer Placeholder 4">
            <a:extLst>
              <a:ext uri="{FF2B5EF4-FFF2-40B4-BE49-F238E27FC236}">
                <a16:creationId xmlns:a16="http://schemas.microsoft.com/office/drawing/2014/main" id="{A216D38A-35F8-4667-A1F4-49644471E9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9CC230-78B7-487B-9C95-CB00868F6F1F}"/>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1574408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4CB826-D9AA-4689-B8C0-38D999F0D065}"/>
              </a:ext>
            </a:extLst>
          </p:cNvPr>
          <p:cNvSpPr>
            <a:spLocks noGrp="1"/>
          </p:cNvSpPr>
          <p:nvPr>
            <p:ph type="title" orient="vert"/>
          </p:nvPr>
        </p:nvSpPr>
        <p:spPr>
          <a:xfrm>
            <a:off x="8724900" y="557784"/>
            <a:ext cx="2854452" cy="564342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61F1CDD-16FB-45E0-9887-24374C567647}"/>
              </a:ext>
            </a:extLst>
          </p:cNvPr>
          <p:cNvSpPr>
            <a:spLocks noGrp="1"/>
          </p:cNvSpPr>
          <p:nvPr>
            <p:ph type="body" orient="vert" idx="1"/>
          </p:nvPr>
        </p:nvSpPr>
        <p:spPr>
          <a:xfrm>
            <a:off x="612648" y="557784"/>
            <a:ext cx="7734300" cy="564342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846397-BBD2-4426-B1F5-FD6EA3CDC866}"/>
              </a:ext>
            </a:extLst>
          </p:cNvPr>
          <p:cNvSpPr>
            <a:spLocks noGrp="1"/>
          </p:cNvSpPr>
          <p:nvPr>
            <p:ph type="dt" sz="half" idx="10"/>
          </p:nvPr>
        </p:nvSpPr>
        <p:spPr/>
        <p:txBody>
          <a:bodyPr/>
          <a:lstStyle/>
          <a:p>
            <a:fld id="{5BD83879-648C-49A9-81A2-0EF5946532D0}" type="datetime1">
              <a:rPr lang="en-US" smtClean="0"/>
              <a:t>10/15/2025</a:t>
            </a:fld>
            <a:endParaRPr lang="en-US"/>
          </a:p>
        </p:txBody>
      </p:sp>
      <p:sp>
        <p:nvSpPr>
          <p:cNvPr id="5" name="Footer Placeholder 4">
            <a:extLst>
              <a:ext uri="{FF2B5EF4-FFF2-40B4-BE49-F238E27FC236}">
                <a16:creationId xmlns:a16="http://schemas.microsoft.com/office/drawing/2014/main" id="{FDAB91E4-73D0-4ACD-8F54-00EE6FB1D6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B28C61-59FE-44D6-A7D6-AAD292232778}"/>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2034599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42E603F-28B7-4831-BF23-65FBAB13D5FB}"/>
              </a:ext>
            </a:extLst>
          </p:cNvPr>
          <p:cNvSpPr/>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Freeform: Shape 7">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B760C036-BBCE-4F9E-AD56-DD36D4407B25}"/>
              </a:ext>
            </a:extLst>
          </p:cNvPr>
          <p:cNvSpPr>
            <a:spLocks noGrp="1"/>
          </p:cNvSpPr>
          <p:nvPr>
            <p:ph type="title"/>
          </p:nvPr>
        </p:nvSpPr>
        <p:spPr>
          <a:xfrm>
            <a:off x="609600" y="557784"/>
            <a:ext cx="10972800"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3A5D7EC-1E6A-473F-B5A4-18CDFB6CF95A}"/>
              </a:ext>
            </a:extLst>
          </p:cNvPr>
          <p:cNvSpPr>
            <a:spLocks noGrp="1"/>
          </p:cNvSpPr>
          <p:nvPr>
            <p:ph type="body" idx="1"/>
          </p:nvPr>
        </p:nvSpPr>
        <p:spPr>
          <a:xfrm>
            <a:off x="609600" y="2106204"/>
            <a:ext cx="10972800" cy="40365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F9981C7-34D5-49A4-949D-715FD4BD8FE0}"/>
              </a:ext>
            </a:extLst>
          </p:cNvPr>
          <p:cNvSpPr>
            <a:spLocks noGrp="1"/>
          </p:cNvSpPr>
          <p:nvPr>
            <p:ph type="dt" sz="half" idx="2"/>
          </p:nvPr>
        </p:nvSpPr>
        <p:spPr>
          <a:xfrm>
            <a:off x="609600" y="6356350"/>
            <a:ext cx="2743200" cy="365125"/>
          </a:xfrm>
          <a:prstGeom prst="rect">
            <a:avLst/>
          </a:prstGeom>
        </p:spPr>
        <p:txBody>
          <a:bodyPr vert="horz" lIns="91440" tIns="45720" rIns="91440" bIns="45720" rtlCol="0" anchor="ctr"/>
          <a:lstStyle>
            <a:lvl1pPr algn="l">
              <a:defRPr lang="en-US" sz="800" kern="1200" cap="all" spc="200" smtClean="0">
                <a:solidFill>
                  <a:schemeClr val="tx1"/>
                </a:solidFill>
                <a:latin typeface="+mn-lt"/>
                <a:ea typeface="+mn-ea"/>
                <a:cs typeface="Segoe UI Semilight" panose="020B0402040204020203" pitchFamily="34" charset="0"/>
              </a:defRPr>
            </a:lvl1pPr>
          </a:lstStyle>
          <a:p>
            <a:fld id="{F481A142-DA77-4A5F-AD1F-14E6C18F0F5F}" type="datetime1">
              <a:rPr lang="en-US" smtClean="0"/>
              <a:t>10/15/2025</a:t>
            </a:fld>
            <a:endParaRPr lang="en-US" dirty="0"/>
          </a:p>
        </p:txBody>
      </p:sp>
      <p:sp>
        <p:nvSpPr>
          <p:cNvPr id="5" name="Footer Placeholder 4">
            <a:extLst>
              <a:ext uri="{FF2B5EF4-FFF2-40B4-BE49-F238E27FC236}">
                <a16:creationId xmlns:a16="http://schemas.microsoft.com/office/drawing/2014/main" id="{FA85CE6E-733D-4C60-B40B-C7C10CB5AF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lang="en-US" sz="800" kern="1200" cap="all" spc="200" dirty="0">
                <a:solidFill>
                  <a:schemeClr val="tx1"/>
                </a:solidFill>
                <a:latin typeface="+mn-lt"/>
                <a:ea typeface="+mn-ea"/>
                <a:cs typeface="Segoe UI Semilight" panose="020B0402040204020203" pitchFamily="34" charset="0"/>
              </a:defRPr>
            </a:lvl1pPr>
          </a:lstStyle>
          <a:p>
            <a:endParaRPr lang="en-US" dirty="0"/>
          </a:p>
        </p:txBody>
      </p:sp>
      <p:sp>
        <p:nvSpPr>
          <p:cNvPr id="6" name="Slide Number Placeholder 5">
            <a:extLst>
              <a:ext uri="{FF2B5EF4-FFF2-40B4-BE49-F238E27FC236}">
                <a16:creationId xmlns:a16="http://schemas.microsoft.com/office/drawing/2014/main" id="{92D80D8B-7909-4114-8EBA-C3086DC62B08}"/>
              </a:ext>
            </a:extLst>
          </p:cNvPr>
          <p:cNvSpPr>
            <a:spLocks noGrp="1"/>
          </p:cNvSpPr>
          <p:nvPr>
            <p:ph type="sldNum" sz="quarter" idx="4"/>
          </p:nvPr>
        </p:nvSpPr>
        <p:spPr>
          <a:xfrm>
            <a:off x="10134600" y="6356350"/>
            <a:ext cx="1447800" cy="365125"/>
          </a:xfrm>
          <a:prstGeom prst="rect">
            <a:avLst/>
          </a:prstGeom>
        </p:spPr>
        <p:txBody>
          <a:bodyPr vert="horz" lIns="91440" tIns="45720" rIns="91440" bIns="45720" rtlCol="0" anchor="ctr"/>
          <a:lstStyle>
            <a:lvl1pPr algn="r">
              <a:defRPr lang="en-US" sz="800" kern="1200" cap="all" spc="200" smtClean="0">
                <a:solidFill>
                  <a:schemeClr val="tx1"/>
                </a:solidFill>
                <a:latin typeface="+mn-lt"/>
                <a:ea typeface="+mn-ea"/>
                <a:cs typeface="Segoe UI Semilight" panose="020B0402040204020203" pitchFamily="34" charset="0"/>
              </a:defRPr>
            </a:lvl1pPr>
          </a:lstStyle>
          <a:p>
            <a:fld id="{1F646F3F-274D-499B-ABBE-824EB4ABDC3D}" type="slidenum">
              <a:rPr lang="en-US" smtClean="0"/>
              <a:pPr/>
              <a:t>‹#›</a:t>
            </a:fld>
            <a:endParaRPr lang="en-US"/>
          </a:p>
        </p:txBody>
      </p:sp>
    </p:spTree>
    <p:extLst>
      <p:ext uri="{BB962C8B-B14F-4D97-AF65-F5344CB8AC3E}">
        <p14:creationId xmlns:p14="http://schemas.microsoft.com/office/powerpoint/2010/main" val="966274375"/>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1" r:id="rId6"/>
    <p:sldLayoutId id="2147483727" r:id="rId7"/>
    <p:sldLayoutId id="2147483728" r:id="rId8"/>
    <p:sldLayoutId id="2147483729" r:id="rId9"/>
    <p:sldLayoutId id="2147483730" r:id="rId10"/>
    <p:sldLayoutId id="2147483732" r:id="rId11"/>
  </p:sldLayoutIdLst>
  <p:hf sldNum="0" hdr="0" ftr="0" dt="0"/>
  <p:txStyles>
    <p:title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Clr>
          <a:schemeClr val="accent5"/>
        </a:buClr>
        <a:buFont typeface="Avenir Next LT Pro" panose="020B0504020202020204" pitchFamily="34" charset="0"/>
        <a:buNone/>
        <a:defRPr sz="2000" kern="1200">
          <a:solidFill>
            <a:schemeClr val="tx1"/>
          </a:solidFill>
          <a:latin typeface="+mn-lt"/>
          <a:ea typeface="+mn-ea"/>
          <a:cs typeface="+mn-cs"/>
        </a:defRPr>
      </a:lvl1pPr>
      <a:lvl2pPr marL="228600" indent="0" algn="l" defTabSz="914400" rtl="0" eaLnBrk="1" latinLnBrk="0" hangingPunct="1">
        <a:lnSpc>
          <a:spcPct val="110000"/>
        </a:lnSpc>
        <a:spcBef>
          <a:spcPts val="500"/>
        </a:spcBef>
        <a:buClr>
          <a:schemeClr val="accent5"/>
        </a:buClr>
        <a:buFont typeface="Avenir Next LT Pro" panose="020B0504020202020204" pitchFamily="34" charset="0"/>
        <a:buNone/>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Clr>
          <a:schemeClr val="accent5"/>
        </a:buClr>
        <a:buFont typeface="Avenir Next LT Pro" panose="020B0504020202020204" pitchFamily="34" charset="0"/>
        <a:buNone/>
        <a:defRPr sz="1600" kern="1200">
          <a:solidFill>
            <a:schemeClr val="tx1"/>
          </a:solidFill>
          <a:latin typeface="+mn-lt"/>
          <a:ea typeface="+mn-ea"/>
          <a:cs typeface="+mn-cs"/>
        </a:defRPr>
      </a:lvl3pPr>
      <a:lvl4pPr marL="6858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digitalservices.uwtsd.ac.uk/library/academic-and-infoskills/referencing-handbooks/"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hyperlink" Target="https://uwtsd.hosted.panopto.com/Panopto/Pages/Viewer.aspx?id=3186c9fb-7885-4bef-a630-b1df008a13d1"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www.uwtsd.ac.uk/procedures-academic-appeals-complaints-and-other-student-cases" TargetMode="External"/><Relationship Id="rId2" Type="http://schemas.openxmlformats.org/officeDocument/2006/relationships/hyperlink" Target="https://www.uwtsdunion.co.uk/academic-misconduct" TargetMode="Externa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hyperlink" Target="https://moodle.uwtsd.ac.uk/mod/page/view.php?id=515758"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38" name="Background Fill">
            <a:extLst>
              <a:ext uri="{FF2B5EF4-FFF2-40B4-BE49-F238E27FC236}">
                <a16:creationId xmlns:a16="http://schemas.microsoft.com/office/drawing/2014/main" id="{68CA250C-CF5A-4736-9249-D6111F7C55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0" name="Rectangle 1039">
            <a:extLst>
              <a:ext uri="{FF2B5EF4-FFF2-40B4-BE49-F238E27FC236}">
                <a16:creationId xmlns:a16="http://schemas.microsoft.com/office/drawing/2014/main" id="{4C978CD5-696C-47A1-9AEC-EEB8D7D44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0082C27-7D2E-8DC3-F169-5B31B7670841}"/>
              </a:ext>
            </a:extLst>
          </p:cNvPr>
          <p:cNvSpPr>
            <a:spLocks noGrp="1"/>
          </p:cNvSpPr>
          <p:nvPr>
            <p:ph type="ctrTitle"/>
          </p:nvPr>
        </p:nvSpPr>
        <p:spPr>
          <a:xfrm>
            <a:off x="609600" y="868964"/>
            <a:ext cx="5598097" cy="2819626"/>
          </a:xfrm>
        </p:spPr>
        <p:txBody>
          <a:bodyPr>
            <a:normAutofit fontScale="90000"/>
          </a:bodyPr>
          <a:lstStyle/>
          <a:p>
            <a:pPr>
              <a:lnSpc>
                <a:spcPct val="90000"/>
              </a:lnSpc>
            </a:pPr>
            <a:r>
              <a:rPr lang="en-GB" sz="3800" dirty="0"/>
              <a:t>HPFY3010: Academic Skills (Distance Learning)</a:t>
            </a:r>
            <a:br>
              <a:rPr lang="en-GB" sz="3800" dirty="0"/>
            </a:br>
            <a:br>
              <a:rPr lang="en-GB" sz="3800" dirty="0"/>
            </a:br>
            <a:r>
              <a:rPr lang="en-GB" sz="3800" dirty="0"/>
              <a:t>Session 3: Citations and referencing</a:t>
            </a:r>
          </a:p>
        </p:txBody>
      </p:sp>
      <p:sp>
        <p:nvSpPr>
          <p:cNvPr id="3" name="Subtitle 2">
            <a:extLst>
              <a:ext uri="{FF2B5EF4-FFF2-40B4-BE49-F238E27FC236}">
                <a16:creationId xmlns:a16="http://schemas.microsoft.com/office/drawing/2014/main" id="{9EBD55B8-F95C-494B-638D-97B6629168D1}"/>
              </a:ext>
            </a:extLst>
          </p:cNvPr>
          <p:cNvSpPr>
            <a:spLocks noGrp="1"/>
          </p:cNvSpPr>
          <p:nvPr>
            <p:ph type="subTitle" idx="1"/>
          </p:nvPr>
        </p:nvSpPr>
        <p:spPr>
          <a:xfrm>
            <a:off x="609600" y="3902206"/>
            <a:ext cx="5598097" cy="2240529"/>
          </a:xfrm>
        </p:spPr>
        <p:txBody>
          <a:bodyPr>
            <a:normAutofit/>
          </a:bodyPr>
          <a:lstStyle/>
          <a:p>
            <a:r>
              <a:rPr lang="en-GB" dirty="0"/>
              <a:t>Dr Rhian Elinor Keyse</a:t>
            </a:r>
          </a:p>
          <a:p>
            <a:r>
              <a:rPr lang="en-GB" dirty="0"/>
              <a:t>Lecturer in Global Historical Studies</a:t>
            </a:r>
          </a:p>
        </p:txBody>
      </p:sp>
      <p:pic>
        <p:nvPicPr>
          <p:cNvPr id="4" name="Picture 3">
            <a:extLst>
              <a:ext uri="{FF2B5EF4-FFF2-40B4-BE49-F238E27FC236}">
                <a16:creationId xmlns:a16="http://schemas.microsoft.com/office/drawing/2014/main" id="{1476A230-CDE3-2F54-606F-F67D97925556}"/>
              </a:ext>
            </a:extLst>
          </p:cNvPr>
          <p:cNvPicPr>
            <a:picLocks noChangeAspect="1"/>
          </p:cNvPicPr>
          <p:nvPr/>
        </p:nvPicPr>
        <p:blipFill>
          <a:blip r:embed="rId2"/>
          <a:srcRect l="17592" r="26878"/>
          <a:stretch/>
        </p:blipFill>
        <p:spPr>
          <a:xfrm>
            <a:off x="6480316" y="1"/>
            <a:ext cx="5726654" cy="6857999"/>
          </a:xfrm>
          <a:custGeom>
            <a:avLst/>
            <a:gdLst/>
            <a:ahLst/>
            <a:cxnLst/>
            <a:rect l="l" t="t" r="r" b="b"/>
            <a:pathLst>
              <a:path w="5726654" h="6857999">
                <a:moveTo>
                  <a:pt x="615191" y="3536634"/>
                </a:moveTo>
                <a:cubicBezTo>
                  <a:pt x="896629" y="3536634"/>
                  <a:pt x="1124779" y="3764784"/>
                  <a:pt x="1124779" y="4046222"/>
                </a:cubicBezTo>
                <a:cubicBezTo>
                  <a:pt x="1124779" y="4327660"/>
                  <a:pt x="896629" y="4555810"/>
                  <a:pt x="615191" y="4555810"/>
                </a:cubicBezTo>
                <a:cubicBezTo>
                  <a:pt x="333753" y="4555810"/>
                  <a:pt x="105603" y="4327660"/>
                  <a:pt x="105603" y="4046222"/>
                </a:cubicBezTo>
                <a:cubicBezTo>
                  <a:pt x="105603" y="3764784"/>
                  <a:pt x="333753" y="3536634"/>
                  <a:pt x="615191" y="3536634"/>
                </a:cubicBezTo>
                <a:close/>
                <a:moveTo>
                  <a:pt x="1497781" y="0"/>
                </a:moveTo>
                <a:lnTo>
                  <a:pt x="5726654" y="0"/>
                </a:lnTo>
                <a:lnTo>
                  <a:pt x="5726654" y="6857999"/>
                </a:lnTo>
                <a:lnTo>
                  <a:pt x="311758" y="6857999"/>
                </a:lnTo>
                <a:lnTo>
                  <a:pt x="314131" y="6707669"/>
                </a:lnTo>
                <a:cubicBezTo>
                  <a:pt x="335133" y="6366408"/>
                  <a:pt x="433652" y="6019041"/>
                  <a:pt x="599703" y="5670857"/>
                </a:cubicBezTo>
                <a:cubicBezTo>
                  <a:pt x="770258" y="5311555"/>
                  <a:pt x="1010814" y="4986831"/>
                  <a:pt x="1211434" y="4641254"/>
                </a:cubicBezTo>
                <a:cubicBezTo>
                  <a:pt x="1493037" y="4154455"/>
                  <a:pt x="1511836" y="3622743"/>
                  <a:pt x="1053042" y="3164268"/>
                </a:cubicBezTo>
                <a:cubicBezTo>
                  <a:pt x="881978" y="2993263"/>
                  <a:pt x="700423" y="2805522"/>
                  <a:pt x="607049" y="2589404"/>
                </a:cubicBezTo>
                <a:cubicBezTo>
                  <a:pt x="366280" y="2032157"/>
                  <a:pt x="541126" y="1508060"/>
                  <a:pt x="1054916" y="1068098"/>
                </a:cubicBezTo>
                <a:cubicBezTo>
                  <a:pt x="1261028" y="891534"/>
                  <a:pt x="1489689" y="709487"/>
                  <a:pt x="1502878" y="419994"/>
                </a:cubicBezTo>
                <a:cubicBezTo>
                  <a:pt x="1506390" y="341909"/>
                  <a:pt x="1507263" y="263519"/>
                  <a:pt x="1505905" y="184995"/>
                </a:cubicBezTo>
                <a:close/>
                <a:moveTo>
                  <a:pt x="14544" y="0"/>
                </a:moveTo>
                <a:lnTo>
                  <a:pt x="879353" y="0"/>
                </a:lnTo>
                <a:lnTo>
                  <a:pt x="892054" y="78051"/>
                </a:lnTo>
                <a:cubicBezTo>
                  <a:pt x="904493" y="285270"/>
                  <a:pt x="770272" y="479620"/>
                  <a:pt x="561941" y="535442"/>
                </a:cubicBezTo>
                <a:cubicBezTo>
                  <a:pt x="323847" y="599239"/>
                  <a:pt x="79117" y="457944"/>
                  <a:pt x="15320" y="219851"/>
                </a:cubicBezTo>
                <a:cubicBezTo>
                  <a:pt x="-630" y="160328"/>
                  <a:pt x="-3761" y="100390"/>
                  <a:pt x="4235" y="42968"/>
                </a:cubicBezTo>
                <a:close/>
              </a:path>
            </a:pathLst>
          </a:custGeom>
        </p:spPr>
      </p:pic>
    </p:spTree>
    <p:extLst>
      <p:ext uri="{BB962C8B-B14F-4D97-AF65-F5344CB8AC3E}">
        <p14:creationId xmlns:p14="http://schemas.microsoft.com/office/powerpoint/2010/main" val="1048491613"/>
      </p:ext>
    </p:extLst>
  </p:cSld>
  <p:clrMapOvr>
    <a:masterClrMapping/>
  </p:clrMapOvr>
  <mc:AlternateContent xmlns:mc="http://schemas.openxmlformats.org/markup-compatibility/2006" xmlns:p14="http://schemas.microsoft.com/office/powerpoint/2010/main">
    <mc:Choice Requires="p14">
      <p:transition spd="slow" p14:dur="2000" advTm="17395"/>
    </mc:Choice>
    <mc:Fallback xmlns="">
      <p:transition spd="slow" advTm="17395"/>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DFE70-71EC-7D1A-3EDE-4D413DCAE713}"/>
              </a:ext>
            </a:extLst>
          </p:cNvPr>
          <p:cNvSpPr>
            <a:spLocks noGrp="1"/>
          </p:cNvSpPr>
          <p:nvPr>
            <p:ph type="title"/>
          </p:nvPr>
        </p:nvSpPr>
        <p:spPr/>
        <p:txBody>
          <a:bodyPr/>
          <a:lstStyle/>
          <a:p>
            <a:r>
              <a:rPr lang="en-GB" dirty="0"/>
              <a:t>Last session - review</a:t>
            </a:r>
          </a:p>
        </p:txBody>
      </p:sp>
      <p:sp>
        <p:nvSpPr>
          <p:cNvPr id="3" name="Content Placeholder 2">
            <a:extLst>
              <a:ext uri="{FF2B5EF4-FFF2-40B4-BE49-F238E27FC236}">
                <a16:creationId xmlns:a16="http://schemas.microsoft.com/office/drawing/2014/main" id="{64C9D8D4-D3D0-53AA-9F41-5CD69C34D653}"/>
              </a:ext>
            </a:extLst>
          </p:cNvPr>
          <p:cNvSpPr>
            <a:spLocks noGrp="1"/>
          </p:cNvSpPr>
          <p:nvPr>
            <p:ph idx="1"/>
          </p:nvPr>
        </p:nvSpPr>
        <p:spPr/>
        <p:txBody>
          <a:bodyPr>
            <a:normAutofit/>
          </a:bodyPr>
          <a:lstStyle/>
          <a:p>
            <a:pPr marL="571500" indent="-571500">
              <a:buFont typeface="Arial" panose="020B0604020202020204" pitchFamily="34" charset="0"/>
              <a:buChar char="•"/>
            </a:pPr>
            <a:r>
              <a:rPr lang="en-GB" sz="3600" dirty="0"/>
              <a:t>Using the library</a:t>
            </a:r>
          </a:p>
          <a:p>
            <a:pPr marL="571500" indent="-571500">
              <a:buFont typeface="Arial" panose="020B0604020202020204" pitchFamily="34" charset="0"/>
              <a:buChar char="•"/>
            </a:pPr>
            <a:r>
              <a:rPr lang="en-GB" sz="3600" dirty="0"/>
              <a:t>Using Moodle</a:t>
            </a:r>
          </a:p>
          <a:p>
            <a:pPr marL="571500" indent="-571500">
              <a:buFont typeface="Arial" panose="020B0604020202020204" pitchFamily="34" charset="0"/>
              <a:buChar char="•"/>
            </a:pPr>
            <a:r>
              <a:rPr lang="en-GB" sz="3600" dirty="0"/>
              <a:t>Uploading a draft document on Moodle</a:t>
            </a:r>
          </a:p>
          <a:p>
            <a:endParaRPr lang="en-GB" sz="3600" dirty="0"/>
          </a:p>
        </p:txBody>
      </p:sp>
    </p:spTree>
    <p:extLst>
      <p:ext uri="{BB962C8B-B14F-4D97-AF65-F5344CB8AC3E}">
        <p14:creationId xmlns:p14="http://schemas.microsoft.com/office/powerpoint/2010/main" val="3293141464"/>
      </p:ext>
    </p:extLst>
  </p:cSld>
  <p:clrMapOvr>
    <a:masterClrMapping/>
  </p:clrMapOvr>
  <mc:AlternateContent xmlns:mc="http://schemas.openxmlformats.org/markup-compatibility/2006" xmlns:p14="http://schemas.microsoft.com/office/powerpoint/2010/main">
    <mc:Choice Requires="p14">
      <p:transition spd="slow" p14:dur="2000" advTm="34990"/>
    </mc:Choice>
    <mc:Fallback xmlns="">
      <p:transition spd="slow" advTm="34990"/>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AFBDBB-0755-54BB-6F2B-F9AC1464E9AB}"/>
              </a:ext>
            </a:extLst>
          </p:cNvPr>
          <p:cNvSpPr>
            <a:spLocks noGrp="1"/>
          </p:cNvSpPr>
          <p:nvPr>
            <p:ph type="title"/>
          </p:nvPr>
        </p:nvSpPr>
        <p:spPr/>
        <p:txBody>
          <a:bodyPr/>
          <a:lstStyle/>
          <a:p>
            <a:r>
              <a:rPr lang="en-GB" dirty="0"/>
              <a:t>In this session:</a:t>
            </a:r>
          </a:p>
        </p:txBody>
      </p:sp>
      <p:sp>
        <p:nvSpPr>
          <p:cNvPr id="3" name="Content Placeholder 2">
            <a:extLst>
              <a:ext uri="{FF2B5EF4-FFF2-40B4-BE49-F238E27FC236}">
                <a16:creationId xmlns:a16="http://schemas.microsoft.com/office/drawing/2014/main" id="{5B0D7596-8140-A811-B2F0-094CB12960FC}"/>
              </a:ext>
            </a:extLst>
          </p:cNvPr>
          <p:cNvSpPr>
            <a:spLocks noGrp="1"/>
          </p:cNvSpPr>
          <p:nvPr>
            <p:ph idx="1"/>
          </p:nvPr>
        </p:nvSpPr>
        <p:spPr/>
        <p:txBody>
          <a:bodyPr>
            <a:normAutofit/>
          </a:bodyPr>
          <a:lstStyle/>
          <a:p>
            <a:pPr marL="342900" indent="-342900">
              <a:buFont typeface="Arial" panose="020B0604020202020204" pitchFamily="34" charset="0"/>
              <a:buChar char="•"/>
            </a:pPr>
            <a:r>
              <a:rPr lang="en-GB" sz="4000" dirty="0"/>
              <a:t>Citations</a:t>
            </a:r>
          </a:p>
          <a:p>
            <a:pPr marL="342900" indent="-342900">
              <a:buFont typeface="Arial" panose="020B0604020202020204" pitchFamily="34" charset="0"/>
              <a:buChar char="•"/>
            </a:pPr>
            <a:r>
              <a:rPr lang="en-GB" sz="4000" dirty="0"/>
              <a:t>Referencing</a:t>
            </a:r>
          </a:p>
          <a:p>
            <a:pPr marL="342900" indent="-342900">
              <a:buFont typeface="Arial" panose="020B0604020202020204" pitchFamily="34" charset="0"/>
              <a:buChar char="•"/>
            </a:pPr>
            <a:r>
              <a:rPr lang="en-GB" sz="4000" dirty="0"/>
              <a:t>Plagiarism</a:t>
            </a:r>
          </a:p>
          <a:p>
            <a:endParaRPr lang="en-GB" sz="4000" dirty="0"/>
          </a:p>
        </p:txBody>
      </p:sp>
    </p:spTree>
    <p:extLst>
      <p:ext uri="{BB962C8B-B14F-4D97-AF65-F5344CB8AC3E}">
        <p14:creationId xmlns:p14="http://schemas.microsoft.com/office/powerpoint/2010/main" val="3584931194"/>
      </p:ext>
    </p:extLst>
  </p:cSld>
  <p:clrMapOvr>
    <a:masterClrMapping/>
  </p:clrMapOvr>
  <mc:AlternateContent xmlns:mc="http://schemas.openxmlformats.org/markup-compatibility/2006" xmlns:p14="http://schemas.microsoft.com/office/powerpoint/2010/main">
    <mc:Choice Requires="p14">
      <p:transition spd="slow" p14:dur="2000" advTm="56514"/>
    </mc:Choice>
    <mc:Fallback xmlns="">
      <p:transition spd="slow" advTm="56514"/>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A0052-F5EF-027B-6C43-D68DDD3C9657}"/>
              </a:ext>
            </a:extLst>
          </p:cNvPr>
          <p:cNvSpPr>
            <a:spLocks noGrp="1"/>
          </p:cNvSpPr>
          <p:nvPr>
            <p:ph type="title"/>
          </p:nvPr>
        </p:nvSpPr>
        <p:spPr/>
        <p:txBody>
          <a:bodyPr/>
          <a:lstStyle/>
          <a:p>
            <a:r>
              <a:rPr lang="en-GB" dirty="0"/>
              <a:t>Referencing</a:t>
            </a:r>
          </a:p>
        </p:txBody>
      </p:sp>
      <p:sp>
        <p:nvSpPr>
          <p:cNvPr id="3" name="Content Placeholder 2">
            <a:extLst>
              <a:ext uri="{FF2B5EF4-FFF2-40B4-BE49-F238E27FC236}">
                <a16:creationId xmlns:a16="http://schemas.microsoft.com/office/drawing/2014/main" id="{A44DA1C7-B96A-3A07-4A83-030FA19A16AD}"/>
              </a:ext>
            </a:extLst>
          </p:cNvPr>
          <p:cNvSpPr>
            <a:spLocks noGrp="1"/>
          </p:cNvSpPr>
          <p:nvPr>
            <p:ph idx="1"/>
          </p:nvPr>
        </p:nvSpPr>
        <p:spPr/>
        <p:txBody>
          <a:bodyPr/>
          <a:lstStyle/>
          <a:p>
            <a:pPr marL="457200" indent="-457200">
              <a:buFont typeface="Arial" panose="020B0604020202020204" pitchFamily="34" charset="0"/>
              <a:buChar char="•"/>
            </a:pPr>
            <a:r>
              <a:rPr lang="en-GB" sz="3200" dirty="0"/>
              <a:t>It’ll take a bit of time to get used to! </a:t>
            </a:r>
          </a:p>
          <a:p>
            <a:pPr marL="457200" indent="-457200">
              <a:buFont typeface="Arial" panose="020B0604020202020204" pitchFamily="34" charset="0"/>
              <a:buChar char="•"/>
            </a:pPr>
            <a:r>
              <a:rPr lang="en-GB" sz="3200" dirty="0"/>
              <a:t>Better to get to grips with it sooner than later…</a:t>
            </a:r>
          </a:p>
          <a:p>
            <a:endParaRPr lang="en-GB" dirty="0"/>
          </a:p>
        </p:txBody>
      </p:sp>
    </p:spTree>
    <p:extLst>
      <p:ext uri="{BB962C8B-B14F-4D97-AF65-F5344CB8AC3E}">
        <p14:creationId xmlns:p14="http://schemas.microsoft.com/office/powerpoint/2010/main" val="1236902557"/>
      </p:ext>
    </p:extLst>
  </p:cSld>
  <p:clrMapOvr>
    <a:masterClrMapping/>
  </p:clrMapOvr>
  <mc:AlternateContent xmlns:mc="http://schemas.openxmlformats.org/markup-compatibility/2006" xmlns:p14="http://schemas.microsoft.com/office/powerpoint/2010/main">
    <mc:Choice Requires="p14">
      <p:transition spd="slow" p14:dur="2000" advTm="87218"/>
    </mc:Choice>
    <mc:Fallback xmlns="">
      <p:transition spd="slow" advTm="87218"/>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E3C9E4-A65F-22DE-4FEE-2CA01B37C495}"/>
              </a:ext>
            </a:extLst>
          </p:cNvPr>
          <p:cNvSpPr>
            <a:spLocks noGrp="1"/>
          </p:cNvSpPr>
          <p:nvPr>
            <p:ph type="title"/>
          </p:nvPr>
        </p:nvSpPr>
        <p:spPr/>
        <p:txBody>
          <a:bodyPr/>
          <a:lstStyle/>
          <a:p>
            <a:r>
              <a:rPr lang="en-GB" dirty="0"/>
              <a:t>What is referencing?</a:t>
            </a:r>
          </a:p>
        </p:txBody>
      </p:sp>
      <p:sp>
        <p:nvSpPr>
          <p:cNvPr id="3" name="Content Placeholder 2">
            <a:extLst>
              <a:ext uri="{FF2B5EF4-FFF2-40B4-BE49-F238E27FC236}">
                <a16:creationId xmlns:a16="http://schemas.microsoft.com/office/drawing/2014/main" id="{F7C4F9E2-E4AD-C9F8-08DF-B6CA4CAA1EDD}"/>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100299015"/>
      </p:ext>
    </p:extLst>
  </p:cSld>
  <p:clrMapOvr>
    <a:masterClrMapping/>
  </p:clrMapOvr>
  <mc:AlternateContent xmlns:mc="http://schemas.openxmlformats.org/markup-compatibility/2006" xmlns:p14="http://schemas.microsoft.com/office/powerpoint/2010/main">
    <mc:Choice Requires="p14">
      <p:transition spd="slow" p14:dur="2000" advTm="37834"/>
    </mc:Choice>
    <mc:Fallback xmlns="">
      <p:transition spd="slow" advTm="37834"/>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946872-5726-69F6-CE5E-54170F464221}"/>
              </a:ext>
            </a:extLst>
          </p:cNvPr>
          <p:cNvSpPr>
            <a:spLocks noGrp="1"/>
          </p:cNvSpPr>
          <p:nvPr>
            <p:ph type="title"/>
          </p:nvPr>
        </p:nvSpPr>
        <p:spPr/>
        <p:txBody>
          <a:bodyPr/>
          <a:lstStyle/>
          <a:p>
            <a:r>
              <a:rPr lang="en-GB" dirty="0"/>
              <a:t>What is referencing?</a:t>
            </a:r>
          </a:p>
        </p:txBody>
      </p:sp>
      <p:sp>
        <p:nvSpPr>
          <p:cNvPr id="3" name="Content Placeholder 2">
            <a:extLst>
              <a:ext uri="{FF2B5EF4-FFF2-40B4-BE49-F238E27FC236}">
                <a16:creationId xmlns:a16="http://schemas.microsoft.com/office/drawing/2014/main" id="{4D3392A1-4920-66B4-7C0D-05BE265401CB}"/>
              </a:ext>
            </a:extLst>
          </p:cNvPr>
          <p:cNvSpPr>
            <a:spLocks noGrp="1"/>
          </p:cNvSpPr>
          <p:nvPr>
            <p:ph idx="1"/>
          </p:nvPr>
        </p:nvSpPr>
        <p:spPr/>
        <p:txBody>
          <a:bodyPr>
            <a:normAutofit lnSpcReduction="10000"/>
          </a:bodyPr>
          <a:lstStyle/>
          <a:p>
            <a:pPr marL="342900" indent="-342900">
              <a:buFont typeface="Arial" panose="020B0604020202020204" pitchFamily="34" charset="0"/>
              <a:buChar char="•"/>
            </a:pPr>
            <a:r>
              <a:rPr lang="en-GB" sz="3600" dirty="0"/>
              <a:t>Citing your sources – showing where you got your information from, acknowledging the work of others in your own</a:t>
            </a:r>
          </a:p>
          <a:p>
            <a:pPr marL="342900" indent="-342900">
              <a:buFont typeface="Arial" panose="020B0604020202020204" pitchFamily="34" charset="0"/>
              <a:buChar char="•"/>
            </a:pPr>
            <a:r>
              <a:rPr lang="en-GB" sz="3600" dirty="0"/>
              <a:t>Supports and strengthens your work</a:t>
            </a:r>
          </a:p>
          <a:p>
            <a:pPr marL="342900" indent="-342900">
              <a:buFont typeface="Arial" panose="020B0604020202020204" pitchFamily="34" charset="0"/>
              <a:buChar char="•"/>
            </a:pPr>
            <a:r>
              <a:rPr lang="en-GB" sz="3600" dirty="0"/>
              <a:t>An expected practice in academia </a:t>
            </a:r>
          </a:p>
          <a:p>
            <a:pPr marL="342900" indent="-342900">
              <a:buFont typeface="Arial" panose="020B0604020202020204" pitchFamily="34" charset="0"/>
              <a:buChar char="•"/>
            </a:pPr>
            <a:r>
              <a:rPr lang="en-GB" sz="3600" dirty="0"/>
              <a:t>Failing to reference is considered plagiarism</a:t>
            </a:r>
          </a:p>
          <a:p>
            <a:endParaRPr lang="en-GB" dirty="0"/>
          </a:p>
        </p:txBody>
      </p:sp>
    </p:spTree>
    <p:extLst>
      <p:ext uri="{BB962C8B-B14F-4D97-AF65-F5344CB8AC3E}">
        <p14:creationId xmlns:p14="http://schemas.microsoft.com/office/powerpoint/2010/main" val="3452141501"/>
      </p:ext>
    </p:extLst>
  </p:cSld>
  <p:clrMapOvr>
    <a:masterClrMapping/>
  </p:clrMapOvr>
  <mc:AlternateContent xmlns:mc="http://schemas.openxmlformats.org/markup-compatibility/2006" xmlns:p14="http://schemas.microsoft.com/office/powerpoint/2010/main">
    <mc:Choice Requires="p14">
      <p:transition spd="slow" p14:dur="2000" advTm="102526"/>
    </mc:Choice>
    <mc:Fallback xmlns="">
      <p:transition spd="slow" advTm="102526"/>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94CCE7A-BF63-4F34-A790-506292F49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Shape 13">
            <a:extLst>
              <a:ext uri="{FF2B5EF4-FFF2-40B4-BE49-F238E27FC236}">
                <a16:creationId xmlns:a16="http://schemas.microsoft.com/office/drawing/2014/main" id="{F066AA63-76B1-4DA5-BDFB-DB2FD4E001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44776" y="211090"/>
            <a:ext cx="5544176" cy="6646910"/>
          </a:xfrm>
          <a:custGeom>
            <a:avLst/>
            <a:gdLst>
              <a:gd name="connsiteX0" fmla="*/ 4779974 w 5544176"/>
              <a:gd name="connsiteY0" fmla="*/ 685250 h 6646910"/>
              <a:gd name="connsiteX1" fmla="*/ 5309474 w 5544176"/>
              <a:gd name="connsiteY1" fmla="*/ 1126951 h 6646910"/>
              <a:gd name="connsiteX2" fmla="*/ 5001910 w 5544176"/>
              <a:gd name="connsiteY2" fmla="*/ 1690856 h 6646910"/>
              <a:gd name="connsiteX3" fmla="*/ 4306656 w 5544176"/>
              <a:gd name="connsiteY3" fmla="*/ 1273177 h 6646910"/>
              <a:gd name="connsiteX4" fmla="*/ 4621504 w 5544176"/>
              <a:gd name="connsiteY4" fmla="*/ 721515 h 6646910"/>
              <a:gd name="connsiteX5" fmla="*/ 4779974 w 5544176"/>
              <a:gd name="connsiteY5" fmla="*/ 685250 h 6646910"/>
              <a:gd name="connsiteX6" fmla="*/ 2760003 w 5544176"/>
              <a:gd name="connsiteY6" fmla="*/ 352577 h 6646910"/>
              <a:gd name="connsiteX7" fmla="*/ 2990385 w 5544176"/>
              <a:gd name="connsiteY7" fmla="*/ 544679 h 6646910"/>
              <a:gd name="connsiteX8" fmla="*/ 2856557 w 5544176"/>
              <a:gd name="connsiteY8" fmla="*/ 790095 h 6646910"/>
              <a:gd name="connsiteX9" fmla="*/ 2554030 w 5544176"/>
              <a:gd name="connsiteY9" fmla="*/ 608299 h 6646910"/>
              <a:gd name="connsiteX10" fmla="*/ 2691113 w 5544176"/>
              <a:gd name="connsiteY10" fmla="*/ 368075 h 6646910"/>
              <a:gd name="connsiteX11" fmla="*/ 2760003 w 5544176"/>
              <a:gd name="connsiteY11" fmla="*/ 352577 h 6646910"/>
              <a:gd name="connsiteX12" fmla="*/ 3630 w 5544176"/>
              <a:gd name="connsiteY12" fmla="*/ 28121 h 6646910"/>
              <a:gd name="connsiteX13" fmla="*/ 151871 w 5544176"/>
              <a:gd name="connsiteY13" fmla="*/ 38891 h 6646910"/>
              <a:gd name="connsiteX14" fmla="*/ 1031555 w 5544176"/>
              <a:gd name="connsiteY14" fmla="*/ 832871 h 6646910"/>
              <a:gd name="connsiteX15" fmla="*/ 1096338 w 5544176"/>
              <a:gd name="connsiteY15" fmla="*/ 964607 h 6646910"/>
              <a:gd name="connsiteX16" fmla="*/ 1409481 w 5544176"/>
              <a:gd name="connsiteY16" fmla="*/ 1265738 h 6646910"/>
              <a:gd name="connsiteX17" fmla="*/ 2318612 w 5544176"/>
              <a:gd name="connsiteY17" fmla="*/ 859062 h 6646910"/>
              <a:gd name="connsiteX18" fmla="*/ 2675615 w 5544176"/>
              <a:gd name="connsiteY18" fmla="*/ 1267985 h 6646910"/>
              <a:gd name="connsiteX19" fmla="*/ 2952957 w 5544176"/>
              <a:gd name="connsiteY19" fmla="*/ 1297896 h 6646910"/>
              <a:gd name="connsiteX20" fmla="*/ 3058268 w 5544176"/>
              <a:gd name="connsiteY20" fmla="*/ 1155778 h 6646910"/>
              <a:gd name="connsiteX21" fmla="*/ 3306706 w 5544176"/>
              <a:gd name="connsiteY21" fmla="*/ 310500 h 6646910"/>
              <a:gd name="connsiteX22" fmla="*/ 3735234 w 5544176"/>
              <a:gd name="connsiteY22" fmla="*/ 107395 h 6646910"/>
              <a:gd name="connsiteX23" fmla="*/ 3828224 w 5544176"/>
              <a:gd name="connsiteY23" fmla="*/ 117624 h 6646910"/>
              <a:gd name="connsiteX24" fmla="*/ 4231180 w 5544176"/>
              <a:gd name="connsiteY24" fmla="*/ 592260 h 6646910"/>
              <a:gd name="connsiteX25" fmla="*/ 3873092 w 5544176"/>
              <a:gd name="connsiteY25" fmla="*/ 1299370 h 6646910"/>
              <a:gd name="connsiteX26" fmla="*/ 4050935 w 5544176"/>
              <a:gd name="connsiteY26" fmla="*/ 1948439 h 6646910"/>
              <a:gd name="connsiteX27" fmla="*/ 5211525 w 5544176"/>
              <a:gd name="connsiteY27" fmla="*/ 2027402 h 6646910"/>
              <a:gd name="connsiteX28" fmla="*/ 5541097 w 5544176"/>
              <a:gd name="connsiteY28" fmla="*/ 2700958 h 6646910"/>
              <a:gd name="connsiteX29" fmla="*/ 5094823 w 5544176"/>
              <a:gd name="connsiteY29" fmla="*/ 3471378 h 6646910"/>
              <a:gd name="connsiteX30" fmla="*/ 5505528 w 5544176"/>
              <a:gd name="connsiteY30" fmla="*/ 4272564 h 6646910"/>
              <a:gd name="connsiteX31" fmla="*/ 5281423 w 5544176"/>
              <a:gd name="connsiteY31" fmla="*/ 4965183 h 6646910"/>
              <a:gd name="connsiteX32" fmla="*/ 4675749 w 5544176"/>
              <a:gd name="connsiteY32" fmla="*/ 5385343 h 6646910"/>
              <a:gd name="connsiteX33" fmla="*/ 4508838 w 5544176"/>
              <a:gd name="connsiteY33" fmla="*/ 6598516 h 6646910"/>
              <a:gd name="connsiteX34" fmla="*/ 4472787 w 5544176"/>
              <a:gd name="connsiteY34" fmla="*/ 6646910 h 6646910"/>
              <a:gd name="connsiteX35" fmla="*/ 3367517 w 5544176"/>
              <a:gd name="connsiteY35" fmla="*/ 6646910 h 6646910"/>
              <a:gd name="connsiteX36" fmla="*/ 2998981 w 5544176"/>
              <a:gd name="connsiteY36" fmla="*/ 6646910 h 6646910"/>
              <a:gd name="connsiteX37" fmla="*/ 2648733 w 5544176"/>
              <a:gd name="connsiteY37" fmla="*/ 6646910 h 6646910"/>
              <a:gd name="connsiteX38" fmla="*/ 0 w 5544176"/>
              <a:gd name="connsiteY38" fmla="*/ 6646910 h 6646910"/>
              <a:gd name="connsiteX39" fmla="*/ 0 w 5544176"/>
              <a:gd name="connsiteY39" fmla="*/ 28222 h 6646910"/>
              <a:gd name="connsiteX40" fmla="*/ 1509522 w 5544176"/>
              <a:gd name="connsiteY40" fmla="*/ 767 h 6646910"/>
              <a:gd name="connsiteX41" fmla="*/ 1986017 w 5544176"/>
              <a:gd name="connsiteY41" fmla="*/ 398066 h 6646910"/>
              <a:gd name="connsiteX42" fmla="*/ 1709217 w 5544176"/>
              <a:gd name="connsiteY42" fmla="*/ 905558 h 6646910"/>
              <a:gd name="connsiteX43" fmla="*/ 1083551 w 5544176"/>
              <a:gd name="connsiteY43" fmla="*/ 529879 h 6646910"/>
              <a:gd name="connsiteX44" fmla="*/ 1366937 w 5544176"/>
              <a:gd name="connsiteY44" fmla="*/ 33390 h 6646910"/>
              <a:gd name="connsiteX45" fmla="*/ 1509522 w 5544176"/>
              <a:gd name="connsiteY45" fmla="*/ 767 h 6646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5544176" h="6646910">
                <a:moveTo>
                  <a:pt x="4779974" y="685250"/>
                </a:moveTo>
                <a:cubicBezTo>
                  <a:pt x="5032054" y="670215"/>
                  <a:pt x="5267008" y="852320"/>
                  <a:pt x="5309474" y="1126951"/>
                </a:cubicBezTo>
                <a:cubicBezTo>
                  <a:pt x="5346050" y="1363456"/>
                  <a:pt x="5216949" y="1600813"/>
                  <a:pt x="5001910" y="1690856"/>
                </a:cubicBezTo>
                <a:cubicBezTo>
                  <a:pt x="4692098" y="1820733"/>
                  <a:pt x="4350283" y="1615922"/>
                  <a:pt x="4306656" y="1273177"/>
                </a:cubicBezTo>
                <a:cubicBezTo>
                  <a:pt x="4276590" y="1039231"/>
                  <a:pt x="4408479" y="807918"/>
                  <a:pt x="4621504" y="721515"/>
                </a:cubicBezTo>
                <a:cubicBezTo>
                  <a:pt x="4671997" y="700903"/>
                  <a:pt x="4725528" y="688659"/>
                  <a:pt x="4779974" y="685250"/>
                </a:cubicBezTo>
                <a:close/>
                <a:moveTo>
                  <a:pt x="2760003" y="352577"/>
                </a:moveTo>
                <a:cubicBezTo>
                  <a:pt x="2869653" y="345991"/>
                  <a:pt x="2971942" y="425187"/>
                  <a:pt x="2990385" y="544679"/>
                </a:cubicBezTo>
                <a:cubicBezTo>
                  <a:pt x="3006348" y="647665"/>
                  <a:pt x="2950167" y="750884"/>
                  <a:pt x="2856557" y="790095"/>
                </a:cubicBezTo>
                <a:cubicBezTo>
                  <a:pt x="2721799" y="846585"/>
                  <a:pt x="2573171" y="757470"/>
                  <a:pt x="2554030" y="608299"/>
                </a:cubicBezTo>
                <a:cubicBezTo>
                  <a:pt x="2540934" y="506165"/>
                  <a:pt x="2598123" y="405659"/>
                  <a:pt x="2691113" y="368075"/>
                </a:cubicBezTo>
                <a:cubicBezTo>
                  <a:pt x="2713089" y="359242"/>
                  <a:pt x="2736352" y="353973"/>
                  <a:pt x="2760003" y="352577"/>
                </a:cubicBezTo>
                <a:close/>
                <a:moveTo>
                  <a:pt x="3630" y="28121"/>
                </a:moveTo>
                <a:cubicBezTo>
                  <a:pt x="53278" y="26959"/>
                  <a:pt x="102920" y="30524"/>
                  <a:pt x="151871" y="38891"/>
                </a:cubicBezTo>
                <a:cubicBezTo>
                  <a:pt x="865103" y="112200"/>
                  <a:pt x="964292" y="593344"/>
                  <a:pt x="1031555" y="832871"/>
                </a:cubicBezTo>
                <a:cubicBezTo>
                  <a:pt x="1053330" y="878203"/>
                  <a:pt x="1074563" y="922528"/>
                  <a:pt x="1096338" y="964607"/>
                </a:cubicBezTo>
                <a:cubicBezTo>
                  <a:pt x="1174682" y="1115560"/>
                  <a:pt x="1260852" y="1237377"/>
                  <a:pt x="1409481" y="1265738"/>
                </a:cubicBezTo>
                <a:cubicBezTo>
                  <a:pt x="1767492" y="1334008"/>
                  <a:pt x="1973154" y="762896"/>
                  <a:pt x="2318612" y="859062"/>
                </a:cubicBezTo>
                <a:cubicBezTo>
                  <a:pt x="2496300" y="908501"/>
                  <a:pt x="2583943" y="1098510"/>
                  <a:pt x="2675615" y="1267985"/>
                </a:cubicBezTo>
                <a:cubicBezTo>
                  <a:pt x="2731099" y="1370507"/>
                  <a:pt x="2875466" y="1386005"/>
                  <a:pt x="2952957" y="1297896"/>
                </a:cubicBezTo>
                <a:cubicBezTo>
                  <a:pt x="2992292" y="1253804"/>
                  <a:pt x="3027543" y="1206225"/>
                  <a:pt x="3058268" y="1155778"/>
                </a:cubicBezTo>
                <a:cubicBezTo>
                  <a:pt x="3256027" y="815280"/>
                  <a:pt x="3063848" y="537317"/>
                  <a:pt x="3306706" y="310500"/>
                </a:cubicBezTo>
                <a:cubicBezTo>
                  <a:pt x="3358006" y="262378"/>
                  <a:pt x="3524148" y="107395"/>
                  <a:pt x="3735234" y="107395"/>
                </a:cubicBezTo>
                <a:cubicBezTo>
                  <a:pt x="3766510" y="107395"/>
                  <a:pt x="3797693" y="110804"/>
                  <a:pt x="3828224" y="117624"/>
                </a:cubicBezTo>
                <a:cubicBezTo>
                  <a:pt x="4046595" y="166056"/>
                  <a:pt x="4222967" y="384349"/>
                  <a:pt x="4231180" y="592260"/>
                </a:cubicBezTo>
                <a:cubicBezTo>
                  <a:pt x="4242339" y="872003"/>
                  <a:pt x="3941207" y="932136"/>
                  <a:pt x="3873092" y="1299370"/>
                </a:cubicBezTo>
                <a:cubicBezTo>
                  <a:pt x="3837368" y="1492245"/>
                  <a:pt x="3867280" y="1798492"/>
                  <a:pt x="4050935" y="1948439"/>
                </a:cubicBezTo>
                <a:cubicBezTo>
                  <a:pt x="4358421" y="2199435"/>
                  <a:pt x="4810507" y="1777182"/>
                  <a:pt x="5211525" y="2027402"/>
                </a:cubicBezTo>
                <a:cubicBezTo>
                  <a:pt x="5429122" y="2163013"/>
                  <a:pt x="5566824" y="2456164"/>
                  <a:pt x="5541097" y="2700958"/>
                </a:cubicBezTo>
                <a:cubicBezTo>
                  <a:pt x="5501654" y="3076251"/>
                  <a:pt x="5098698" y="3142194"/>
                  <a:pt x="5094823" y="3471378"/>
                </a:cubicBezTo>
                <a:cubicBezTo>
                  <a:pt x="5091415" y="3745236"/>
                  <a:pt x="5419668" y="3893242"/>
                  <a:pt x="5505528" y="4272564"/>
                </a:cubicBezTo>
                <a:cubicBezTo>
                  <a:pt x="5569691" y="4556184"/>
                  <a:pt x="5439041" y="4752005"/>
                  <a:pt x="5281423" y="4965183"/>
                </a:cubicBezTo>
                <a:cubicBezTo>
                  <a:pt x="5068244" y="5253608"/>
                  <a:pt x="4866301" y="5146281"/>
                  <a:pt x="4675749" y="5385343"/>
                </a:cubicBezTo>
                <a:cubicBezTo>
                  <a:pt x="4370191" y="5769070"/>
                  <a:pt x="4714176" y="6260683"/>
                  <a:pt x="4508838" y="6598516"/>
                </a:cubicBezTo>
                <a:lnTo>
                  <a:pt x="4472787" y="6646910"/>
                </a:lnTo>
                <a:lnTo>
                  <a:pt x="3367517" y="6646910"/>
                </a:lnTo>
                <a:lnTo>
                  <a:pt x="2998981" y="6646910"/>
                </a:lnTo>
                <a:lnTo>
                  <a:pt x="2648733" y="6646910"/>
                </a:lnTo>
                <a:lnTo>
                  <a:pt x="0" y="6646910"/>
                </a:lnTo>
                <a:lnTo>
                  <a:pt x="0" y="28222"/>
                </a:lnTo>
                <a:close/>
                <a:moveTo>
                  <a:pt x="1509522" y="767"/>
                </a:moveTo>
                <a:cubicBezTo>
                  <a:pt x="1736339" y="-12639"/>
                  <a:pt x="1947814" y="150946"/>
                  <a:pt x="1986017" y="398066"/>
                </a:cubicBezTo>
                <a:cubicBezTo>
                  <a:pt x="2019183" y="611090"/>
                  <a:pt x="1902946" y="824502"/>
                  <a:pt x="1709217" y="905558"/>
                </a:cubicBezTo>
                <a:cubicBezTo>
                  <a:pt x="1430403" y="1021795"/>
                  <a:pt x="1123149" y="837830"/>
                  <a:pt x="1083551" y="529879"/>
                </a:cubicBezTo>
                <a:cubicBezTo>
                  <a:pt x="1056506" y="319025"/>
                  <a:pt x="1175223" y="110882"/>
                  <a:pt x="1366937" y="33390"/>
                </a:cubicBezTo>
                <a:cubicBezTo>
                  <a:pt x="1412379" y="14871"/>
                  <a:pt x="1460539" y="3866"/>
                  <a:pt x="1509522" y="76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3E76A22-B6AD-AE9D-9930-33F03A0BE0D5}"/>
              </a:ext>
            </a:extLst>
          </p:cNvPr>
          <p:cNvSpPr>
            <a:spLocks noGrp="1"/>
          </p:cNvSpPr>
          <p:nvPr>
            <p:ph type="title"/>
          </p:nvPr>
        </p:nvSpPr>
        <p:spPr>
          <a:xfrm>
            <a:off x="609600" y="517386"/>
            <a:ext cx="5369169" cy="1570986"/>
          </a:xfrm>
        </p:spPr>
        <p:txBody>
          <a:bodyPr>
            <a:normAutofit/>
          </a:bodyPr>
          <a:lstStyle/>
          <a:p>
            <a:r>
              <a:rPr lang="en-GB" dirty="0"/>
              <a:t>How do we reference?</a:t>
            </a:r>
          </a:p>
        </p:txBody>
      </p:sp>
      <p:sp>
        <p:nvSpPr>
          <p:cNvPr id="3" name="Content Placeholder 2">
            <a:extLst>
              <a:ext uri="{FF2B5EF4-FFF2-40B4-BE49-F238E27FC236}">
                <a16:creationId xmlns:a16="http://schemas.microsoft.com/office/drawing/2014/main" id="{B9757798-B33B-86F0-B785-6DC5309745E7}"/>
              </a:ext>
            </a:extLst>
          </p:cNvPr>
          <p:cNvSpPr>
            <a:spLocks noGrp="1"/>
          </p:cNvSpPr>
          <p:nvPr>
            <p:ph idx="1"/>
          </p:nvPr>
        </p:nvSpPr>
        <p:spPr>
          <a:xfrm>
            <a:off x="610198" y="2356598"/>
            <a:ext cx="5355276" cy="3636159"/>
          </a:xfrm>
        </p:spPr>
        <p:txBody>
          <a:bodyPr anchor="t">
            <a:normAutofit lnSpcReduction="10000"/>
          </a:bodyPr>
          <a:lstStyle/>
          <a:p>
            <a:pPr marL="342900" indent="-342900">
              <a:buFont typeface="Arial" panose="020B0604020202020204" pitchFamily="34" charset="0"/>
              <a:buChar char="•"/>
            </a:pPr>
            <a:r>
              <a:rPr lang="en-GB" sz="3200" dirty="0"/>
              <a:t>Usually done in two places in each essay – once in the text/in footnotes, and again in a final bibliography</a:t>
            </a:r>
          </a:p>
          <a:p>
            <a:pPr marL="342900" indent="-342900">
              <a:buFont typeface="Arial" panose="020B0604020202020204" pitchFamily="34" charset="0"/>
              <a:buChar char="•"/>
            </a:pPr>
            <a:r>
              <a:rPr lang="en-GB" sz="3200" dirty="0"/>
              <a:t>Using bibliographic information</a:t>
            </a:r>
          </a:p>
          <a:p>
            <a:endParaRPr lang="en-GB" dirty="0"/>
          </a:p>
        </p:txBody>
      </p:sp>
      <p:pic>
        <p:nvPicPr>
          <p:cNvPr id="7" name="Graphic 6" descr="Closed Quotation Mark">
            <a:extLst>
              <a:ext uri="{FF2B5EF4-FFF2-40B4-BE49-F238E27FC236}">
                <a16:creationId xmlns:a16="http://schemas.microsoft.com/office/drawing/2014/main" id="{68A22DC0-D973-3253-D9AE-01778764C3D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943866" y="2175847"/>
            <a:ext cx="3956501" cy="3956501"/>
          </a:xfrm>
          <a:prstGeom prst="rect">
            <a:avLst/>
          </a:prstGeom>
        </p:spPr>
      </p:pic>
    </p:spTree>
    <p:extLst>
      <p:ext uri="{BB962C8B-B14F-4D97-AF65-F5344CB8AC3E}">
        <p14:creationId xmlns:p14="http://schemas.microsoft.com/office/powerpoint/2010/main" val="1827644975"/>
      </p:ext>
    </p:extLst>
  </p:cSld>
  <p:clrMapOvr>
    <a:masterClrMapping/>
  </p:clrMapOvr>
  <mc:AlternateContent xmlns:mc="http://schemas.openxmlformats.org/markup-compatibility/2006" xmlns:p14="http://schemas.microsoft.com/office/powerpoint/2010/main">
    <mc:Choice Requires="p14">
      <p:transition spd="slow" p14:dur="2000" advTm="45872"/>
    </mc:Choice>
    <mc:Fallback xmlns="">
      <p:transition spd="slow" advTm="45872"/>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1EC8F6E9-0C99-50B5-839C-F9EFFC702203}"/>
              </a:ext>
            </a:extLst>
          </p:cNvPr>
          <p:cNvSpPr>
            <a:spLocks noGrp="1"/>
          </p:cNvSpPr>
          <p:nvPr>
            <p:ph type="title"/>
          </p:nvPr>
        </p:nvSpPr>
        <p:spPr>
          <a:xfrm>
            <a:off x="609600" y="704258"/>
            <a:ext cx="5602778" cy="1451509"/>
          </a:xfrm>
        </p:spPr>
        <p:txBody>
          <a:bodyPr>
            <a:normAutofit fontScale="90000"/>
          </a:bodyPr>
          <a:lstStyle/>
          <a:p>
            <a:r>
              <a:rPr lang="en-GB" dirty="0"/>
              <a:t>Reminder: Bibliographic information</a:t>
            </a:r>
          </a:p>
        </p:txBody>
      </p:sp>
      <p:sp>
        <p:nvSpPr>
          <p:cNvPr id="3" name="Content Placeholder 2">
            <a:extLst>
              <a:ext uri="{FF2B5EF4-FFF2-40B4-BE49-F238E27FC236}">
                <a16:creationId xmlns:a16="http://schemas.microsoft.com/office/drawing/2014/main" id="{F7911A52-EE27-3C57-5861-64EF7E43FACD}"/>
              </a:ext>
            </a:extLst>
          </p:cNvPr>
          <p:cNvSpPr>
            <a:spLocks noGrp="1"/>
          </p:cNvSpPr>
          <p:nvPr>
            <p:ph idx="1"/>
          </p:nvPr>
        </p:nvSpPr>
        <p:spPr>
          <a:xfrm>
            <a:off x="610197" y="2391995"/>
            <a:ext cx="5588281" cy="4199636"/>
          </a:xfrm>
        </p:spPr>
        <p:txBody>
          <a:bodyPr anchor="t">
            <a:normAutofit fontScale="85000" lnSpcReduction="20000"/>
          </a:bodyPr>
          <a:lstStyle/>
          <a:p>
            <a:pPr>
              <a:lnSpc>
                <a:spcPct val="100000"/>
              </a:lnSpc>
            </a:pPr>
            <a:r>
              <a:rPr lang="en-GB" sz="2400" dirty="0"/>
              <a:t>Keep a note of the bibliographic information for anything that you use in your research -  you will need to reference these appropriately in your work.</a:t>
            </a:r>
          </a:p>
          <a:p>
            <a:pPr marL="342900" indent="-342900">
              <a:lnSpc>
                <a:spcPct val="100000"/>
              </a:lnSpc>
              <a:buFont typeface="Arial" panose="020B0604020202020204" pitchFamily="34" charset="0"/>
              <a:buChar char="•"/>
            </a:pPr>
            <a:r>
              <a:rPr lang="en-GB" sz="2400" dirty="0"/>
              <a:t>Author’s surname and first name or initials</a:t>
            </a:r>
          </a:p>
          <a:p>
            <a:pPr marL="342900" indent="-342900">
              <a:lnSpc>
                <a:spcPct val="100000"/>
              </a:lnSpc>
              <a:buFont typeface="Arial" panose="020B0604020202020204" pitchFamily="34" charset="0"/>
              <a:buChar char="•"/>
            </a:pPr>
            <a:r>
              <a:rPr lang="en-GB" sz="2400" dirty="0"/>
              <a:t>Date of publication</a:t>
            </a:r>
          </a:p>
          <a:p>
            <a:pPr marL="342900" indent="-342900">
              <a:lnSpc>
                <a:spcPct val="100000"/>
              </a:lnSpc>
              <a:buFont typeface="Arial" panose="020B0604020202020204" pitchFamily="34" charset="0"/>
              <a:buChar char="•"/>
            </a:pPr>
            <a:r>
              <a:rPr lang="en-GB" sz="2400" dirty="0"/>
              <a:t>Title of book/article/essay</a:t>
            </a:r>
          </a:p>
          <a:p>
            <a:pPr marL="342900" indent="-342900">
              <a:lnSpc>
                <a:spcPct val="100000"/>
              </a:lnSpc>
              <a:buFont typeface="Arial" panose="020B0604020202020204" pitchFamily="34" charset="0"/>
              <a:buChar char="•"/>
            </a:pPr>
            <a:r>
              <a:rPr lang="en-GB" sz="2400" dirty="0"/>
              <a:t>Name of journal (if a journal article) or book (if an edited collection)</a:t>
            </a:r>
          </a:p>
          <a:p>
            <a:pPr marL="342900" indent="-342900">
              <a:lnSpc>
                <a:spcPct val="100000"/>
              </a:lnSpc>
              <a:buFont typeface="Arial" panose="020B0604020202020204" pitchFamily="34" charset="0"/>
              <a:buChar char="•"/>
            </a:pPr>
            <a:r>
              <a:rPr lang="en-GB" sz="2400" dirty="0"/>
              <a:t>Volume and Issue numbers (if a journal article)</a:t>
            </a:r>
          </a:p>
          <a:p>
            <a:pPr marL="342900" indent="-342900">
              <a:lnSpc>
                <a:spcPct val="100000"/>
              </a:lnSpc>
              <a:buFont typeface="Arial" panose="020B0604020202020204" pitchFamily="34" charset="0"/>
              <a:buChar char="•"/>
            </a:pPr>
            <a:r>
              <a:rPr lang="en-GB" sz="2400" dirty="0"/>
              <a:t>Name and location of publisher (if a book)</a:t>
            </a:r>
          </a:p>
          <a:p>
            <a:pPr marL="342900" indent="-342900">
              <a:lnSpc>
                <a:spcPct val="100000"/>
              </a:lnSpc>
              <a:buFont typeface="Arial" panose="020B0604020202020204" pitchFamily="34" charset="0"/>
              <a:buChar char="•"/>
            </a:pPr>
            <a:r>
              <a:rPr lang="en-GB" sz="2400" dirty="0"/>
              <a:t>Page numbers (if an essay or article)</a:t>
            </a:r>
          </a:p>
        </p:txBody>
      </p:sp>
      <p:pic>
        <p:nvPicPr>
          <p:cNvPr id="4" name="Picture 3">
            <a:extLst>
              <a:ext uri="{FF2B5EF4-FFF2-40B4-BE49-F238E27FC236}">
                <a16:creationId xmlns:a16="http://schemas.microsoft.com/office/drawing/2014/main" id="{3629AB15-438D-2310-B2C3-B4D9C888615A}"/>
              </a:ext>
            </a:extLst>
          </p:cNvPr>
          <p:cNvPicPr>
            <a:picLocks noChangeAspect="1"/>
          </p:cNvPicPr>
          <p:nvPr/>
        </p:nvPicPr>
        <p:blipFill>
          <a:blip r:embed="rId2"/>
          <a:srcRect t="6590" r="2" b="2"/>
          <a:stretch/>
        </p:blipFill>
        <p:spPr>
          <a:xfrm>
            <a:off x="6465346" y="1"/>
            <a:ext cx="5726654" cy="6857999"/>
          </a:xfrm>
          <a:custGeom>
            <a:avLst/>
            <a:gdLst/>
            <a:ahLst/>
            <a:cxnLst/>
            <a:rect l="l" t="t" r="r" b="b"/>
            <a:pathLst>
              <a:path w="5726654" h="6857999">
                <a:moveTo>
                  <a:pt x="615191" y="3536634"/>
                </a:moveTo>
                <a:cubicBezTo>
                  <a:pt x="896629" y="3536634"/>
                  <a:pt x="1124779" y="3764784"/>
                  <a:pt x="1124779" y="4046222"/>
                </a:cubicBezTo>
                <a:cubicBezTo>
                  <a:pt x="1124779" y="4327660"/>
                  <a:pt x="896629" y="4555810"/>
                  <a:pt x="615191" y="4555810"/>
                </a:cubicBezTo>
                <a:cubicBezTo>
                  <a:pt x="333753" y="4555810"/>
                  <a:pt x="105603" y="4327660"/>
                  <a:pt x="105603" y="4046222"/>
                </a:cubicBezTo>
                <a:cubicBezTo>
                  <a:pt x="105603" y="3764784"/>
                  <a:pt x="333753" y="3536634"/>
                  <a:pt x="615191" y="3536634"/>
                </a:cubicBezTo>
                <a:close/>
                <a:moveTo>
                  <a:pt x="1497781" y="0"/>
                </a:moveTo>
                <a:lnTo>
                  <a:pt x="5726654" y="0"/>
                </a:lnTo>
                <a:lnTo>
                  <a:pt x="5726654" y="6857999"/>
                </a:lnTo>
                <a:lnTo>
                  <a:pt x="311758" y="6857999"/>
                </a:lnTo>
                <a:lnTo>
                  <a:pt x="314131" y="6707669"/>
                </a:lnTo>
                <a:cubicBezTo>
                  <a:pt x="335133" y="6366408"/>
                  <a:pt x="433652" y="6019041"/>
                  <a:pt x="599703" y="5670857"/>
                </a:cubicBezTo>
                <a:cubicBezTo>
                  <a:pt x="770258" y="5311555"/>
                  <a:pt x="1010814" y="4986831"/>
                  <a:pt x="1211434" y="4641254"/>
                </a:cubicBezTo>
                <a:cubicBezTo>
                  <a:pt x="1493037" y="4154455"/>
                  <a:pt x="1511836" y="3622743"/>
                  <a:pt x="1053042" y="3164268"/>
                </a:cubicBezTo>
                <a:cubicBezTo>
                  <a:pt x="881978" y="2993263"/>
                  <a:pt x="700423" y="2805522"/>
                  <a:pt x="607049" y="2589404"/>
                </a:cubicBezTo>
                <a:cubicBezTo>
                  <a:pt x="366280" y="2032157"/>
                  <a:pt x="541126" y="1508060"/>
                  <a:pt x="1054916" y="1068098"/>
                </a:cubicBezTo>
                <a:cubicBezTo>
                  <a:pt x="1261028" y="891534"/>
                  <a:pt x="1489689" y="709487"/>
                  <a:pt x="1502878" y="419994"/>
                </a:cubicBezTo>
                <a:cubicBezTo>
                  <a:pt x="1506390" y="341909"/>
                  <a:pt x="1507263" y="263519"/>
                  <a:pt x="1505905" y="184995"/>
                </a:cubicBezTo>
                <a:close/>
                <a:moveTo>
                  <a:pt x="14544" y="0"/>
                </a:moveTo>
                <a:lnTo>
                  <a:pt x="879353" y="0"/>
                </a:lnTo>
                <a:lnTo>
                  <a:pt x="892054" y="78051"/>
                </a:lnTo>
                <a:cubicBezTo>
                  <a:pt x="904493" y="285270"/>
                  <a:pt x="770272" y="479620"/>
                  <a:pt x="561941" y="535442"/>
                </a:cubicBezTo>
                <a:cubicBezTo>
                  <a:pt x="323847" y="599239"/>
                  <a:pt x="79117" y="457944"/>
                  <a:pt x="15320" y="219851"/>
                </a:cubicBezTo>
                <a:cubicBezTo>
                  <a:pt x="-630" y="160328"/>
                  <a:pt x="-3761" y="100390"/>
                  <a:pt x="4235" y="42968"/>
                </a:cubicBezTo>
                <a:close/>
              </a:path>
            </a:pathLst>
          </a:custGeom>
        </p:spPr>
      </p:pic>
    </p:spTree>
    <p:extLst>
      <p:ext uri="{BB962C8B-B14F-4D97-AF65-F5344CB8AC3E}">
        <p14:creationId xmlns:p14="http://schemas.microsoft.com/office/powerpoint/2010/main" val="4216769465"/>
      </p:ext>
    </p:extLst>
  </p:cSld>
  <p:clrMapOvr>
    <a:masterClrMapping/>
  </p:clrMapOvr>
  <mc:AlternateContent xmlns:mc="http://schemas.openxmlformats.org/markup-compatibility/2006" xmlns:p14="http://schemas.microsoft.com/office/powerpoint/2010/main">
    <mc:Choice Requires="p14">
      <p:transition spd="slow" p14:dur="2000" advTm="49206"/>
    </mc:Choice>
    <mc:Fallback xmlns="">
      <p:transition spd="slow" advTm="49206"/>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34633-D495-BA0E-6A95-A3317F662E28}"/>
              </a:ext>
            </a:extLst>
          </p:cNvPr>
          <p:cNvSpPr>
            <a:spLocks noGrp="1"/>
          </p:cNvSpPr>
          <p:nvPr>
            <p:ph type="title"/>
          </p:nvPr>
        </p:nvSpPr>
        <p:spPr/>
        <p:txBody>
          <a:bodyPr/>
          <a:lstStyle/>
          <a:p>
            <a:r>
              <a:rPr lang="en-GB" dirty="0"/>
              <a:t>Referencing styles</a:t>
            </a:r>
          </a:p>
        </p:txBody>
      </p:sp>
      <p:sp>
        <p:nvSpPr>
          <p:cNvPr id="3" name="Content Placeholder 2">
            <a:extLst>
              <a:ext uri="{FF2B5EF4-FFF2-40B4-BE49-F238E27FC236}">
                <a16:creationId xmlns:a16="http://schemas.microsoft.com/office/drawing/2014/main" id="{5B482B85-05C6-3741-1D60-0530FB4F5028}"/>
              </a:ext>
            </a:extLst>
          </p:cNvPr>
          <p:cNvSpPr>
            <a:spLocks noGrp="1"/>
          </p:cNvSpPr>
          <p:nvPr>
            <p:ph idx="1"/>
          </p:nvPr>
        </p:nvSpPr>
        <p:spPr/>
        <p:txBody>
          <a:bodyPr>
            <a:normAutofit lnSpcReduction="10000"/>
          </a:bodyPr>
          <a:lstStyle/>
          <a:p>
            <a:r>
              <a:rPr lang="en-GB" sz="2800" dirty="0"/>
              <a:t>Different departments/disciplines/publishers/journals use different referencing styles</a:t>
            </a:r>
          </a:p>
          <a:p>
            <a:r>
              <a:rPr lang="en-GB" sz="2800" dirty="0"/>
              <a:t>There are many!</a:t>
            </a:r>
          </a:p>
          <a:p>
            <a:r>
              <a:rPr lang="en-GB" sz="2800" dirty="0"/>
              <a:t>You will need the same bibliographic information for most styles.</a:t>
            </a:r>
          </a:p>
          <a:p>
            <a:r>
              <a:rPr lang="en-GB" sz="2800" dirty="0"/>
              <a:t>UWTSD recognises 4, of which we’re concerned with 2 in Humanities (MHRA and Harvard). Check with your module tutors which style to use in their classes – in this module you are welcome to use either MHRA or Harvard.</a:t>
            </a:r>
          </a:p>
          <a:p>
            <a:endParaRPr lang="en-GB" sz="2800" dirty="0"/>
          </a:p>
        </p:txBody>
      </p:sp>
    </p:spTree>
    <p:extLst>
      <p:ext uri="{BB962C8B-B14F-4D97-AF65-F5344CB8AC3E}">
        <p14:creationId xmlns:p14="http://schemas.microsoft.com/office/powerpoint/2010/main" val="1136626499"/>
      </p:ext>
    </p:extLst>
  </p:cSld>
  <p:clrMapOvr>
    <a:masterClrMapping/>
  </p:clrMapOvr>
  <mc:AlternateContent xmlns:mc="http://schemas.openxmlformats.org/markup-compatibility/2006" xmlns:p14="http://schemas.microsoft.com/office/powerpoint/2010/main">
    <mc:Choice Requires="p14">
      <p:transition spd="slow" p14:dur="2000" advTm="100279"/>
    </mc:Choice>
    <mc:Fallback xmlns="">
      <p:transition spd="slow" advTm="100279"/>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5990B151-6B22-8D59-76AF-CE157C070E08}"/>
              </a:ext>
            </a:extLst>
          </p:cNvPr>
          <p:cNvSpPr>
            <a:spLocks noGrp="1"/>
          </p:cNvSpPr>
          <p:nvPr>
            <p:ph type="title"/>
          </p:nvPr>
        </p:nvSpPr>
        <p:spPr>
          <a:xfrm>
            <a:off x="5748752" y="552782"/>
            <a:ext cx="5919373" cy="1611920"/>
          </a:xfrm>
        </p:spPr>
        <p:txBody>
          <a:bodyPr>
            <a:normAutofit/>
          </a:bodyPr>
          <a:lstStyle/>
          <a:p>
            <a:r>
              <a:rPr lang="en-GB" dirty="0"/>
              <a:t>Why do we reference?</a:t>
            </a:r>
          </a:p>
        </p:txBody>
      </p:sp>
      <p:pic>
        <p:nvPicPr>
          <p:cNvPr id="5" name="Picture 4" descr="Wood human figure">
            <a:extLst>
              <a:ext uri="{FF2B5EF4-FFF2-40B4-BE49-F238E27FC236}">
                <a16:creationId xmlns:a16="http://schemas.microsoft.com/office/drawing/2014/main" id="{BAF7B1FD-37CC-BD2C-5A49-9F62532A2CB9}"/>
              </a:ext>
            </a:extLst>
          </p:cNvPr>
          <p:cNvPicPr>
            <a:picLocks noChangeAspect="1"/>
          </p:cNvPicPr>
          <p:nvPr/>
        </p:nvPicPr>
        <p:blipFill>
          <a:blip r:embed="rId2"/>
          <a:srcRect r="44417" b="-1"/>
          <a:stretch/>
        </p:blipFill>
        <p:spPr>
          <a:xfrm>
            <a:off x="20" y="10"/>
            <a:ext cx="5710632" cy="6857990"/>
          </a:xfrm>
          <a:custGeom>
            <a:avLst/>
            <a:gdLst/>
            <a:ahLst/>
            <a:cxnLst/>
            <a:rect l="l" t="t" r="r" b="b"/>
            <a:pathLst>
              <a:path w="5710652" h="6858000">
                <a:moveTo>
                  <a:pt x="4831301" y="0"/>
                </a:moveTo>
                <a:lnTo>
                  <a:pt x="5696109" y="0"/>
                </a:lnTo>
                <a:lnTo>
                  <a:pt x="5706418" y="42969"/>
                </a:lnTo>
                <a:cubicBezTo>
                  <a:pt x="5714414" y="100391"/>
                  <a:pt x="5711283" y="160329"/>
                  <a:pt x="5695333" y="219852"/>
                </a:cubicBezTo>
                <a:cubicBezTo>
                  <a:pt x="5631536" y="457945"/>
                  <a:pt x="5386806" y="599240"/>
                  <a:pt x="5148712" y="535443"/>
                </a:cubicBezTo>
                <a:cubicBezTo>
                  <a:pt x="4940381" y="479621"/>
                  <a:pt x="4806160" y="285271"/>
                  <a:pt x="4818599" y="78052"/>
                </a:cubicBezTo>
                <a:close/>
                <a:moveTo>
                  <a:pt x="0" y="0"/>
                </a:moveTo>
                <a:lnTo>
                  <a:pt x="545808" y="0"/>
                </a:lnTo>
                <a:lnTo>
                  <a:pt x="4212872" y="0"/>
                </a:lnTo>
                <a:lnTo>
                  <a:pt x="4204748" y="184996"/>
                </a:lnTo>
                <a:cubicBezTo>
                  <a:pt x="4203390" y="263520"/>
                  <a:pt x="4204263" y="341910"/>
                  <a:pt x="4207775" y="419995"/>
                </a:cubicBezTo>
                <a:cubicBezTo>
                  <a:pt x="4220964" y="709488"/>
                  <a:pt x="4449625" y="891535"/>
                  <a:pt x="4655737" y="1068099"/>
                </a:cubicBezTo>
                <a:cubicBezTo>
                  <a:pt x="5169527" y="1508061"/>
                  <a:pt x="5344373" y="2032158"/>
                  <a:pt x="5103604" y="2589405"/>
                </a:cubicBezTo>
                <a:cubicBezTo>
                  <a:pt x="5010230" y="2805523"/>
                  <a:pt x="4828675" y="2993264"/>
                  <a:pt x="4657611" y="3164269"/>
                </a:cubicBezTo>
                <a:cubicBezTo>
                  <a:pt x="4198817" y="3622744"/>
                  <a:pt x="4217616" y="4154456"/>
                  <a:pt x="4499219" y="4641255"/>
                </a:cubicBezTo>
                <a:cubicBezTo>
                  <a:pt x="4699839" y="4986832"/>
                  <a:pt x="4940395" y="5311556"/>
                  <a:pt x="5110950" y="5670858"/>
                </a:cubicBezTo>
                <a:cubicBezTo>
                  <a:pt x="5277001" y="6019042"/>
                  <a:pt x="5375520" y="6366409"/>
                  <a:pt x="5396522" y="6707670"/>
                </a:cubicBezTo>
                <a:lnTo>
                  <a:pt x="5398895" y="6858000"/>
                </a:lnTo>
                <a:lnTo>
                  <a:pt x="0" y="6858000"/>
                </a:lnTo>
                <a:close/>
              </a:path>
            </a:pathLst>
          </a:custGeom>
        </p:spPr>
      </p:pic>
      <p:sp>
        <p:nvSpPr>
          <p:cNvPr id="3" name="Content Placeholder 2">
            <a:extLst>
              <a:ext uri="{FF2B5EF4-FFF2-40B4-BE49-F238E27FC236}">
                <a16:creationId xmlns:a16="http://schemas.microsoft.com/office/drawing/2014/main" id="{5E3DEC11-9795-91A6-1A0E-C8220E58922B}"/>
              </a:ext>
            </a:extLst>
          </p:cNvPr>
          <p:cNvSpPr>
            <a:spLocks noGrp="1"/>
          </p:cNvSpPr>
          <p:nvPr>
            <p:ph idx="1"/>
          </p:nvPr>
        </p:nvSpPr>
        <p:spPr>
          <a:xfrm>
            <a:off x="5745083" y="2391995"/>
            <a:ext cx="5904056" cy="3174788"/>
          </a:xfrm>
        </p:spPr>
        <p:txBody>
          <a:bodyPr anchor="t">
            <a:normAutofit/>
          </a:bodyPr>
          <a:lstStyle/>
          <a:p>
            <a:endParaRPr lang="en-GB" dirty="0"/>
          </a:p>
        </p:txBody>
      </p:sp>
    </p:spTree>
    <p:extLst>
      <p:ext uri="{BB962C8B-B14F-4D97-AF65-F5344CB8AC3E}">
        <p14:creationId xmlns:p14="http://schemas.microsoft.com/office/powerpoint/2010/main" val="1618563522"/>
      </p:ext>
    </p:extLst>
  </p:cSld>
  <p:clrMapOvr>
    <a:masterClrMapping/>
  </p:clrMapOvr>
  <mc:AlternateContent xmlns:mc="http://schemas.openxmlformats.org/markup-compatibility/2006" xmlns:p14="http://schemas.microsoft.com/office/powerpoint/2010/main">
    <mc:Choice Requires="p14">
      <p:transition spd="slow" p14:dur="2000" advTm="60728"/>
    </mc:Choice>
    <mc:Fallback xmlns="">
      <p:transition spd="slow" advTm="60728"/>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0B151-6B22-8D59-76AF-CE157C070E08}"/>
              </a:ext>
            </a:extLst>
          </p:cNvPr>
          <p:cNvSpPr>
            <a:spLocks noGrp="1"/>
          </p:cNvSpPr>
          <p:nvPr>
            <p:ph type="title"/>
          </p:nvPr>
        </p:nvSpPr>
        <p:spPr/>
        <p:txBody>
          <a:bodyPr/>
          <a:lstStyle/>
          <a:p>
            <a:r>
              <a:rPr lang="en-GB" dirty="0"/>
              <a:t>Why do we reference?</a:t>
            </a:r>
          </a:p>
        </p:txBody>
      </p:sp>
      <p:sp>
        <p:nvSpPr>
          <p:cNvPr id="3" name="Content Placeholder 2">
            <a:extLst>
              <a:ext uri="{FF2B5EF4-FFF2-40B4-BE49-F238E27FC236}">
                <a16:creationId xmlns:a16="http://schemas.microsoft.com/office/drawing/2014/main" id="{5E3DEC11-9795-91A6-1A0E-C8220E58922B}"/>
              </a:ext>
            </a:extLst>
          </p:cNvPr>
          <p:cNvSpPr>
            <a:spLocks noGrp="1"/>
          </p:cNvSpPr>
          <p:nvPr>
            <p:ph idx="1"/>
          </p:nvPr>
        </p:nvSpPr>
        <p:spPr/>
        <p:txBody>
          <a:bodyPr/>
          <a:lstStyle/>
          <a:p>
            <a:pPr marL="342900" indent="-342900">
              <a:buFont typeface="Arial" panose="020B0604020202020204" pitchFamily="34" charset="0"/>
              <a:buChar char="•"/>
            </a:pPr>
            <a:r>
              <a:rPr lang="en-GB" dirty="0"/>
              <a:t>Mark of academic writing/scholarship – it’s a convention.</a:t>
            </a:r>
          </a:p>
          <a:p>
            <a:pPr marL="342900" indent="-342900">
              <a:buFont typeface="Arial" panose="020B0604020202020204" pitchFamily="34" charset="0"/>
              <a:buChar char="•"/>
            </a:pPr>
            <a:r>
              <a:rPr lang="en-GB" dirty="0"/>
              <a:t>A skill that’s expected of you.</a:t>
            </a:r>
          </a:p>
          <a:p>
            <a:pPr marL="342900" indent="-342900">
              <a:buFont typeface="Arial" panose="020B0604020202020204" pitchFamily="34" charset="0"/>
              <a:buChar char="•"/>
            </a:pPr>
            <a:r>
              <a:rPr lang="en-GB" dirty="0"/>
              <a:t>Gives your work credibility – demonstrates reading and comprehension.</a:t>
            </a:r>
          </a:p>
          <a:p>
            <a:pPr marL="342900" indent="-342900">
              <a:buFont typeface="Arial" panose="020B0604020202020204" pitchFamily="34" charset="0"/>
              <a:buChar char="•"/>
            </a:pPr>
            <a:r>
              <a:rPr lang="en-GB" dirty="0"/>
              <a:t>Shows what you have been reading – credible/relevant sources.</a:t>
            </a:r>
          </a:p>
          <a:p>
            <a:pPr marL="342900" indent="-342900">
              <a:buFont typeface="Arial" panose="020B0604020202020204" pitchFamily="34" charset="0"/>
              <a:buChar char="•"/>
            </a:pPr>
            <a:r>
              <a:rPr lang="en-GB" dirty="0"/>
              <a:t>Shows awareness of other ideas.</a:t>
            </a:r>
          </a:p>
          <a:p>
            <a:pPr marL="342900" indent="-342900">
              <a:buFont typeface="Arial" panose="020B0604020202020204" pitchFamily="34" charset="0"/>
              <a:buChar char="•"/>
            </a:pPr>
            <a:r>
              <a:rPr lang="en-GB" dirty="0"/>
              <a:t>Acknowledgement of work that’s come before, and helps others to find relevant information.</a:t>
            </a:r>
          </a:p>
          <a:p>
            <a:pPr marL="342900" indent="-342900">
              <a:buFont typeface="Arial" panose="020B0604020202020204" pitchFamily="34" charset="0"/>
              <a:buChar char="•"/>
            </a:pPr>
            <a:r>
              <a:rPr lang="en-GB" dirty="0"/>
              <a:t>Credits original authors for their work.</a:t>
            </a:r>
          </a:p>
          <a:p>
            <a:pPr marL="342900" indent="-342900">
              <a:buFont typeface="Arial" panose="020B0604020202020204" pitchFamily="34" charset="0"/>
              <a:buChar char="•"/>
            </a:pPr>
            <a:r>
              <a:rPr lang="en-GB" dirty="0"/>
              <a:t>Avoids plagiarism.</a:t>
            </a:r>
          </a:p>
          <a:p>
            <a:endParaRPr lang="en-GB" dirty="0"/>
          </a:p>
        </p:txBody>
      </p:sp>
    </p:spTree>
    <p:extLst>
      <p:ext uri="{BB962C8B-B14F-4D97-AF65-F5344CB8AC3E}">
        <p14:creationId xmlns:p14="http://schemas.microsoft.com/office/powerpoint/2010/main" val="1149148197"/>
      </p:ext>
    </p:extLst>
  </p:cSld>
  <p:clrMapOvr>
    <a:masterClrMapping/>
  </p:clrMapOvr>
  <mc:AlternateContent xmlns:mc="http://schemas.openxmlformats.org/markup-compatibility/2006" xmlns:p14="http://schemas.microsoft.com/office/powerpoint/2010/main">
    <mc:Choice Requires="p14">
      <p:transition spd="slow" p14:dur="2000" advTm="207959"/>
    </mc:Choice>
    <mc:Fallback xmlns="">
      <p:transition spd="slow" advTm="207959"/>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85DA6A-F0AE-2C29-0438-F028E97A8591}"/>
              </a:ext>
            </a:extLst>
          </p:cNvPr>
          <p:cNvSpPr>
            <a:spLocks noGrp="1"/>
          </p:cNvSpPr>
          <p:nvPr>
            <p:ph type="title"/>
          </p:nvPr>
        </p:nvSpPr>
        <p:spPr/>
        <p:txBody>
          <a:bodyPr/>
          <a:lstStyle/>
          <a:p>
            <a:r>
              <a:rPr lang="en-GB" dirty="0"/>
              <a:t>What resources should I be using?</a:t>
            </a:r>
          </a:p>
        </p:txBody>
      </p:sp>
      <p:sp>
        <p:nvSpPr>
          <p:cNvPr id="3" name="Content Placeholder 2">
            <a:extLst>
              <a:ext uri="{FF2B5EF4-FFF2-40B4-BE49-F238E27FC236}">
                <a16:creationId xmlns:a16="http://schemas.microsoft.com/office/drawing/2014/main" id="{E709EC4E-2AE6-A66A-1120-B835A92C2285}"/>
              </a:ext>
            </a:extLst>
          </p:cNvPr>
          <p:cNvSpPr>
            <a:spLocks noGrp="1"/>
          </p:cNvSpPr>
          <p:nvPr>
            <p:ph idx="1"/>
          </p:nvPr>
        </p:nvSpPr>
        <p:spPr/>
        <p:txBody>
          <a:bodyPr/>
          <a:lstStyle/>
          <a:p>
            <a:r>
              <a:rPr lang="en-GB" sz="2800" dirty="0"/>
              <a:t>Academic sources:</a:t>
            </a:r>
          </a:p>
          <a:p>
            <a:pPr marL="342900" indent="-342900">
              <a:buFont typeface="Arial" panose="020B0604020202020204" pitchFamily="34" charset="0"/>
              <a:buChar char="•"/>
            </a:pPr>
            <a:r>
              <a:rPr lang="en-GB" sz="2800" dirty="0"/>
              <a:t>Academic books</a:t>
            </a:r>
          </a:p>
          <a:p>
            <a:pPr marL="342900" indent="-342900">
              <a:buFont typeface="Arial" panose="020B0604020202020204" pitchFamily="34" charset="0"/>
              <a:buChar char="•"/>
            </a:pPr>
            <a:r>
              <a:rPr lang="en-GB" sz="2800" dirty="0"/>
              <a:t>Peer-reviewed journals (other academics have assessed the work)</a:t>
            </a:r>
          </a:p>
          <a:p>
            <a:r>
              <a:rPr lang="en-GB" sz="2800" dirty="0"/>
              <a:t>Can use some other sources – depending on the kind of assignment</a:t>
            </a:r>
          </a:p>
          <a:p>
            <a:endParaRPr lang="en-GB" dirty="0"/>
          </a:p>
          <a:p>
            <a:endParaRPr lang="en-GB" dirty="0"/>
          </a:p>
        </p:txBody>
      </p:sp>
    </p:spTree>
    <p:extLst>
      <p:ext uri="{BB962C8B-B14F-4D97-AF65-F5344CB8AC3E}">
        <p14:creationId xmlns:p14="http://schemas.microsoft.com/office/powerpoint/2010/main" val="1309147657"/>
      </p:ext>
    </p:extLst>
  </p:cSld>
  <p:clrMapOvr>
    <a:masterClrMapping/>
  </p:clrMapOvr>
  <mc:AlternateContent xmlns:mc="http://schemas.openxmlformats.org/markup-compatibility/2006" xmlns:p14="http://schemas.microsoft.com/office/powerpoint/2010/main">
    <mc:Choice Requires="p14">
      <p:transition spd="slow" p14:dur="2000" advTm="133636"/>
    </mc:Choice>
    <mc:Fallback xmlns="">
      <p:transition spd="slow" advTm="133636"/>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3724A2-7FE4-CC2B-1BB0-56DD911C19C8}"/>
              </a:ext>
            </a:extLst>
          </p:cNvPr>
          <p:cNvSpPr>
            <a:spLocks noGrp="1"/>
          </p:cNvSpPr>
          <p:nvPr>
            <p:ph type="title"/>
          </p:nvPr>
        </p:nvSpPr>
        <p:spPr/>
        <p:txBody>
          <a:bodyPr/>
          <a:lstStyle/>
          <a:p>
            <a:r>
              <a:rPr lang="en-GB" dirty="0"/>
              <a:t>The basics</a:t>
            </a:r>
          </a:p>
        </p:txBody>
      </p:sp>
      <p:sp>
        <p:nvSpPr>
          <p:cNvPr id="3" name="Content Placeholder 2">
            <a:extLst>
              <a:ext uri="{FF2B5EF4-FFF2-40B4-BE49-F238E27FC236}">
                <a16:creationId xmlns:a16="http://schemas.microsoft.com/office/drawing/2014/main" id="{16D1D312-BD7B-5989-B60A-1532EFE21AD9}"/>
              </a:ext>
            </a:extLst>
          </p:cNvPr>
          <p:cNvSpPr>
            <a:spLocks noGrp="1"/>
          </p:cNvSpPr>
          <p:nvPr>
            <p:ph idx="1"/>
          </p:nvPr>
        </p:nvSpPr>
        <p:spPr/>
        <p:txBody>
          <a:bodyPr/>
          <a:lstStyle/>
          <a:p>
            <a:r>
              <a:rPr lang="en-GB" dirty="0"/>
              <a:t>Harvard: In-text citations, reference list or bibliography at the end of the work:</a:t>
            </a:r>
          </a:p>
          <a:p>
            <a:r>
              <a:rPr lang="en-GB" dirty="0"/>
              <a:t>Referencing is a integral academic skill (Pears and Shields, 2022, p. 1).</a:t>
            </a:r>
          </a:p>
          <a:p>
            <a:endParaRPr lang="en-GB" dirty="0"/>
          </a:p>
          <a:p>
            <a:r>
              <a:rPr lang="en-GB" dirty="0"/>
              <a:t>MHRA: Footnotes, reference list or bibliography at the end of the work:</a:t>
            </a:r>
          </a:p>
          <a:p>
            <a:r>
              <a:rPr lang="en-GB" dirty="0"/>
              <a:t>¹ Richard Pears and Graham Shields, </a:t>
            </a:r>
            <a:r>
              <a:rPr lang="en-GB" i="1" dirty="0"/>
              <a:t>Cite Them Right: The Essential Referencing Guide</a:t>
            </a:r>
            <a:r>
              <a:rPr lang="en-GB" dirty="0"/>
              <a:t>, 10th </a:t>
            </a:r>
            <a:r>
              <a:rPr lang="en-GB" dirty="0" err="1"/>
              <a:t>edn</a:t>
            </a:r>
            <a:r>
              <a:rPr lang="en-GB" dirty="0"/>
              <a:t>. (London: Palgrave, 2016), p. 121</a:t>
            </a:r>
          </a:p>
          <a:p>
            <a:r>
              <a:rPr lang="en-GB" dirty="0"/>
              <a:t>Subsequent footnotes can take a shortened form e.g. </a:t>
            </a:r>
          </a:p>
          <a:p>
            <a:r>
              <a:rPr lang="en-GB" dirty="0"/>
              <a:t>¹ Pears and Shields, </a:t>
            </a:r>
            <a:r>
              <a:rPr lang="en-GB" i="1" dirty="0"/>
              <a:t>Cite Them Right, </a:t>
            </a:r>
            <a:r>
              <a:rPr lang="en-GB" dirty="0"/>
              <a:t>p. 121.</a:t>
            </a:r>
          </a:p>
        </p:txBody>
      </p:sp>
    </p:spTree>
    <p:extLst>
      <p:ext uri="{BB962C8B-B14F-4D97-AF65-F5344CB8AC3E}">
        <p14:creationId xmlns:p14="http://schemas.microsoft.com/office/powerpoint/2010/main" val="677065397"/>
      </p:ext>
    </p:extLst>
  </p:cSld>
  <p:clrMapOvr>
    <a:masterClrMapping/>
  </p:clrMapOvr>
  <mc:AlternateContent xmlns:mc="http://schemas.openxmlformats.org/markup-compatibility/2006" xmlns:p14="http://schemas.microsoft.com/office/powerpoint/2010/main">
    <mc:Choice Requires="p14">
      <p:transition spd="slow" p14:dur="2000" advTm="119725"/>
    </mc:Choice>
    <mc:Fallback xmlns="">
      <p:transition spd="slow" advTm="119725"/>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DB5E7-58FC-6A42-570F-CFDAD2C82B8E}"/>
              </a:ext>
            </a:extLst>
          </p:cNvPr>
          <p:cNvSpPr>
            <a:spLocks noGrp="1"/>
          </p:cNvSpPr>
          <p:nvPr>
            <p:ph type="title"/>
          </p:nvPr>
        </p:nvSpPr>
        <p:spPr>
          <a:xfrm>
            <a:off x="609600" y="50014"/>
            <a:ext cx="10972800" cy="1325563"/>
          </a:xfrm>
        </p:spPr>
        <p:txBody>
          <a:bodyPr/>
          <a:lstStyle/>
          <a:p>
            <a:r>
              <a:rPr lang="en-GB" dirty="0"/>
              <a:t>Books</a:t>
            </a:r>
          </a:p>
        </p:txBody>
      </p:sp>
      <p:sp>
        <p:nvSpPr>
          <p:cNvPr id="4" name="Rectangle 3">
            <a:extLst>
              <a:ext uri="{FF2B5EF4-FFF2-40B4-BE49-F238E27FC236}">
                <a16:creationId xmlns:a16="http://schemas.microsoft.com/office/drawing/2014/main" id="{42F18D74-0C0D-9F5A-8153-8769CC2F4774}"/>
              </a:ext>
            </a:extLst>
          </p:cNvPr>
          <p:cNvSpPr/>
          <p:nvPr/>
        </p:nvSpPr>
        <p:spPr>
          <a:xfrm>
            <a:off x="609600" y="1375577"/>
            <a:ext cx="5486400" cy="522567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b="1" dirty="0"/>
              <a:t>Harvard</a:t>
            </a:r>
          </a:p>
          <a:p>
            <a:r>
              <a:rPr lang="en-GB" b="1" dirty="0"/>
              <a:t>In-text: </a:t>
            </a:r>
            <a:r>
              <a:rPr lang="en-GB" dirty="0"/>
              <a:t>Author’s surname, year of publication, page number</a:t>
            </a:r>
          </a:p>
          <a:p>
            <a:endParaRPr lang="en-GB" dirty="0"/>
          </a:p>
          <a:p>
            <a:r>
              <a:rPr lang="en-GB" dirty="0"/>
              <a:t>(Smith, 2016, p. 5)</a:t>
            </a:r>
          </a:p>
          <a:p>
            <a:endParaRPr lang="en-GB" dirty="0"/>
          </a:p>
          <a:p>
            <a:r>
              <a:rPr lang="en-GB" b="1" dirty="0"/>
              <a:t>Bibliography/reference list: </a:t>
            </a:r>
            <a:r>
              <a:rPr lang="en-GB" dirty="0"/>
              <a:t>Author/editor, publication year (in round brackets), title (in italics), edition (if not the first), place of publication: publisher. </a:t>
            </a:r>
          </a:p>
          <a:p>
            <a:endParaRPr lang="en-GB" dirty="0"/>
          </a:p>
          <a:p>
            <a:r>
              <a:rPr lang="en-GB" dirty="0"/>
              <a:t>Smith, E. (2016) </a:t>
            </a:r>
            <a:r>
              <a:rPr lang="en-GB" i="1" dirty="0"/>
              <a:t>How to improve your research project</a:t>
            </a:r>
            <a:r>
              <a:rPr lang="en-GB" dirty="0"/>
              <a:t>. 2nd </a:t>
            </a:r>
            <a:r>
              <a:rPr lang="en-GB" dirty="0" err="1"/>
              <a:t>edn</a:t>
            </a:r>
            <a:r>
              <a:rPr lang="en-GB" dirty="0"/>
              <a:t>. Plymouth: Kiln Press.</a:t>
            </a:r>
          </a:p>
          <a:p>
            <a:endParaRPr lang="en-GB" dirty="0"/>
          </a:p>
          <a:p>
            <a:endParaRPr lang="en-GB" dirty="0"/>
          </a:p>
          <a:p>
            <a:endParaRPr lang="en-GB" dirty="0"/>
          </a:p>
          <a:p>
            <a:endParaRPr lang="en-GB" dirty="0"/>
          </a:p>
          <a:p>
            <a:endParaRPr lang="en-GB" dirty="0"/>
          </a:p>
          <a:p>
            <a:endParaRPr lang="en-GB" dirty="0"/>
          </a:p>
        </p:txBody>
      </p:sp>
      <p:sp>
        <p:nvSpPr>
          <p:cNvPr id="11" name="Rectangle 10">
            <a:extLst>
              <a:ext uri="{FF2B5EF4-FFF2-40B4-BE49-F238E27FC236}">
                <a16:creationId xmlns:a16="http://schemas.microsoft.com/office/drawing/2014/main" id="{58F9A06C-0012-5CF1-1F2B-83D34D0FF64F}"/>
              </a:ext>
            </a:extLst>
          </p:cNvPr>
          <p:cNvSpPr/>
          <p:nvPr/>
        </p:nvSpPr>
        <p:spPr>
          <a:xfrm>
            <a:off x="6397308" y="1375577"/>
            <a:ext cx="5486400" cy="522567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b="1" dirty="0"/>
              <a:t>MHRA</a:t>
            </a:r>
          </a:p>
          <a:p>
            <a:r>
              <a:rPr lang="en-GB" b="1" dirty="0"/>
              <a:t>First footnote: </a:t>
            </a:r>
            <a:r>
              <a:rPr lang="en-GB" dirty="0"/>
              <a:t>Author’s name (forename first), title in italics, edition (if relevant), place of publication: publisher, date published in brackets, page number</a:t>
            </a:r>
          </a:p>
          <a:p>
            <a:r>
              <a:rPr lang="en-GB" dirty="0"/>
              <a:t>¹ Emma Smith, </a:t>
            </a:r>
            <a:r>
              <a:rPr lang="en-GB" i="1" dirty="0"/>
              <a:t>How To Improve Your Research Project</a:t>
            </a:r>
            <a:r>
              <a:rPr lang="en-GB" dirty="0"/>
              <a:t>, 2nd </a:t>
            </a:r>
            <a:r>
              <a:rPr lang="en-GB" dirty="0" err="1"/>
              <a:t>edn</a:t>
            </a:r>
            <a:r>
              <a:rPr lang="en-GB" dirty="0"/>
              <a:t>. (Plymouth: Kiln Press, 2016), p. 5</a:t>
            </a:r>
          </a:p>
          <a:p>
            <a:r>
              <a:rPr lang="en-GB" b="1" dirty="0"/>
              <a:t>Subsequent footnotes – shortened form: </a:t>
            </a:r>
          </a:p>
          <a:p>
            <a:r>
              <a:rPr lang="en-GB" dirty="0"/>
              <a:t>² Smith</a:t>
            </a:r>
            <a:r>
              <a:rPr lang="en-GB" i="1" dirty="0"/>
              <a:t>, How To Improve</a:t>
            </a:r>
            <a:r>
              <a:rPr lang="en-GB" dirty="0"/>
              <a:t>, p. 5.</a:t>
            </a:r>
          </a:p>
          <a:p>
            <a:endParaRPr lang="en-GB" dirty="0"/>
          </a:p>
          <a:p>
            <a:r>
              <a:rPr lang="en-GB" b="1" dirty="0"/>
              <a:t>Bibliography/reference list:</a:t>
            </a:r>
          </a:p>
          <a:p>
            <a:r>
              <a:rPr lang="en-GB" dirty="0"/>
              <a:t>Author’s surname, forename followed by comma, title in italics, edition (if relevant), place of publication: publisher, publication year in brackets, indent on second and subsequent lines</a:t>
            </a:r>
          </a:p>
          <a:p>
            <a:endParaRPr lang="en-GB" dirty="0"/>
          </a:p>
          <a:p>
            <a:r>
              <a:rPr lang="en-GB" dirty="0"/>
              <a:t>Smith, Emma, </a:t>
            </a:r>
            <a:r>
              <a:rPr lang="en-GB" i="1" dirty="0"/>
              <a:t>How To Improve Your Research 	Project</a:t>
            </a:r>
            <a:r>
              <a:rPr lang="en-GB" dirty="0"/>
              <a:t>, 2nd </a:t>
            </a:r>
            <a:r>
              <a:rPr lang="en-GB" dirty="0" err="1"/>
              <a:t>edn</a:t>
            </a:r>
            <a:r>
              <a:rPr lang="en-GB" dirty="0"/>
              <a:t>. (Plymouth: Kiln Press, 	2016)</a:t>
            </a:r>
          </a:p>
        </p:txBody>
      </p:sp>
    </p:spTree>
    <p:extLst>
      <p:ext uri="{BB962C8B-B14F-4D97-AF65-F5344CB8AC3E}">
        <p14:creationId xmlns:p14="http://schemas.microsoft.com/office/powerpoint/2010/main" val="2913083724"/>
      </p:ext>
    </p:extLst>
  </p:cSld>
  <p:clrMapOvr>
    <a:masterClrMapping/>
  </p:clrMapOvr>
  <mc:AlternateContent xmlns:mc="http://schemas.openxmlformats.org/markup-compatibility/2006" xmlns:p14="http://schemas.microsoft.com/office/powerpoint/2010/main">
    <mc:Choice Requires="p14">
      <p:transition spd="slow" p14:dur="2000" advTm="101773"/>
    </mc:Choice>
    <mc:Fallback xmlns="">
      <p:transition spd="slow" advTm="101773"/>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DB5E7-58FC-6A42-570F-CFDAD2C82B8E}"/>
              </a:ext>
            </a:extLst>
          </p:cNvPr>
          <p:cNvSpPr>
            <a:spLocks noGrp="1"/>
          </p:cNvSpPr>
          <p:nvPr>
            <p:ph type="title"/>
          </p:nvPr>
        </p:nvSpPr>
        <p:spPr>
          <a:xfrm>
            <a:off x="609600" y="50014"/>
            <a:ext cx="10972800" cy="1325563"/>
          </a:xfrm>
        </p:spPr>
        <p:txBody>
          <a:bodyPr/>
          <a:lstStyle/>
          <a:p>
            <a:r>
              <a:rPr lang="en-GB" dirty="0"/>
              <a:t>Books with 2 or 3 authors</a:t>
            </a:r>
          </a:p>
        </p:txBody>
      </p:sp>
      <p:sp>
        <p:nvSpPr>
          <p:cNvPr id="4" name="Rectangle 3">
            <a:extLst>
              <a:ext uri="{FF2B5EF4-FFF2-40B4-BE49-F238E27FC236}">
                <a16:creationId xmlns:a16="http://schemas.microsoft.com/office/drawing/2014/main" id="{42F18D74-0C0D-9F5A-8153-8769CC2F4774}"/>
              </a:ext>
            </a:extLst>
          </p:cNvPr>
          <p:cNvSpPr/>
          <p:nvPr/>
        </p:nvSpPr>
        <p:spPr>
          <a:xfrm>
            <a:off x="402866" y="1375577"/>
            <a:ext cx="5486400" cy="522567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800" b="1" dirty="0"/>
              <a:t>Harvard</a:t>
            </a:r>
          </a:p>
          <a:p>
            <a:r>
              <a:rPr lang="en-GB" sz="2800" b="1" dirty="0"/>
              <a:t>In-text: </a:t>
            </a:r>
            <a:r>
              <a:rPr lang="en-GB" sz="2800" dirty="0"/>
              <a:t>(Phillips and Renton, 2012, p. 54)</a:t>
            </a:r>
          </a:p>
          <a:p>
            <a:endParaRPr lang="en-GB" sz="2800" dirty="0"/>
          </a:p>
          <a:p>
            <a:endParaRPr lang="en-GB" sz="2800" dirty="0"/>
          </a:p>
          <a:p>
            <a:endParaRPr lang="en-GB" sz="2800" dirty="0"/>
          </a:p>
          <a:p>
            <a:r>
              <a:rPr lang="en-GB" sz="2800" b="1" dirty="0"/>
              <a:t>Bibliography/reference list: </a:t>
            </a:r>
            <a:r>
              <a:rPr lang="en-GB" sz="2800" dirty="0"/>
              <a:t>Phillips, E.O. and Renton, P. (2012) </a:t>
            </a:r>
            <a:r>
              <a:rPr lang="en-GB" sz="2800" i="1" dirty="0"/>
              <a:t>Teaching mathematics today. </a:t>
            </a:r>
            <a:r>
              <a:rPr lang="en-GB" sz="2800" dirty="0"/>
              <a:t>Reading: Canalside Press.</a:t>
            </a:r>
            <a:endParaRPr lang="en-GB" dirty="0"/>
          </a:p>
        </p:txBody>
      </p:sp>
      <p:sp>
        <p:nvSpPr>
          <p:cNvPr id="11" name="Rectangle 10">
            <a:extLst>
              <a:ext uri="{FF2B5EF4-FFF2-40B4-BE49-F238E27FC236}">
                <a16:creationId xmlns:a16="http://schemas.microsoft.com/office/drawing/2014/main" id="{58F9A06C-0012-5CF1-1F2B-83D34D0FF64F}"/>
              </a:ext>
            </a:extLst>
          </p:cNvPr>
          <p:cNvSpPr/>
          <p:nvPr/>
        </p:nvSpPr>
        <p:spPr>
          <a:xfrm>
            <a:off x="6174671" y="1375577"/>
            <a:ext cx="5839749" cy="522567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800" b="1" dirty="0"/>
              <a:t>MHRA</a:t>
            </a:r>
          </a:p>
          <a:p>
            <a:r>
              <a:rPr lang="en-GB" sz="2800" dirty="0"/>
              <a:t>³ Eric O. Phillips and Paul Renton</a:t>
            </a:r>
            <a:r>
              <a:rPr lang="en-GB" sz="2800" i="1" dirty="0"/>
              <a:t>, Teaching Mathematics Today </a:t>
            </a:r>
            <a:r>
              <a:rPr lang="en-GB" sz="2800" dirty="0"/>
              <a:t>(Reading: Canalside Press, 2012), p. 54</a:t>
            </a:r>
          </a:p>
          <a:p>
            <a:endParaRPr lang="en-GB" sz="2800" dirty="0"/>
          </a:p>
          <a:p>
            <a:r>
              <a:rPr lang="en-GB" sz="2800" b="1" dirty="0"/>
              <a:t>Bibliography/reference list:</a:t>
            </a:r>
          </a:p>
          <a:p>
            <a:r>
              <a:rPr lang="en-GB" sz="2800" dirty="0"/>
              <a:t>Phillips, Eric O. and Paul Renton, 	</a:t>
            </a:r>
            <a:r>
              <a:rPr lang="en-GB" sz="2800" i="1" dirty="0"/>
              <a:t>Teaching Mathematics Today 	</a:t>
            </a:r>
            <a:r>
              <a:rPr lang="en-GB" sz="2800" dirty="0"/>
              <a:t>(Reading: Canalside 	Press, 	2012</a:t>
            </a:r>
          </a:p>
        </p:txBody>
      </p:sp>
    </p:spTree>
    <p:extLst>
      <p:ext uri="{BB962C8B-B14F-4D97-AF65-F5344CB8AC3E}">
        <p14:creationId xmlns:p14="http://schemas.microsoft.com/office/powerpoint/2010/main" val="1189189713"/>
      </p:ext>
    </p:extLst>
  </p:cSld>
  <p:clrMapOvr>
    <a:masterClrMapping/>
  </p:clrMapOvr>
  <mc:AlternateContent xmlns:mc="http://schemas.openxmlformats.org/markup-compatibility/2006" xmlns:p14="http://schemas.microsoft.com/office/powerpoint/2010/main">
    <mc:Choice Requires="p14">
      <p:transition spd="slow" p14:dur="2000" advTm="43724"/>
    </mc:Choice>
    <mc:Fallback xmlns="">
      <p:transition spd="slow" advTm="43724"/>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DB5E7-58FC-6A42-570F-CFDAD2C82B8E}"/>
              </a:ext>
            </a:extLst>
          </p:cNvPr>
          <p:cNvSpPr>
            <a:spLocks noGrp="1"/>
          </p:cNvSpPr>
          <p:nvPr>
            <p:ph type="title"/>
          </p:nvPr>
        </p:nvSpPr>
        <p:spPr>
          <a:xfrm>
            <a:off x="609600" y="50014"/>
            <a:ext cx="10972800" cy="1325563"/>
          </a:xfrm>
        </p:spPr>
        <p:txBody>
          <a:bodyPr/>
          <a:lstStyle/>
          <a:p>
            <a:r>
              <a:rPr lang="en-GB" dirty="0"/>
              <a:t>Books with 4 or more authors</a:t>
            </a:r>
          </a:p>
        </p:txBody>
      </p:sp>
      <p:sp>
        <p:nvSpPr>
          <p:cNvPr id="4" name="Rectangle 3">
            <a:extLst>
              <a:ext uri="{FF2B5EF4-FFF2-40B4-BE49-F238E27FC236}">
                <a16:creationId xmlns:a16="http://schemas.microsoft.com/office/drawing/2014/main" id="{42F18D74-0C0D-9F5A-8153-8769CC2F4774}"/>
              </a:ext>
            </a:extLst>
          </p:cNvPr>
          <p:cNvSpPr/>
          <p:nvPr/>
        </p:nvSpPr>
        <p:spPr>
          <a:xfrm>
            <a:off x="609600" y="1375577"/>
            <a:ext cx="5486400" cy="522567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800" b="1" dirty="0"/>
              <a:t>Harvard</a:t>
            </a:r>
          </a:p>
          <a:p>
            <a:r>
              <a:rPr lang="en-GB" sz="2800" b="1" dirty="0"/>
              <a:t>In-text: </a:t>
            </a:r>
            <a:r>
              <a:rPr lang="fr-FR" sz="2800" dirty="0"/>
              <a:t>(Morton </a:t>
            </a:r>
            <a:r>
              <a:rPr lang="fr-FR" sz="2800" i="1" dirty="0"/>
              <a:t>et al</a:t>
            </a:r>
            <a:r>
              <a:rPr lang="fr-FR" sz="2800" dirty="0"/>
              <a:t>., 2014, p. 37)</a:t>
            </a:r>
            <a:endParaRPr lang="en-GB" sz="2800" dirty="0"/>
          </a:p>
          <a:p>
            <a:endParaRPr lang="en-GB" sz="2800" dirty="0"/>
          </a:p>
          <a:p>
            <a:endParaRPr lang="en-GB" sz="2800" dirty="0"/>
          </a:p>
          <a:p>
            <a:r>
              <a:rPr lang="en-GB" sz="2800" b="1" dirty="0"/>
              <a:t>Bibliography/reference list: </a:t>
            </a:r>
            <a:r>
              <a:rPr lang="en-GB" sz="2800" dirty="0"/>
              <a:t>Morton, A.C., Jones, B., Collins, S. and Zhen, K. (2014) </a:t>
            </a:r>
            <a:r>
              <a:rPr lang="en-GB" sz="2800" i="1" dirty="0"/>
              <a:t>Walking and learning.</a:t>
            </a:r>
            <a:r>
              <a:rPr lang="en-GB" sz="2800" dirty="0"/>
              <a:t> Swansea: Sandpaper Press.</a:t>
            </a:r>
            <a:endParaRPr lang="en-GB" dirty="0"/>
          </a:p>
        </p:txBody>
      </p:sp>
      <p:sp>
        <p:nvSpPr>
          <p:cNvPr id="11" name="Rectangle 10">
            <a:extLst>
              <a:ext uri="{FF2B5EF4-FFF2-40B4-BE49-F238E27FC236}">
                <a16:creationId xmlns:a16="http://schemas.microsoft.com/office/drawing/2014/main" id="{58F9A06C-0012-5CF1-1F2B-83D34D0FF64F}"/>
              </a:ext>
            </a:extLst>
          </p:cNvPr>
          <p:cNvSpPr/>
          <p:nvPr/>
        </p:nvSpPr>
        <p:spPr>
          <a:xfrm>
            <a:off x="6397308" y="1375577"/>
            <a:ext cx="5486400" cy="522567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800" b="1" dirty="0"/>
              <a:t>MHRA</a:t>
            </a:r>
          </a:p>
          <a:p>
            <a:r>
              <a:rPr lang="en-GB" sz="2800" dirty="0"/>
              <a:t>⁵ Adam C. Morton and others, </a:t>
            </a:r>
            <a:r>
              <a:rPr lang="en-GB" sz="2800" i="1" dirty="0"/>
              <a:t>Walking And Learning </a:t>
            </a:r>
            <a:r>
              <a:rPr lang="en-GB" sz="2800" dirty="0"/>
              <a:t>(Swansea: Sandpaper Press, 2014), p. 37</a:t>
            </a:r>
          </a:p>
          <a:p>
            <a:r>
              <a:rPr lang="en-GB" sz="2800" b="1" dirty="0"/>
              <a:t>Bibliography/reference list:</a:t>
            </a:r>
          </a:p>
          <a:p>
            <a:r>
              <a:rPr lang="en-GB" sz="2800" dirty="0"/>
              <a:t>Morton, Adam C. and others, 	</a:t>
            </a:r>
            <a:r>
              <a:rPr lang="en-GB" sz="2800" i="1" dirty="0"/>
              <a:t>Walking And Learning 	</a:t>
            </a:r>
            <a:r>
              <a:rPr lang="en-GB" sz="2800" dirty="0"/>
              <a:t>(Swansea: Sandpaper 	Press, 2014).</a:t>
            </a:r>
          </a:p>
        </p:txBody>
      </p:sp>
    </p:spTree>
    <p:extLst>
      <p:ext uri="{BB962C8B-B14F-4D97-AF65-F5344CB8AC3E}">
        <p14:creationId xmlns:p14="http://schemas.microsoft.com/office/powerpoint/2010/main" val="1568780579"/>
      </p:ext>
    </p:extLst>
  </p:cSld>
  <p:clrMapOvr>
    <a:masterClrMapping/>
  </p:clrMapOvr>
  <mc:AlternateContent xmlns:mc="http://schemas.openxmlformats.org/markup-compatibility/2006" xmlns:p14="http://schemas.microsoft.com/office/powerpoint/2010/main">
    <mc:Choice Requires="p14">
      <p:transition spd="slow" p14:dur="2000" advTm="61985"/>
    </mc:Choice>
    <mc:Fallback xmlns="">
      <p:transition spd="slow" advTm="61985"/>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DB5E7-58FC-6A42-570F-CFDAD2C82B8E}"/>
              </a:ext>
            </a:extLst>
          </p:cNvPr>
          <p:cNvSpPr>
            <a:spLocks noGrp="1"/>
          </p:cNvSpPr>
          <p:nvPr>
            <p:ph type="title"/>
          </p:nvPr>
        </p:nvSpPr>
        <p:spPr>
          <a:xfrm>
            <a:off x="609600" y="50014"/>
            <a:ext cx="10972800" cy="1325563"/>
          </a:xfrm>
        </p:spPr>
        <p:txBody>
          <a:bodyPr/>
          <a:lstStyle/>
          <a:p>
            <a:r>
              <a:rPr lang="en-GB" dirty="0"/>
              <a:t>Chapter in an edited collection</a:t>
            </a:r>
          </a:p>
        </p:txBody>
      </p:sp>
      <p:sp>
        <p:nvSpPr>
          <p:cNvPr id="4" name="Rectangle 3">
            <a:extLst>
              <a:ext uri="{FF2B5EF4-FFF2-40B4-BE49-F238E27FC236}">
                <a16:creationId xmlns:a16="http://schemas.microsoft.com/office/drawing/2014/main" id="{42F18D74-0C0D-9F5A-8153-8769CC2F4774}"/>
              </a:ext>
            </a:extLst>
          </p:cNvPr>
          <p:cNvSpPr/>
          <p:nvPr/>
        </p:nvSpPr>
        <p:spPr>
          <a:xfrm>
            <a:off x="609600" y="1375577"/>
            <a:ext cx="5486400" cy="522567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000" b="1" dirty="0"/>
              <a:t>Harvard</a:t>
            </a:r>
          </a:p>
          <a:p>
            <a:r>
              <a:rPr lang="en-GB" sz="2000" b="1" dirty="0"/>
              <a:t>In-text: </a:t>
            </a:r>
            <a:r>
              <a:rPr lang="en-GB" sz="2000" dirty="0"/>
              <a:t>(Hardy, 2015, p. 53)</a:t>
            </a:r>
          </a:p>
          <a:p>
            <a:endParaRPr lang="en-GB" sz="2000" dirty="0"/>
          </a:p>
          <a:p>
            <a:r>
              <a:rPr lang="en-GB" sz="2000" b="1" dirty="0"/>
              <a:t>Bibliography/reference list: </a:t>
            </a:r>
            <a:r>
              <a:rPr lang="en-GB" sz="2000" dirty="0"/>
              <a:t>Hardy, P. (2015) ‘Outdoor play and how it can help learning’, in Walker, E. (ed.) </a:t>
            </a:r>
            <a:r>
              <a:rPr lang="en-GB" sz="2000" i="1" dirty="0"/>
              <a:t>A New approach to teaching in the primary school. </a:t>
            </a:r>
            <a:r>
              <a:rPr lang="en-GB" sz="2000" dirty="0"/>
              <a:t>London: </a:t>
            </a:r>
            <a:r>
              <a:rPr lang="en-GB" sz="2000" dirty="0" err="1"/>
              <a:t>Todcaster</a:t>
            </a:r>
            <a:r>
              <a:rPr lang="en-GB" sz="2000" dirty="0"/>
              <a:t> and Frome, pp. 37-54.</a:t>
            </a:r>
          </a:p>
          <a:p>
            <a:endParaRPr lang="en-GB" sz="2000" dirty="0"/>
          </a:p>
          <a:p>
            <a:endParaRPr lang="en-GB" sz="2000" dirty="0"/>
          </a:p>
          <a:p>
            <a:endParaRPr lang="en-GB" sz="2000" dirty="0"/>
          </a:p>
          <a:p>
            <a:endParaRPr lang="en-GB" sz="2000" dirty="0"/>
          </a:p>
          <a:p>
            <a:endParaRPr lang="en-GB" sz="1400" dirty="0"/>
          </a:p>
        </p:txBody>
      </p:sp>
      <p:sp>
        <p:nvSpPr>
          <p:cNvPr id="11" name="Rectangle 10">
            <a:extLst>
              <a:ext uri="{FF2B5EF4-FFF2-40B4-BE49-F238E27FC236}">
                <a16:creationId xmlns:a16="http://schemas.microsoft.com/office/drawing/2014/main" id="{58F9A06C-0012-5CF1-1F2B-83D34D0FF64F}"/>
              </a:ext>
            </a:extLst>
          </p:cNvPr>
          <p:cNvSpPr/>
          <p:nvPr/>
        </p:nvSpPr>
        <p:spPr>
          <a:xfrm>
            <a:off x="6397308" y="1375577"/>
            <a:ext cx="5486400" cy="522567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000" b="1" dirty="0"/>
              <a:t>MHRA</a:t>
            </a:r>
          </a:p>
          <a:p>
            <a:r>
              <a:rPr lang="en-GB" sz="2000" dirty="0"/>
              <a:t>⁵ Paula Hardy, ‘Outdoor Play And How It Can Help Learning’, in </a:t>
            </a:r>
            <a:r>
              <a:rPr lang="en-GB" sz="2000" i="1" dirty="0"/>
              <a:t>A New Approach To Teaching In The Primary School</a:t>
            </a:r>
            <a:r>
              <a:rPr lang="en-GB" sz="2000" dirty="0"/>
              <a:t>, ed. by Ethan Walker (London: </a:t>
            </a:r>
            <a:r>
              <a:rPr lang="en-GB" sz="2000" dirty="0" err="1"/>
              <a:t>Todcaster</a:t>
            </a:r>
            <a:r>
              <a:rPr lang="en-GB" sz="2000" dirty="0"/>
              <a:t> and Frome, 2015), pp. 37-54 (p. 53).</a:t>
            </a:r>
          </a:p>
          <a:p>
            <a:endParaRPr lang="en-GB" sz="2000" b="1" dirty="0"/>
          </a:p>
          <a:p>
            <a:r>
              <a:rPr lang="en-GB" sz="2000" b="1" dirty="0"/>
              <a:t>Bibliography/reference list:</a:t>
            </a:r>
          </a:p>
          <a:p>
            <a:r>
              <a:rPr lang="en-GB" sz="2000" dirty="0"/>
              <a:t>Hardy, Paula, ‘Outdoor Play And How It Can 	Help Learning’, in A New Approach To 	Teaching In The Primary School, ed. 	by Ethan Walker (London: </a:t>
            </a:r>
            <a:r>
              <a:rPr lang="en-GB" sz="2000" dirty="0" err="1"/>
              <a:t>Todcaster</a:t>
            </a:r>
            <a:r>
              <a:rPr lang="en-GB" sz="2000" dirty="0"/>
              <a:t> 	and Frome, 2015), pp. 37-54</a:t>
            </a:r>
            <a:r>
              <a:rPr lang="en-GB" sz="2000" b="1" dirty="0"/>
              <a:t> </a:t>
            </a:r>
          </a:p>
        </p:txBody>
      </p:sp>
    </p:spTree>
    <p:extLst>
      <p:ext uri="{BB962C8B-B14F-4D97-AF65-F5344CB8AC3E}">
        <p14:creationId xmlns:p14="http://schemas.microsoft.com/office/powerpoint/2010/main" val="3638349064"/>
      </p:ext>
    </p:extLst>
  </p:cSld>
  <p:clrMapOvr>
    <a:masterClrMapping/>
  </p:clrMapOvr>
  <mc:AlternateContent xmlns:mc="http://schemas.openxmlformats.org/markup-compatibility/2006" xmlns:p14="http://schemas.microsoft.com/office/powerpoint/2010/main">
    <mc:Choice Requires="p14">
      <p:transition spd="slow" p14:dur="2000" advTm="61849"/>
    </mc:Choice>
    <mc:Fallback xmlns="">
      <p:transition spd="slow" advTm="61849"/>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DB5E7-58FC-6A42-570F-CFDAD2C82B8E}"/>
              </a:ext>
            </a:extLst>
          </p:cNvPr>
          <p:cNvSpPr>
            <a:spLocks noGrp="1"/>
          </p:cNvSpPr>
          <p:nvPr>
            <p:ph type="title"/>
          </p:nvPr>
        </p:nvSpPr>
        <p:spPr>
          <a:xfrm>
            <a:off x="609600" y="50014"/>
            <a:ext cx="10972800" cy="1325563"/>
          </a:xfrm>
        </p:spPr>
        <p:txBody>
          <a:bodyPr/>
          <a:lstStyle/>
          <a:p>
            <a:r>
              <a:rPr lang="en-GB" dirty="0"/>
              <a:t>Journal articles</a:t>
            </a:r>
          </a:p>
        </p:txBody>
      </p:sp>
      <p:sp>
        <p:nvSpPr>
          <p:cNvPr id="4" name="Rectangle 3">
            <a:extLst>
              <a:ext uri="{FF2B5EF4-FFF2-40B4-BE49-F238E27FC236}">
                <a16:creationId xmlns:a16="http://schemas.microsoft.com/office/drawing/2014/main" id="{42F18D74-0C0D-9F5A-8153-8769CC2F4774}"/>
              </a:ext>
            </a:extLst>
          </p:cNvPr>
          <p:cNvSpPr/>
          <p:nvPr/>
        </p:nvSpPr>
        <p:spPr>
          <a:xfrm>
            <a:off x="609600" y="1375577"/>
            <a:ext cx="5486400" cy="522567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000" b="1" dirty="0"/>
              <a:t>Harvard</a:t>
            </a:r>
          </a:p>
          <a:p>
            <a:r>
              <a:rPr lang="en-GB" sz="2000" b="1" dirty="0"/>
              <a:t>In-text: (</a:t>
            </a:r>
            <a:r>
              <a:rPr lang="en-GB" sz="2000" dirty="0"/>
              <a:t>Smith and Gray, 2019, p. 554).</a:t>
            </a:r>
          </a:p>
          <a:p>
            <a:endParaRPr lang="en-GB" sz="2000" dirty="0"/>
          </a:p>
          <a:p>
            <a:r>
              <a:rPr lang="en-GB" sz="2000" dirty="0"/>
              <a:t> </a:t>
            </a:r>
            <a:r>
              <a:rPr lang="en-GB" sz="2000" b="1" dirty="0"/>
              <a:t>Bibliography/reference list: </a:t>
            </a:r>
            <a:r>
              <a:rPr lang="en-GB" sz="2000" dirty="0"/>
              <a:t>Smith, R. and Gray, P. (2019) ‘The changing shape of youth justice: models or practice’, </a:t>
            </a:r>
            <a:r>
              <a:rPr lang="en-GB" sz="2000" i="1" dirty="0"/>
              <a:t>Criminology &amp; Criminal Justice</a:t>
            </a:r>
            <a:r>
              <a:rPr lang="en-GB" sz="2000" dirty="0"/>
              <a:t>, 19(5), pp. 554-571</a:t>
            </a:r>
          </a:p>
          <a:p>
            <a:r>
              <a:rPr lang="en-GB" sz="2000" dirty="0"/>
              <a:t>.</a:t>
            </a:r>
          </a:p>
          <a:p>
            <a:endParaRPr lang="en-GB" sz="2000" dirty="0"/>
          </a:p>
          <a:p>
            <a:endParaRPr lang="en-GB" sz="2000" dirty="0"/>
          </a:p>
          <a:p>
            <a:endParaRPr lang="en-GB" sz="1400" dirty="0"/>
          </a:p>
        </p:txBody>
      </p:sp>
      <p:sp>
        <p:nvSpPr>
          <p:cNvPr id="11" name="Rectangle 10">
            <a:extLst>
              <a:ext uri="{FF2B5EF4-FFF2-40B4-BE49-F238E27FC236}">
                <a16:creationId xmlns:a16="http://schemas.microsoft.com/office/drawing/2014/main" id="{58F9A06C-0012-5CF1-1F2B-83D34D0FF64F}"/>
              </a:ext>
            </a:extLst>
          </p:cNvPr>
          <p:cNvSpPr/>
          <p:nvPr/>
        </p:nvSpPr>
        <p:spPr>
          <a:xfrm>
            <a:off x="6397308" y="1375577"/>
            <a:ext cx="5486400" cy="522567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000" b="1" dirty="0"/>
              <a:t>MHRA</a:t>
            </a:r>
          </a:p>
          <a:p>
            <a:r>
              <a:rPr lang="en-GB" sz="2000" dirty="0"/>
              <a:t>⁵ R. Smith and P. Gray, ‘The Changing Shape of Youth Justice: Models or Practice’, </a:t>
            </a:r>
            <a:r>
              <a:rPr lang="en-GB" sz="2000" i="1" dirty="0"/>
              <a:t>Criminology &amp; Criminal Justice, </a:t>
            </a:r>
            <a:r>
              <a:rPr lang="en-GB" sz="2000" dirty="0"/>
              <a:t>19.5 (2019), 554-571 (p. 554) </a:t>
            </a:r>
          </a:p>
          <a:p>
            <a:endParaRPr lang="en-GB" sz="2000" b="1" dirty="0"/>
          </a:p>
          <a:p>
            <a:r>
              <a:rPr lang="en-GB" sz="2000" b="1" dirty="0"/>
              <a:t>Bibliography/reference list:</a:t>
            </a:r>
          </a:p>
          <a:p>
            <a:r>
              <a:rPr lang="en-GB" sz="2000" dirty="0"/>
              <a:t>Smith, R., and P. Gray, ‘The Changing Shape 	of Youth Justice: Models or Practice’, 	</a:t>
            </a:r>
            <a:r>
              <a:rPr lang="en-GB" sz="2000" i="1" dirty="0"/>
              <a:t>Criminology &amp; Criminal Justice, </a:t>
            </a:r>
            <a:r>
              <a:rPr lang="en-GB" sz="2000" dirty="0"/>
              <a:t>19.5 (	2019), 554-571.</a:t>
            </a:r>
            <a:endParaRPr lang="en-GB" sz="2000" b="1" dirty="0"/>
          </a:p>
        </p:txBody>
      </p:sp>
    </p:spTree>
    <p:extLst>
      <p:ext uri="{BB962C8B-B14F-4D97-AF65-F5344CB8AC3E}">
        <p14:creationId xmlns:p14="http://schemas.microsoft.com/office/powerpoint/2010/main" val="2034208159"/>
      </p:ext>
    </p:extLst>
  </p:cSld>
  <p:clrMapOvr>
    <a:masterClrMapping/>
  </p:clrMapOvr>
  <mc:AlternateContent xmlns:mc="http://schemas.openxmlformats.org/markup-compatibility/2006" xmlns:p14="http://schemas.microsoft.com/office/powerpoint/2010/main">
    <mc:Choice Requires="p14">
      <p:transition spd="slow" p14:dur="2000" advTm="96525"/>
    </mc:Choice>
    <mc:Fallback xmlns="">
      <p:transition spd="slow" advTm="96525"/>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E85213-4D40-4787-89BC-790B94935C0D}"/>
              </a:ext>
            </a:extLst>
          </p:cNvPr>
          <p:cNvSpPr>
            <a:spLocks noGrp="1"/>
          </p:cNvSpPr>
          <p:nvPr>
            <p:ph type="title"/>
          </p:nvPr>
        </p:nvSpPr>
        <p:spPr>
          <a:xfrm>
            <a:off x="609600" y="-364608"/>
            <a:ext cx="10972800" cy="1325563"/>
          </a:xfrm>
        </p:spPr>
        <p:txBody>
          <a:bodyPr/>
          <a:lstStyle/>
          <a:p>
            <a:r>
              <a:rPr lang="en-GB" dirty="0"/>
              <a:t>Direct quotations</a:t>
            </a:r>
          </a:p>
        </p:txBody>
      </p:sp>
      <p:sp>
        <p:nvSpPr>
          <p:cNvPr id="3" name="Content Placeholder 2">
            <a:extLst>
              <a:ext uri="{FF2B5EF4-FFF2-40B4-BE49-F238E27FC236}">
                <a16:creationId xmlns:a16="http://schemas.microsoft.com/office/drawing/2014/main" id="{1A2FCE36-6974-186B-D1B6-AA62F43E2E98}"/>
              </a:ext>
            </a:extLst>
          </p:cNvPr>
          <p:cNvSpPr>
            <a:spLocks noGrp="1"/>
          </p:cNvSpPr>
          <p:nvPr>
            <p:ph idx="1"/>
          </p:nvPr>
        </p:nvSpPr>
        <p:spPr>
          <a:xfrm>
            <a:off x="609600" y="1098430"/>
            <a:ext cx="10972800" cy="5461396"/>
          </a:xfrm>
        </p:spPr>
        <p:txBody>
          <a:bodyPr>
            <a:normAutofit lnSpcReduction="10000"/>
          </a:bodyPr>
          <a:lstStyle/>
          <a:p>
            <a:r>
              <a:rPr lang="en-GB" dirty="0"/>
              <a:t>Direct quotations in your text must be in quotation marks.</a:t>
            </a:r>
          </a:p>
          <a:p>
            <a:r>
              <a:rPr lang="en-GB" b="1" dirty="0"/>
              <a:t>Harvard style: </a:t>
            </a:r>
            <a:r>
              <a:rPr lang="en-GB" dirty="0"/>
              <a:t>in-text citation, with date and page number.</a:t>
            </a:r>
          </a:p>
          <a:p>
            <a:r>
              <a:rPr lang="en-GB" dirty="0"/>
              <a:t>e.g. </a:t>
            </a:r>
          </a:p>
          <a:p>
            <a:r>
              <a:rPr lang="en-GB" dirty="0"/>
              <a:t>Birtha Kundrus (2005, 301) states that “the perpetration of uncontrolled violence in a colonial context is, however, not a specifically German phenomenon”</a:t>
            </a:r>
          </a:p>
          <a:p>
            <a:r>
              <a:rPr lang="en-GB" b="1" dirty="0"/>
              <a:t>MHRA style: </a:t>
            </a:r>
            <a:r>
              <a:rPr lang="en-GB" dirty="0"/>
              <a:t>Footnotes.</a:t>
            </a:r>
          </a:p>
          <a:p>
            <a:r>
              <a:rPr lang="en-GB" dirty="0"/>
              <a:t>e.g. </a:t>
            </a:r>
          </a:p>
          <a:p>
            <a:r>
              <a:rPr lang="en-GB" dirty="0"/>
              <a:t>Birtha Kundrus states that “the perpetration of uncontrolled violence in a colonial context is, however, not a specifically German phenomenon”.</a:t>
            </a:r>
            <a:r>
              <a:rPr lang="en-GB" baseline="30000" dirty="0"/>
              <a:t>1</a:t>
            </a:r>
          </a:p>
          <a:p>
            <a:r>
              <a:rPr lang="en-GB" baseline="30000" dirty="0"/>
              <a:t>-----</a:t>
            </a:r>
          </a:p>
          <a:p>
            <a:r>
              <a:rPr lang="en-GB" baseline="30000" dirty="0"/>
              <a:t>1</a:t>
            </a:r>
            <a:r>
              <a:rPr lang="en-GB" dirty="0"/>
              <a:t>Birtha Kundrus, ‘From the Herero to the Holocaust? Some Remarks on the Current Debate’, </a:t>
            </a:r>
            <a:r>
              <a:rPr lang="en-GB" i="1" dirty="0"/>
              <a:t>Afrika Spectrum, </a:t>
            </a:r>
            <a:r>
              <a:rPr lang="en-GB" dirty="0"/>
              <a:t>40 (2005), 299-308 (p.301).</a:t>
            </a:r>
          </a:p>
          <a:p>
            <a:r>
              <a:rPr lang="en-GB" dirty="0"/>
              <a:t>Longer quotations can be indented from text and do not need to be in quotation marks (but do need the in-text citation (Harvard) or footnotes (MHRA).</a:t>
            </a:r>
          </a:p>
        </p:txBody>
      </p:sp>
    </p:spTree>
    <p:extLst>
      <p:ext uri="{BB962C8B-B14F-4D97-AF65-F5344CB8AC3E}">
        <p14:creationId xmlns:p14="http://schemas.microsoft.com/office/powerpoint/2010/main" val="4264265769"/>
      </p:ext>
    </p:extLst>
  </p:cSld>
  <p:clrMapOvr>
    <a:masterClrMapping/>
  </p:clrMapOvr>
  <mc:AlternateContent xmlns:mc="http://schemas.openxmlformats.org/markup-compatibility/2006" xmlns:p14="http://schemas.microsoft.com/office/powerpoint/2010/main">
    <mc:Choice Requires="p14">
      <p:transition spd="slow" p14:dur="2000" advTm="68300"/>
    </mc:Choice>
    <mc:Fallback xmlns="">
      <p:transition spd="slow" advTm="68300"/>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9DB552-8DED-EB72-B8DD-8C25BA630DDE}"/>
              </a:ext>
            </a:extLst>
          </p:cNvPr>
          <p:cNvSpPr>
            <a:spLocks noGrp="1"/>
          </p:cNvSpPr>
          <p:nvPr>
            <p:ph type="title"/>
          </p:nvPr>
        </p:nvSpPr>
        <p:spPr/>
        <p:txBody>
          <a:bodyPr/>
          <a:lstStyle/>
          <a:p>
            <a:r>
              <a:rPr lang="en-GB" dirty="0"/>
              <a:t>Referencing handbooks</a:t>
            </a:r>
          </a:p>
        </p:txBody>
      </p:sp>
      <p:sp>
        <p:nvSpPr>
          <p:cNvPr id="3" name="Content Placeholder 2">
            <a:extLst>
              <a:ext uri="{FF2B5EF4-FFF2-40B4-BE49-F238E27FC236}">
                <a16:creationId xmlns:a16="http://schemas.microsoft.com/office/drawing/2014/main" id="{965B2308-0B96-008F-32C2-A8A7BA3C6083}"/>
              </a:ext>
            </a:extLst>
          </p:cNvPr>
          <p:cNvSpPr>
            <a:spLocks noGrp="1"/>
          </p:cNvSpPr>
          <p:nvPr>
            <p:ph idx="1"/>
          </p:nvPr>
        </p:nvSpPr>
        <p:spPr/>
        <p:txBody>
          <a:bodyPr>
            <a:normAutofit/>
          </a:bodyPr>
          <a:lstStyle/>
          <a:p>
            <a:r>
              <a:rPr lang="en-GB" sz="3200" dirty="0"/>
              <a:t>Example citations for other types of resources (newspaper articles, websites, blogs, and more…) available in the Referencing Handbooks provided by the library:</a:t>
            </a:r>
          </a:p>
          <a:p>
            <a:r>
              <a:rPr lang="en-GB" sz="3200" dirty="0">
                <a:hlinkClick r:id="rId2"/>
              </a:rPr>
              <a:t>Referencing Handbooks - Digital Services | University of Wales Trinity Saint David</a:t>
            </a:r>
            <a:endParaRPr lang="en-GB" sz="3200" dirty="0"/>
          </a:p>
        </p:txBody>
      </p:sp>
    </p:spTree>
    <p:extLst>
      <p:ext uri="{BB962C8B-B14F-4D97-AF65-F5344CB8AC3E}">
        <p14:creationId xmlns:p14="http://schemas.microsoft.com/office/powerpoint/2010/main" val="1150489884"/>
      </p:ext>
    </p:extLst>
  </p:cSld>
  <p:clrMapOvr>
    <a:masterClrMapping/>
  </p:clrMapOvr>
  <mc:AlternateContent xmlns:mc="http://schemas.openxmlformats.org/markup-compatibility/2006" xmlns:p14="http://schemas.microsoft.com/office/powerpoint/2010/main">
    <mc:Choice Requires="p14">
      <p:transition spd="slow" p14:dur="2000" advTm="63996"/>
    </mc:Choice>
    <mc:Fallback xmlns="">
      <p:transition spd="slow" advTm="63996"/>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185779-586E-DC19-09C6-DC4172660D1C}"/>
              </a:ext>
            </a:extLst>
          </p:cNvPr>
          <p:cNvSpPr>
            <a:spLocks noGrp="1"/>
          </p:cNvSpPr>
          <p:nvPr>
            <p:ph type="title"/>
          </p:nvPr>
        </p:nvSpPr>
        <p:spPr/>
        <p:txBody>
          <a:bodyPr/>
          <a:lstStyle/>
          <a:p>
            <a:r>
              <a:rPr lang="en-GB" dirty="0"/>
              <a:t>Changing your quotations</a:t>
            </a:r>
          </a:p>
        </p:txBody>
      </p:sp>
      <p:sp>
        <p:nvSpPr>
          <p:cNvPr id="3" name="Content Placeholder 2">
            <a:extLst>
              <a:ext uri="{FF2B5EF4-FFF2-40B4-BE49-F238E27FC236}">
                <a16:creationId xmlns:a16="http://schemas.microsoft.com/office/drawing/2014/main" id="{4BB3839D-703D-BDDF-5721-B2C641B6C5C0}"/>
              </a:ext>
            </a:extLst>
          </p:cNvPr>
          <p:cNvSpPr>
            <a:spLocks noGrp="1"/>
          </p:cNvSpPr>
          <p:nvPr>
            <p:ph idx="1"/>
          </p:nvPr>
        </p:nvSpPr>
        <p:spPr/>
        <p:txBody>
          <a:bodyPr>
            <a:normAutofit fontScale="92500" lnSpcReduction="20000"/>
          </a:bodyPr>
          <a:lstStyle/>
          <a:p>
            <a:r>
              <a:rPr lang="en-GB" b="1" dirty="0"/>
              <a:t>Shortening quotations</a:t>
            </a:r>
            <a:r>
              <a:rPr lang="en-GB" dirty="0"/>
              <a:t> – use 3 dots to show where words are missing e.g.</a:t>
            </a:r>
          </a:p>
          <a:p>
            <a:r>
              <a:rPr lang="en-GB" dirty="0"/>
              <a:t>Birtha Kundrus (2005, p.301) states that “the perpetration of uncontrolled violence…is…not a specifically German phenomenon” </a:t>
            </a:r>
          </a:p>
          <a:p>
            <a:r>
              <a:rPr lang="en-GB" b="1" dirty="0"/>
              <a:t>Adding in words </a:t>
            </a:r>
            <a:r>
              <a:rPr lang="en-GB" dirty="0"/>
              <a:t>(for clarity):</a:t>
            </a:r>
          </a:p>
          <a:p>
            <a:r>
              <a:rPr lang="en-GB" dirty="0"/>
              <a:t>E.g. Birtha Kundrus (2005, p. 301) states that “the perpetration of uncontrolled violence in a colonial context [in Africa] is, however, not a specifically German phenomenon”</a:t>
            </a:r>
          </a:p>
          <a:p>
            <a:r>
              <a:rPr lang="en-GB" b="1" dirty="0"/>
              <a:t>Noting an error in the original source: </a:t>
            </a:r>
            <a:r>
              <a:rPr lang="en-GB" dirty="0"/>
              <a:t>use [sic] e.g.</a:t>
            </a:r>
          </a:p>
          <a:p>
            <a:r>
              <a:rPr lang="en-GB" dirty="0"/>
              <a:t>“There [sic] painting was appreciated”.</a:t>
            </a:r>
          </a:p>
          <a:p>
            <a:r>
              <a:rPr lang="en-GB" b="1" dirty="0"/>
              <a:t>Adding emphasis: </a:t>
            </a:r>
            <a:r>
              <a:rPr lang="en-GB" dirty="0"/>
              <a:t>use italics and note you’ve added emphasis e.g. </a:t>
            </a:r>
          </a:p>
          <a:p>
            <a:r>
              <a:rPr lang="en-GB" dirty="0"/>
              <a:t>“The perpetration of uncontrolled violence in a colonial context is, however, </a:t>
            </a:r>
            <a:r>
              <a:rPr lang="en-GB" i="1" dirty="0"/>
              <a:t>not a specifically German phenomenon</a:t>
            </a:r>
            <a:r>
              <a:rPr lang="en-GB" dirty="0"/>
              <a:t>” (Kundrus, 2005, p. 301, my emphasis)</a:t>
            </a:r>
          </a:p>
          <a:p>
            <a:endParaRPr lang="en-GB" b="1" dirty="0"/>
          </a:p>
        </p:txBody>
      </p:sp>
    </p:spTree>
    <p:extLst>
      <p:ext uri="{BB962C8B-B14F-4D97-AF65-F5344CB8AC3E}">
        <p14:creationId xmlns:p14="http://schemas.microsoft.com/office/powerpoint/2010/main" val="2275480986"/>
      </p:ext>
    </p:extLst>
  </p:cSld>
  <p:clrMapOvr>
    <a:masterClrMapping/>
  </p:clrMapOvr>
  <mc:AlternateContent xmlns:mc="http://schemas.openxmlformats.org/markup-compatibility/2006" xmlns:p14="http://schemas.microsoft.com/office/powerpoint/2010/main">
    <mc:Choice Requires="p14">
      <p:transition spd="slow" p14:dur="2000" advTm="122170"/>
    </mc:Choice>
    <mc:Fallback xmlns="">
      <p:transition spd="slow" advTm="122170"/>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C58055-E05E-D1BA-D8C4-832880069D0B}"/>
              </a:ext>
            </a:extLst>
          </p:cNvPr>
          <p:cNvSpPr>
            <a:spLocks noGrp="1"/>
          </p:cNvSpPr>
          <p:nvPr>
            <p:ph type="title"/>
          </p:nvPr>
        </p:nvSpPr>
        <p:spPr/>
        <p:txBody>
          <a:bodyPr/>
          <a:lstStyle/>
          <a:p>
            <a:r>
              <a:rPr lang="en-GB" dirty="0"/>
              <a:t>What doesn’t need citing?</a:t>
            </a:r>
          </a:p>
        </p:txBody>
      </p:sp>
      <p:sp>
        <p:nvSpPr>
          <p:cNvPr id="3" name="Content Placeholder 2">
            <a:extLst>
              <a:ext uri="{FF2B5EF4-FFF2-40B4-BE49-F238E27FC236}">
                <a16:creationId xmlns:a16="http://schemas.microsoft.com/office/drawing/2014/main" id="{198A2233-6A6F-29F2-2DB8-5FE2B2B0DEB2}"/>
              </a:ext>
            </a:extLst>
          </p:cNvPr>
          <p:cNvSpPr>
            <a:spLocks noGrp="1"/>
          </p:cNvSpPr>
          <p:nvPr>
            <p:ph idx="1"/>
          </p:nvPr>
        </p:nvSpPr>
        <p:spPr/>
        <p:txBody>
          <a:bodyPr/>
          <a:lstStyle/>
          <a:p>
            <a:r>
              <a:rPr lang="en-GB" dirty="0"/>
              <a:t>Common knowledge – e.g. generally accepted facts:</a:t>
            </a:r>
          </a:p>
          <a:p>
            <a:pPr marL="342900" indent="-342900">
              <a:buFont typeface="Arial" panose="020B0604020202020204" pitchFamily="34" charset="0"/>
              <a:buChar char="•"/>
            </a:pPr>
            <a:r>
              <a:rPr lang="en-GB" dirty="0"/>
              <a:t>William Shakespeare was a playwright</a:t>
            </a:r>
          </a:p>
          <a:p>
            <a:pPr marL="342900" indent="-342900">
              <a:buFont typeface="Arial" panose="020B0604020202020204" pitchFamily="34" charset="0"/>
              <a:buChar char="•"/>
            </a:pPr>
            <a:r>
              <a:rPr lang="en-GB" dirty="0"/>
              <a:t>Cats are mammals</a:t>
            </a:r>
          </a:p>
          <a:p>
            <a:pPr marL="342900" indent="-342900">
              <a:buFont typeface="Arial" panose="020B0604020202020204" pitchFamily="34" charset="0"/>
              <a:buChar char="•"/>
            </a:pPr>
            <a:r>
              <a:rPr lang="en-GB" dirty="0"/>
              <a:t>World War II ended in 1945.</a:t>
            </a:r>
          </a:p>
          <a:p>
            <a:pPr marL="342900" indent="-342900">
              <a:buFont typeface="Arial" panose="020B0604020202020204" pitchFamily="34" charset="0"/>
              <a:buChar char="•"/>
            </a:pPr>
            <a:endParaRPr lang="en-GB" dirty="0"/>
          </a:p>
          <a:p>
            <a:pPr marL="342900" indent="-342900">
              <a:buFont typeface="Arial" panose="020B0604020202020204" pitchFamily="34" charset="0"/>
              <a:buChar char="•"/>
            </a:pPr>
            <a:r>
              <a:rPr lang="en-GB" dirty="0"/>
              <a:t>How do you know what’s common knowledge?</a:t>
            </a:r>
          </a:p>
          <a:p>
            <a:pPr marL="571500" lvl="1" indent="-342900">
              <a:buFont typeface="Arial" panose="020B0604020202020204" pitchFamily="34" charset="0"/>
              <a:buChar char="•"/>
            </a:pPr>
            <a:r>
              <a:rPr lang="en-GB" dirty="0"/>
              <a:t>If you can find 5 academic sources where the facts don’t have a citation attached, it’s safe enough to assume.</a:t>
            </a:r>
          </a:p>
        </p:txBody>
      </p:sp>
    </p:spTree>
    <p:extLst>
      <p:ext uri="{BB962C8B-B14F-4D97-AF65-F5344CB8AC3E}">
        <p14:creationId xmlns:p14="http://schemas.microsoft.com/office/powerpoint/2010/main" val="1962838643"/>
      </p:ext>
    </p:extLst>
  </p:cSld>
  <p:clrMapOvr>
    <a:masterClrMapping/>
  </p:clrMapOvr>
  <mc:AlternateContent xmlns:mc="http://schemas.openxmlformats.org/markup-compatibility/2006" xmlns:p14="http://schemas.microsoft.com/office/powerpoint/2010/main">
    <mc:Choice Requires="p14">
      <p:transition spd="slow" p14:dur="2000" advTm="61428"/>
    </mc:Choice>
    <mc:Fallback xmlns="">
      <p:transition spd="slow" advTm="61428"/>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51C942E5-D7E3-0D4F-F37D-66457226C097}"/>
              </a:ext>
            </a:extLst>
          </p:cNvPr>
          <p:cNvSpPr>
            <a:spLocks noGrp="1"/>
          </p:cNvSpPr>
          <p:nvPr>
            <p:ph type="title"/>
          </p:nvPr>
        </p:nvSpPr>
        <p:spPr>
          <a:xfrm>
            <a:off x="5748752" y="552782"/>
            <a:ext cx="5919373" cy="1611920"/>
          </a:xfrm>
        </p:spPr>
        <p:txBody>
          <a:bodyPr>
            <a:normAutofit/>
          </a:bodyPr>
          <a:lstStyle/>
          <a:p>
            <a:r>
              <a:rPr lang="en-GB" dirty="0"/>
              <a:t>What doesn’t need citing?</a:t>
            </a:r>
          </a:p>
        </p:txBody>
      </p:sp>
      <p:pic>
        <p:nvPicPr>
          <p:cNvPr id="22" name="Picture 21" descr="Magnifying glass and question mark">
            <a:extLst>
              <a:ext uri="{FF2B5EF4-FFF2-40B4-BE49-F238E27FC236}">
                <a16:creationId xmlns:a16="http://schemas.microsoft.com/office/drawing/2014/main" id="{ED32F4F7-1272-CF7F-6CA4-0727816E3EE3}"/>
              </a:ext>
            </a:extLst>
          </p:cNvPr>
          <p:cNvPicPr>
            <a:picLocks noChangeAspect="1"/>
          </p:cNvPicPr>
          <p:nvPr/>
        </p:nvPicPr>
        <p:blipFill>
          <a:blip r:embed="rId2"/>
          <a:srcRect l="28404" r="24756"/>
          <a:stretch/>
        </p:blipFill>
        <p:spPr>
          <a:xfrm>
            <a:off x="20" y="10"/>
            <a:ext cx="5710632" cy="6857990"/>
          </a:xfrm>
          <a:custGeom>
            <a:avLst/>
            <a:gdLst/>
            <a:ahLst/>
            <a:cxnLst/>
            <a:rect l="l" t="t" r="r" b="b"/>
            <a:pathLst>
              <a:path w="5710652" h="6858000">
                <a:moveTo>
                  <a:pt x="4831301" y="0"/>
                </a:moveTo>
                <a:lnTo>
                  <a:pt x="5696109" y="0"/>
                </a:lnTo>
                <a:lnTo>
                  <a:pt x="5706418" y="42969"/>
                </a:lnTo>
                <a:cubicBezTo>
                  <a:pt x="5714414" y="100391"/>
                  <a:pt x="5711283" y="160329"/>
                  <a:pt x="5695333" y="219852"/>
                </a:cubicBezTo>
                <a:cubicBezTo>
                  <a:pt x="5631536" y="457945"/>
                  <a:pt x="5386806" y="599240"/>
                  <a:pt x="5148712" y="535443"/>
                </a:cubicBezTo>
                <a:cubicBezTo>
                  <a:pt x="4940381" y="479621"/>
                  <a:pt x="4806160" y="285271"/>
                  <a:pt x="4818599" y="78052"/>
                </a:cubicBezTo>
                <a:close/>
                <a:moveTo>
                  <a:pt x="0" y="0"/>
                </a:moveTo>
                <a:lnTo>
                  <a:pt x="545808" y="0"/>
                </a:lnTo>
                <a:lnTo>
                  <a:pt x="4212872" y="0"/>
                </a:lnTo>
                <a:lnTo>
                  <a:pt x="4204748" y="184996"/>
                </a:lnTo>
                <a:cubicBezTo>
                  <a:pt x="4203390" y="263520"/>
                  <a:pt x="4204263" y="341910"/>
                  <a:pt x="4207775" y="419995"/>
                </a:cubicBezTo>
                <a:cubicBezTo>
                  <a:pt x="4220964" y="709488"/>
                  <a:pt x="4449625" y="891535"/>
                  <a:pt x="4655737" y="1068099"/>
                </a:cubicBezTo>
                <a:cubicBezTo>
                  <a:pt x="5169527" y="1508061"/>
                  <a:pt x="5344373" y="2032158"/>
                  <a:pt x="5103604" y="2589405"/>
                </a:cubicBezTo>
                <a:cubicBezTo>
                  <a:pt x="5010230" y="2805523"/>
                  <a:pt x="4828675" y="2993264"/>
                  <a:pt x="4657611" y="3164269"/>
                </a:cubicBezTo>
                <a:cubicBezTo>
                  <a:pt x="4198817" y="3622744"/>
                  <a:pt x="4217616" y="4154456"/>
                  <a:pt x="4499219" y="4641255"/>
                </a:cubicBezTo>
                <a:cubicBezTo>
                  <a:pt x="4699839" y="4986832"/>
                  <a:pt x="4940395" y="5311556"/>
                  <a:pt x="5110950" y="5670858"/>
                </a:cubicBezTo>
                <a:cubicBezTo>
                  <a:pt x="5277001" y="6019042"/>
                  <a:pt x="5375520" y="6366409"/>
                  <a:pt x="5396522" y="6707670"/>
                </a:cubicBezTo>
                <a:lnTo>
                  <a:pt x="5398895" y="6858000"/>
                </a:lnTo>
                <a:lnTo>
                  <a:pt x="0" y="6858000"/>
                </a:lnTo>
                <a:close/>
              </a:path>
            </a:pathLst>
          </a:custGeom>
        </p:spPr>
      </p:pic>
      <p:sp>
        <p:nvSpPr>
          <p:cNvPr id="23" name="Content Placeholder 2">
            <a:extLst>
              <a:ext uri="{FF2B5EF4-FFF2-40B4-BE49-F238E27FC236}">
                <a16:creationId xmlns:a16="http://schemas.microsoft.com/office/drawing/2014/main" id="{DE2D8E51-255A-881D-A267-82D72C3082DC}"/>
              </a:ext>
            </a:extLst>
          </p:cNvPr>
          <p:cNvSpPr>
            <a:spLocks noGrp="1"/>
          </p:cNvSpPr>
          <p:nvPr>
            <p:ph idx="1"/>
          </p:nvPr>
        </p:nvSpPr>
        <p:spPr>
          <a:xfrm>
            <a:off x="5745083" y="2391995"/>
            <a:ext cx="5904056" cy="3174788"/>
          </a:xfrm>
        </p:spPr>
        <p:txBody>
          <a:bodyPr anchor="t">
            <a:normAutofit/>
          </a:bodyPr>
          <a:lstStyle/>
          <a:p>
            <a:pPr>
              <a:lnSpc>
                <a:spcPct val="100000"/>
              </a:lnSpc>
            </a:pPr>
            <a:r>
              <a:rPr lang="en-GB" sz="1900"/>
              <a:t>Your own information, observation, ideas, experiences, conclusions</a:t>
            </a:r>
          </a:p>
          <a:p>
            <a:pPr>
              <a:lnSpc>
                <a:spcPct val="100000"/>
              </a:lnSpc>
            </a:pPr>
            <a:r>
              <a:rPr lang="en-GB" sz="1900"/>
              <a:t>Findings from your own field data or experiments</a:t>
            </a:r>
          </a:p>
          <a:p>
            <a:pPr>
              <a:lnSpc>
                <a:spcPct val="100000"/>
              </a:lnSpc>
            </a:pPr>
            <a:r>
              <a:rPr lang="en-GB" sz="1900"/>
              <a:t>Your own images (though always best to include a caption stating they’re your own anyway!)</a:t>
            </a:r>
          </a:p>
          <a:p>
            <a:pPr>
              <a:lnSpc>
                <a:spcPct val="100000"/>
              </a:lnSpc>
            </a:pPr>
            <a:r>
              <a:rPr lang="en-GB" sz="1900"/>
              <a:t>Common knowledge</a:t>
            </a:r>
          </a:p>
          <a:p>
            <a:pPr>
              <a:lnSpc>
                <a:spcPct val="100000"/>
              </a:lnSpc>
            </a:pPr>
            <a:endParaRPr lang="en-GB" sz="1900"/>
          </a:p>
          <a:p>
            <a:pPr>
              <a:lnSpc>
                <a:spcPct val="100000"/>
              </a:lnSpc>
            </a:pPr>
            <a:r>
              <a:rPr lang="en-GB" sz="1900"/>
              <a:t>If you have any doubts, it’s best to include a citation!</a:t>
            </a:r>
          </a:p>
        </p:txBody>
      </p:sp>
    </p:spTree>
    <p:extLst>
      <p:ext uri="{BB962C8B-B14F-4D97-AF65-F5344CB8AC3E}">
        <p14:creationId xmlns:p14="http://schemas.microsoft.com/office/powerpoint/2010/main" val="127264798"/>
      </p:ext>
    </p:extLst>
  </p:cSld>
  <p:clrMapOvr>
    <a:masterClrMapping/>
  </p:clrMapOvr>
  <mc:AlternateContent xmlns:mc="http://schemas.openxmlformats.org/markup-compatibility/2006" xmlns:p14="http://schemas.microsoft.com/office/powerpoint/2010/main">
    <mc:Choice Requires="p14">
      <p:transition spd="slow" p14:dur="2000" advTm="55020"/>
    </mc:Choice>
    <mc:Fallback xmlns="">
      <p:transition spd="slow" advTm="55020"/>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8E5685-B17D-401A-1946-71A70EB25BC2}"/>
              </a:ext>
            </a:extLst>
          </p:cNvPr>
          <p:cNvSpPr>
            <a:spLocks noGrp="1"/>
          </p:cNvSpPr>
          <p:nvPr>
            <p:ph type="title"/>
          </p:nvPr>
        </p:nvSpPr>
        <p:spPr/>
        <p:txBody>
          <a:bodyPr/>
          <a:lstStyle/>
          <a:p>
            <a:r>
              <a:rPr lang="en-GB" dirty="0"/>
              <a:t>What is plagiarism?</a:t>
            </a:r>
          </a:p>
        </p:txBody>
      </p:sp>
      <p:sp>
        <p:nvSpPr>
          <p:cNvPr id="3" name="Content Placeholder 2">
            <a:extLst>
              <a:ext uri="{FF2B5EF4-FFF2-40B4-BE49-F238E27FC236}">
                <a16:creationId xmlns:a16="http://schemas.microsoft.com/office/drawing/2014/main" id="{928F89CC-B1CD-2603-CED9-436C90677ED7}"/>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2822856032"/>
      </p:ext>
    </p:extLst>
  </p:cSld>
  <p:clrMapOvr>
    <a:masterClrMapping/>
  </p:clrMapOvr>
  <mc:AlternateContent xmlns:mc="http://schemas.openxmlformats.org/markup-compatibility/2006" xmlns:p14="http://schemas.microsoft.com/office/powerpoint/2010/main">
    <mc:Choice Requires="p14">
      <p:transition spd="slow" p14:dur="2000" advTm="20875"/>
    </mc:Choice>
    <mc:Fallback xmlns="">
      <p:transition spd="slow" advTm="20875"/>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92BFFE-A472-4858-0D87-EB32A8B4E500}"/>
              </a:ext>
            </a:extLst>
          </p:cNvPr>
          <p:cNvSpPr>
            <a:spLocks noGrp="1"/>
          </p:cNvSpPr>
          <p:nvPr>
            <p:ph type="title"/>
          </p:nvPr>
        </p:nvSpPr>
        <p:spPr/>
        <p:txBody>
          <a:bodyPr/>
          <a:lstStyle/>
          <a:p>
            <a:r>
              <a:rPr lang="en-GB" dirty="0"/>
              <a:t>What is plagiarism?</a:t>
            </a:r>
          </a:p>
        </p:txBody>
      </p:sp>
      <p:sp>
        <p:nvSpPr>
          <p:cNvPr id="3" name="Content Placeholder 2">
            <a:extLst>
              <a:ext uri="{FF2B5EF4-FFF2-40B4-BE49-F238E27FC236}">
                <a16:creationId xmlns:a16="http://schemas.microsoft.com/office/drawing/2014/main" id="{3A76A102-9BC5-C72D-2E5F-9F411113E191}"/>
              </a:ext>
            </a:extLst>
          </p:cNvPr>
          <p:cNvSpPr>
            <a:spLocks noGrp="1"/>
          </p:cNvSpPr>
          <p:nvPr>
            <p:ph idx="1"/>
          </p:nvPr>
        </p:nvSpPr>
        <p:spPr/>
        <p:txBody>
          <a:bodyPr>
            <a:normAutofit/>
          </a:bodyPr>
          <a:lstStyle/>
          <a:p>
            <a:r>
              <a:rPr lang="en-GB" dirty="0"/>
              <a:t>Using words/images/diagrams etc. without attribution</a:t>
            </a:r>
          </a:p>
          <a:p>
            <a:r>
              <a:rPr lang="en-GB" dirty="0"/>
              <a:t>Suggesting that these are your own work</a:t>
            </a:r>
          </a:p>
          <a:p>
            <a:r>
              <a:rPr lang="en-GB" dirty="0"/>
              <a:t>Falls under ‘Academic Misconduct’</a:t>
            </a:r>
          </a:p>
        </p:txBody>
      </p:sp>
    </p:spTree>
    <p:extLst>
      <p:ext uri="{BB962C8B-B14F-4D97-AF65-F5344CB8AC3E}">
        <p14:creationId xmlns:p14="http://schemas.microsoft.com/office/powerpoint/2010/main" val="2108947484"/>
      </p:ext>
    </p:extLst>
  </p:cSld>
  <p:clrMapOvr>
    <a:masterClrMapping/>
  </p:clrMapOvr>
  <mc:AlternateContent xmlns:mc="http://schemas.openxmlformats.org/markup-compatibility/2006" xmlns:p14="http://schemas.microsoft.com/office/powerpoint/2010/main">
    <mc:Choice Requires="p14">
      <p:transition spd="slow" p14:dur="2000" advTm="33856"/>
    </mc:Choice>
    <mc:Fallback xmlns="">
      <p:transition spd="slow" advTm="33856"/>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41011F-CED3-35D9-8210-F705B5F195B8}"/>
              </a:ext>
            </a:extLst>
          </p:cNvPr>
          <p:cNvSpPr>
            <a:spLocks noGrp="1"/>
          </p:cNvSpPr>
          <p:nvPr>
            <p:ph type="title"/>
          </p:nvPr>
        </p:nvSpPr>
        <p:spPr/>
        <p:txBody>
          <a:bodyPr/>
          <a:lstStyle/>
          <a:p>
            <a:r>
              <a:rPr lang="en-GB" dirty="0"/>
              <a:t>UWTSD’s Academic Misconduct Policy</a:t>
            </a:r>
          </a:p>
        </p:txBody>
      </p:sp>
      <p:sp>
        <p:nvSpPr>
          <p:cNvPr id="3" name="Content Placeholder 2">
            <a:extLst>
              <a:ext uri="{FF2B5EF4-FFF2-40B4-BE49-F238E27FC236}">
                <a16:creationId xmlns:a16="http://schemas.microsoft.com/office/drawing/2014/main" id="{D6935A71-8198-C313-0CE7-D9CAF756E37A}"/>
              </a:ext>
            </a:extLst>
          </p:cNvPr>
          <p:cNvSpPr>
            <a:spLocks noGrp="1"/>
          </p:cNvSpPr>
          <p:nvPr>
            <p:ph idx="1"/>
          </p:nvPr>
        </p:nvSpPr>
        <p:spPr>
          <a:xfrm>
            <a:off x="609600" y="2106203"/>
            <a:ext cx="10972800" cy="4407271"/>
          </a:xfrm>
        </p:spPr>
        <p:txBody>
          <a:bodyPr>
            <a:normAutofit fontScale="92500" lnSpcReduction="10000"/>
          </a:bodyPr>
          <a:lstStyle/>
          <a:p>
            <a:pPr>
              <a:lnSpc>
                <a:spcPct val="120000"/>
              </a:lnSpc>
              <a:spcBef>
                <a:spcPts val="0"/>
              </a:spcBef>
            </a:pPr>
            <a:r>
              <a:rPr lang="en-GB" sz="2500" b="1" dirty="0"/>
              <a:t>Academic Misconduct: </a:t>
            </a:r>
            <a:r>
              <a:rPr lang="en-GB" sz="2500" dirty="0"/>
              <a:t>“Any action by a student which gives or has the potential to give an unfair advantage in an examination or assessment, or might assist someone else to gain an unfair advantage, or any activity likely to undermine the integrity essential to scholarship and research.”</a:t>
            </a:r>
          </a:p>
          <a:p>
            <a:pPr>
              <a:lnSpc>
                <a:spcPct val="120000"/>
              </a:lnSpc>
              <a:spcBef>
                <a:spcPts val="0"/>
              </a:spcBef>
            </a:pPr>
            <a:r>
              <a:rPr lang="en-GB" sz="2500" dirty="0"/>
              <a:t>May include:</a:t>
            </a:r>
          </a:p>
          <a:p>
            <a:pPr marL="342900" indent="-342900">
              <a:lnSpc>
                <a:spcPct val="120000"/>
              </a:lnSpc>
              <a:spcBef>
                <a:spcPts val="0"/>
              </a:spcBef>
              <a:buFont typeface="Arial" panose="020B0604020202020204" pitchFamily="34" charset="0"/>
              <a:buChar char="•"/>
            </a:pPr>
            <a:r>
              <a:rPr lang="en-GB" sz="2500" b="1" dirty="0"/>
              <a:t>Plagiarism: </a:t>
            </a:r>
            <a:r>
              <a:rPr lang="en-GB" sz="2500" dirty="0"/>
              <a:t>“Presenting someone else’s work or ideas as the student’s own, including:</a:t>
            </a:r>
          </a:p>
          <a:p>
            <a:pPr marL="571500" lvl="1" indent="-342900">
              <a:lnSpc>
                <a:spcPct val="120000"/>
              </a:lnSpc>
              <a:spcBef>
                <a:spcPts val="0"/>
              </a:spcBef>
              <a:buFont typeface="Arial" panose="020B0604020202020204" pitchFamily="34" charset="0"/>
              <a:buChar char="•"/>
            </a:pPr>
            <a:r>
              <a:rPr lang="en-GB" sz="2200" dirty="0"/>
              <a:t>Using another author’s work</a:t>
            </a:r>
          </a:p>
          <a:p>
            <a:pPr marL="571500" lvl="1" indent="-342900">
              <a:lnSpc>
                <a:spcPct val="120000"/>
              </a:lnSpc>
              <a:spcBef>
                <a:spcPts val="0"/>
              </a:spcBef>
              <a:buFont typeface="Arial" panose="020B0604020202020204" pitchFamily="34" charset="0"/>
              <a:buChar char="•"/>
            </a:pPr>
            <a:r>
              <a:rPr lang="en-GB" sz="2200" dirty="0"/>
              <a:t>Using automated paraphrasing software. </a:t>
            </a:r>
          </a:p>
          <a:p>
            <a:pPr marL="342900" indent="-342900">
              <a:lnSpc>
                <a:spcPct val="120000"/>
              </a:lnSpc>
              <a:spcBef>
                <a:spcPts val="0"/>
              </a:spcBef>
              <a:buFont typeface="Arial" panose="020B0604020202020204" pitchFamily="34" charset="0"/>
              <a:buChar char="•"/>
            </a:pPr>
            <a:r>
              <a:rPr lang="en-GB" sz="2500" b="1" dirty="0"/>
              <a:t>Self-plagiarism: </a:t>
            </a:r>
            <a:r>
              <a:rPr lang="en-GB" sz="2500" dirty="0"/>
              <a:t>Submitting work that the student has already submitted for another assessment when this is not permitted.</a:t>
            </a:r>
          </a:p>
          <a:p>
            <a:endParaRPr lang="en-GB" dirty="0"/>
          </a:p>
        </p:txBody>
      </p:sp>
    </p:spTree>
    <p:extLst>
      <p:ext uri="{BB962C8B-B14F-4D97-AF65-F5344CB8AC3E}">
        <p14:creationId xmlns:p14="http://schemas.microsoft.com/office/powerpoint/2010/main" val="2332376952"/>
      </p:ext>
    </p:extLst>
  </p:cSld>
  <p:clrMapOvr>
    <a:masterClrMapping/>
  </p:clrMapOvr>
  <mc:AlternateContent xmlns:mc="http://schemas.openxmlformats.org/markup-compatibility/2006" xmlns:p14="http://schemas.microsoft.com/office/powerpoint/2010/main">
    <mc:Choice Requires="p14">
      <p:transition spd="slow" p14:dur="2000" advTm="104893"/>
    </mc:Choice>
    <mc:Fallback xmlns="">
      <p:transition spd="slow" advTm="104893"/>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41011F-CED3-35D9-8210-F705B5F195B8}"/>
              </a:ext>
            </a:extLst>
          </p:cNvPr>
          <p:cNvSpPr>
            <a:spLocks noGrp="1"/>
          </p:cNvSpPr>
          <p:nvPr>
            <p:ph type="title"/>
          </p:nvPr>
        </p:nvSpPr>
        <p:spPr/>
        <p:txBody>
          <a:bodyPr/>
          <a:lstStyle/>
          <a:p>
            <a:r>
              <a:rPr lang="en-GB" dirty="0"/>
              <a:t>UWTSD’s Academic Misconduct Policy</a:t>
            </a:r>
          </a:p>
        </p:txBody>
      </p:sp>
      <p:sp>
        <p:nvSpPr>
          <p:cNvPr id="3" name="Content Placeholder 2">
            <a:extLst>
              <a:ext uri="{FF2B5EF4-FFF2-40B4-BE49-F238E27FC236}">
                <a16:creationId xmlns:a16="http://schemas.microsoft.com/office/drawing/2014/main" id="{D6935A71-8198-C313-0CE7-D9CAF756E37A}"/>
              </a:ext>
            </a:extLst>
          </p:cNvPr>
          <p:cNvSpPr>
            <a:spLocks noGrp="1"/>
          </p:cNvSpPr>
          <p:nvPr>
            <p:ph idx="1"/>
          </p:nvPr>
        </p:nvSpPr>
        <p:spPr>
          <a:xfrm>
            <a:off x="609600" y="2106203"/>
            <a:ext cx="10972800" cy="4407271"/>
          </a:xfrm>
        </p:spPr>
        <p:txBody>
          <a:bodyPr>
            <a:normAutofit fontScale="92500" lnSpcReduction="20000"/>
          </a:bodyPr>
          <a:lstStyle/>
          <a:p>
            <a:pPr marL="342900" indent="-342900">
              <a:lnSpc>
                <a:spcPct val="120000"/>
              </a:lnSpc>
              <a:spcBef>
                <a:spcPts val="0"/>
              </a:spcBef>
              <a:buFont typeface="Arial" panose="020B0604020202020204" pitchFamily="34" charset="0"/>
              <a:buChar char="•"/>
            </a:pPr>
            <a:r>
              <a:rPr lang="en-GB" sz="2500" b="1" dirty="0"/>
              <a:t>Collusion: </a:t>
            </a:r>
            <a:r>
              <a:rPr lang="en-GB" sz="2500" dirty="0"/>
              <a:t>Working with someone else on an assessment which is intended to be the student’s own work and leads to the work being submitted that is substantially different from what they originally wrote.</a:t>
            </a:r>
          </a:p>
          <a:p>
            <a:pPr marL="342900" indent="-342900">
              <a:lnSpc>
                <a:spcPct val="120000"/>
              </a:lnSpc>
              <a:spcBef>
                <a:spcPts val="0"/>
              </a:spcBef>
              <a:buFont typeface="Arial" panose="020B0604020202020204" pitchFamily="34" charset="0"/>
              <a:buChar char="•"/>
            </a:pPr>
            <a:r>
              <a:rPr lang="en-GB" sz="2500" b="1" dirty="0"/>
              <a:t>Falsifying data, evidence, or experimental results</a:t>
            </a:r>
          </a:p>
          <a:p>
            <a:pPr marL="342900" indent="-342900">
              <a:lnSpc>
                <a:spcPct val="120000"/>
              </a:lnSpc>
              <a:spcBef>
                <a:spcPts val="0"/>
              </a:spcBef>
              <a:buFont typeface="Arial" panose="020B0604020202020204" pitchFamily="34" charset="0"/>
              <a:buChar char="•"/>
            </a:pPr>
            <a:r>
              <a:rPr lang="en-GB" sz="2500" b="1" dirty="0"/>
              <a:t>False authorship: </a:t>
            </a:r>
            <a:r>
              <a:rPr lang="en-GB" sz="2500" dirty="0"/>
              <a:t>Where someone completes work for a student who then submits it as their own, including:</a:t>
            </a:r>
          </a:p>
          <a:p>
            <a:pPr marL="342900" indent="-342900">
              <a:lnSpc>
                <a:spcPct val="120000"/>
              </a:lnSpc>
              <a:spcBef>
                <a:spcPts val="0"/>
              </a:spcBef>
              <a:buFont typeface="Arial" panose="020B0604020202020204" pitchFamily="34" charset="0"/>
              <a:buChar char="•"/>
            </a:pPr>
            <a:r>
              <a:rPr lang="en-GB" sz="2500" dirty="0"/>
              <a:t>Use of an essay writing service or buying work online</a:t>
            </a:r>
          </a:p>
          <a:p>
            <a:pPr marL="571500" lvl="1" indent="-342900">
              <a:lnSpc>
                <a:spcPct val="120000"/>
              </a:lnSpc>
              <a:spcBef>
                <a:spcPts val="0"/>
              </a:spcBef>
              <a:buFont typeface="Arial" panose="020B0604020202020204" pitchFamily="34" charset="0"/>
              <a:buChar char="•"/>
            </a:pPr>
            <a:r>
              <a:rPr lang="en-GB" sz="2200" dirty="0"/>
              <a:t>Arranging for someone else to impersonate a student in relation to an assessment.</a:t>
            </a:r>
          </a:p>
          <a:p>
            <a:pPr marL="571500" lvl="1" indent="-342900">
              <a:lnSpc>
                <a:spcPct val="120000"/>
              </a:lnSpc>
              <a:spcBef>
                <a:spcPts val="0"/>
              </a:spcBef>
              <a:buFont typeface="Arial" panose="020B0604020202020204" pitchFamily="34" charset="0"/>
              <a:buChar char="•"/>
            </a:pPr>
            <a:r>
              <a:rPr lang="en-GB" sz="2200" dirty="0"/>
              <a:t>Impersonating another student in relation to an assessment.</a:t>
            </a:r>
          </a:p>
          <a:p>
            <a:pPr marL="571500" lvl="1" indent="-342900">
              <a:lnSpc>
                <a:spcPct val="120000"/>
              </a:lnSpc>
              <a:spcBef>
                <a:spcPts val="0"/>
              </a:spcBef>
              <a:buFont typeface="Arial" panose="020B0604020202020204" pitchFamily="34" charset="0"/>
              <a:buChar char="•"/>
            </a:pPr>
            <a:r>
              <a:rPr lang="en-GB" sz="2200" dirty="0"/>
              <a:t>Use of a file-sharing service to access and use the work of others. </a:t>
            </a:r>
          </a:p>
          <a:p>
            <a:pPr marL="571500" lvl="1" indent="-342900">
              <a:lnSpc>
                <a:spcPct val="120000"/>
              </a:lnSpc>
              <a:spcBef>
                <a:spcPts val="0"/>
              </a:spcBef>
              <a:buFont typeface="Arial" panose="020B0604020202020204" pitchFamily="34" charset="0"/>
              <a:buChar char="•"/>
            </a:pPr>
            <a:r>
              <a:rPr lang="en-GB" sz="2200" dirty="0"/>
              <a:t>Using AI to generate material for submission where this is not permitted. </a:t>
            </a:r>
          </a:p>
          <a:p>
            <a:pPr marL="571500" lvl="1" indent="-342900">
              <a:lnSpc>
                <a:spcPct val="120000"/>
              </a:lnSpc>
              <a:spcBef>
                <a:spcPts val="0"/>
              </a:spcBef>
              <a:buFont typeface="Arial" panose="020B0604020202020204" pitchFamily="34" charset="0"/>
              <a:buChar char="•"/>
            </a:pPr>
            <a:r>
              <a:rPr lang="en-GB" sz="2200" dirty="0"/>
              <a:t>Submitting the work of another student or individual.</a:t>
            </a:r>
          </a:p>
          <a:p>
            <a:endParaRPr lang="en-GB" dirty="0"/>
          </a:p>
        </p:txBody>
      </p:sp>
    </p:spTree>
    <p:extLst>
      <p:ext uri="{BB962C8B-B14F-4D97-AF65-F5344CB8AC3E}">
        <p14:creationId xmlns:p14="http://schemas.microsoft.com/office/powerpoint/2010/main" val="2728434529"/>
      </p:ext>
    </p:extLst>
  </p:cSld>
  <p:clrMapOvr>
    <a:masterClrMapping/>
  </p:clrMapOvr>
  <mc:AlternateContent xmlns:mc="http://schemas.openxmlformats.org/markup-compatibility/2006" xmlns:p14="http://schemas.microsoft.com/office/powerpoint/2010/main">
    <mc:Choice Requires="p14">
      <p:transition spd="slow" p14:dur="2000" advTm="61427"/>
    </mc:Choice>
    <mc:Fallback xmlns="">
      <p:transition spd="slow" advTm="61427"/>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41011F-CED3-35D9-8210-F705B5F195B8}"/>
              </a:ext>
            </a:extLst>
          </p:cNvPr>
          <p:cNvSpPr>
            <a:spLocks noGrp="1"/>
          </p:cNvSpPr>
          <p:nvPr>
            <p:ph type="title"/>
          </p:nvPr>
        </p:nvSpPr>
        <p:spPr/>
        <p:txBody>
          <a:bodyPr/>
          <a:lstStyle/>
          <a:p>
            <a:r>
              <a:rPr lang="en-GB" dirty="0"/>
              <a:t>UWTSD’s Academic Misconduct Policy</a:t>
            </a:r>
          </a:p>
        </p:txBody>
      </p:sp>
      <p:sp>
        <p:nvSpPr>
          <p:cNvPr id="3" name="Content Placeholder 2">
            <a:extLst>
              <a:ext uri="{FF2B5EF4-FFF2-40B4-BE49-F238E27FC236}">
                <a16:creationId xmlns:a16="http://schemas.microsoft.com/office/drawing/2014/main" id="{D6935A71-8198-C313-0CE7-D9CAF756E37A}"/>
              </a:ext>
            </a:extLst>
          </p:cNvPr>
          <p:cNvSpPr>
            <a:spLocks noGrp="1"/>
          </p:cNvSpPr>
          <p:nvPr>
            <p:ph idx="1"/>
          </p:nvPr>
        </p:nvSpPr>
        <p:spPr>
          <a:xfrm>
            <a:off x="609600" y="2106203"/>
            <a:ext cx="10972800" cy="4407271"/>
          </a:xfrm>
        </p:spPr>
        <p:txBody>
          <a:bodyPr>
            <a:normAutofit/>
          </a:bodyPr>
          <a:lstStyle/>
          <a:p>
            <a:pPr marL="342900" indent="-342900">
              <a:lnSpc>
                <a:spcPct val="120000"/>
              </a:lnSpc>
              <a:spcBef>
                <a:spcPts val="0"/>
              </a:spcBef>
              <a:buFont typeface="Arial" panose="020B0604020202020204" pitchFamily="34" charset="0"/>
              <a:buChar char="•"/>
            </a:pPr>
            <a:r>
              <a:rPr lang="en-GB" sz="2500" b="1" dirty="0"/>
              <a:t>Cheating in examinations </a:t>
            </a:r>
            <a:r>
              <a:rPr lang="en-GB" sz="2500" dirty="0"/>
              <a:t>or other formal assessment, including:</a:t>
            </a:r>
          </a:p>
          <a:p>
            <a:pPr marL="571500" lvl="1" indent="-342900">
              <a:lnSpc>
                <a:spcPct val="120000"/>
              </a:lnSpc>
              <a:spcBef>
                <a:spcPts val="0"/>
              </a:spcBef>
              <a:buFont typeface="Arial" panose="020B0604020202020204" pitchFamily="34" charset="0"/>
              <a:buChar char="•"/>
            </a:pPr>
            <a:r>
              <a:rPr lang="en-GB" sz="2200" dirty="0"/>
              <a:t>Possession of unauthorised material or technology during exams</a:t>
            </a:r>
          </a:p>
          <a:p>
            <a:pPr marL="571500" lvl="1" indent="-342900">
              <a:lnSpc>
                <a:spcPct val="120000"/>
              </a:lnSpc>
              <a:spcBef>
                <a:spcPts val="0"/>
              </a:spcBef>
              <a:buFont typeface="Arial" panose="020B0604020202020204" pitchFamily="34" charset="0"/>
              <a:buChar char="•"/>
            </a:pPr>
            <a:r>
              <a:rPr lang="en-GB" sz="2200" dirty="0"/>
              <a:t>Attempting to access unseen assessment materials in advance of an examination.</a:t>
            </a:r>
          </a:p>
          <a:p>
            <a:pPr marL="342900" indent="-342900">
              <a:lnSpc>
                <a:spcPct val="120000"/>
              </a:lnSpc>
              <a:spcBef>
                <a:spcPts val="0"/>
              </a:spcBef>
              <a:buFont typeface="Arial" panose="020B0604020202020204" pitchFamily="34" charset="0"/>
              <a:buChar char="•"/>
            </a:pPr>
            <a:r>
              <a:rPr lang="en-GB" sz="2500" b="1" dirty="0"/>
              <a:t>Enabling plagiarism: </a:t>
            </a:r>
            <a:r>
              <a:rPr lang="en-GB" sz="2500" dirty="0"/>
              <a:t>Making assignment work including old assignment work available to others (exception is providing MA/PhD dissertations to the library).</a:t>
            </a:r>
          </a:p>
          <a:p>
            <a:endParaRPr lang="en-GB" dirty="0"/>
          </a:p>
        </p:txBody>
      </p:sp>
    </p:spTree>
    <p:extLst>
      <p:ext uri="{BB962C8B-B14F-4D97-AF65-F5344CB8AC3E}">
        <p14:creationId xmlns:p14="http://schemas.microsoft.com/office/powerpoint/2010/main" val="1968841738"/>
      </p:ext>
    </p:extLst>
  </p:cSld>
  <p:clrMapOvr>
    <a:masterClrMapping/>
  </p:clrMapOvr>
  <mc:AlternateContent xmlns:mc="http://schemas.openxmlformats.org/markup-compatibility/2006" xmlns:p14="http://schemas.microsoft.com/office/powerpoint/2010/main">
    <mc:Choice Requires="p14">
      <p:transition spd="slow" p14:dur="2000" advTm="59483"/>
    </mc:Choice>
    <mc:Fallback xmlns="">
      <p:transition spd="slow" advTm="59483"/>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7D154-1FD8-31F6-18D1-7A3BC70A95FE}"/>
              </a:ext>
            </a:extLst>
          </p:cNvPr>
          <p:cNvSpPr>
            <a:spLocks noGrp="1"/>
          </p:cNvSpPr>
          <p:nvPr>
            <p:ph type="title"/>
          </p:nvPr>
        </p:nvSpPr>
        <p:spPr/>
        <p:txBody>
          <a:bodyPr/>
          <a:lstStyle/>
          <a:p>
            <a:r>
              <a:rPr lang="en-GB" dirty="0"/>
              <a:t>What does plagiarism look like?</a:t>
            </a:r>
          </a:p>
        </p:txBody>
      </p:sp>
      <p:sp>
        <p:nvSpPr>
          <p:cNvPr id="3" name="Content Placeholder 2">
            <a:extLst>
              <a:ext uri="{FF2B5EF4-FFF2-40B4-BE49-F238E27FC236}">
                <a16:creationId xmlns:a16="http://schemas.microsoft.com/office/drawing/2014/main" id="{90454F32-1570-EAB2-1584-715FF645E3F0}"/>
              </a:ext>
            </a:extLst>
          </p:cNvPr>
          <p:cNvSpPr>
            <a:spLocks noGrp="1"/>
          </p:cNvSpPr>
          <p:nvPr>
            <p:ph idx="1"/>
          </p:nvPr>
        </p:nvSpPr>
        <p:spPr/>
        <p:txBody>
          <a:bodyPr>
            <a:normAutofit fontScale="92500" lnSpcReduction="20000"/>
          </a:bodyPr>
          <a:lstStyle/>
          <a:p>
            <a:r>
              <a:rPr lang="en-GB" dirty="0"/>
              <a:t>Copying text/images without attribution</a:t>
            </a:r>
          </a:p>
          <a:p>
            <a:r>
              <a:rPr lang="en-GB" dirty="0"/>
              <a:t>Not showing  when a direct quotation is a quotation</a:t>
            </a:r>
          </a:p>
          <a:p>
            <a:r>
              <a:rPr lang="en-GB" dirty="0"/>
              <a:t>Summarising information without showing the original source</a:t>
            </a:r>
          </a:p>
          <a:p>
            <a:r>
              <a:rPr lang="en-GB" dirty="0"/>
              <a:t>Changing a few words in text without acknowledging the original author.</a:t>
            </a:r>
          </a:p>
          <a:p>
            <a:r>
              <a:rPr lang="en-GB" dirty="0"/>
              <a:t>Getting someone else to write your paper</a:t>
            </a:r>
          </a:p>
          <a:p>
            <a:r>
              <a:rPr lang="en-GB" dirty="0"/>
              <a:t>Copying words directly from book/journal/website/student’s work</a:t>
            </a:r>
          </a:p>
          <a:p>
            <a:r>
              <a:rPr lang="en-GB" dirty="0"/>
              <a:t>Sharing your work with others</a:t>
            </a:r>
          </a:p>
          <a:p>
            <a:r>
              <a:rPr lang="en-GB" dirty="0"/>
              <a:t>Buying essays/using services</a:t>
            </a:r>
          </a:p>
          <a:p>
            <a:r>
              <a:rPr lang="en-GB" dirty="0"/>
              <a:t>Using AI without acknowledging it/using AI in ways not permitted for your assessment</a:t>
            </a:r>
          </a:p>
          <a:p>
            <a:r>
              <a:rPr lang="en-GB" dirty="0"/>
              <a:t>Altering a few words in a paragraph without attribution</a:t>
            </a:r>
          </a:p>
        </p:txBody>
      </p:sp>
    </p:spTree>
    <p:extLst>
      <p:ext uri="{BB962C8B-B14F-4D97-AF65-F5344CB8AC3E}">
        <p14:creationId xmlns:p14="http://schemas.microsoft.com/office/powerpoint/2010/main" val="185755459"/>
      </p:ext>
    </p:extLst>
  </p:cSld>
  <p:clrMapOvr>
    <a:masterClrMapping/>
  </p:clrMapOvr>
  <mc:AlternateContent xmlns:mc="http://schemas.openxmlformats.org/markup-compatibility/2006" xmlns:p14="http://schemas.microsoft.com/office/powerpoint/2010/main">
    <mc:Choice Requires="p14">
      <p:transition spd="slow" p14:dur="2000" advTm="62054"/>
    </mc:Choice>
    <mc:Fallback xmlns="">
      <p:transition spd="slow" advTm="62054"/>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09AFF8-9831-07D0-7608-876F0927A24A}"/>
              </a:ext>
            </a:extLst>
          </p:cNvPr>
          <p:cNvSpPr>
            <a:spLocks noGrp="1"/>
          </p:cNvSpPr>
          <p:nvPr>
            <p:ph type="title"/>
          </p:nvPr>
        </p:nvSpPr>
        <p:spPr/>
        <p:txBody>
          <a:bodyPr/>
          <a:lstStyle/>
          <a:p>
            <a:r>
              <a:rPr lang="en-GB" dirty="0"/>
              <a:t>When does it happen?</a:t>
            </a:r>
          </a:p>
        </p:txBody>
      </p:sp>
      <p:sp>
        <p:nvSpPr>
          <p:cNvPr id="3" name="Content Placeholder 2">
            <a:extLst>
              <a:ext uri="{FF2B5EF4-FFF2-40B4-BE49-F238E27FC236}">
                <a16:creationId xmlns:a16="http://schemas.microsoft.com/office/drawing/2014/main" id="{311EC604-14D5-56A7-9930-4EBB0D47456C}"/>
              </a:ext>
            </a:extLst>
          </p:cNvPr>
          <p:cNvSpPr>
            <a:spLocks noGrp="1"/>
          </p:cNvSpPr>
          <p:nvPr>
            <p:ph idx="1"/>
          </p:nvPr>
        </p:nvSpPr>
        <p:spPr/>
        <p:txBody>
          <a:bodyPr/>
          <a:lstStyle/>
          <a:p>
            <a:r>
              <a:rPr lang="en-GB" sz="3600" dirty="0"/>
              <a:t>Not taking the time to understand plagiarism</a:t>
            </a:r>
          </a:p>
          <a:p>
            <a:r>
              <a:rPr lang="en-GB" sz="3600" dirty="0"/>
              <a:t>Rushing your work</a:t>
            </a:r>
          </a:p>
          <a:p>
            <a:endParaRPr lang="en-GB" dirty="0"/>
          </a:p>
        </p:txBody>
      </p:sp>
    </p:spTree>
    <p:extLst>
      <p:ext uri="{BB962C8B-B14F-4D97-AF65-F5344CB8AC3E}">
        <p14:creationId xmlns:p14="http://schemas.microsoft.com/office/powerpoint/2010/main" val="2366005313"/>
      </p:ext>
    </p:extLst>
  </p:cSld>
  <p:clrMapOvr>
    <a:masterClrMapping/>
  </p:clrMapOvr>
  <mc:AlternateContent xmlns:mc="http://schemas.openxmlformats.org/markup-compatibility/2006" xmlns:p14="http://schemas.microsoft.com/office/powerpoint/2010/main">
    <mc:Choice Requires="p14">
      <p:transition spd="slow" p14:dur="2000" advTm="38191"/>
    </mc:Choice>
    <mc:Fallback xmlns="">
      <p:transition spd="slow" advTm="38191"/>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62CE77-465B-1FE6-C4EC-BFF8AFBC68F0}"/>
              </a:ext>
            </a:extLst>
          </p:cNvPr>
          <p:cNvSpPr>
            <a:spLocks noGrp="1"/>
          </p:cNvSpPr>
          <p:nvPr>
            <p:ph type="title"/>
          </p:nvPr>
        </p:nvSpPr>
        <p:spPr/>
        <p:txBody>
          <a:bodyPr/>
          <a:lstStyle/>
          <a:p>
            <a:r>
              <a:rPr lang="en-GB" dirty="0"/>
              <a:t>What are the penalties for plagiarism?</a:t>
            </a:r>
          </a:p>
        </p:txBody>
      </p:sp>
      <p:sp>
        <p:nvSpPr>
          <p:cNvPr id="3" name="Content Placeholder 2">
            <a:extLst>
              <a:ext uri="{FF2B5EF4-FFF2-40B4-BE49-F238E27FC236}">
                <a16:creationId xmlns:a16="http://schemas.microsoft.com/office/drawing/2014/main" id="{015D5469-F509-9B21-1AF7-F7C3F5361C56}"/>
              </a:ext>
            </a:extLst>
          </p:cNvPr>
          <p:cNvSpPr>
            <a:spLocks noGrp="1"/>
          </p:cNvSpPr>
          <p:nvPr>
            <p:ph idx="1"/>
          </p:nvPr>
        </p:nvSpPr>
        <p:spPr/>
        <p:txBody>
          <a:bodyPr/>
          <a:lstStyle/>
          <a:p>
            <a:pPr marL="342900" indent="-342900">
              <a:buFont typeface="Arial" panose="020B0604020202020204" pitchFamily="34" charset="0"/>
              <a:buChar char="•"/>
            </a:pPr>
            <a:r>
              <a:rPr lang="en-GB" dirty="0"/>
              <a:t>Formal warnings</a:t>
            </a:r>
          </a:p>
          <a:p>
            <a:pPr marL="342900" indent="-342900">
              <a:buFont typeface="Arial" panose="020B0604020202020204" pitchFamily="34" charset="0"/>
              <a:buChar char="•"/>
            </a:pPr>
            <a:r>
              <a:rPr lang="en-GB" dirty="0"/>
              <a:t>Resubmission (possibly capped)</a:t>
            </a:r>
          </a:p>
          <a:p>
            <a:pPr marL="342900" indent="-342900">
              <a:buFont typeface="Arial" panose="020B0604020202020204" pitchFamily="34" charset="0"/>
              <a:buChar char="•"/>
            </a:pPr>
            <a:r>
              <a:rPr lang="en-GB" dirty="0"/>
              <a:t>Failing a module with capped resit</a:t>
            </a:r>
          </a:p>
          <a:p>
            <a:pPr marL="342900" indent="-342900">
              <a:buFont typeface="Arial" panose="020B0604020202020204" pitchFamily="34" charset="0"/>
              <a:buChar char="•"/>
            </a:pPr>
            <a:r>
              <a:rPr lang="en-GB" dirty="0"/>
              <a:t>Completing an academic misconduct course</a:t>
            </a:r>
          </a:p>
          <a:p>
            <a:pPr marL="342900" indent="-342900">
              <a:buFont typeface="Arial" panose="020B0604020202020204" pitchFamily="34" charset="0"/>
              <a:buChar char="•"/>
            </a:pPr>
            <a:r>
              <a:rPr lang="en-GB" dirty="0"/>
              <a:t>Being asked to leave the University</a:t>
            </a:r>
          </a:p>
          <a:p>
            <a:pPr marL="342900" indent="-342900">
              <a:buFont typeface="Arial" panose="020B0604020202020204" pitchFamily="34" charset="0"/>
              <a:buChar char="•"/>
            </a:pPr>
            <a:endParaRPr lang="en-GB" dirty="0"/>
          </a:p>
          <a:p>
            <a:pPr marL="342900" indent="-342900">
              <a:buFont typeface="Arial" panose="020B0604020202020204" pitchFamily="34" charset="0"/>
              <a:buChar char="•"/>
            </a:pPr>
            <a:r>
              <a:rPr lang="en-GB" dirty="0"/>
              <a:t>The easiest way to avoid this is not to plagiarise</a:t>
            </a:r>
          </a:p>
          <a:p>
            <a:endParaRPr lang="en-GB" b="1" dirty="0"/>
          </a:p>
        </p:txBody>
      </p:sp>
    </p:spTree>
    <p:extLst>
      <p:ext uri="{BB962C8B-B14F-4D97-AF65-F5344CB8AC3E}">
        <p14:creationId xmlns:p14="http://schemas.microsoft.com/office/powerpoint/2010/main" val="16500257"/>
      </p:ext>
    </p:extLst>
  </p:cSld>
  <p:clrMapOvr>
    <a:masterClrMapping/>
  </p:clrMapOvr>
  <mc:AlternateContent xmlns:mc="http://schemas.openxmlformats.org/markup-compatibility/2006" xmlns:p14="http://schemas.microsoft.com/office/powerpoint/2010/main">
    <mc:Choice Requires="p14">
      <p:transition spd="slow" p14:dur="2000" advTm="174257"/>
    </mc:Choice>
    <mc:Fallback xmlns="">
      <p:transition spd="slow" advTm="174257"/>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22DDD3-0B66-43A4-2D1E-21E66C4D11E1}"/>
              </a:ext>
            </a:extLst>
          </p:cNvPr>
          <p:cNvSpPr>
            <a:spLocks noGrp="1"/>
          </p:cNvSpPr>
          <p:nvPr>
            <p:ph type="title"/>
          </p:nvPr>
        </p:nvSpPr>
        <p:spPr/>
        <p:txBody>
          <a:bodyPr/>
          <a:lstStyle/>
          <a:p>
            <a:r>
              <a:rPr lang="en-GB" dirty="0"/>
              <a:t>Plagiarism</a:t>
            </a:r>
          </a:p>
        </p:txBody>
      </p:sp>
      <p:sp>
        <p:nvSpPr>
          <p:cNvPr id="3" name="Content Placeholder 2">
            <a:extLst>
              <a:ext uri="{FF2B5EF4-FFF2-40B4-BE49-F238E27FC236}">
                <a16:creationId xmlns:a16="http://schemas.microsoft.com/office/drawing/2014/main" id="{7834A0E7-CE49-A167-5CE1-7ECEE0ACEB82}"/>
              </a:ext>
            </a:extLst>
          </p:cNvPr>
          <p:cNvSpPr>
            <a:spLocks noGrp="1"/>
          </p:cNvSpPr>
          <p:nvPr>
            <p:ph idx="1"/>
          </p:nvPr>
        </p:nvSpPr>
        <p:spPr/>
        <p:txBody>
          <a:bodyPr>
            <a:normAutofit/>
          </a:bodyPr>
          <a:lstStyle/>
          <a:p>
            <a:pPr marL="342900" indent="-342900">
              <a:buFont typeface="Arial" panose="020B0604020202020204" pitchFamily="34" charset="0"/>
              <a:buChar char="•"/>
            </a:pPr>
            <a:r>
              <a:rPr lang="en-GB" sz="3200" dirty="0"/>
              <a:t>Not understanding is not a defence</a:t>
            </a:r>
          </a:p>
          <a:p>
            <a:pPr marL="342900" indent="-342900">
              <a:buFont typeface="Arial" panose="020B0604020202020204" pitchFamily="34" charset="0"/>
              <a:buChar char="•"/>
            </a:pPr>
            <a:r>
              <a:rPr lang="en-GB" sz="3200" dirty="0"/>
              <a:t>It’s your responsibility to make sure you understand the rules (and ask for support if you’re not sure)</a:t>
            </a:r>
          </a:p>
          <a:p>
            <a:pPr marL="342900" indent="-342900">
              <a:buFont typeface="Arial" panose="020B0604020202020204" pitchFamily="34" charset="0"/>
              <a:buChar char="•"/>
            </a:pPr>
            <a:r>
              <a:rPr lang="en-GB" sz="3200" dirty="0"/>
              <a:t>Rules are explained during your course (like now!)</a:t>
            </a:r>
          </a:p>
          <a:p>
            <a:pPr marL="342900" indent="-342900">
              <a:buFont typeface="Arial" panose="020B0604020202020204" pitchFamily="34" charset="0"/>
              <a:buChar char="•"/>
            </a:pPr>
            <a:r>
              <a:rPr lang="en-GB" sz="3200" dirty="0"/>
              <a:t>There are resources available to you – referencing handbooks, Library </a:t>
            </a:r>
            <a:r>
              <a:rPr lang="en-GB" sz="3200" dirty="0" err="1"/>
              <a:t>InfoSkills</a:t>
            </a:r>
            <a:r>
              <a:rPr lang="en-GB" sz="3200" dirty="0"/>
              <a:t> referencing course</a:t>
            </a:r>
          </a:p>
        </p:txBody>
      </p:sp>
    </p:spTree>
    <p:extLst>
      <p:ext uri="{BB962C8B-B14F-4D97-AF65-F5344CB8AC3E}">
        <p14:creationId xmlns:p14="http://schemas.microsoft.com/office/powerpoint/2010/main" val="797524479"/>
      </p:ext>
    </p:extLst>
  </p:cSld>
  <p:clrMapOvr>
    <a:masterClrMapping/>
  </p:clrMapOvr>
  <mc:AlternateContent xmlns:mc="http://schemas.openxmlformats.org/markup-compatibility/2006" xmlns:p14="http://schemas.microsoft.com/office/powerpoint/2010/main">
    <mc:Choice Requires="p14">
      <p:transition spd="slow" p14:dur="2000" advTm="98481"/>
    </mc:Choice>
    <mc:Fallback xmlns="">
      <p:transition spd="slow" advTm="98481"/>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FD06494B-36C5-FC85-A37A-C5E045E22E4C}"/>
              </a:ext>
            </a:extLst>
          </p:cNvPr>
          <p:cNvSpPr>
            <a:spLocks noGrp="1"/>
          </p:cNvSpPr>
          <p:nvPr>
            <p:ph type="title"/>
          </p:nvPr>
        </p:nvSpPr>
        <p:spPr>
          <a:xfrm>
            <a:off x="609600" y="552782"/>
            <a:ext cx="5369169" cy="1575276"/>
          </a:xfrm>
        </p:spPr>
        <p:txBody>
          <a:bodyPr>
            <a:normAutofit/>
          </a:bodyPr>
          <a:lstStyle/>
          <a:p>
            <a:r>
              <a:rPr lang="en-GB" sz="4100" err="1"/>
              <a:t>TurnItIn</a:t>
            </a:r>
            <a:r>
              <a:rPr lang="en-GB" sz="4100"/>
              <a:t> – plagiarism detection software</a:t>
            </a:r>
          </a:p>
        </p:txBody>
      </p:sp>
      <p:sp>
        <p:nvSpPr>
          <p:cNvPr id="3" name="Content Placeholder 2">
            <a:extLst>
              <a:ext uri="{FF2B5EF4-FFF2-40B4-BE49-F238E27FC236}">
                <a16:creationId xmlns:a16="http://schemas.microsoft.com/office/drawing/2014/main" id="{D84FC953-769E-4EB0-C0EC-B6183267AF2F}"/>
              </a:ext>
            </a:extLst>
          </p:cNvPr>
          <p:cNvSpPr>
            <a:spLocks noGrp="1"/>
          </p:cNvSpPr>
          <p:nvPr>
            <p:ph idx="1"/>
          </p:nvPr>
        </p:nvSpPr>
        <p:spPr>
          <a:xfrm>
            <a:off x="610198" y="2391995"/>
            <a:ext cx="5355276" cy="3174788"/>
          </a:xfrm>
        </p:spPr>
        <p:txBody>
          <a:bodyPr anchor="t">
            <a:normAutofit/>
          </a:bodyPr>
          <a:lstStyle/>
          <a:p>
            <a:r>
              <a:rPr lang="en-GB" sz="2800" dirty="0"/>
              <a:t>Staff are good at detecting plagiarism anyway</a:t>
            </a:r>
          </a:p>
          <a:p>
            <a:r>
              <a:rPr lang="en-GB" sz="2800" dirty="0" err="1"/>
              <a:t>TurnItIn</a:t>
            </a:r>
            <a:r>
              <a:rPr lang="en-GB" sz="2800" dirty="0"/>
              <a:t> is attached to all electronic submissions</a:t>
            </a:r>
          </a:p>
          <a:p>
            <a:r>
              <a:rPr lang="en-GB" sz="2800" dirty="0"/>
              <a:t>Draft submission link – can help you to check your citations!</a:t>
            </a:r>
          </a:p>
        </p:txBody>
      </p:sp>
      <p:pic>
        <p:nvPicPr>
          <p:cNvPr id="4" name="Picture 3">
            <a:extLst>
              <a:ext uri="{FF2B5EF4-FFF2-40B4-BE49-F238E27FC236}">
                <a16:creationId xmlns:a16="http://schemas.microsoft.com/office/drawing/2014/main" id="{8E0EF5EB-0332-5B98-2F35-90E5D747B2A2}"/>
              </a:ext>
            </a:extLst>
          </p:cNvPr>
          <p:cNvPicPr>
            <a:picLocks noChangeAspect="1"/>
          </p:cNvPicPr>
          <p:nvPr/>
        </p:nvPicPr>
        <p:blipFill>
          <a:blip r:embed="rId2"/>
          <a:srcRect l="22235" r="17734" b="-2"/>
          <a:stretch/>
        </p:blipFill>
        <p:spPr>
          <a:xfrm>
            <a:off x="6599498" y="2"/>
            <a:ext cx="5592502" cy="6218525"/>
          </a:xfrm>
          <a:custGeom>
            <a:avLst/>
            <a:gdLst/>
            <a:ahLst/>
            <a:cxnLst/>
            <a:rect l="l" t="t" r="r" b="b"/>
            <a:pathLst>
              <a:path w="5592502" h="6218525">
                <a:moveTo>
                  <a:pt x="2549391" y="5657612"/>
                </a:moveTo>
                <a:cubicBezTo>
                  <a:pt x="2568895" y="5660359"/>
                  <a:pt x="2588012" y="5665853"/>
                  <a:pt x="2606158" y="5674005"/>
                </a:cubicBezTo>
                <a:cubicBezTo>
                  <a:pt x="2690694" y="5711355"/>
                  <a:pt x="2743699" y="5803287"/>
                  <a:pt x="2734722" y="5897877"/>
                </a:cubicBezTo>
                <a:cubicBezTo>
                  <a:pt x="2720716" y="6045476"/>
                  <a:pt x="2578003" y="6136188"/>
                  <a:pt x="2445921" y="6086557"/>
                </a:cubicBezTo>
                <a:cubicBezTo>
                  <a:pt x="2352551" y="6051652"/>
                  <a:pt x="2293727" y="5951889"/>
                  <a:pt x="2306440" y="5850621"/>
                </a:cubicBezTo>
                <a:cubicBezTo>
                  <a:pt x="2319512" y="5745685"/>
                  <a:pt x="2398158" y="5671063"/>
                  <a:pt x="2490307" y="5657701"/>
                </a:cubicBezTo>
                <a:cubicBezTo>
                  <a:pt x="2509998" y="5654864"/>
                  <a:pt x="2529887" y="5654864"/>
                  <a:pt x="2549391" y="5657612"/>
                </a:cubicBezTo>
                <a:close/>
                <a:moveTo>
                  <a:pt x="708303" y="494981"/>
                </a:moveTo>
                <a:cubicBezTo>
                  <a:pt x="758766" y="498141"/>
                  <a:pt x="808381" y="509490"/>
                  <a:pt x="855181" y="528594"/>
                </a:cubicBezTo>
                <a:cubicBezTo>
                  <a:pt x="1052623" y="608676"/>
                  <a:pt x="1174866" y="823069"/>
                  <a:pt x="1146999" y="1039903"/>
                </a:cubicBezTo>
                <a:cubicBezTo>
                  <a:pt x="1106562" y="1357577"/>
                  <a:pt x="789750" y="1547407"/>
                  <a:pt x="502601" y="1427029"/>
                </a:cubicBezTo>
                <a:cubicBezTo>
                  <a:pt x="303292" y="1343573"/>
                  <a:pt x="183634" y="1123578"/>
                  <a:pt x="217535" y="904373"/>
                </a:cubicBezTo>
                <a:cubicBezTo>
                  <a:pt x="256894" y="649831"/>
                  <a:pt x="474662" y="481046"/>
                  <a:pt x="708303" y="494981"/>
                </a:cubicBezTo>
                <a:close/>
                <a:moveTo>
                  <a:pt x="2580518" y="186644"/>
                </a:moveTo>
                <a:cubicBezTo>
                  <a:pt x="2602438" y="187938"/>
                  <a:pt x="2623999" y="192821"/>
                  <a:pt x="2644369" y="201008"/>
                </a:cubicBezTo>
                <a:cubicBezTo>
                  <a:pt x="2730556" y="235843"/>
                  <a:pt x="2783562" y="328998"/>
                  <a:pt x="2771424" y="423660"/>
                </a:cubicBezTo>
                <a:cubicBezTo>
                  <a:pt x="2753683" y="561920"/>
                  <a:pt x="2615927" y="644516"/>
                  <a:pt x="2491026" y="592159"/>
                </a:cubicBezTo>
                <a:cubicBezTo>
                  <a:pt x="2404264" y="555816"/>
                  <a:pt x="2352192" y="460147"/>
                  <a:pt x="2366987" y="364694"/>
                </a:cubicBezTo>
                <a:cubicBezTo>
                  <a:pt x="2384081" y="253943"/>
                  <a:pt x="2478888" y="180540"/>
                  <a:pt x="2580518" y="186644"/>
                </a:cubicBezTo>
                <a:close/>
                <a:moveTo>
                  <a:pt x="3406298" y="0"/>
                </a:moveTo>
                <a:lnTo>
                  <a:pt x="4023898" y="0"/>
                </a:lnTo>
                <a:lnTo>
                  <a:pt x="4039485" y="16440"/>
                </a:lnTo>
                <a:cubicBezTo>
                  <a:pt x="4112899" y="107670"/>
                  <a:pt x="4150006" y="228832"/>
                  <a:pt x="4134340" y="350976"/>
                </a:cubicBezTo>
                <a:cubicBezTo>
                  <a:pt x="4097638" y="636402"/>
                  <a:pt x="3812859" y="806910"/>
                  <a:pt x="3554440" y="699175"/>
                </a:cubicBezTo>
                <a:cubicBezTo>
                  <a:pt x="3374882" y="624048"/>
                  <a:pt x="3267147" y="426247"/>
                  <a:pt x="3297887" y="228805"/>
                </a:cubicBezTo>
                <a:cubicBezTo>
                  <a:pt x="3311165" y="142914"/>
                  <a:pt x="3347028" y="67910"/>
                  <a:pt x="3397755" y="8363"/>
                </a:cubicBezTo>
                <a:close/>
                <a:moveTo>
                  <a:pt x="1503015" y="0"/>
                </a:moveTo>
                <a:lnTo>
                  <a:pt x="1857869" y="0"/>
                </a:lnTo>
                <a:lnTo>
                  <a:pt x="1875734" y="7199"/>
                </a:lnTo>
                <a:cubicBezTo>
                  <a:pt x="1972792" y="53203"/>
                  <a:pt x="2044088" y="119768"/>
                  <a:pt x="2073805" y="147644"/>
                </a:cubicBezTo>
                <a:cubicBezTo>
                  <a:pt x="2298899" y="357871"/>
                  <a:pt x="2120777" y="615502"/>
                  <a:pt x="2304070" y="931092"/>
                </a:cubicBezTo>
                <a:cubicBezTo>
                  <a:pt x="2332548" y="977849"/>
                  <a:pt x="2365220" y="1021948"/>
                  <a:pt x="2401678" y="1062815"/>
                </a:cubicBezTo>
                <a:cubicBezTo>
                  <a:pt x="2473501" y="1144478"/>
                  <a:pt x="2607307" y="1130114"/>
                  <a:pt x="2658732" y="1035092"/>
                </a:cubicBezTo>
                <a:cubicBezTo>
                  <a:pt x="2743699" y="878014"/>
                  <a:pt x="2824931" y="701903"/>
                  <a:pt x="2989622" y="656081"/>
                </a:cubicBezTo>
                <a:cubicBezTo>
                  <a:pt x="3309810" y="566949"/>
                  <a:pt x="3500428" y="1096285"/>
                  <a:pt x="3832251" y="1033009"/>
                </a:cubicBezTo>
                <a:cubicBezTo>
                  <a:pt x="3970008" y="1006722"/>
                  <a:pt x="4049875" y="893816"/>
                  <a:pt x="4122489" y="753905"/>
                </a:cubicBezTo>
                <a:cubicBezTo>
                  <a:pt x="4142671" y="714904"/>
                  <a:pt x="4162351" y="673821"/>
                  <a:pt x="4182533" y="631806"/>
                </a:cubicBezTo>
                <a:cubicBezTo>
                  <a:pt x="4229290" y="465301"/>
                  <a:pt x="4292692" y="172828"/>
                  <a:pt x="4600355" y="8334"/>
                </a:cubicBezTo>
                <a:lnTo>
                  <a:pt x="4621097" y="0"/>
                </a:lnTo>
                <a:lnTo>
                  <a:pt x="5592502" y="0"/>
                </a:lnTo>
                <a:lnTo>
                  <a:pt x="5592502" y="6214998"/>
                </a:lnTo>
                <a:lnTo>
                  <a:pt x="5570190" y="6214772"/>
                </a:lnTo>
                <a:cubicBezTo>
                  <a:pt x="5484588" y="6205588"/>
                  <a:pt x="5403563" y="6179480"/>
                  <a:pt x="5336013" y="6134537"/>
                </a:cubicBezTo>
                <a:cubicBezTo>
                  <a:pt x="5329154" y="6129869"/>
                  <a:pt x="5322654" y="6124696"/>
                  <a:pt x="5316549" y="6119095"/>
                </a:cubicBezTo>
                <a:cubicBezTo>
                  <a:pt x="5197251" y="6026083"/>
                  <a:pt x="4557234" y="5546951"/>
                  <a:pt x="4161920" y="5655261"/>
                </a:cubicBezTo>
                <a:cubicBezTo>
                  <a:pt x="3724588" y="5774990"/>
                  <a:pt x="3364683" y="6051365"/>
                  <a:pt x="3163578" y="5852918"/>
                </a:cubicBezTo>
                <a:cubicBezTo>
                  <a:pt x="3116533" y="5806591"/>
                  <a:pt x="3049235" y="5739436"/>
                  <a:pt x="2973749" y="5663664"/>
                </a:cubicBezTo>
                <a:cubicBezTo>
                  <a:pt x="2851650" y="5565913"/>
                  <a:pt x="2725959" y="5472256"/>
                  <a:pt x="2569025" y="5499547"/>
                </a:cubicBezTo>
                <a:cubicBezTo>
                  <a:pt x="2209910" y="5562035"/>
                  <a:pt x="2237849" y="5993549"/>
                  <a:pt x="1769490" y="6169659"/>
                </a:cubicBezTo>
                <a:cubicBezTo>
                  <a:pt x="1527877" y="6260515"/>
                  <a:pt x="1178242" y="6229415"/>
                  <a:pt x="1004789" y="6036355"/>
                </a:cubicBezTo>
                <a:cubicBezTo>
                  <a:pt x="724104" y="5723780"/>
                  <a:pt x="1106993" y="5230642"/>
                  <a:pt x="804905" y="4851273"/>
                </a:cubicBezTo>
                <a:cubicBezTo>
                  <a:pt x="628292" y="4629698"/>
                  <a:pt x="441120" y="4729173"/>
                  <a:pt x="243535" y="4461846"/>
                </a:cubicBezTo>
                <a:cubicBezTo>
                  <a:pt x="97446" y="4264262"/>
                  <a:pt x="-23647" y="4082765"/>
                  <a:pt x="35822" y="3819891"/>
                </a:cubicBezTo>
                <a:cubicBezTo>
                  <a:pt x="115402" y="3468316"/>
                  <a:pt x="419645" y="3331136"/>
                  <a:pt x="416485" y="3077311"/>
                </a:cubicBezTo>
                <a:cubicBezTo>
                  <a:pt x="412894" y="2772206"/>
                  <a:pt x="39413" y="2711086"/>
                  <a:pt x="2855" y="2363246"/>
                </a:cubicBezTo>
                <a:cubicBezTo>
                  <a:pt x="-20990" y="2136357"/>
                  <a:pt x="106640" y="1864649"/>
                  <a:pt x="308319" y="1738959"/>
                </a:cubicBezTo>
                <a:cubicBezTo>
                  <a:pt x="680004" y="1507042"/>
                  <a:pt x="1099021" y="1898408"/>
                  <a:pt x="1384015" y="1665772"/>
                </a:cubicBezTo>
                <a:cubicBezTo>
                  <a:pt x="1554236" y="1526793"/>
                  <a:pt x="1581960" y="1242948"/>
                  <a:pt x="1548849" y="1064181"/>
                </a:cubicBezTo>
                <a:cubicBezTo>
                  <a:pt x="1485717" y="723810"/>
                  <a:pt x="1206612" y="668075"/>
                  <a:pt x="1216954" y="408794"/>
                </a:cubicBezTo>
                <a:cubicBezTo>
                  <a:pt x="1222664" y="264268"/>
                  <a:pt x="1316043" y="114328"/>
                  <a:pt x="1447763" y="29453"/>
                </a:cubicBezTo>
                <a:close/>
              </a:path>
            </a:pathLst>
          </a:custGeom>
        </p:spPr>
      </p:pic>
    </p:spTree>
    <p:extLst>
      <p:ext uri="{BB962C8B-B14F-4D97-AF65-F5344CB8AC3E}">
        <p14:creationId xmlns:p14="http://schemas.microsoft.com/office/powerpoint/2010/main" val="588246668"/>
      </p:ext>
    </p:extLst>
  </p:cSld>
  <p:clrMapOvr>
    <a:masterClrMapping/>
  </p:clrMapOvr>
  <mc:AlternateContent xmlns:mc="http://schemas.openxmlformats.org/markup-compatibility/2006" xmlns:p14="http://schemas.microsoft.com/office/powerpoint/2010/main">
    <mc:Choice Requires="p14">
      <p:transition spd="slow" p14:dur="2000" advTm="82654"/>
    </mc:Choice>
    <mc:Fallback xmlns="">
      <p:transition spd="slow" advTm="82654"/>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3C1A2-F6C7-C8EA-3ED5-C119044F2738}"/>
              </a:ext>
            </a:extLst>
          </p:cNvPr>
          <p:cNvSpPr>
            <a:spLocks noGrp="1"/>
          </p:cNvSpPr>
          <p:nvPr>
            <p:ph type="title"/>
          </p:nvPr>
        </p:nvSpPr>
        <p:spPr/>
        <p:txBody>
          <a:bodyPr/>
          <a:lstStyle/>
          <a:p>
            <a:r>
              <a:rPr lang="en-GB" dirty="0"/>
              <a:t>What about AI?</a:t>
            </a:r>
          </a:p>
        </p:txBody>
      </p:sp>
      <p:sp>
        <p:nvSpPr>
          <p:cNvPr id="3" name="Content Placeholder 2">
            <a:extLst>
              <a:ext uri="{FF2B5EF4-FFF2-40B4-BE49-F238E27FC236}">
                <a16:creationId xmlns:a16="http://schemas.microsoft.com/office/drawing/2014/main" id="{A8095796-89C2-80A9-C32B-4DD98687CFE9}"/>
              </a:ext>
            </a:extLst>
          </p:cNvPr>
          <p:cNvSpPr>
            <a:spLocks noGrp="1"/>
          </p:cNvSpPr>
          <p:nvPr>
            <p:ph idx="1"/>
          </p:nvPr>
        </p:nvSpPr>
        <p:spPr/>
        <p:txBody>
          <a:bodyPr>
            <a:normAutofit fontScale="85000" lnSpcReduction="20000"/>
          </a:bodyPr>
          <a:lstStyle/>
          <a:p>
            <a:pPr algn="l" fontAlgn="base">
              <a:spcAft>
                <a:spcPts val="800"/>
              </a:spcAft>
            </a:pPr>
            <a:r>
              <a:rPr lang="en-GB" sz="2200" dirty="0">
                <a:solidFill>
                  <a:srgbClr val="000000"/>
                </a:solidFill>
              </a:rPr>
              <a:t>Use of AI tools must be clearly documented and referenced in all submissions</a:t>
            </a:r>
          </a:p>
          <a:p>
            <a:pPr algn="l" fontAlgn="base">
              <a:spcAft>
                <a:spcPts val="800"/>
              </a:spcAft>
            </a:pPr>
            <a:r>
              <a:rPr lang="en-GB" sz="2200" dirty="0">
                <a:solidFill>
                  <a:srgbClr val="000000"/>
                </a:solidFill>
              </a:rPr>
              <a:t>You must declare use of any AI-generated content and specify the tool used.</a:t>
            </a:r>
          </a:p>
          <a:p>
            <a:pPr algn="l" fontAlgn="base">
              <a:spcAft>
                <a:spcPts val="800"/>
              </a:spcAft>
            </a:pPr>
            <a:r>
              <a:rPr lang="en-GB" sz="2200" dirty="0">
                <a:solidFill>
                  <a:srgbClr val="000000"/>
                </a:solidFill>
              </a:rPr>
              <a:t>AI tools must be used responsibly, ensuring they do not compromise the originality and integrity of your work.</a:t>
            </a:r>
          </a:p>
          <a:p>
            <a:pPr algn="l" fontAlgn="base">
              <a:spcAft>
                <a:spcPts val="800"/>
              </a:spcAft>
            </a:pPr>
            <a:r>
              <a:rPr lang="en-GB" sz="2200" dirty="0">
                <a:solidFill>
                  <a:srgbClr val="000000"/>
                </a:solidFill>
              </a:rPr>
              <a:t>Any misuse of AI to generate content that may be considered academic misconduct in line with UWTSD policy, or where the student has not been permitted to use such tools in assignments (see GA36 and ask your tutor) will be treated as academic misconduct</a:t>
            </a:r>
          </a:p>
          <a:p>
            <a:pPr algn="l" fontAlgn="base">
              <a:spcAft>
                <a:spcPts val="800"/>
              </a:spcAft>
            </a:pPr>
            <a:r>
              <a:rPr lang="en-GB" sz="2200" dirty="0">
                <a:solidFill>
                  <a:srgbClr val="000000"/>
                </a:solidFill>
              </a:rPr>
              <a:t>You must keep a copy of drafts, notes, other resources used before and after the use of AI</a:t>
            </a:r>
          </a:p>
          <a:p>
            <a:pPr algn="l" fontAlgn="base">
              <a:spcAft>
                <a:spcPts val="800"/>
              </a:spcAft>
            </a:pPr>
            <a:r>
              <a:rPr lang="en-GB" sz="2200" dirty="0">
                <a:solidFill>
                  <a:srgbClr val="000000"/>
                </a:solidFill>
              </a:rPr>
              <a:t>If there is a suspicion of use of AI tools beyond what is permitted/specified for the particular assignment, students will be asked to provide previous drafts and notes.</a:t>
            </a:r>
          </a:p>
          <a:p>
            <a:endParaRPr lang="en-GB" dirty="0"/>
          </a:p>
        </p:txBody>
      </p:sp>
    </p:spTree>
    <p:extLst>
      <p:ext uri="{BB962C8B-B14F-4D97-AF65-F5344CB8AC3E}">
        <p14:creationId xmlns:p14="http://schemas.microsoft.com/office/powerpoint/2010/main" val="2747479852"/>
      </p:ext>
    </p:extLst>
  </p:cSld>
  <p:clrMapOvr>
    <a:masterClrMapping/>
  </p:clrMapOvr>
  <mc:AlternateContent xmlns:mc="http://schemas.openxmlformats.org/markup-compatibility/2006" xmlns:p14="http://schemas.microsoft.com/office/powerpoint/2010/main">
    <mc:Choice Requires="p14">
      <p:transition spd="slow" p14:dur="2000" advTm="158621"/>
    </mc:Choice>
    <mc:Fallback xmlns="">
      <p:transition spd="slow" advTm="158621"/>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EBA968-4683-7970-0848-826C49B5C0D3}"/>
              </a:ext>
            </a:extLst>
          </p:cNvPr>
          <p:cNvSpPr>
            <a:spLocks noGrp="1"/>
          </p:cNvSpPr>
          <p:nvPr>
            <p:ph type="title"/>
          </p:nvPr>
        </p:nvSpPr>
        <p:spPr/>
        <p:txBody>
          <a:bodyPr/>
          <a:lstStyle/>
          <a:p>
            <a:r>
              <a:rPr lang="en-GB" dirty="0"/>
              <a:t>What about AI?</a:t>
            </a:r>
          </a:p>
        </p:txBody>
      </p:sp>
      <p:sp>
        <p:nvSpPr>
          <p:cNvPr id="3" name="Content Placeholder 2">
            <a:extLst>
              <a:ext uri="{FF2B5EF4-FFF2-40B4-BE49-F238E27FC236}">
                <a16:creationId xmlns:a16="http://schemas.microsoft.com/office/drawing/2014/main" id="{1C93AF36-FA27-BAF5-F89A-0FDE6CC3C49A}"/>
              </a:ext>
            </a:extLst>
          </p:cNvPr>
          <p:cNvSpPr>
            <a:spLocks noGrp="1"/>
          </p:cNvSpPr>
          <p:nvPr>
            <p:ph idx="1"/>
          </p:nvPr>
        </p:nvSpPr>
        <p:spPr/>
        <p:txBody>
          <a:bodyPr/>
          <a:lstStyle/>
          <a:p>
            <a:r>
              <a:rPr lang="en-GB" dirty="0"/>
              <a:t>There are several general uses of AI that are allowed by the University. The following video has been produced by the University to explain what you can and cannot do</a:t>
            </a:r>
          </a:p>
        </p:txBody>
      </p:sp>
    </p:spTree>
    <p:extLst>
      <p:ext uri="{BB962C8B-B14F-4D97-AF65-F5344CB8AC3E}">
        <p14:creationId xmlns:p14="http://schemas.microsoft.com/office/powerpoint/2010/main" val="281653660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586CC0-0823-3D23-4DBE-4BC0555C4645}"/>
              </a:ext>
            </a:extLst>
          </p:cNvPr>
          <p:cNvSpPr>
            <a:spLocks noGrp="1"/>
          </p:cNvSpPr>
          <p:nvPr>
            <p:ph type="title"/>
          </p:nvPr>
        </p:nvSpPr>
        <p:spPr/>
        <p:txBody>
          <a:bodyPr/>
          <a:lstStyle/>
          <a:p>
            <a:r>
              <a:rPr lang="en-GB" dirty="0"/>
              <a:t>What about AI?</a:t>
            </a:r>
          </a:p>
        </p:txBody>
      </p:sp>
      <p:sp>
        <p:nvSpPr>
          <p:cNvPr id="3" name="Content Placeholder 2">
            <a:extLst>
              <a:ext uri="{FF2B5EF4-FFF2-40B4-BE49-F238E27FC236}">
                <a16:creationId xmlns:a16="http://schemas.microsoft.com/office/drawing/2014/main" id="{44F01486-A830-2C42-7B58-EB22A7DBDC10}"/>
              </a:ext>
            </a:extLst>
          </p:cNvPr>
          <p:cNvSpPr>
            <a:spLocks noGrp="1"/>
          </p:cNvSpPr>
          <p:nvPr>
            <p:ph idx="1"/>
          </p:nvPr>
        </p:nvSpPr>
        <p:spPr/>
        <p:txBody>
          <a:bodyPr/>
          <a:lstStyle/>
          <a:p>
            <a:r>
              <a:rPr lang="en-GB" dirty="0"/>
              <a:t>Your module tutors may also allow additional specified uses of AI – these will be set out in the assignment specification and should also be explained by your tutor.</a:t>
            </a:r>
          </a:p>
          <a:p>
            <a:r>
              <a:rPr lang="en-GB" dirty="0"/>
              <a:t>For this module, you are permitted to use Generative AI to assist you with structure, within the parameters set out in the University guidance. Again, the following video explains this:</a:t>
            </a:r>
          </a:p>
        </p:txBody>
      </p:sp>
    </p:spTree>
    <p:extLst>
      <p:ext uri="{BB962C8B-B14F-4D97-AF65-F5344CB8AC3E}">
        <p14:creationId xmlns:p14="http://schemas.microsoft.com/office/powerpoint/2010/main" val="10866070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1E701C-AC7D-9880-D461-6D9092DAE6FC}"/>
              </a:ext>
            </a:extLst>
          </p:cNvPr>
          <p:cNvSpPr>
            <a:spLocks noGrp="1"/>
          </p:cNvSpPr>
          <p:nvPr>
            <p:ph type="title"/>
          </p:nvPr>
        </p:nvSpPr>
        <p:spPr/>
        <p:txBody>
          <a:bodyPr/>
          <a:lstStyle/>
          <a:p>
            <a:r>
              <a:rPr lang="en-GB" dirty="0"/>
              <a:t>Acknowledging the use of AI</a:t>
            </a:r>
          </a:p>
        </p:txBody>
      </p:sp>
      <p:sp>
        <p:nvSpPr>
          <p:cNvPr id="3" name="Content Placeholder 2">
            <a:extLst>
              <a:ext uri="{FF2B5EF4-FFF2-40B4-BE49-F238E27FC236}">
                <a16:creationId xmlns:a16="http://schemas.microsoft.com/office/drawing/2014/main" id="{7443C28A-A564-E19C-DE0D-749B15F1857C}"/>
              </a:ext>
            </a:extLst>
          </p:cNvPr>
          <p:cNvSpPr>
            <a:spLocks noGrp="1"/>
          </p:cNvSpPr>
          <p:nvPr>
            <p:ph idx="1"/>
          </p:nvPr>
        </p:nvSpPr>
        <p:spPr/>
        <p:txBody>
          <a:bodyPr/>
          <a:lstStyle/>
          <a:p>
            <a:r>
              <a:rPr lang="en-GB" dirty="0">
                <a:hlinkClick r:id="rId2"/>
              </a:rPr>
              <a:t>Acknowledging the use of AI </a:t>
            </a:r>
            <a:endParaRPr lang="en-GB" dirty="0"/>
          </a:p>
        </p:txBody>
      </p:sp>
    </p:spTree>
    <p:extLst>
      <p:ext uri="{BB962C8B-B14F-4D97-AF65-F5344CB8AC3E}">
        <p14:creationId xmlns:p14="http://schemas.microsoft.com/office/powerpoint/2010/main" val="7595619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80D388-55D1-B7CB-1A5F-0AA629DCBB15}"/>
              </a:ext>
            </a:extLst>
          </p:cNvPr>
          <p:cNvSpPr>
            <a:spLocks noGrp="1"/>
          </p:cNvSpPr>
          <p:nvPr>
            <p:ph type="title"/>
          </p:nvPr>
        </p:nvSpPr>
        <p:spPr/>
        <p:txBody>
          <a:bodyPr/>
          <a:lstStyle/>
          <a:p>
            <a:r>
              <a:rPr lang="en-GB" dirty="0"/>
              <a:t>More information on plagiarism</a:t>
            </a:r>
          </a:p>
        </p:txBody>
      </p:sp>
      <p:sp>
        <p:nvSpPr>
          <p:cNvPr id="3" name="Content Placeholder 2">
            <a:extLst>
              <a:ext uri="{FF2B5EF4-FFF2-40B4-BE49-F238E27FC236}">
                <a16:creationId xmlns:a16="http://schemas.microsoft.com/office/drawing/2014/main" id="{08807782-934B-6358-FDAB-889B74D31169}"/>
              </a:ext>
            </a:extLst>
          </p:cNvPr>
          <p:cNvSpPr>
            <a:spLocks noGrp="1"/>
          </p:cNvSpPr>
          <p:nvPr>
            <p:ph idx="1"/>
          </p:nvPr>
        </p:nvSpPr>
        <p:spPr/>
        <p:txBody>
          <a:bodyPr/>
          <a:lstStyle/>
          <a:p>
            <a:r>
              <a:rPr lang="en-GB" dirty="0">
                <a:hlinkClick r:id="rId2"/>
              </a:rPr>
              <a:t>Referencing &amp; Misconduct @ UWTSD Students' Union</a:t>
            </a:r>
            <a:r>
              <a:rPr lang="en-GB" dirty="0"/>
              <a:t> – information from UWTSDSU re: plagiarism</a:t>
            </a:r>
          </a:p>
          <a:p>
            <a:r>
              <a:rPr lang="en-GB" dirty="0">
                <a:hlinkClick r:id="rId3"/>
              </a:rPr>
              <a:t>Procedures for Academic Appeals, Complaints and Other Student Cases | University of Wales Trinity Saint David</a:t>
            </a:r>
            <a:r>
              <a:rPr lang="en-GB" dirty="0"/>
              <a:t> – details of the Academic Misconduct policy and how penalties are calculated</a:t>
            </a:r>
          </a:p>
        </p:txBody>
      </p:sp>
    </p:spTree>
    <p:extLst>
      <p:ext uri="{BB962C8B-B14F-4D97-AF65-F5344CB8AC3E}">
        <p14:creationId xmlns:p14="http://schemas.microsoft.com/office/powerpoint/2010/main" val="1181888223"/>
      </p:ext>
    </p:extLst>
  </p:cSld>
  <p:clrMapOvr>
    <a:masterClrMapping/>
  </p:clrMapOvr>
  <mc:AlternateContent xmlns:mc="http://schemas.openxmlformats.org/markup-compatibility/2006" xmlns:p14="http://schemas.microsoft.com/office/powerpoint/2010/main">
    <mc:Choice Requires="p14">
      <p:transition spd="slow" p14:dur="2000" advTm="22481"/>
    </mc:Choice>
    <mc:Fallback xmlns="">
      <p:transition spd="slow" advTm="22481"/>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42E603F-28B7-4831-BF23-65FBAB13D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2" name="Rectangle 11">
            <a:extLst>
              <a:ext uri="{FF2B5EF4-FFF2-40B4-BE49-F238E27FC236}">
                <a16:creationId xmlns:a16="http://schemas.microsoft.com/office/drawing/2014/main" id="{06E15305-164C-44CD-9E0F-420C2DC1B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14" name="Rectangle 13">
            <a:extLst>
              <a:ext uri="{FF2B5EF4-FFF2-40B4-BE49-F238E27FC236}">
                <a16:creationId xmlns:a16="http://schemas.microsoft.com/office/drawing/2014/main" id="{1D983374-3839-4F06-972D-B4C3CF2380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Different coloured question marks">
            <a:extLst>
              <a:ext uri="{FF2B5EF4-FFF2-40B4-BE49-F238E27FC236}">
                <a16:creationId xmlns:a16="http://schemas.microsoft.com/office/drawing/2014/main" id="{4405E96B-B834-EF61-6168-17C8C5DCFA03}"/>
              </a:ext>
            </a:extLst>
          </p:cNvPr>
          <p:cNvPicPr>
            <a:picLocks noChangeAspect="1"/>
          </p:cNvPicPr>
          <p:nvPr/>
        </p:nvPicPr>
        <p:blipFill>
          <a:blip r:embed="rId2"/>
          <a:srcRect l="15621" r="19533"/>
          <a:stretch/>
        </p:blipFill>
        <p:spPr>
          <a:xfrm>
            <a:off x="4285860" y="10"/>
            <a:ext cx="7906139" cy="6857989"/>
          </a:xfrm>
          <a:prstGeom prst="rect">
            <a:avLst/>
          </a:prstGeom>
        </p:spPr>
      </p:pic>
      <p:sp useBgFill="1">
        <p:nvSpPr>
          <p:cNvPr id="16" name="Freeform: Shape 15">
            <a:extLst>
              <a:ext uri="{FF2B5EF4-FFF2-40B4-BE49-F238E27FC236}">
                <a16:creationId xmlns:a16="http://schemas.microsoft.com/office/drawing/2014/main" id="{F1D5403D-09EC-41DB-B916-A09C0E5AEC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592970" cy="6858000"/>
          </a:xfrm>
          <a:custGeom>
            <a:avLst/>
            <a:gdLst>
              <a:gd name="connsiteX0" fmla="*/ 4912746 w 5592970"/>
              <a:gd name="connsiteY0" fmla="*/ 2355321 h 6897159"/>
              <a:gd name="connsiteX1" fmla="*/ 4714738 w 5592970"/>
              <a:gd name="connsiteY1" fmla="*/ 2553329 h 6897159"/>
              <a:gd name="connsiteX2" fmla="*/ 4912746 w 5592970"/>
              <a:gd name="connsiteY2" fmla="*/ 2751337 h 6897159"/>
              <a:gd name="connsiteX3" fmla="*/ 5110754 w 5592970"/>
              <a:gd name="connsiteY3" fmla="*/ 2553329 h 6897159"/>
              <a:gd name="connsiteX4" fmla="*/ 4912746 w 5592970"/>
              <a:gd name="connsiteY4" fmla="*/ 2355321 h 6897159"/>
              <a:gd name="connsiteX5" fmla="*/ 4769785 w 5592970"/>
              <a:gd name="connsiteY5" fmla="*/ 1301525 h 6897159"/>
              <a:gd name="connsiteX6" fmla="*/ 4358192 w 5592970"/>
              <a:gd name="connsiteY6" fmla="*/ 1713118 h 6897159"/>
              <a:gd name="connsiteX7" fmla="*/ 4769785 w 5592970"/>
              <a:gd name="connsiteY7" fmla="*/ 2124711 h 6897159"/>
              <a:gd name="connsiteX8" fmla="*/ 5181378 w 5592970"/>
              <a:gd name="connsiteY8" fmla="*/ 1713118 h 6897159"/>
              <a:gd name="connsiteX9" fmla="*/ 4769785 w 5592970"/>
              <a:gd name="connsiteY9" fmla="*/ 1301525 h 6897159"/>
              <a:gd name="connsiteX10" fmla="*/ 1485712 w 5592970"/>
              <a:gd name="connsiteY10" fmla="*/ 0 h 6897159"/>
              <a:gd name="connsiteX11" fmla="*/ 1911850 w 5592970"/>
              <a:gd name="connsiteY11" fmla="*/ 0 h 6897159"/>
              <a:gd name="connsiteX12" fmla="*/ 4693359 w 5592970"/>
              <a:gd name="connsiteY12" fmla="*/ 0 h 6897159"/>
              <a:gd name="connsiteX13" fmla="*/ 4687196 w 5592970"/>
              <a:gd name="connsiteY13" fmla="*/ 186052 h 6897159"/>
              <a:gd name="connsiteX14" fmla="*/ 4689492 w 5592970"/>
              <a:gd name="connsiteY14" fmla="*/ 422393 h 6897159"/>
              <a:gd name="connsiteX15" fmla="*/ 5029277 w 5592970"/>
              <a:gd name="connsiteY15" fmla="*/ 1074198 h 6897159"/>
              <a:gd name="connsiteX16" fmla="*/ 5368989 w 5592970"/>
              <a:gd name="connsiteY16" fmla="*/ 2604190 h 6897159"/>
              <a:gd name="connsiteX17" fmla="*/ 5030698 w 5592970"/>
              <a:gd name="connsiteY17" fmla="*/ 3182337 h 6897159"/>
              <a:gd name="connsiteX18" fmla="*/ 4910556 w 5592970"/>
              <a:gd name="connsiteY18" fmla="*/ 4667756 h 6897159"/>
              <a:gd name="connsiteX19" fmla="*/ 5374561 w 5592970"/>
              <a:gd name="connsiteY19" fmla="*/ 5703238 h 6897159"/>
              <a:gd name="connsiteX20" fmla="*/ 5591170 w 5592970"/>
              <a:gd name="connsiteY20" fmla="*/ 6745970 h 6897159"/>
              <a:gd name="connsiteX21" fmla="*/ 5592970 w 5592970"/>
              <a:gd name="connsiteY21" fmla="*/ 6897158 h 6897159"/>
              <a:gd name="connsiteX22" fmla="*/ 2734191 w 5592970"/>
              <a:gd name="connsiteY22" fmla="*/ 6897158 h 6897159"/>
              <a:gd name="connsiteX23" fmla="*/ 2734191 w 5592970"/>
              <a:gd name="connsiteY23" fmla="*/ 6897159 h 6897159"/>
              <a:gd name="connsiteX24" fmla="*/ 0 w 5592970"/>
              <a:gd name="connsiteY24" fmla="*/ 6897159 h 6897159"/>
              <a:gd name="connsiteX25" fmla="*/ 0 w 5592970"/>
              <a:gd name="connsiteY25" fmla="*/ 1 h 6897159"/>
              <a:gd name="connsiteX26" fmla="*/ 1485712 w 5592970"/>
              <a:gd name="connsiteY26" fmla="*/ 1 h 6897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5592970" h="6897159">
                <a:moveTo>
                  <a:pt x="4912746" y="2355321"/>
                </a:moveTo>
                <a:cubicBezTo>
                  <a:pt x="4803389" y="2355321"/>
                  <a:pt x="4714738" y="2443972"/>
                  <a:pt x="4714738" y="2553329"/>
                </a:cubicBezTo>
                <a:cubicBezTo>
                  <a:pt x="4714738" y="2662686"/>
                  <a:pt x="4803389" y="2751337"/>
                  <a:pt x="4912746" y="2751337"/>
                </a:cubicBezTo>
                <a:cubicBezTo>
                  <a:pt x="5022103" y="2751337"/>
                  <a:pt x="5110754" y="2662686"/>
                  <a:pt x="5110754" y="2553329"/>
                </a:cubicBezTo>
                <a:cubicBezTo>
                  <a:pt x="5110754" y="2443972"/>
                  <a:pt x="5022103" y="2355321"/>
                  <a:pt x="4912746" y="2355321"/>
                </a:cubicBezTo>
                <a:close/>
                <a:moveTo>
                  <a:pt x="4769785" y="1301525"/>
                </a:moveTo>
                <a:cubicBezTo>
                  <a:pt x="4542468" y="1301525"/>
                  <a:pt x="4358192" y="1485801"/>
                  <a:pt x="4358192" y="1713118"/>
                </a:cubicBezTo>
                <a:cubicBezTo>
                  <a:pt x="4358192" y="1940435"/>
                  <a:pt x="4542468" y="2124711"/>
                  <a:pt x="4769785" y="2124711"/>
                </a:cubicBezTo>
                <a:cubicBezTo>
                  <a:pt x="4997102" y="2124711"/>
                  <a:pt x="5181378" y="1940435"/>
                  <a:pt x="5181378" y="1713118"/>
                </a:cubicBezTo>
                <a:cubicBezTo>
                  <a:pt x="5181378" y="1485801"/>
                  <a:pt x="4997102" y="1301525"/>
                  <a:pt x="4769785" y="1301525"/>
                </a:cubicBezTo>
                <a:close/>
                <a:moveTo>
                  <a:pt x="1485712" y="0"/>
                </a:moveTo>
                <a:lnTo>
                  <a:pt x="1911850" y="0"/>
                </a:lnTo>
                <a:lnTo>
                  <a:pt x="4693359" y="0"/>
                </a:lnTo>
                <a:lnTo>
                  <a:pt x="4687196" y="186052"/>
                </a:lnTo>
                <a:cubicBezTo>
                  <a:pt x="4686166" y="265025"/>
                  <a:pt x="4686829" y="343862"/>
                  <a:pt x="4689492" y="422393"/>
                </a:cubicBezTo>
                <a:cubicBezTo>
                  <a:pt x="4699496" y="713539"/>
                  <a:pt x="4872938" y="896626"/>
                  <a:pt x="5029277" y="1074198"/>
                </a:cubicBezTo>
                <a:cubicBezTo>
                  <a:pt x="5418992" y="1516672"/>
                  <a:pt x="5551614" y="2043761"/>
                  <a:pt x="5368989" y="2604190"/>
                </a:cubicBezTo>
                <a:cubicBezTo>
                  <a:pt x="5298163" y="2821542"/>
                  <a:pt x="5160452" y="3010355"/>
                  <a:pt x="5030698" y="3182337"/>
                </a:cubicBezTo>
                <a:cubicBezTo>
                  <a:pt x="4682698" y="3643429"/>
                  <a:pt x="4696957" y="4178177"/>
                  <a:pt x="4910556" y="4667756"/>
                </a:cubicBezTo>
                <a:cubicBezTo>
                  <a:pt x="5062728" y="5015306"/>
                  <a:pt x="5245193" y="5341884"/>
                  <a:pt x="5374561" y="5703238"/>
                </a:cubicBezTo>
                <a:cubicBezTo>
                  <a:pt x="5500512" y="6053410"/>
                  <a:pt x="5575240" y="6402760"/>
                  <a:pt x="5591170" y="6745970"/>
                </a:cubicBezTo>
                <a:lnTo>
                  <a:pt x="5592970" y="6897158"/>
                </a:lnTo>
                <a:lnTo>
                  <a:pt x="2734191" y="6897158"/>
                </a:lnTo>
                <a:lnTo>
                  <a:pt x="2734191" y="6897159"/>
                </a:lnTo>
                <a:lnTo>
                  <a:pt x="0" y="6897159"/>
                </a:lnTo>
                <a:lnTo>
                  <a:pt x="0" y="1"/>
                </a:lnTo>
                <a:lnTo>
                  <a:pt x="1485712" y="1"/>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FD4AA31-097C-EEDA-1E4B-C044705E9D22}"/>
              </a:ext>
            </a:extLst>
          </p:cNvPr>
          <p:cNvSpPr>
            <a:spLocks noGrp="1"/>
          </p:cNvSpPr>
          <p:nvPr>
            <p:ph type="title"/>
          </p:nvPr>
        </p:nvSpPr>
        <p:spPr>
          <a:xfrm>
            <a:off x="690613" y="1122363"/>
            <a:ext cx="3541909" cy="2387600"/>
          </a:xfrm>
        </p:spPr>
        <p:txBody>
          <a:bodyPr vert="horz" lIns="91440" tIns="45720" rIns="91440" bIns="45720" rtlCol="0" anchor="b">
            <a:normAutofit/>
          </a:bodyPr>
          <a:lstStyle/>
          <a:p>
            <a:r>
              <a:rPr lang="en-US" sz="5000" dirty="0"/>
              <a:t>Over to you: any questions?</a:t>
            </a:r>
          </a:p>
        </p:txBody>
      </p:sp>
    </p:spTree>
    <p:extLst>
      <p:ext uri="{BB962C8B-B14F-4D97-AF65-F5344CB8AC3E}">
        <p14:creationId xmlns:p14="http://schemas.microsoft.com/office/powerpoint/2010/main" val="3812722644"/>
      </p:ext>
    </p:extLst>
  </p:cSld>
  <p:clrMapOvr>
    <a:masterClrMapping/>
  </p:clrMapOvr>
  <mc:AlternateContent xmlns:mc="http://schemas.openxmlformats.org/markup-compatibility/2006" xmlns:p14="http://schemas.microsoft.com/office/powerpoint/2010/main">
    <mc:Choice Requires="p14">
      <p:transition spd="slow" p14:dur="2000" advTm="16009"/>
    </mc:Choice>
    <mc:Fallback xmlns="">
      <p:transition spd="slow" advTm="16009"/>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56DA42-BDF0-5AC6-C3E4-04DD578D4A7A}"/>
              </a:ext>
            </a:extLst>
          </p:cNvPr>
          <p:cNvSpPr>
            <a:spLocks noGrp="1"/>
          </p:cNvSpPr>
          <p:nvPr>
            <p:ph type="title"/>
          </p:nvPr>
        </p:nvSpPr>
        <p:spPr/>
        <p:txBody>
          <a:bodyPr>
            <a:normAutofit fontScale="90000"/>
          </a:bodyPr>
          <a:lstStyle/>
          <a:p>
            <a:r>
              <a:rPr lang="en-GB" dirty="0"/>
              <a:t>Next time: Understanding key words and essay questions</a:t>
            </a:r>
          </a:p>
        </p:txBody>
      </p:sp>
      <p:sp>
        <p:nvSpPr>
          <p:cNvPr id="3" name="Content Placeholder 2">
            <a:extLst>
              <a:ext uri="{FF2B5EF4-FFF2-40B4-BE49-F238E27FC236}">
                <a16:creationId xmlns:a16="http://schemas.microsoft.com/office/drawing/2014/main" id="{08F2BDA8-5283-C11A-E9C3-7CAE41DDAF01}"/>
              </a:ext>
            </a:extLst>
          </p:cNvPr>
          <p:cNvSpPr>
            <a:spLocks noGrp="1"/>
          </p:cNvSpPr>
          <p:nvPr>
            <p:ph idx="1"/>
          </p:nvPr>
        </p:nvSpPr>
        <p:spPr/>
        <p:txBody>
          <a:bodyPr/>
          <a:lstStyle/>
          <a:p>
            <a:pPr marL="342900" indent="-342900">
              <a:buFont typeface="Arial" panose="020B0604020202020204" pitchFamily="34" charset="0"/>
              <a:buChar char="•"/>
            </a:pPr>
            <a:r>
              <a:rPr lang="en-GB" dirty="0"/>
              <a:t>If you haven’t completed the library e-learning course on referencing/plagiarism, please do so: </a:t>
            </a:r>
            <a:r>
              <a:rPr lang="en-GB" dirty="0" err="1">
                <a:hlinkClick r:id="rId2"/>
              </a:rPr>
              <a:t>Infoskills</a:t>
            </a:r>
            <a:r>
              <a:rPr lang="en-GB" dirty="0">
                <a:hlinkClick r:id="rId2"/>
              </a:rPr>
              <a:t> Moodle site : Academic Integrity &amp; Avoiding Plagiarism | Home (uwtsd.ac.uk)</a:t>
            </a:r>
            <a:endParaRPr lang="en-GB" dirty="0"/>
          </a:p>
          <a:p>
            <a:pPr marL="342900" indent="-342900">
              <a:buFont typeface="Arial" panose="020B0604020202020204" pitchFamily="34" charset="0"/>
              <a:buChar char="•"/>
            </a:pPr>
            <a:r>
              <a:rPr lang="en-GB" dirty="0"/>
              <a:t>Find 3 academic items through the library and have a go at presenting them as properly referenced footnotes and bibliography entries (MHRA) or in-text citations and bibliography entries (Harvard)</a:t>
            </a:r>
          </a:p>
          <a:p>
            <a:pPr marL="342900" indent="-342900">
              <a:buFont typeface="Arial" panose="020B0604020202020204" pitchFamily="34" charset="0"/>
              <a:buChar char="•"/>
            </a:pPr>
            <a:r>
              <a:rPr lang="en-GB" dirty="0"/>
              <a:t>Bring examples of any essay questions you’ve been set so far.</a:t>
            </a:r>
          </a:p>
          <a:p>
            <a:r>
              <a:rPr lang="en-GB" dirty="0"/>
              <a:t>Please do email me if you have questions between classes!</a:t>
            </a:r>
          </a:p>
          <a:p>
            <a:endParaRPr lang="en-GB" dirty="0"/>
          </a:p>
        </p:txBody>
      </p:sp>
    </p:spTree>
    <p:extLst>
      <p:ext uri="{BB962C8B-B14F-4D97-AF65-F5344CB8AC3E}">
        <p14:creationId xmlns:p14="http://schemas.microsoft.com/office/powerpoint/2010/main" val="1416227188"/>
      </p:ext>
    </p:extLst>
  </p:cSld>
  <p:clrMapOvr>
    <a:masterClrMapping/>
  </p:clrMapOvr>
  <mc:AlternateContent xmlns:mc="http://schemas.openxmlformats.org/markup-compatibility/2006" xmlns:p14="http://schemas.microsoft.com/office/powerpoint/2010/main">
    <mc:Choice Requires="p14">
      <p:transition spd="slow" p14:dur="2000" advTm="71426"/>
    </mc:Choice>
    <mc:Fallback xmlns="">
      <p:transition spd="slow" advTm="71426"/>
    </mc:Fallback>
  </mc:AlternateContent>
</p:sld>
</file>

<file path=ppt/theme/theme1.xml><?xml version="1.0" encoding="utf-8"?>
<a:theme xmlns:a="http://schemas.openxmlformats.org/drawingml/2006/main" name="SplashVTI">
  <a:themeElements>
    <a:clrScheme name="Custom 11">
      <a:dk1>
        <a:srgbClr val="262626"/>
      </a:dk1>
      <a:lt1>
        <a:sysClr val="window" lastClr="FFFFFF"/>
      </a:lt1>
      <a:dk2>
        <a:srgbClr val="2F333D"/>
      </a:dk2>
      <a:lt2>
        <a:srgbClr val="E9F3F3"/>
      </a:lt2>
      <a:accent1>
        <a:srgbClr val="1EBE9B"/>
      </a:accent1>
      <a:accent2>
        <a:srgbClr val="FD8686"/>
      </a:accent2>
      <a:accent3>
        <a:srgbClr val="0AC8AD"/>
      </a:accent3>
      <a:accent4>
        <a:srgbClr val="E69500"/>
      </a:accent4>
      <a:accent5>
        <a:srgbClr val="EC4E70"/>
      </a:accent5>
      <a:accent6>
        <a:srgbClr val="794DFF"/>
      </a:accent6>
      <a:hlink>
        <a:srgbClr val="3E8FF1"/>
      </a:hlink>
      <a:folHlink>
        <a:srgbClr val="939393"/>
      </a:folHlink>
    </a:clrScheme>
    <a:fontScheme name="Custom 23">
      <a:majorFont>
        <a:latin typeface="Posterama"/>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plashVTI" id="{CD38C481-21EC-466B-953B-A1440B42712A}" vid="{D3E4813C-1D98-48C2-AF59-2D0D78E2550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2707</Words>
  <Application>Microsoft Office PowerPoint</Application>
  <PresentationFormat>Widescreen</PresentationFormat>
  <Paragraphs>252</Paragraphs>
  <Slides>40</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40</vt:i4>
      </vt:variant>
    </vt:vector>
  </HeadingPairs>
  <TitlesOfParts>
    <vt:vector size="45" baseType="lpstr">
      <vt:lpstr>Aptos</vt:lpstr>
      <vt:lpstr>Arial</vt:lpstr>
      <vt:lpstr>Avenir Next LT Pro</vt:lpstr>
      <vt:lpstr>Posterama</vt:lpstr>
      <vt:lpstr>SplashVTI</vt:lpstr>
      <vt:lpstr>HPFY3010: Academic Skills (Distance Learning)  Session 3: Citations and referencing</vt:lpstr>
      <vt:lpstr>Last session - review</vt:lpstr>
      <vt:lpstr>In this session:</vt:lpstr>
      <vt:lpstr>Referencing</vt:lpstr>
      <vt:lpstr>What is referencing?</vt:lpstr>
      <vt:lpstr>What is referencing?</vt:lpstr>
      <vt:lpstr>How do we reference?</vt:lpstr>
      <vt:lpstr>Reminder: Bibliographic information</vt:lpstr>
      <vt:lpstr>Referencing styles</vt:lpstr>
      <vt:lpstr>Why do we reference?</vt:lpstr>
      <vt:lpstr>Why do we reference?</vt:lpstr>
      <vt:lpstr>What resources should I be using?</vt:lpstr>
      <vt:lpstr>The basics</vt:lpstr>
      <vt:lpstr>Books</vt:lpstr>
      <vt:lpstr>Books with 2 or 3 authors</vt:lpstr>
      <vt:lpstr>Books with 4 or more authors</vt:lpstr>
      <vt:lpstr>Chapter in an edited collection</vt:lpstr>
      <vt:lpstr>Journal articles</vt:lpstr>
      <vt:lpstr>Direct quotations</vt:lpstr>
      <vt:lpstr>Referencing handbooks</vt:lpstr>
      <vt:lpstr>Changing your quotations</vt:lpstr>
      <vt:lpstr>What doesn’t need citing?</vt:lpstr>
      <vt:lpstr>What doesn’t need citing?</vt:lpstr>
      <vt:lpstr>What is plagiarism?</vt:lpstr>
      <vt:lpstr>What is plagiarism?</vt:lpstr>
      <vt:lpstr>UWTSD’s Academic Misconduct Policy</vt:lpstr>
      <vt:lpstr>UWTSD’s Academic Misconduct Policy</vt:lpstr>
      <vt:lpstr>UWTSD’s Academic Misconduct Policy</vt:lpstr>
      <vt:lpstr>What does plagiarism look like?</vt:lpstr>
      <vt:lpstr>When does it happen?</vt:lpstr>
      <vt:lpstr>What are the penalties for plagiarism?</vt:lpstr>
      <vt:lpstr>Plagiarism</vt:lpstr>
      <vt:lpstr>TurnItIn – plagiarism detection software</vt:lpstr>
      <vt:lpstr>What about AI?</vt:lpstr>
      <vt:lpstr>What about AI?</vt:lpstr>
      <vt:lpstr>What about AI?</vt:lpstr>
      <vt:lpstr>Acknowledging the use of AI</vt:lpstr>
      <vt:lpstr>More information on plagiarism</vt:lpstr>
      <vt:lpstr>Over to you: any questions?</vt:lpstr>
      <vt:lpstr>Next time: Understanding key words and essay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Rhian Keyse</dc:creator>
  <cp:lastModifiedBy>Rhian Keyse</cp:lastModifiedBy>
  <cp:revision>9</cp:revision>
  <dcterms:created xsi:type="dcterms:W3CDTF">2024-09-11T12:44:55Z</dcterms:created>
  <dcterms:modified xsi:type="dcterms:W3CDTF">2025-10-15T06:23:50Z</dcterms:modified>
</cp:coreProperties>
</file>